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9"/>
  </p:notesMasterIdLst>
  <p:sldIdLst>
    <p:sldId id="256" r:id="rId2"/>
    <p:sldId id="258" r:id="rId3"/>
    <p:sldId id="262" r:id="rId4"/>
    <p:sldId id="263" r:id="rId5"/>
    <p:sldId id="260" r:id="rId6"/>
    <p:sldId id="264" r:id="rId7"/>
    <p:sldId id="261" r:id="rId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167" autoAdjust="0"/>
  </p:normalViewPr>
  <p:slideViewPr>
    <p:cSldViewPr snapToGrid="0">
      <p:cViewPr varScale="1">
        <p:scale>
          <a:sx n="100" d="100"/>
          <a:sy n="100" d="100"/>
        </p:scale>
        <p:origin x="-200" y="-104"/>
      </p:cViewPr>
      <p:guideLst>
        <p:guide orient="horz" pos="2160"/>
        <p:guide pos="2880"/>
      </p:guideLst>
    </p:cSldViewPr>
  </p:slideViewPr>
  <p:notesTextViewPr>
    <p:cViewPr>
      <p:scale>
        <a:sx n="100" d="100"/>
        <a:sy n="100" d="100"/>
      </p:scale>
      <p:origin x="0" y="0"/>
    </p:cViewPr>
  </p:notesTextViewPr>
  <p:sorterViewPr>
    <p:cViewPr>
      <p:scale>
        <a:sx n="175" d="100"/>
        <a:sy n="175"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09" charset="0"/>
                <a:ea typeface="+mn-ea"/>
                <a:cs typeface="Arial Unicode MS" pitchFamily="-109" charset="0"/>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Arial Unicode MS" charset="0"/>
              </a:defRPr>
            </a:lvl1pPr>
          </a:lstStyle>
          <a:p>
            <a:fld id="{156783D8-ADFB-F34E-BF5C-266320B71A7D}" type="datetime1">
              <a:rPr lang="en-US"/>
              <a:pPr/>
              <a:t>08/08/2012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09" charset="0"/>
                <a:ea typeface="+mn-ea"/>
                <a:cs typeface="Arial Unicode MS" pitchFamily="-109" charset="0"/>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Arial Unicode MS" charset="0"/>
              </a:defRPr>
            </a:lvl1pPr>
          </a:lstStyle>
          <a:p>
            <a:fld id="{64FF4A7D-FC4B-0A4B-AEC9-39CEDE76C967}" type="slidenum">
              <a:rPr lang="en-GB"/>
              <a:pPr/>
              <a:t>‹#›</a:t>
            </a:fld>
            <a:endParaRPr lang="en-GB"/>
          </a:p>
        </p:txBody>
      </p:sp>
    </p:spTree>
    <p:extLst>
      <p:ext uri="{BB962C8B-B14F-4D97-AF65-F5344CB8AC3E}">
        <p14:creationId xmlns:p14="http://schemas.microsoft.com/office/powerpoint/2010/main" val="1883343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emf"/><Relationship Id="rId5"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1024_greendot_divid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838200"/>
            <a:ext cx="78486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lang="en-US">
              <a:ea typeface="+mn-ea"/>
              <a:cs typeface="+mn-cs"/>
            </a:endParaRPr>
          </a:p>
        </p:txBody>
      </p:sp>
      <p:sp>
        <p:nvSpPr>
          <p:cNvPr id="6"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lang="en-US">
              <a:ea typeface="+mn-ea"/>
              <a:cs typeface="+mn-cs"/>
            </a:endParaRPr>
          </a:p>
        </p:txBody>
      </p:sp>
      <p:pic>
        <p:nvPicPr>
          <p:cNvPr id="7" name="Picture 11" descr="1024_greendot_divid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96000"/>
            <a:ext cx="91440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7" descr="ilccolo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2713" y="0"/>
            <a:ext cx="60166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xfel-logo.emf"/>
          <p:cNvPicPr>
            <a:picLocks noChangeAspect="1"/>
          </p:cNvPicPr>
          <p:nvPr userDrawn="1"/>
        </p:nvPicPr>
        <p:blipFill>
          <a:blip r:embed="rId4">
            <a:extLst>
              <a:ext uri="{28A0092B-C50C-407E-A947-70E740481C1C}">
                <a14:useLocalDpi xmlns:a14="http://schemas.microsoft.com/office/drawing/2010/main" val="0"/>
              </a:ext>
            </a:extLst>
          </a:blip>
          <a:srcRect t="8333" r="6097" b="16667"/>
          <a:stretch>
            <a:fillRect/>
          </a:stretch>
        </p:blipFill>
        <p:spPr bwMode="auto">
          <a:xfrm>
            <a:off x="112713" y="428625"/>
            <a:ext cx="815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flash-logo-new"/>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34938" y="822325"/>
            <a:ext cx="792162"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sz="2000"/>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3600"/>
            </a:lvl1pPr>
          </a:lstStyle>
          <a:p>
            <a:r>
              <a:rPr lang="en-US" smtClean="0"/>
              <a:t>Click to edit Master title style</a:t>
            </a:r>
            <a:endParaRPr lang="en-GB"/>
          </a:p>
        </p:txBody>
      </p:sp>
      <p:sp>
        <p:nvSpPr>
          <p:cNvPr id="11" name="Rectangle 3"/>
          <p:cNvSpPr>
            <a:spLocks noGrp="1" noChangeArrowheads="1"/>
          </p:cNvSpPr>
          <p:nvPr>
            <p:ph type="dt" sz="half" idx="10"/>
          </p:nvPr>
        </p:nvSpPr>
        <p:spPr>
          <a:xfrm>
            <a:off x="0" y="6248400"/>
            <a:ext cx="3124200" cy="457200"/>
          </a:xfrm>
        </p:spPr>
        <p:txBody>
          <a:bodyPr/>
          <a:lstStyle>
            <a:lvl1pPr>
              <a:defRPr/>
            </a:lvl1pPr>
          </a:lstStyle>
          <a:p>
            <a:fld id="{88D016C2-F98E-1947-8C61-DB7465116690}" type="datetime1">
              <a:rPr lang="en-US"/>
              <a:pPr/>
              <a:t>08/08/2012</a:t>
            </a:fld>
            <a:endParaRPr lang="en-GB"/>
          </a:p>
        </p:txBody>
      </p:sp>
      <p:sp>
        <p:nvSpPr>
          <p:cNvPr id="12" name="Rectangle 4"/>
          <p:cNvSpPr>
            <a:spLocks noGrp="1" noChangeArrowheads="1"/>
          </p:cNvSpPr>
          <p:nvPr>
            <p:ph type="ftr" sz="quarter" idx="11"/>
          </p:nvPr>
        </p:nvSpPr>
        <p:spPr>
          <a:xfrm>
            <a:off x="3124200" y="6248400"/>
            <a:ext cx="2895600" cy="457200"/>
          </a:xfrm>
        </p:spPr>
        <p:txBody>
          <a:bodyPr/>
          <a:lstStyle>
            <a:lvl1pPr>
              <a:defRPr/>
            </a:lvl1pPr>
          </a:lstStyle>
          <a:p>
            <a:pPr>
              <a:defRPr/>
            </a:pPr>
            <a:endParaRPr lang="en-GB"/>
          </a:p>
        </p:txBody>
      </p:sp>
      <p:sp>
        <p:nvSpPr>
          <p:cNvPr id="13" name="Rectangle 5"/>
          <p:cNvSpPr>
            <a:spLocks noGrp="1" noChangeArrowheads="1"/>
          </p:cNvSpPr>
          <p:nvPr>
            <p:ph type="sldNum" sz="quarter" idx="12"/>
          </p:nvPr>
        </p:nvSpPr>
        <p:spPr>
          <a:xfrm>
            <a:off x="6553200" y="6248400"/>
            <a:ext cx="2362200" cy="457200"/>
          </a:xfrm>
        </p:spPr>
        <p:txBody>
          <a:bodyPr/>
          <a:lstStyle>
            <a:lvl1pPr>
              <a:defRPr/>
            </a:lvl1pPr>
          </a:lstStyle>
          <a:p>
            <a:fld id="{1B686C7B-7CF8-4549-949B-54302726ABB3}" type="slidenum">
              <a:rPr lang="en-GB"/>
              <a:pPr/>
              <a:t>‹#›</a:t>
            </a:fld>
            <a:endParaRPr lang="en-GB"/>
          </a:p>
        </p:txBody>
      </p:sp>
    </p:spTree>
    <p:extLst>
      <p:ext uri="{BB962C8B-B14F-4D97-AF65-F5344CB8AC3E}">
        <p14:creationId xmlns:p14="http://schemas.microsoft.com/office/powerpoint/2010/main" val="1940685362"/>
      </p:ext>
    </p:extLst>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1CDBF098-1169-0343-9C27-AA1BF7C24CFF}" type="datetime1">
              <a:rPr lang="en-US"/>
              <a:pPr/>
              <a:t>08/08/2012</a:t>
            </a:fld>
            <a:endParaRPr lang="en-GB"/>
          </a:p>
        </p:txBody>
      </p:sp>
      <p:sp>
        <p:nvSpPr>
          <p:cNvPr id="5" name="Rectangle 4"/>
          <p:cNvSpPr>
            <a:spLocks noGrp="1" noChangeArrowheads="1"/>
          </p:cNvSpPr>
          <p:nvPr>
            <p:ph type="ftr" sz="quarter" idx="11"/>
          </p:nvPr>
        </p:nvSpPr>
        <p:spPr>
          <a:ln/>
        </p:spPr>
        <p:txBody>
          <a:bodyPr/>
          <a:lstStyle>
            <a:lvl1pPr>
              <a:defRPr/>
            </a:lvl1pPr>
          </a:lstStyle>
          <a:p>
            <a:pPr>
              <a:defRPr/>
            </a:pPr>
            <a:endParaRPr lang="en-GB"/>
          </a:p>
        </p:txBody>
      </p:sp>
      <p:sp>
        <p:nvSpPr>
          <p:cNvPr id="6" name="Rectangle 5"/>
          <p:cNvSpPr>
            <a:spLocks noGrp="1" noChangeArrowheads="1"/>
          </p:cNvSpPr>
          <p:nvPr>
            <p:ph type="sldNum" sz="quarter" idx="12"/>
          </p:nvPr>
        </p:nvSpPr>
        <p:spPr>
          <a:ln/>
        </p:spPr>
        <p:txBody>
          <a:bodyPr/>
          <a:lstStyle>
            <a:lvl1pPr>
              <a:defRPr/>
            </a:lvl1pPr>
          </a:lstStyle>
          <a:p>
            <a:fld id="{FECABB07-2341-5642-AB14-2EA03D1B9627}" type="slidenum">
              <a:rPr lang="en-GB"/>
              <a:pPr/>
              <a:t>‹#›</a:t>
            </a:fld>
            <a:endParaRPr lang="en-GB"/>
          </a:p>
        </p:txBody>
      </p:sp>
    </p:spTree>
    <p:extLst>
      <p:ext uri="{BB962C8B-B14F-4D97-AF65-F5344CB8AC3E}">
        <p14:creationId xmlns:p14="http://schemas.microsoft.com/office/powerpoint/2010/main" val="2619029889"/>
      </p:ext>
    </p:extLst>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50F583A5-445B-1849-AB8C-2A82DEB8131E}" type="datetime1">
              <a:rPr lang="en-US"/>
              <a:pPr/>
              <a:t>08/08/2012</a:t>
            </a:fld>
            <a:endParaRPr lang="en-GB"/>
          </a:p>
        </p:txBody>
      </p:sp>
      <p:sp>
        <p:nvSpPr>
          <p:cNvPr id="5" name="Rectangle 4"/>
          <p:cNvSpPr>
            <a:spLocks noGrp="1" noChangeArrowheads="1"/>
          </p:cNvSpPr>
          <p:nvPr>
            <p:ph type="ftr" sz="quarter" idx="11"/>
          </p:nvPr>
        </p:nvSpPr>
        <p:spPr>
          <a:ln/>
        </p:spPr>
        <p:txBody>
          <a:bodyPr/>
          <a:lstStyle>
            <a:lvl1pPr>
              <a:defRPr/>
            </a:lvl1pPr>
          </a:lstStyle>
          <a:p>
            <a:pPr>
              <a:defRPr/>
            </a:pPr>
            <a:endParaRPr lang="en-GB"/>
          </a:p>
        </p:txBody>
      </p:sp>
      <p:sp>
        <p:nvSpPr>
          <p:cNvPr id="6" name="Rectangle 5"/>
          <p:cNvSpPr>
            <a:spLocks noGrp="1" noChangeArrowheads="1"/>
          </p:cNvSpPr>
          <p:nvPr>
            <p:ph type="sldNum" sz="quarter" idx="12"/>
          </p:nvPr>
        </p:nvSpPr>
        <p:spPr>
          <a:ln/>
        </p:spPr>
        <p:txBody>
          <a:bodyPr/>
          <a:lstStyle>
            <a:lvl1pPr>
              <a:defRPr/>
            </a:lvl1pPr>
          </a:lstStyle>
          <a:p>
            <a:fld id="{DFCEB39A-7338-BC4F-9437-ABB7DE9A760D}" type="slidenum">
              <a:rPr lang="en-GB"/>
              <a:pPr/>
              <a:t>‹#›</a:t>
            </a:fld>
            <a:endParaRPr lang="en-GB"/>
          </a:p>
        </p:txBody>
      </p:sp>
    </p:spTree>
    <p:extLst>
      <p:ext uri="{BB962C8B-B14F-4D97-AF65-F5344CB8AC3E}">
        <p14:creationId xmlns:p14="http://schemas.microsoft.com/office/powerpoint/2010/main" val="1211522190"/>
      </p:ext>
    </p:extLst>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fld id="{F4C749D3-AC23-3B48-BE0C-BBB093ECA5C3}" type="datetime1">
              <a:rPr lang="en-US"/>
              <a:pPr/>
              <a:t>08/08/2012</a:t>
            </a:fld>
            <a:endParaRPr lang="en-GB"/>
          </a:p>
        </p:txBody>
      </p:sp>
      <p:sp>
        <p:nvSpPr>
          <p:cNvPr id="5" name="Rectangle 4"/>
          <p:cNvSpPr>
            <a:spLocks noGrp="1" noChangeArrowheads="1"/>
          </p:cNvSpPr>
          <p:nvPr>
            <p:ph type="ftr" sz="quarter" idx="11"/>
          </p:nvPr>
        </p:nvSpPr>
        <p:spPr>
          <a:ln/>
        </p:spPr>
        <p:txBody>
          <a:bodyPr/>
          <a:lstStyle>
            <a:lvl1pPr>
              <a:defRPr/>
            </a:lvl1pPr>
          </a:lstStyle>
          <a:p>
            <a:pPr>
              <a:defRPr/>
            </a:pPr>
            <a:endParaRPr lang="en-GB"/>
          </a:p>
        </p:txBody>
      </p:sp>
      <p:sp>
        <p:nvSpPr>
          <p:cNvPr id="6" name="Rectangle 5"/>
          <p:cNvSpPr>
            <a:spLocks noGrp="1" noChangeArrowheads="1"/>
          </p:cNvSpPr>
          <p:nvPr>
            <p:ph type="sldNum" sz="quarter" idx="12"/>
          </p:nvPr>
        </p:nvSpPr>
        <p:spPr>
          <a:ln/>
        </p:spPr>
        <p:txBody>
          <a:bodyPr/>
          <a:lstStyle>
            <a:lvl1pPr>
              <a:defRPr/>
            </a:lvl1pPr>
          </a:lstStyle>
          <a:p>
            <a:fld id="{98C4967A-8E7D-4144-A07A-6C4638A004E5}" type="slidenum">
              <a:rPr lang="en-GB"/>
              <a:pPr/>
              <a:t>‹#›</a:t>
            </a:fld>
            <a:endParaRPr lang="en-GB"/>
          </a:p>
        </p:txBody>
      </p:sp>
    </p:spTree>
    <p:extLst>
      <p:ext uri="{BB962C8B-B14F-4D97-AF65-F5344CB8AC3E}">
        <p14:creationId xmlns:p14="http://schemas.microsoft.com/office/powerpoint/2010/main" val="2840681799"/>
      </p:ext>
    </p:extLst>
  </p:cSld>
  <p:clrMapOvr>
    <a:masterClrMapping/>
  </p:clrMapOvr>
  <p:transition xmlns:p14="http://schemas.microsoft.com/office/powerpoint/2010/mai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fld id="{22F389B7-2A8A-0943-82DA-6103BAD5DAB5}" type="datetime1">
              <a:rPr lang="en-US"/>
              <a:pPr/>
              <a:t>08/08/2012</a:t>
            </a:fld>
            <a:endParaRPr lang="en-GB"/>
          </a:p>
        </p:txBody>
      </p:sp>
      <p:sp>
        <p:nvSpPr>
          <p:cNvPr id="5" name="Rectangle 4"/>
          <p:cNvSpPr>
            <a:spLocks noGrp="1" noChangeArrowheads="1"/>
          </p:cNvSpPr>
          <p:nvPr>
            <p:ph type="ftr" sz="quarter" idx="11"/>
          </p:nvPr>
        </p:nvSpPr>
        <p:spPr>
          <a:ln/>
        </p:spPr>
        <p:txBody>
          <a:bodyPr/>
          <a:lstStyle>
            <a:lvl1pPr>
              <a:defRPr/>
            </a:lvl1pPr>
          </a:lstStyle>
          <a:p>
            <a:pPr>
              <a:defRPr/>
            </a:pPr>
            <a:endParaRPr lang="en-GB"/>
          </a:p>
        </p:txBody>
      </p:sp>
      <p:sp>
        <p:nvSpPr>
          <p:cNvPr id="6" name="Rectangle 5"/>
          <p:cNvSpPr>
            <a:spLocks noGrp="1" noChangeArrowheads="1"/>
          </p:cNvSpPr>
          <p:nvPr>
            <p:ph type="sldNum" sz="quarter" idx="12"/>
          </p:nvPr>
        </p:nvSpPr>
        <p:spPr>
          <a:ln/>
        </p:spPr>
        <p:txBody>
          <a:bodyPr/>
          <a:lstStyle>
            <a:lvl1pPr>
              <a:defRPr/>
            </a:lvl1pPr>
          </a:lstStyle>
          <a:p>
            <a:fld id="{F0260E75-F79B-3C47-B145-FA09D742DD15}" type="slidenum">
              <a:rPr lang="en-GB"/>
              <a:pPr/>
              <a:t>‹#›</a:t>
            </a:fld>
            <a:endParaRPr lang="en-GB"/>
          </a:p>
        </p:txBody>
      </p:sp>
    </p:spTree>
    <p:extLst>
      <p:ext uri="{BB962C8B-B14F-4D97-AF65-F5344CB8AC3E}">
        <p14:creationId xmlns:p14="http://schemas.microsoft.com/office/powerpoint/2010/main" val="3379870831"/>
      </p:ext>
    </p:extLst>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fld id="{DEAA6B96-2AC7-CA4C-9284-354752058FF8}" type="datetime1">
              <a:rPr lang="en-US"/>
              <a:pPr/>
              <a:t>08/08/2012</a:t>
            </a:fld>
            <a:endParaRPr lang="en-GB"/>
          </a:p>
        </p:txBody>
      </p:sp>
      <p:sp>
        <p:nvSpPr>
          <p:cNvPr id="6" name="Rectangle 4"/>
          <p:cNvSpPr>
            <a:spLocks noGrp="1" noChangeArrowheads="1"/>
          </p:cNvSpPr>
          <p:nvPr>
            <p:ph type="ftr" sz="quarter" idx="11"/>
          </p:nvPr>
        </p:nvSpPr>
        <p:spPr>
          <a:ln/>
        </p:spPr>
        <p:txBody>
          <a:bodyPr/>
          <a:lstStyle>
            <a:lvl1pPr>
              <a:defRPr/>
            </a:lvl1pPr>
          </a:lstStyle>
          <a:p>
            <a:pPr>
              <a:defRPr/>
            </a:pPr>
            <a:endParaRPr lang="en-GB"/>
          </a:p>
        </p:txBody>
      </p:sp>
      <p:sp>
        <p:nvSpPr>
          <p:cNvPr id="7" name="Rectangle 5"/>
          <p:cNvSpPr>
            <a:spLocks noGrp="1" noChangeArrowheads="1"/>
          </p:cNvSpPr>
          <p:nvPr>
            <p:ph type="sldNum" sz="quarter" idx="12"/>
          </p:nvPr>
        </p:nvSpPr>
        <p:spPr>
          <a:ln/>
        </p:spPr>
        <p:txBody>
          <a:bodyPr/>
          <a:lstStyle>
            <a:lvl1pPr>
              <a:defRPr/>
            </a:lvl1pPr>
          </a:lstStyle>
          <a:p>
            <a:fld id="{607DB79C-2196-8F48-A1E9-67F2278F6A17}" type="slidenum">
              <a:rPr lang="en-GB"/>
              <a:pPr/>
              <a:t>‹#›</a:t>
            </a:fld>
            <a:endParaRPr lang="en-GB"/>
          </a:p>
        </p:txBody>
      </p:sp>
    </p:spTree>
    <p:extLst>
      <p:ext uri="{BB962C8B-B14F-4D97-AF65-F5344CB8AC3E}">
        <p14:creationId xmlns:p14="http://schemas.microsoft.com/office/powerpoint/2010/main" val="1042375798"/>
      </p:ext>
    </p:extLst>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fld id="{40A94146-2ABA-674B-A018-F7D24BE3F2DB}" type="datetime1">
              <a:rPr lang="en-US"/>
              <a:pPr/>
              <a:t>08/08/2012</a:t>
            </a:fld>
            <a:endParaRPr lang="en-GB"/>
          </a:p>
        </p:txBody>
      </p:sp>
      <p:sp>
        <p:nvSpPr>
          <p:cNvPr id="8" name="Rectangle 4"/>
          <p:cNvSpPr>
            <a:spLocks noGrp="1" noChangeArrowheads="1"/>
          </p:cNvSpPr>
          <p:nvPr>
            <p:ph type="ftr" sz="quarter" idx="11"/>
          </p:nvPr>
        </p:nvSpPr>
        <p:spPr>
          <a:ln/>
        </p:spPr>
        <p:txBody>
          <a:bodyPr/>
          <a:lstStyle>
            <a:lvl1pPr>
              <a:defRPr/>
            </a:lvl1pPr>
          </a:lstStyle>
          <a:p>
            <a:pPr>
              <a:defRPr/>
            </a:pPr>
            <a:endParaRPr lang="en-GB"/>
          </a:p>
        </p:txBody>
      </p:sp>
      <p:sp>
        <p:nvSpPr>
          <p:cNvPr id="9" name="Rectangle 5"/>
          <p:cNvSpPr>
            <a:spLocks noGrp="1" noChangeArrowheads="1"/>
          </p:cNvSpPr>
          <p:nvPr>
            <p:ph type="sldNum" sz="quarter" idx="12"/>
          </p:nvPr>
        </p:nvSpPr>
        <p:spPr>
          <a:ln/>
        </p:spPr>
        <p:txBody>
          <a:bodyPr/>
          <a:lstStyle>
            <a:lvl1pPr>
              <a:defRPr/>
            </a:lvl1pPr>
          </a:lstStyle>
          <a:p>
            <a:fld id="{99E6588B-EC25-8843-9EC5-0373AA28523C}" type="slidenum">
              <a:rPr lang="en-GB"/>
              <a:pPr/>
              <a:t>‹#›</a:t>
            </a:fld>
            <a:endParaRPr lang="en-GB"/>
          </a:p>
        </p:txBody>
      </p:sp>
    </p:spTree>
    <p:extLst>
      <p:ext uri="{BB962C8B-B14F-4D97-AF65-F5344CB8AC3E}">
        <p14:creationId xmlns:p14="http://schemas.microsoft.com/office/powerpoint/2010/main" val="3976813437"/>
      </p:ext>
    </p:extLst>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fld id="{BCA7EC06-31CD-1349-8149-1FEA5D26582C}" type="datetime1">
              <a:rPr lang="en-US"/>
              <a:pPr/>
              <a:t>08/08/2012</a:t>
            </a:fld>
            <a:endParaRPr lang="en-GB"/>
          </a:p>
        </p:txBody>
      </p:sp>
      <p:sp>
        <p:nvSpPr>
          <p:cNvPr id="4" name="Rectangle 4"/>
          <p:cNvSpPr>
            <a:spLocks noGrp="1" noChangeArrowheads="1"/>
          </p:cNvSpPr>
          <p:nvPr>
            <p:ph type="ftr" sz="quarter" idx="11"/>
          </p:nvPr>
        </p:nvSpPr>
        <p:spPr>
          <a:ln/>
        </p:spPr>
        <p:txBody>
          <a:bodyPr/>
          <a:lstStyle>
            <a:lvl1pPr>
              <a:defRPr/>
            </a:lvl1pPr>
          </a:lstStyle>
          <a:p>
            <a:pPr>
              <a:defRPr/>
            </a:pPr>
            <a:endParaRPr lang="en-GB"/>
          </a:p>
        </p:txBody>
      </p:sp>
      <p:sp>
        <p:nvSpPr>
          <p:cNvPr id="5" name="Rectangle 5"/>
          <p:cNvSpPr>
            <a:spLocks noGrp="1" noChangeArrowheads="1"/>
          </p:cNvSpPr>
          <p:nvPr>
            <p:ph type="sldNum" sz="quarter" idx="12"/>
          </p:nvPr>
        </p:nvSpPr>
        <p:spPr>
          <a:ln/>
        </p:spPr>
        <p:txBody>
          <a:bodyPr/>
          <a:lstStyle>
            <a:lvl1pPr>
              <a:defRPr/>
            </a:lvl1pPr>
          </a:lstStyle>
          <a:p>
            <a:fld id="{45E7894C-4480-B445-B96B-A17F7E799AA7}" type="slidenum">
              <a:rPr lang="en-GB"/>
              <a:pPr/>
              <a:t>‹#›</a:t>
            </a:fld>
            <a:endParaRPr lang="en-GB"/>
          </a:p>
        </p:txBody>
      </p:sp>
    </p:spTree>
    <p:extLst>
      <p:ext uri="{BB962C8B-B14F-4D97-AF65-F5344CB8AC3E}">
        <p14:creationId xmlns:p14="http://schemas.microsoft.com/office/powerpoint/2010/main" val="367723652"/>
      </p:ext>
    </p:extLst>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fld id="{1784556C-BBDA-4C46-BABD-E7F9D626E9E7}" type="datetime1">
              <a:rPr lang="en-US"/>
              <a:pPr/>
              <a:t>08/08/2012</a:t>
            </a:fld>
            <a:endParaRPr lang="en-GB"/>
          </a:p>
        </p:txBody>
      </p:sp>
      <p:sp>
        <p:nvSpPr>
          <p:cNvPr id="3" name="Rectangle 4"/>
          <p:cNvSpPr>
            <a:spLocks noGrp="1" noChangeArrowheads="1"/>
          </p:cNvSpPr>
          <p:nvPr>
            <p:ph type="ftr" sz="quarter" idx="11"/>
          </p:nvPr>
        </p:nvSpPr>
        <p:spPr>
          <a:ln/>
        </p:spPr>
        <p:txBody>
          <a:bodyPr/>
          <a:lstStyle>
            <a:lvl1pPr>
              <a:defRPr/>
            </a:lvl1pPr>
          </a:lstStyle>
          <a:p>
            <a:pPr>
              <a:defRPr/>
            </a:pPr>
            <a:endParaRPr lang="en-GB"/>
          </a:p>
        </p:txBody>
      </p:sp>
      <p:sp>
        <p:nvSpPr>
          <p:cNvPr id="4" name="Rectangle 5"/>
          <p:cNvSpPr>
            <a:spLocks noGrp="1" noChangeArrowheads="1"/>
          </p:cNvSpPr>
          <p:nvPr>
            <p:ph type="sldNum" sz="quarter" idx="12"/>
          </p:nvPr>
        </p:nvSpPr>
        <p:spPr>
          <a:ln/>
        </p:spPr>
        <p:txBody>
          <a:bodyPr/>
          <a:lstStyle>
            <a:lvl1pPr>
              <a:defRPr/>
            </a:lvl1pPr>
          </a:lstStyle>
          <a:p>
            <a:fld id="{22DDA603-14E7-F742-9C1D-BF8F0FCF0CD7}" type="slidenum">
              <a:rPr lang="en-GB"/>
              <a:pPr/>
              <a:t>‹#›</a:t>
            </a:fld>
            <a:endParaRPr lang="en-GB"/>
          </a:p>
        </p:txBody>
      </p:sp>
    </p:spTree>
    <p:extLst>
      <p:ext uri="{BB962C8B-B14F-4D97-AF65-F5344CB8AC3E}">
        <p14:creationId xmlns:p14="http://schemas.microsoft.com/office/powerpoint/2010/main" val="3954697203"/>
      </p:ext>
    </p:extLst>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C1FEF6C5-A635-744D-8E1A-35D217DACB21}" type="datetime1">
              <a:rPr lang="en-US"/>
              <a:pPr/>
              <a:t>08/08/2012</a:t>
            </a:fld>
            <a:endParaRPr lang="en-GB"/>
          </a:p>
        </p:txBody>
      </p:sp>
      <p:sp>
        <p:nvSpPr>
          <p:cNvPr id="6" name="Rectangle 4"/>
          <p:cNvSpPr>
            <a:spLocks noGrp="1" noChangeArrowheads="1"/>
          </p:cNvSpPr>
          <p:nvPr>
            <p:ph type="ftr" sz="quarter" idx="11"/>
          </p:nvPr>
        </p:nvSpPr>
        <p:spPr>
          <a:ln/>
        </p:spPr>
        <p:txBody>
          <a:bodyPr/>
          <a:lstStyle>
            <a:lvl1pPr>
              <a:defRPr/>
            </a:lvl1pPr>
          </a:lstStyle>
          <a:p>
            <a:pPr>
              <a:defRPr/>
            </a:pPr>
            <a:endParaRPr lang="en-GB"/>
          </a:p>
        </p:txBody>
      </p:sp>
      <p:sp>
        <p:nvSpPr>
          <p:cNvPr id="7" name="Rectangle 5"/>
          <p:cNvSpPr>
            <a:spLocks noGrp="1" noChangeArrowheads="1"/>
          </p:cNvSpPr>
          <p:nvPr>
            <p:ph type="sldNum" sz="quarter" idx="12"/>
          </p:nvPr>
        </p:nvSpPr>
        <p:spPr>
          <a:ln/>
        </p:spPr>
        <p:txBody>
          <a:bodyPr/>
          <a:lstStyle>
            <a:lvl1pPr>
              <a:defRPr/>
            </a:lvl1pPr>
          </a:lstStyle>
          <a:p>
            <a:fld id="{D2008DC0-A4C8-3647-B351-6AFD176260D1}" type="slidenum">
              <a:rPr lang="en-GB"/>
              <a:pPr/>
              <a:t>‹#›</a:t>
            </a:fld>
            <a:endParaRPr lang="en-GB"/>
          </a:p>
        </p:txBody>
      </p:sp>
    </p:spTree>
    <p:extLst>
      <p:ext uri="{BB962C8B-B14F-4D97-AF65-F5344CB8AC3E}">
        <p14:creationId xmlns:p14="http://schemas.microsoft.com/office/powerpoint/2010/main" val="3002533142"/>
      </p:ext>
    </p:extLst>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2061A361-3AEF-4244-A3FE-6EF6FFA50B8E}" type="datetime1">
              <a:rPr lang="en-US"/>
              <a:pPr/>
              <a:t>08/08/2012</a:t>
            </a:fld>
            <a:endParaRPr lang="en-GB"/>
          </a:p>
        </p:txBody>
      </p:sp>
      <p:sp>
        <p:nvSpPr>
          <p:cNvPr id="6" name="Rectangle 4"/>
          <p:cNvSpPr>
            <a:spLocks noGrp="1" noChangeArrowheads="1"/>
          </p:cNvSpPr>
          <p:nvPr>
            <p:ph type="ftr" sz="quarter" idx="11"/>
          </p:nvPr>
        </p:nvSpPr>
        <p:spPr>
          <a:ln/>
        </p:spPr>
        <p:txBody>
          <a:bodyPr/>
          <a:lstStyle>
            <a:lvl1pPr>
              <a:defRPr/>
            </a:lvl1pPr>
          </a:lstStyle>
          <a:p>
            <a:pPr>
              <a:defRPr/>
            </a:pPr>
            <a:endParaRPr lang="en-GB"/>
          </a:p>
        </p:txBody>
      </p:sp>
      <p:sp>
        <p:nvSpPr>
          <p:cNvPr id="7" name="Rectangle 5"/>
          <p:cNvSpPr>
            <a:spLocks noGrp="1" noChangeArrowheads="1"/>
          </p:cNvSpPr>
          <p:nvPr>
            <p:ph type="sldNum" sz="quarter" idx="12"/>
          </p:nvPr>
        </p:nvSpPr>
        <p:spPr>
          <a:ln/>
        </p:spPr>
        <p:txBody>
          <a:bodyPr/>
          <a:lstStyle>
            <a:lvl1pPr>
              <a:defRPr/>
            </a:lvl1pPr>
          </a:lstStyle>
          <a:p>
            <a:fld id="{4C29698F-8BCA-184B-BAAA-30F2566CA043}" type="slidenum">
              <a:rPr lang="en-GB"/>
              <a:pPr/>
              <a:t>‹#›</a:t>
            </a:fld>
            <a:endParaRPr lang="en-GB"/>
          </a:p>
        </p:txBody>
      </p:sp>
    </p:spTree>
    <p:extLst>
      <p:ext uri="{BB962C8B-B14F-4D97-AF65-F5344CB8AC3E}">
        <p14:creationId xmlns:p14="http://schemas.microsoft.com/office/powerpoint/2010/main" val="2022411320"/>
      </p:ext>
    </p:extLst>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5" Type="http://schemas.openxmlformats.org/officeDocument/2006/relationships/image" Target="../media/image3.emf"/><Relationship Id="rId1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371600"/>
            <a:ext cx="7772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cs typeface="Arial Unicode MS" charset="0"/>
              </a:defRPr>
            </a:lvl1pPr>
          </a:lstStyle>
          <a:p>
            <a:fld id="{B6139563-00D2-8D4C-B023-17F2D83B3FCC}" type="datetime1">
              <a:rPr lang="en-US"/>
              <a:pPr/>
              <a:t>08/08/2012</a:t>
            </a:fld>
            <a:endParaRPr lang="en-GB"/>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600" b="1" dirty="0">
                <a:solidFill>
                  <a:srgbClr val="23346C"/>
                </a:solidFill>
                <a:ea typeface="+mn-ea"/>
                <a:cs typeface="+mn-cs"/>
              </a:defRPr>
            </a:lvl1pPr>
          </a:lstStyle>
          <a:p>
            <a:pPr>
              <a:defRPr/>
            </a:pPr>
            <a:endParaRPr lang="en-GB"/>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cs typeface="Arial Unicode MS" charset="0"/>
              </a:defRPr>
            </a:lvl1pPr>
          </a:lstStyle>
          <a:p>
            <a:fld id="{E7C2FBA8-B15F-1445-997E-49C48C55BA01}" type="slidenum">
              <a:rPr lang="en-GB"/>
              <a:pPr/>
              <a:t>‹#›</a:t>
            </a:fld>
            <a:endParaRPr lang="en-GB"/>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lang="en-US">
              <a:ea typeface="+mn-ea"/>
              <a:cs typeface="+mn-c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lang="en-US">
              <a:ea typeface="+mn-ea"/>
              <a:cs typeface="+mn-cs"/>
            </a:endParaRPr>
          </a:p>
        </p:txBody>
      </p:sp>
      <p:sp>
        <p:nvSpPr>
          <p:cNvPr id="1032" name="Rectangle 8"/>
          <p:cNvSpPr>
            <a:spLocks noGrp="1" noChangeArrowheads="1"/>
          </p:cNvSpPr>
          <p:nvPr>
            <p:ph type="title"/>
          </p:nvPr>
        </p:nvSpPr>
        <p:spPr bwMode="auto">
          <a:xfrm>
            <a:off x="1071563" y="76200"/>
            <a:ext cx="73580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1033" name="Picture 9" descr="1024_greendot_divide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248400"/>
            <a:ext cx="9144000" cy="17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descr="ilccolo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2713" y="0"/>
            <a:ext cx="60166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1" descr="1024_greendot_divide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92175" y="838200"/>
            <a:ext cx="8251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5" descr="xfel-logo.emf"/>
          <p:cNvPicPr>
            <a:picLocks noChangeAspect="1"/>
          </p:cNvPicPr>
          <p:nvPr/>
        </p:nvPicPr>
        <p:blipFill>
          <a:blip r:embed="rId15">
            <a:extLst>
              <a:ext uri="{28A0092B-C50C-407E-A947-70E740481C1C}">
                <a14:useLocalDpi xmlns:a14="http://schemas.microsoft.com/office/drawing/2010/main" val="0"/>
              </a:ext>
            </a:extLst>
          </a:blip>
          <a:srcRect t="8333" r="6097" b="16667"/>
          <a:stretch>
            <a:fillRect/>
          </a:stretch>
        </p:blipFill>
        <p:spPr bwMode="auto">
          <a:xfrm>
            <a:off x="112713" y="428625"/>
            <a:ext cx="8159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8" descr="flash-logo-new"/>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34938" y="822325"/>
            <a:ext cx="792162"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ransition xmlns:p14="http://schemas.microsoft.com/office/powerpoint/2010/main">
    <p:fade/>
  </p:transition>
  <p:hf hdr="0" ftr="0" dt="0"/>
  <p:txStyles>
    <p:titleStyle>
      <a:lvl1pPr algn="r" rtl="0" eaLnBrk="1" fontAlgn="base" hangingPunct="1">
        <a:spcBef>
          <a:spcPct val="0"/>
        </a:spcBef>
        <a:spcAft>
          <a:spcPct val="0"/>
        </a:spcAft>
        <a:defRPr sz="2400">
          <a:solidFill>
            <a:srgbClr val="23346C"/>
          </a:solidFill>
          <a:latin typeface="+mj-lt"/>
          <a:ea typeface="ＭＳ Ｐゴシック" charset="0"/>
          <a:cs typeface="+mj-cs"/>
        </a:defRPr>
      </a:lvl1pPr>
      <a:lvl2pPr algn="r" rtl="0" eaLnBrk="1" fontAlgn="base" hangingPunct="1">
        <a:spcBef>
          <a:spcPct val="0"/>
        </a:spcBef>
        <a:spcAft>
          <a:spcPct val="0"/>
        </a:spcAft>
        <a:defRPr sz="2400">
          <a:solidFill>
            <a:srgbClr val="23346C"/>
          </a:solidFill>
          <a:latin typeface="Arial" charset="0"/>
          <a:ea typeface="ＭＳ Ｐゴシック" charset="0"/>
          <a:cs typeface="Arial Unicode MS" pitchFamily="34" charset="-128"/>
        </a:defRPr>
      </a:lvl2pPr>
      <a:lvl3pPr algn="r" rtl="0" eaLnBrk="1" fontAlgn="base" hangingPunct="1">
        <a:spcBef>
          <a:spcPct val="0"/>
        </a:spcBef>
        <a:spcAft>
          <a:spcPct val="0"/>
        </a:spcAft>
        <a:defRPr sz="2400">
          <a:solidFill>
            <a:srgbClr val="23346C"/>
          </a:solidFill>
          <a:latin typeface="Arial" charset="0"/>
          <a:ea typeface="ＭＳ Ｐゴシック" charset="0"/>
          <a:cs typeface="Arial Unicode MS" pitchFamily="34" charset="-128"/>
        </a:defRPr>
      </a:lvl3pPr>
      <a:lvl4pPr algn="r" rtl="0" eaLnBrk="1" fontAlgn="base" hangingPunct="1">
        <a:spcBef>
          <a:spcPct val="0"/>
        </a:spcBef>
        <a:spcAft>
          <a:spcPct val="0"/>
        </a:spcAft>
        <a:defRPr sz="2400">
          <a:solidFill>
            <a:srgbClr val="23346C"/>
          </a:solidFill>
          <a:latin typeface="Arial" charset="0"/>
          <a:ea typeface="ＭＳ Ｐゴシック" charset="0"/>
          <a:cs typeface="Arial Unicode MS" pitchFamily="34" charset="-128"/>
        </a:defRPr>
      </a:lvl4pPr>
      <a:lvl5pPr algn="r" rtl="0" eaLnBrk="1" fontAlgn="base" hangingPunct="1">
        <a:spcBef>
          <a:spcPct val="0"/>
        </a:spcBef>
        <a:spcAft>
          <a:spcPct val="0"/>
        </a:spcAft>
        <a:defRPr sz="2400">
          <a:solidFill>
            <a:srgbClr val="23346C"/>
          </a:solidFill>
          <a:latin typeface="Arial" charset="0"/>
          <a:ea typeface="ＭＳ Ｐゴシック" charset="0"/>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400" b="1">
          <a:solidFill>
            <a:srgbClr val="800000"/>
          </a:solidFill>
          <a:latin typeface="+mn-lt"/>
          <a:ea typeface="ＭＳ Ｐゴシック" charset="0"/>
          <a:cs typeface="+mn-cs"/>
        </a:defRPr>
      </a:lvl1pPr>
      <a:lvl2pPr marL="742950" indent="-285750" algn="l" rtl="0" eaLnBrk="1" fontAlgn="base" hangingPunct="1">
        <a:spcBef>
          <a:spcPct val="20000"/>
        </a:spcBef>
        <a:spcAft>
          <a:spcPct val="0"/>
        </a:spcAft>
        <a:buChar char="–"/>
        <a:defRPr sz="2000">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lcagenda.linearcollider.org/conferenceDisplay.py?confId=5772"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ubtitle 10"/>
          <p:cNvSpPr>
            <a:spLocks noGrp="1"/>
          </p:cNvSpPr>
          <p:nvPr>
            <p:ph type="subTitle" idx="1"/>
          </p:nvPr>
        </p:nvSpPr>
        <p:spPr>
          <a:xfrm>
            <a:off x="508001" y="3690471"/>
            <a:ext cx="7634940" cy="2187388"/>
          </a:xfrm>
        </p:spPr>
        <p:txBody>
          <a:bodyPr/>
          <a:lstStyle/>
          <a:p>
            <a:pPr algn="l"/>
            <a:r>
              <a:rPr lang="en-US" sz="1800" dirty="0" smtClean="0">
                <a:latin typeface="Arial" charset="0"/>
                <a:cs typeface="Arial Unicode MS" charset="0"/>
              </a:rPr>
              <a:t>0.    News / updates</a:t>
            </a:r>
          </a:p>
          <a:p>
            <a:pPr marL="457200" indent="-457200" algn="l">
              <a:buFont typeface="+mj-lt"/>
              <a:buAutoNum type="arabicPeriod"/>
            </a:pPr>
            <a:r>
              <a:rPr lang="en-US" sz="1800" dirty="0" smtClean="0">
                <a:latin typeface="Arial" charset="0"/>
                <a:cs typeface="Arial Unicode MS" charset="0"/>
              </a:rPr>
              <a:t>Analysis of klystron saturation studies (Gustavo)</a:t>
            </a:r>
          </a:p>
          <a:p>
            <a:pPr marL="457200" indent="-457200" algn="l">
              <a:buFont typeface="+mj-lt"/>
              <a:buAutoNum type="arabicPeriod"/>
            </a:pPr>
            <a:r>
              <a:rPr lang="en-US" sz="1800" dirty="0" smtClean="0">
                <a:latin typeface="Arial" charset="0"/>
                <a:cs typeface="Arial Unicode MS" charset="0"/>
              </a:rPr>
              <a:t>Drift during klystron saturation studies (Christian)</a:t>
            </a:r>
          </a:p>
          <a:p>
            <a:pPr marL="457200" indent="-457200" algn="l">
              <a:buFont typeface="+mj-lt"/>
              <a:buAutoNum type="arabicPeriod"/>
            </a:pPr>
            <a:r>
              <a:rPr lang="en-US" sz="1800" dirty="0" smtClean="0">
                <a:latin typeface="Arial" charset="0"/>
                <a:cs typeface="Arial Unicode MS" charset="0"/>
              </a:rPr>
              <a:t>Detuning as a means of increasing flat-top power (</a:t>
            </a:r>
            <a:r>
              <a:rPr lang="en-US" sz="1800" dirty="0" err="1" smtClean="0">
                <a:latin typeface="Arial" charset="0"/>
                <a:cs typeface="Arial Unicode MS" charset="0"/>
              </a:rPr>
              <a:t>Julien</a:t>
            </a:r>
            <a:r>
              <a:rPr lang="en-US" sz="1800" dirty="0" smtClean="0">
                <a:latin typeface="Arial" charset="0"/>
                <a:cs typeface="Arial Unicode MS" charset="0"/>
              </a:rPr>
              <a:t>)</a:t>
            </a:r>
          </a:p>
          <a:p>
            <a:pPr marL="457200" indent="-457200" algn="l">
              <a:buFont typeface="+mj-lt"/>
              <a:buAutoNum type="arabicPeriod"/>
            </a:pPr>
            <a:r>
              <a:rPr lang="en-US" sz="1800" dirty="0" smtClean="0">
                <a:latin typeface="Arial" charset="0"/>
                <a:cs typeface="Arial Unicode MS" charset="0"/>
              </a:rPr>
              <a:t>Update on klystron </a:t>
            </a:r>
            <a:r>
              <a:rPr lang="en-US" sz="1800" dirty="0" err="1" smtClean="0">
                <a:latin typeface="Arial" charset="0"/>
                <a:cs typeface="Arial Unicode MS" charset="0"/>
              </a:rPr>
              <a:t>linearisation</a:t>
            </a:r>
            <a:r>
              <a:rPr lang="en-US" sz="1800" dirty="0" smtClean="0">
                <a:latin typeface="Arial" charset="0"/>
                <a:cs typeface="Arial Unicode MS" charset="0"/>
              </a:rPr>
              <a:t> options (</a:t>
            </a:r>
            <a:r>
              <a:rPr lang="en-US" sz="1800" dirty="0" err="1" smtClean="0">
                <a:latin typeface="Arial" charset="0"/>
                <a:cs typeface="Arial Unicode MS" charset="0"/>
              </a:rPr>
              <a:t>Wojciech</a:t>
            </a:r>
            <a:r>
              <a:rPr lang="en-US" sz="1800" dirty="0" smtClean="0">
                <a:latin typeface="Arial" charset="0"/>
                <a:cs typeface="Arial Unicode MS" charset="0"/>
              </a:rPr>
              <a:t>)</a:t>
            </a:r>
            <a:endParaRPr lang="en-US" sz="1800" dirty="0">
              <a:latin typeface="Arial" charset="0"/>
              <a:cs typeface="Arial Unicode MS" charset="0"/>
            </a:endParaRPr>
          </a:p>
        </p:txBody>
      </p:sp>
      <p:sp>
        <p:nvSpPr>
          <p:cNvPr id="14339" name="Title 9"/>
          <p:cNvSpPr>
            <a:spLocks noGrp="1"/>
          </p:cNvSpPr>
          <p:nvPr>
            <p:ph type="ctrTitle"/>
          </p:nvPr>
        </p:nvSpPr>
        <p:spPr/>
        <p:txBody>
          <a:bodyPr/>
          <a:lstStyle/>
          <a:p>
            <a:r>
              <a:rPr lang="en-US" sz="2800" dirty="0" smtClean="0">
                <a:latin typeface="Arial" charset="0"/>
                <a:cs typeface="Arial Unicode MS" charset="0"/>
              </a:rPr>
              <a:t>Notes from 9mA meeting, 31</a:t>
            </a:r>
            <a:r>
              <a:rPr lang="en-US" sz="2800" baseline="30000" dirty="0" smtClean="0">
                <a:latin typeface="Arial" charset="0"/>
                <a:cs typeface="Arial Unicode MS" charset="0"/>
              </a:rPr>
              <a:t>st</a:t>
            </a:r>
            <a:r>
              <a:rPr lang="en-US" sz="2800" dirty="0" smtClean="0">
                <a:latin typeface="Arial" charset="0"/>
                <a:cs typeface="Arial Unicode MS" charset="0"/>
              </a:rPr>
              <a:t> July 2012:</a:t>
            </a:r>
            <a:r>
              <a:rPr lang="en-US" dirty="0" smtClean="0">
                <a:latin typeface="Arial" charset="0"/>
                <a:cs typeface="Arial Unicode MS" charset="0"/>
              </a:rPr>
              <a:t/>
            </a:r>
            <a:br>
              <a:rPr lang="en-US" dirty="0" smtClean="0">
                <a:latin typeface="Arial" charset="0"/>
                <a:cs typeface="Arial Unicode MS" charset="0"/>
              </a:rPr>
            </a:br>
            <a:r>
              <a:rPr lang="en-US" sz="2800" dirty="0" smtClean="0">
                <a:latin typeface="Arial" charset="0"/>
                <a:cs typeface="Arial Unicode MS" charset="0"/>
              </a:rPr>
              <a:t>Klystron saturation studies planning</a:t>
            </a:r>
            <a:endParaRPr lang="en-US" dirty="0">
              <a:latin typeface="Arial" charset="0"/>
              <a:cs typeface="Arial Unicode MS" charset="0"/>
            </a:endParaRPr>
          </a:p>
        </p:txBody>
      </p:sp>
    </p:spTree>
  </p:cSld>
  <p:clrMapOvr>
    <a:masterClrMapping/>
  </p:clrMapOvr>
  <p:transition xmlns:p14="http://schemas.microsoft.com/office/powerpoint/2010/mai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9mA meeting notes, 31 July 2012 </a:t>
            </a:r>
            <a:r>
              <a:rPr lang="en-US" dirty="0" smtClean="0"/>
              <a:t>(1/</a:t>
            </a:r>
            <a:r>
              <a:rPr lang="en-US" dirty="0"/>
              <a:t>6)</a:t>
            </a:r>
          </a:p>
        </p:txBody>
      </p:sp>
      <p:sp>
        <p:nvSpPr>
          <p:cNvPr id="3" name="Content Placeholder 2"/>
          <p:cNvSpPr>
            <a:spLocks noGrp="1"/>
          </p:cNvSpPr>
          <p:nvPr>
            <p:ph idx="1"/>
          </p:nvPr>
        </p:nvSpPr>
        <p:spPr/>
        <p:txBody>
          <a:bodyPr/>
          <a:lstStyle/>
          <a:p>
            <a:r>
              <a:rPr lang="en-US" sz="2000" dirty="0" smtClean="0"/>
              <a:t>General</a:t>
            </a:r>
          </a:p>
          <a:p>
            <a:pPr lvl="1"/>
            <a:r>
              <a:rPr lang="en-US" sz="1600" dirty="0" smtClean="0"/>
              <a:t>September studies shifts start at 15:00 on Monday, 17</a:t>
            </a:r>
            <a:r>
              <a:rPr lang="en-US" sz="1600" baseline="30000" dirty="0" smtClean="0"/>
              <a:t>th</a:t>
            </a:r>
            <a:r>
              <a:rPr lang="en-US" sz="1600" dirty="0" smtClean="0"/>
              <a:t> Sept and continue until 15:00 on Saturday 22</a:t>
            </a:r>
            <a:r>
              <a:rPr lang="en-US" sz="1600" baseline="30000" dirty="0" smtClean="0"/>
              <a:t>nd</a:t>
            </a:r>
            <a:r>
              <a:rPr lang="en-US" sz="1600" dirty="0" smtClean="0"/>
              <a:t> Sept </a:t>
            </a:r>
          </a:p>
          <a:p>
            <a:pPr lvl="1"/>
            <a:r>
              <a:rPr lang="en-US" sz="1600" dirty="0" smtClean="0"/>
              <a:t>Studies requests are due to </a:t>
            </a:r>
            <a:r>
              <a:rPr lang="en-US" sz="1600" dirty="0" err="1" smtClean="0"/>
              <a:t>Katja</a:t>
            </a:r>
            <a:r>
              <a:rPr lang="en-US" sz="1600" dirty="0" smtClean="0"/>
              <a:t> and Bart by17</a:t>
            </a:r>
            <a:r>
              <a:rPr lang="en-US" sz="1600" baseline="30000" dirty="0" smtClean="0"/>
              <a:t>th</a:t>
            </a:r>
            <a:r>
              <a:rPr lang="en-US" sz="1600" dirty="0" smtClean="0"/>
              <a:t> August</a:t>
            </a:r>
          </a:p>
          <a:p>
            <a:pPr lvl="1"/>
            <a:r>
              <a:rPr lang="en-US" sz="1600" dirty="0" smtClean="0"/>
              <a:t>Brian and Gustavo noted that of the key top-level requirements for an ILC LLRF system, </a:t>
            </a:r>
            <a:r>
              <a:rPr lang="en-US" sz="1600" dirty="0" err="1" smtClean="0"/>
              <a:t>linearisation</a:t>
            </a:r>
            <a:r>
              <a:rPr lang="en-US" sz="1600" dirty="0" smtClean="0"/>
              <a:t> of the klystron close to saturation is the one key top-level requirements that has yet been tested with beam loading</a:t>
            </a:r>
            <a:endParaRPr lang="en-US" sz="1600" dirty="0"/>
          </a:p>
          <a:p>
            <a:pPr lvl="1"/>
            <a:endParaRPr lang="en-US" sz="1600" dirty="0"/>
          </a:p>
          <a:p>
            <a:r>
              <a:rPr lang="en-US" sz="1800" dirty="0"/>
              <a:t>Upcoming 9mA meetings</a:t>
            </a:r>
          </a:p>
          <a:p>
            <a:pPr lvl="1"/>
            <a:r>
              <a:rPr lang="en-US" sz="1600" dirty="0"/>
              <a:t>14</a:t>
            </a:r>
            <a:r>
              <a:rPr lang="en-US" sz="1600" baseline="30000" dirty="0"/>
              <a:t>th</a:t>
            </a:r>
            <a:r>
              <a:rPr lang="en-US" sz="1600" dirty="0"/>
              <a:t> </a:t>
            </a:r>
            <a:r>
              <a:rPr lang="en-US" sz="1600" dirty="0" smtClean="0"/>
              <a:t>August</a:t>
            </a:r>
          </a:p>
          <a:p>
            <a:pPr lvl="2"/>
            <a:r>
              <a:rPr lang="en-US" sz="1600" dirty="0"/>
              <a:t>Finish up the klystron saturation study discussions</a:t>
            </a:r>
          </a:p>
          <a:p>
            <a:pPr lvl="2"/>
            <a:r>
              <a:rPr lang="en-US" sz="1600" dirty="0" smtClean="0"/>
              <a:t>Gradient </a:t>
            </a:r>
            <a:r>
              <a:rPr lang="en-US" sz="1600" dirty="0"/>
              <a:t>studies – operation close to quench</a:t>
            </a:r>
          </a:p>
          <a:p>
            <a:pPr lvl="1"/>
            <a:r>
              <a:rPr lang="en-US" sz="1600" dirty="0"/>
              <a:t>28</a:t>
            </a:r>
            <a:r>
              <a:rPr lang="en-US" sz="1600" baseline="30000" dirty="0"/>
              <a:t>th</a:t>
            </a:r>
            <a:r>
              <a:rPr lang="en-US" sz="1600" dirty="0"/>
              <a:t> August</a:t>
            </a:r>
          </a:p>
          <a:p>
            <a:pPr lvl="2"/>
            <a:r>
              <a:rPr lang="en-US" sz="1600" dirty="0"/>
              <a:t>Gradient studies – operation close to quench</a:t>
            </a:r>
          </a:p>
          <a:p>
            <a:pPr lvl="1"/>
            <a:r>
              <a:rPr lang="en-US" sz="1600" dirty="0"/>
              <a:t>11</a:t>
            </a:r>
            <a:r>
              <a:rPr lang="en-US" sz="1600" baseline="30000" dirty="0"/>
              <a:t>th</a:t>
            </a:r>
            <a:r>
              <a:rPr lang="en-US" sz="1600" dirty="0"/>
              <a:t> September</a:t>
            </a:r>
          </a:p>
          <a:p>
            <a:pPr lvl="2"/>
            <a:r>
              <a:rPr lang="en-US" sz="1600" dirty="0"/>
              <a:t>Last meeting before </a:t>
            </a:r>
            <a:r>
              <a:rPr lang="en-US" sz="1600" dirty="0" smtClean="0"/>
              <a:t>studies – solidify study plan</a:t>
            </a:r>
            <a:endParaRPr lang="en-US" sz="1200" dirty="0" smtClean="0"/>
          </a:p>
        </p:txBody>
      </p:sp>
      <p:sp>
        <p:nvSpPr>
          <p:cNvPr id="4" name="Slide Number Placeholder 3"/>
          <p:cNvSpPr>
            <a:spLocks noGrp="1"/>
          </p:cNvSpPr>
          <p:nvPr>
            <p:ph type="sldNum" sz="quarter" idx="12"/>
          </p:nvPr>
        </p:nvSpPr>
        <p:spPr/>
        <p:txBody>
          <a:bodyPr/>
          <a:lstStyle/>
          <a:p>
            <a:fld id="{98C4967A-8E7D-4144-A07A-6C4638A004E5}" type="slidenum">
              <a:rPr lang="en-GB" smtClean="0"/>
              <a:pPr/>
              <a:t>2</a:t>
            </a:fld>
            <a:endParaRPr lang="en-GB"/>
          </a:p>
        </p:txBody>
      </p:sp>
    </p:spTree>
    <p:extLst>
      <p:ext uri="{BB962C8B-B14F-4D97-AF65-F5344CB8AC3E}">
        <p14:creationId xmlns:p14="http://schemas.microsoft.com/office/powerpoint/2010/main" val="3003974703"/>
      </p:ext>
    </p:extLst>
  </p:cSld>
  <p:clrMapOvr>
    <a:masterClrMapping/>
  </p:clrMapOvr>
  <p:transition xmlns:p14="http://schemas.microsoft.com/office/powerpoint/2010/mai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9mA meeting notes, 31 July 2012 </a:t>
            </a:r>
            <a:r>
              <a:rPr lang="en-US" dirty="0" smtClean="0"/>
              <a:t>(2/</a:t>
            </a:r>
            <a:r>
              <a:rPr lang="en-US" dirty="0"/>
              <a:t>6)</a:t>
            </a:r>
          </a:p>
        </p:txBody>
      </p:sp>
      <p:sp>
        <p:nvSpPr>
          <p:cNvPr id="3" name="Content Placeholder 2"/>
          <p:cNvSpPr>
            <a:spLocks noGrp="1"/>
          </p:cNvSpPr>
          <p:nvPr>
            <p:ph idx="1"/>
          </p:nvPr>
        </p:nvSpPr>
        <p:spPr/>
        <p:txBody>
          <a:bodyPr/>
          <a:lstStyle/>
          <a:p>
            <a:r>
              <a:rPr lang="en-US" sz="2000" dirty="0" smtClean="0"/>
              <a:t>Gustavo – RF power overhead data analysis</a:t>
            </a:r>
          </a:p>
          <a:p>
            <a:pPr lvl="1"/>
            <a:r>
              <a:rPr lang="en-US" sz="1600" dirty="0" smtClean="0"/>
              <a:t>Started analysis</a:t>
            </a:r>
            <a:r>
              <a:rPr lang="en-US" sz="1600" dirty="0"/>
              <a:t> </a:t>
            </a:r>
            <a:r>
              <a:rPr lang="en-US" sz="1600" dirty="0" smtClean="0"/>
              <a:t>but not too much yet but will prepare a presentation for the 9mA meeting on 14</a:t>
            </a:r>
            <a:r>
              <a:rPr lang="en-US" sz="1600" baseline="30000" dirty="0" smtClean="0"/>
              <a:t>th</a:t>
            </a:r>
            <a:r>
              <a:rPr lang="en-US" sz="1600" dirty="0" smtClean="0"/>
              <a:t> August</a:t>
            </a:r>
            <a:endParaRPr lang="en-US" sz="1600" dirty="0"/>
          </a:p>
          <a:p>
            <a:pPr lvl="1"/>
            <a:r>
              <a:rPr lang="en-US" sz="1600" dirty="0" err="1" smtClean="0"/>
              <a:t>Analysing</a:t>
            </a:r>
            <a:r>
              <a:rPr lang="en-US" sz="1600" dirty="0" smtClean="0"/>
              <a:t> recovery time from step up/down response to VS setpoint disturbance from four klystron working points: far from saturation; and then 10%, 5%, 3% away from saturation (see the step response below)</a:t>
            </a:r>
          </a:p>
          <a:p>
            <a:pPr lvl="1"/>
            <a:endParaRPr lang="en-US" sz="1600" dirty="0"/>
          </a:p>
          <a:p>
            <a:pPr lvl="1"/>
            <a:endParaRPr lang="en-US" sz="1600" dirty="0" smtClean="0"/>
          </a:p>
          <a:p>
            <a:pPr lvl="1"/>
            <a:endParaRPr lang="en-US" sz="1600" dirty="0"/>
          </a:p>
          <a:p>
            <a:pPr lvl="1"/>
            <a:endParaRPr lang="en-US" sz="1600" dirty="0" smtClean="0"/>
          </a:p>
        </p:txBody>
      </p:sp>
      <p:sp>
        <p:nvSpPr>
          <p:cNvPr id="4" name="Slide Number Placeholder 3"/>
          <p:cNvSpPr>
            <a:spLocks noGrp="1"/>
          </p:cNvSpPr>
          <p:nvPr>
            <p:ph type="sldNum" sz="quarter" idx="12"/>
          </p:nvPr>
        </p:nvSpPr>
        <p:spPr/>
        <p:txBody>
          <a:bodyPr/>
          <a:lstStyle/>
          <a:p>
            <a:fld id="{98C4967A-8E7D-4144-A07A-6C4638A004E5}" type="slidenum">
              <a:rPr lang="en-GB" smtClean="0"/>
              <a:pPr/>
              <a:t>3</a:t>
            </a:fld>
            <a:endParaRPr lang="en-GB"/>
          </a:p>
        </p:txBody>
      </p:sp>
      <p:pic>
        <p:nvPicPr>
          <p:cNvPr id="5" name="Picture 4" descr="compressi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102" y="3269625"/>
            <a:ext cx="7377608" cy="3215422"/>
          </a:xfrm>
          <a:prstGeom prst="rect">
            <a:avLst/>
          </a:prstGeom>
        </p:spPr>
      </p:pic>
    </p:spTree>
    <p:extLst>
      <p:ext uri="{BB962C8B-B14F-4D97-AF65-F5344CB8AC3E}">
        <p14:creationId xmlns:p14="http://schemas.microsoft.com/office/powerpoint/2010/main" val="1079690761"/>
      </p:ext>
    </p:extLst>
  </p:cSld>
  <p:clrMapOvr>
    <a:masterClrMapping/>
  </p:clrMapOvr>
  <p:transition xmlns:p14="http://schemas.microsoft.com/office/powerpoint/2010/mai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9mA meeting notes, 31 July 2012 </a:t>
            </a:r>
            <a:r>
              <a:rPr lang="en-US" dirty="0" smtClean="0"/>
              <a:t>(3/</a:t>
            </a:r>
            <a:r>
              <a:rPr lang="en-US" dirty="0"/>
              <a:t>6)</a:t>
            </a:r>
          </a:p>
        </p:txBody>
      </p:sp>
      <p:sp>
        <p:nvSpPr>
          <p:cNvPr id="3" name="Content Placeholder 2"/>
          <p:cNvSpPr>
            <a:spLocks noGrp="1"/>
          </p:cNvSpPr>
          <p:nvPr>
            <p:ph idx="1"/>
          </p:nvPr>
        </p:nvSpPr>
        <p:spPr/>
        <p:txBody>
          <a:bodyPr/>
          <a:lstStyle/>
          <a:p>
            <a:r>
              <a:rPr lang="en-US" sz="2000" dirty="0" smtClean="0"/>
              <a:t>Gustavo – RF power overhead data analysis</a:t>
            </a:r>
          </a:p>
          <a:p>
            <a:pPr lvl="1"/>
            <a:r>
              <a:rPr lang="en-US" sz="1600" dirty="0" smtClean="0"/>
              <a:t>There are some puzzling features, </a:t>
            </a:r>
            <a:r>
              <a:rPr lang="en-US" sz="1600" dirty="0" err="1" smtClean="0"/>
              <a:t>eg</a:t>
            </a:r>
            <a:r>
              <a:rPr lang="en-US" sz="1600" dirty="0" smtClean="0"/>
              <a:t> the recovery responses are quite different from the initial step down. </a:t>
            </a:r>
          </a:p>
          <a:p>
            <a:pPr lvl="1"/>
            <a:r>
              <a:rPr lang="en-US" sz="1600" dirty="0" smtClean="0"/>
              <a:t>For the initial step-down response, the apparent gain of the feedback regulator far from saturation is ~50, and then dropping to ~18, ~11, and ~6 for working points 10%, 5%, and 3% away from saturation respectively.</a:t>
            </a:r>
          </a:p>
          <a:p>
            <a:pPr lvl="1"/>
            <a:r>
              <a:rPr lang="en-US" sz="1600" dirty="0" smtClean="0"/>
              <a:t>Brian: this is not a linear problem</a:t>
            </a:r>
            <a:r>
              <a:rPr lang="en-US" sz="1600" dirty="0"/>
              <a:t> </a:t>
            </a:r>
            <a:r>
              <a:rPr lang="en-US" sz="1600" dirty="0" smtClean="0"/>
              <a:t>and it’s possible the system could be running into hard compression. Should look at both the falling edge and rising edge. The initial step down response for the 3% case looks to be completely uncontrolled.</a:t>
            </a:r>
          </a:p>
          <a:p>
            <a:pPr lvl="1"/>
            <a:r>
              <a:rPr lang="en-US" sz="1600" dirty="0"/>
              <a:t>John: </a:t>
            </a:r>
            <a:r>
              <a:rPr lang="en-US" sz="1600" dirty="0" smtClean="0"/>
              <a:t>on </a:t>
            </a:r>
            <a:r>
              <a:rPr lang="en-US" sz="1600" dirty="0"/>
              <a:t>the step </a:t>
            </a:r>
            <a:r>
              <a:rPr lang="en-US" sz="1600" dirty="0" smtClean="0"/>
              <a:t>up recovery, </a:t>
            </a:r>
            <a:r>
              <a:rPr lang="en-US" sz="1600" dirty="0"/>
              <a:t>the three responses close to saturation look identical, but are quite different on the initial step </a:t>
            </a:r>
            <a:r>
              <a:rPr lang="en-US" sz="1600" dirty="0" smtClean="0"/>
              <a:t>down</a:t>
            </a:r>
          </a:p>
        </p:txBody>
      </p:sp>
      <p:sp>
        <p:nvSpPr>
          <p:cNvPr id="4" name="Slide Number Placeholder 3"/>
          <p:cNvSpPr>
            <a:spLocks noGrp="1"/>
          </p:cNvSpPr>
          <p:nvPr>
            <p:ph type="sldNum" sz="quarter" idx="12"/>
          </p:nvPr>
        </p:nvSpPr>
        <p:spPr/>
        <p:txBody>
          <a:bodyPr/>
          <a:lstStyle/>
          <a:p>
            <a:fld id="{98C4967A-8E7D-4144-A07A-6C4638A004E5}" type="slidenum">
              <a:rPr lang="en-GB" smtClean="0"/>
              <a:pPr/>
              <a:t>4</a:t>
            </a:fld>
            <a:endParaRPr lang="en-GB"/>
          </a:p>
        </p:txBody>
      </p:sp>
    </p:spTree>
    <p:extLst>
      <p:ext uri="{BB962C8B-B14F-4D97-AF65-F5344CB8AC3E}">
        <p14:creationId xmlns:p14="http://schemas.microsoft.com/office/powerpoint/2010/main" val="3539083291"/>
      </p:ext>
    </p:extLst>
  </p:cSld>
  <p:clrMapOvr>
    <a:masterClrMapping/>
  </p:clrMapOvr>
  <p:transition xmlns:p14="http://schemas.microsoft.com/office/powerpoint/2010/mai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9mA meeting notes, 31 July 2012 </a:t>
            </a:r>
            <a:r>
              <a:rPr lang="en-US" dirty="0" smtClean="0"/>
              <a:t>(4/</a:t>
            </a:r>
            <a:r>
              <a:rPr lang="en-US" dirty="0"/>
              <a:t>6)</a:t>
            </a:r>
          </a:p>
        </p:txBody>
      </p:sp>
      <p:sp>
        <p:nvSpPr>
          <p:cNvPr id="3" name="Content Placeholder 2"/>
          <p:cNvSpPr>
            <a:spLocks noGrp="1"/>
          </p:cNvSpPr>
          <p:nvPr>
            <p:ph idx="1"/>
          </p:nvPr>
        </p:nvSpPr>
        <p:spPr/>
        <p:txBody>
          <a:bodyPr/>
          <a:lstStyle/>
          <a:p>
            <a:r>
              <a:rPr lang="en-US" sz="1800" dirty="0" err="1" smtClean="0"/>
              <a:t>Julien</a:t>
            </a:r>
            <a:r>
              <a:rPr lang="en-US" sz="1800" dirty="0" smtClean="0"/>
              <a:t> – modeling detuning as a way of increasing flat-top power for klystron studies</a:t>
            </a:r>
          </a:p>
          <a:p>
            <a:pPr lvl="1"/>
            <a:r>
              <a:rPr lang="en-US" sz="1600" dirty="0" smtClean="0"/>
              <a:t>See slides on </a:t>
            </a:r>
            <a:r>
              <a:rPr lang="en-US" sz="1600" dirty="0" err="1" smtClean="0"/>
              <a:t>Indico</a:t>
            </a:r>
            <a:r>
              <a:rPr lang="en-US" sz="1600" dirty="0"/>
              <a:t>: </a:t>
            </a:r>
            <a:r>
              <a:rPr lang="en-US" sz="1600" dirty="0">
                <a:hlinkClick r:id="rId2"/>
              </a:rPr>
              <a:t>http://ilcagenda.linearcollider.org/conferenceDisplay.py?confId=</a:t>
            </a:r>
            <a:r>
              <a:rPr lang="en-US" sz="1600" dirty="0" smtClean="0">
                <a:hlinkClick r:id="rId2"/>
              </a:rPr>
              <a:t>5772</a:t>
            </a:r>
            <a:endParaRPr lang="en-US" sz="1600" dirty="0" smtClean="0"/>
          </a:p>
          <a:p>
            <a:pPr lvl="1"/>
            <a:r>
              <a:rPr lang="en-US" sz="1600" dirty="0" smtClean="0"/>
              <a:t>All cavities would be detuned by the same amount</a:t>
            </a:r>
          </a:p>
          <a:p>
            <a:pPr lvl="1"/>
            <a:endParaRPr lang="en-US" sz="1600" dirty="0" smtClean="0"/>
          </a:p>
          <a:p>
            <a:pPr lvl="1"/>
            <a:r>
              <a:rPr lang="en-US" sz="1600" dirty="0" smtClean="0"/>
              <a:t>Looked at ratio of fill to flat-top power </a:t>
            </a:r>
            <a:r>
              <a:rPr lang="en-US" sz="1600" dirty="0" err="1" smtClean="0"/>
              <a:t>vs</a:t>
            </a:r>
            <a:r>
              <a:rPr lang="en-US" sz="1600" dirty="0" smtClean="0"/>
              <a:t> detuning at 3, 4.5, 6mA</a:t>
            </a:r>
          </a:p>
          <a:p>
            <a:pPr lvl="1"/>
            <a:r>
              <a:rPr lang="en-US" sz="1600" dirty="0" smtClean="0"/>
              <a:t>Then looked at ratio </a:t>
            </a:r>
            <a:r>
              <a:rPr lang="en-US" sz="1600" dirty="0" err="1" smtClean="0"/>
              <a:t>vs</a:t>
            </a:r>
            <a:r>
              <a:rPr lang="en-US" sz="1600" dirty="0" smtClean="0"/>
              <a:t> detuning at 300, 350, 400MeV</a:t>
            </a:r>
          </a:p>
          <a:p>
            <a:pPr lvl="1"/>
            <a:r>
              <a:rPr lang="en-US" sz="1600" dirty="0" smtClean="0"/>
              <a:t>Bottom line: the </a:t>
            </a:r>
            <a:r>
              <a:rPr lang="en-US" sz="1600" dirty="0"/>
              <a:t>approach looks </a:t>
            </a:r>
            <a:r>
              <a:rPr lang="en-US" sz="1600" dirty="0" smtClean="0"/>
              <a:t>promising</a:t>
            </a:r>
            <a:endParaRPr lang="en-US" sz="1600" dirty="0"/>
          </a:p>
          <a:p>
            <a:pPr lvl="1"/>
            <a:r>
              <a:rPr lang="en-US" sz="1600" dirty="0" smtClean="0"/>
              <a:t>Could also reduce the amount of LFD compensation to get detuning effect</a:t>
            </a:r>
          </a:p>
          <a:p>
            <a:pPr lvl="1"/>
            <a:r>
              <a:rPr lang="en-US" sz="1600" dirty="0" smtClean="0"/>
              <a:t>Fill power also goes up – will need to make sure we don</a:t>
            </a:r>
            <a:r>
              <a:rPr lang="fr-FR" sz="1600" dirty="0" smtClean="0"/>
              <a:t>’</a:t>
            </a:r>
            <a:r>
              <a:rPr lang="en-US" sz="1600" dirty="0" smtClean="0"/>
              <a:t>t exceed coupler and circulator limits</a:t>
            </a:r>
          </a:p>
          <a:p>
            <a:pPr lvl="1"/>
            <a:r>
              <a:rPr lang="en-US" sz="1600" dirty="0" smtClean="0"/>
              <a:t>Brian: changing the detuning and </a:t>
            </a:r>
            <a:r>
              <a:rPr lang="en-US" sz="1600" dirty="0" err="1" smtClean="0"/>
              <a:t>Qexts</a:t>
            </a:r>
            <a:r>
              <a:rPr lang="en-US" sz="1600" dirty="0" smtClean="0"/>
              <a:t> also change the time-constant. The setpoint waveform is still derived on the basis of a 3e6 </a:t>
            </a:r>
            <a:r>
              <a:rPr lang="en-US" sz="1600" dirty="0" err="1" smtClean="0"/>
              <a:t>Qext</a:t>
            </a:r>
            <a:r>
              <a:rPr lang="en-US" sz="1600" dirty="0" smtClean="0"/>
              <a:t>. Should adjust the field setpoint profile during the fill to match the natural response, which could reduce the forward power during the fill</a:t>
            </a:r>
          </a:p>
        </p:txBody>
      </p:sp>
      <p:sp>
        <p:nvSpPr>
          <p:cNvPr id="4" name="Slide Number Placeholder 3"/>
          <p:cNvSpPr>
            <a:spLocks noGrp="1"/>
          </p:cNvSpPr>
          <p:nvPr>
            <p:ph type="sldNum" sz="quarter" idx="12"/>
          </p:nvPr>
        </p:nvSpPr>
        <p:spPr/>
        <p:txBody>
          <a:bodyPr/>
          <a:lstStyle/>
          <a:p>
            <a:fld id="{98C4967A-8E7D-4144-A07A-6C4638A004E5}" type="slidenum">
              <a:rPr lang="en-GB" smtClean="0"/>
              <a:pPr/>
              <a:t>5</a:t>
            </a:fld>
            <a:endParaRPr lang="en-GB"/>
          </a:p>
        </p:txBody>
      </p:sp>
    </p:spTree>
    <p:extLst>
      <p:ext uri="{BB962C8B-B14F-4D97-AF65-F5344CB8AC3E}">
        <p14:creationId xmlns:p14="http://schemas.microsoft.com/office/powerpoint/2010/main" val="2909188320"/>
      </p:ext>
    </p:extLst>
  </p:cSld>
  <p:clrMapOvr>
    <a:masterClrMapping/>
  </p:clrMapOvr>
  <p:transition xmlns:p14="http://schemas.microsoft.com/office/powerpoint/2010/mai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9mA meeting notes, 31 July 2012 (5/6)</a:t>
            </a:r>
            <a:endParaRPr lang="en-US" dirty="0"/>
          </a:p>
        </p:txBody>
      </p:sp>
      <p:sp>
        <p:nvSpPr>
          <p:cNvPr id="3" name="Content Placeholder 2"/>
          <p:cNvSpPr>
            <a:spLocks noGrp="1"/>
          </p:cNvSpPr>
          <p:nvPr>
            <p:ph idx="1"/>
          </p:nvPr>
        </p:nvSpPr>
        <p:spPr/>
        <p:txBody>
          <a:bodyPr/>
          <a:lstStyle/>
          <a:p>
            <a:pPr lvl="1"/>
            <a:r>
              <a:rPr lang="en-US" sz="1600" dirty="0" smtClean="0"/>
              <a:t>During the studies, we should look at the power cost to get flat gradients at different beam currents.</a:t>
            </a:r>
          </a:p>
          <a:p>
            <a:pPr lvl="1"/>
            <a:endParaRPr lang="en-US" sz="1600" dirty="0" smtClean="0"/>
          </a:p>
          <a:p>
            <a:pPr lvl="1"/>
            <a:r>
              <a:rPr lang="en-US" sz="1600" dirty="0" smtClean="0"/>
              <a:t>Simulations show a </a:t>
            </a:r>
            <a:r>
              <a:rPr lang="en-US" sz="1600" dirty="0"/>
              <a:t>s</a:t>
            </a:r>
            <a:r>
              <a:rPr lang="en-US" sz="1600" dirty="0" smtClean="0"/>
              <a:t>ignificant tilt in fill power for flat-top optimized </a:t>
            </a:r>
            <a:r>
              <a:rPr lang="en-US" sz="1600" dirty="0" err="1" smtClean="0"/>
              <a:t>Qls</a:t>
            </a:r>
            <a:endParaRPr lang="en-US" sz="1600" dirty="0" smtClean="0"/>
          </a:p>
          <a:p>
            <a:pPr lvl="1"/>
            <a:r>
              <a:rPr lang="en-US" sz="1600" dirty="0" smtClean="0"/>
              <a:t>Shin: why is the forward power not flat during the flat-top? Because </a:t>
            </a:r>
            <a:r>
              <a:rPr lang="en-US" sz="1600" dirty="0" err="1" smtClean="0"/>
              <a:t>Qls</a:t>
            </a:r>
            <a:r>
              <a:rPr lang="en-US" sz="1600" dirty="0" smtClean="0"/>
              <a:t> are optimized for flat gradients and not for flat klystron power (!)</a:t>
            </a:r>
          </a:p>
          <a:p>
            <a:pPr lvl="1"/>
            <a:r>
              <a:rPr lang="en-US" sz="1600" dirty="0" smtClean="0"/>
              <a:t>It might be helpful to look at absolute power deltas (and initial tilts) as well as percentage deltas – maybe that the absolutes are invariant</a:t>
            </a:r>
          </a:p>
          <a:p>
            <a:pPr lvl="1"/>
            <a:endParaRPr lang="en-US" sz="1600" dirty="0" smtClean="0"/>
          </a:p>
          <a:p>
            <a:pPr lvl="1"/>
            <a:r>
              <a:rPr lang="en-US" sz="1600" dirty="0" smtClean="0"/>
              <a:t>For the simulation, ACC6 cavities 5&amp;6 were kept in the vector sum but their </a:t>
            </a:r>
            <a:r>
              <a:rPr lang="en-US" sz="1600" dirty="0" err="1" smtClean="0"/>
              <a:t>Qexts</a:t>
            </a:r>
            <a:r>
              <a:rPr lang="en-US" sz="1600" dirty="0" smtClean="0"/>
              <a:t> were fixed at 3e6. The simulation shows that the cavity tilts could be corrected on all 16 cavities (because of the vector sum feedback). This is contrary to the Feb study when we detuned those cavities.</a:t>
            </a:r>
          </a:p>
          <a:p>
            <a:pPr lvl="1"/>
            <a:endParaRPr lang="en-US" sz="1600" dirty="0" smtClean="0"/>
          </a:p>
          <a:p>
            <a:pPr lvl="1"/>
            <a:r>
              <a:rPr lang="en-US" sz="1600" dirty="0" smtClean="0"/>
              <a:t>John: it is puzzling why we always see that the </a:t>
            </a:r>
            <a:r>
              <a:rPr lang="en-US" sz="1600" dirty="0" err="1" smtClean="0"/>
              <a:t>Qexts</a:t>
            </a:r>
            <a:r>
              <a:rPr lang="en-US" sz="1600" dirty="0" smtClean="0"/>
              <a:t> converging to lower average values.</a:t>
            </a:r>
            <a:r>
              <a:rPr lang="en-US" sz="1600" dirty="0"/>
              <a:t> </a:t>
            </a:r>
            <a:r>
              <a:rPr lang="en-US" sz="1600" dirty="0" smtClean="0"/>
              <a:t>Gustavo: the fill to flat-top ratio has an effect on where the average </a:t>
            </a:r>
            <a:r>
              <a:rPr lang="en-US" sz="1600" dirty="0" err="1" smtClean="0"/>
              <a:t>Qls</a:t>
            </a:r>
            <a:r>
              <a:rPr lang="en-US" sz="1600" dirty="0" smtClean="0"/>
              <a:t> settle</a:t>
            </a:r>
            <a:r>
              <a:rPr lang="en-US" sz="1600" dirty="0"/>
              <a:t> </a:t>
            </a:r>
            <a:r>
              <a:rPr lang="en-US" sz="1600" dirty="0" smtClean="0"/>
              <a:t>(we should model this.</a:t>
            </a:r>
            <a:endParaRPr lang="en-US" sz="1600" dirty="0"/>
          </a:p>
        </p:txBody>
      </p:sp>
      <p:sp>
        <p:nvSpPr>
          <p:cNvPr id="4" name="Slide Number Placeholder 3"/>
          <p:cNvSpPr>
            <a:spLocks noGrp="1"/>
          </p:cNvSpPr>
          <p:nvPr>
            <p:ph type="sldNum" sz="quarter" idx="12"/>
          </p:nvPr>
        </p:nvSpPr>
        <p:spPr/>
        <p:txBody>
          <a:bodyPr/>
          <a:lstStyle/>
          <a:p>
            <a:fld id="{98C4967A-8E7D-4144-A07A-6C4638A004E5}" type="slidenum">
              <a:rPr lang="en-GB" smtClean="0"/>
              <a:pPr/>
              <a:t>6</a:t>
            </a:fld>
            <a:endParaRPr lang="en-GB"/>
          </a:p>
        </p:txBody>
      </p:sp>
    </p:spTree>
    <p:extLst>
      <p:ext uri="{BB962C8B-B14F-4D97-AF65-F5344CB8AC3E}">
        <p14:creationId xmlns:p14="http://schemas.microsoft.com/office/powerpoint/2010/main" val="4044509222"/>
      </p:ext>
    </p:extLst>
  </p:cSld>
  <p:clrMapOvr>
    <a:masterClrMapping/>
  </p:clrMapOvr>
  <p:transition xmlns:p14="http://schemas.microsoft.com/office/powerpoint/2010/mai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9mA meeting notes, 31 July 2012 </a:t>
            </a:r>
            <a:r>
              <a:rPr lang="en-US" dirty="0" smtClean="0"/>
              <a:t>(</a:t>
            </a:r>
            <a:r>
              <a:rPr lang="en-US" dirty="0"/>
              <a:t>6</a:t>
            </a:r>
            <a:r>
              <a:rPr lang="en-US" dirty="0" smtClean="0"/>
              <a:t>/</a:t>
            </a:r>
            <a:r>
              <a:rPr lang="en-US" dirty="0"/>
              <a:t>6)</a:t>
            </a:r>
          </a:p>
        </p:txBody>
      </p:sp>
      <p:sp>
        <p:nvSpPr>
          <p:cNvPr id="3" name="Content Placeholder 2"/>
          <p:cNvSpPr>
            <a:spLocks noGrp="1"/>
          </p:cNvSpPr>
          <p:nvPr>
            <p:ph idx="1"/>
          </p:nvPr>
        </p:nvSpPr>
        <p:spPr/>
        <p:txBody>
          <a:bodyPr/>
          <a:lstStyle/>
          <a:p>
            <a:r>
              <a:rPr lang="en-US" sz="1800" dirty="0" err="1" smtClean="0"/>
              <a:t>Wojciech</a:t>
            </a:r>
            <a:r>
              <a:rPr lang="en-US" sz="1800" dirty="0" smtClean="0"/>
              <a:t> – options for klystron </a:t>
            </a:r>
            <a:r>
              <a:rPr lang="en-US" sz="1800" dirty="0" err="1" smtClean="0"/>
              <a:t>linearisation</a:t>
            </a:r>
            <a:r>
              <a:rPr lang="en-US" sz="1800" dirty="0"/>
              <a:t> </a:t>
            </a:r>
            <a:r>
              <a:rPr lang="en-US" sz="1800" dirty="0" smtClean="0"/>
              <a:t>study in Sept</a:t>
            </a:r>
          </a:p>
          <a:p>
            <a:pPr lvl="1"/>
            <a:r>
              <a:rPr lang="en-US" sz="1600" dirty="0" err="1" smtClean="0"/>
              <a:t>Linearisation</a:t>
            </a:r>
            <a:r>
              <a:rPr lang="en-US" sz="1600" dirty="0" smtClean="0"/>
              <a:t> tests in the LLRF FPGA were done ~3yrs ago, mainly on ACC1 but the functionality was tested everywhere</a:t>
            </a:r>
          </a:p>
          <a:p>
            <a:pPr lvl="1"/>
            <a:r>
              <a:rPr lang="en-US" sz="1600" dirty="0" smtClean="0"/>
              <a:t>Since then, there have been many changes to the LLRF firmware and the linearization firmware isn’t there now. Would need to be reintegrated (WJ). There is some finite risk that making </a:t>
            </a:r>
            <a:r>
              <a:rPr lang="en-US" sz="1600" dirty="0"/>
              <a:t>changes to firmware </a:t>
            </a:r>
            <a:r>
              <a:rPr lang="en-US" sz="1600" dirty="0" smtClean="0"/>
              <a:t>could break </a:t>
            </a:r>
            <a:r>
              <a:rPr lang="en-US" sz="1600" dirty="0"/>
              <a:t>what already </a:t>
            </a:r>
            <a:r>
              <a:rPr lang="en-US" sz="1600" dirty="0" smtClean="0"/>
              <a:t>works. </a:t>
            </a:r>
            <a:r>
              <a:rPr lang="en-US" sz="1600" dirty="0" err="1" smtClean="0"/>
              <a:t>Wojciech</a:t>
            </a:r>
            <a:r>
              <a:rPr lang="en-US" sz="1600" dirty="0" smtClean="0"/>
              <a:t> / </a:t>
            </a:r>
            <a:r>
              <a:rPr lang="en-US" sz="1600" dirty="0" err="1" smtClean="0"/>
              <a:t>Julien</a:t>
            </a:r>
            <a:r>
              <a:rPr lang="en-US" sz="1600" dirty="0" smtClean="0"/>
              <a:t> will discus with MSK colleagues.</a:t>
            </a:r>
          </a:p>
          <a:p>
            <a:pPr lvl="1"/>
            <a:r>
              <a:rPr lang="en-US" sz="1600" dirty="0" smtClean="0"/>
              <a:t>The middleware server is still in place to manage the </a:t>
            </a:r>
            <a:r>
              <a:rPr lang="en-US" sz="1600" dirty="0" err="1" smtClean="0"/>
              <a:t>linearisation</a:t>
            </a:r>
            <a:r>
              <a:rPr lang="en-US" sz="1600" dirty="0"/>
              <a:t> </a:t>
            </a:r>
            <a:r>
              <a:rPr lang="en-US" sz="1600" dirty="0" smtClean="0"/>
              <a:t>function and measure </a:t>
            </a:r>
            <a:r>
              <a:rPr lang="en-US" sz="1600" dirty="0"/>
              <a:t>characteristics and </a:t>
            </a:r>
            <a:r>
              <a:rPr lang="en-US" sz="1600" dirty="0" smtClean="0"/>
              <a:t>prepares tables, but would need some re-integration with the front-end server, which doesn’t support linearization.</a:t>
            </a:r>
            <a:endParaRPr lang="en-US" sz="1600" dirty="0"/>
          </a:p>
          <a:p>
            <a:pPr lvl="1"/>
            <a:r>
              <a:rPr lang="en-US" sz="1600" dirty="0" smtClean="0"/>
              <a:t>Could measure the entire chain, </a:t>
            </a:r>
            <a:r>
              <a:rPr lang="en-US" sz="1600" dirty="0" err="1" smtClean="0"/>
              <a:t>linearise</a:t>
            </a:r>
            <a:r>
              <a:rPr lang="en-US" sz="1600" dirty="0" smtClean="0"/>
              <a:t> the feed-forward tables for the nominal working point (would be open loop</a:t>
            </a:r>
            <a:r>
              <a:rPr lang="en-US" sz="1600" dirty="0" smtClean="0"/>
              <a:t>)</a:t>
            </a:r>
          </a:p>
          <a:p>
            <a:pPr lvl="1"/>
            <a:r>
              <a:rPr lang="en-US" sz="1600" dirty="0" smtClean="0"/>
              <a:t>John: if we don’t have the </a:t>
            </a:r>
            <a:r>
              <a:rPr lang="en-US" sz="1600" dirty="0" err="1" smtClean="0"/>
              <a:t>linearisation</a:t>
            </a:r>
            <a:r>
              <a:rPr lang="en-US" sz="1600" dirty="0" smtClean="0"/>
              <a:t> firmware, what about a limited saturation study where we pick a few working points where we re-measure and re-optimize the MIMO controller? </a:t>
            </a:r>
            <a:r>
              <a:rPr lang="en-US" sz="1600" dirty="0" err="1" smtClean="0"/>
              <a:t>Julien</a:t>
            </a:r>
            <a:r>
              <a:rPr lang="en-US" sz="1600" dirty="0" smtClean="0"/>
              <a:t> will discuss this option with Christian and Sven</a:t>
            </a:r>
          </a:p>
          <a:p>
            <a:pPr lvl="1"/>
            <a:endParaRPr lang="en-US" sz="1600" dirty="0" smtClean="0"/>
          </a:p>
          <a:p>
            <a:pPr marL="457200" lvl="1" indent="0">
              <a:buNone/>
            </a:pPr>
            <a:r>
              <a:rPr lang="en-US" sz="1600" i="1" dirty="0" smtClean="0"/>
              <a:t>Next meeting: 14</a:t>
            </a:r>
            <a:r>
              <a:rPr lang="en-US" sz="1600" i="1" baseline="30000" dirty="0" smtClean="0"/>
              <a:t>th</a:t>
            </a:r>
            <a:r>
              <a:rPr lang="en-US" sz="1600" i="1" dirty="0" smtClean="0"/>
              <a:t> August</a:t>
            </a:r>
            <a:endParaRPr lang="en-US" sz="1600" i="1" dirty="0"/>
          </a:p>
        </p:txBody>
      </p:sp>
      <p:sp>
        <p:nvSpPr>
          <p:cNvPr id="4" name="Slide Number Placeholder 3"/>
          <p:cNvSpPr>
            <a:spLocks noGrp="1"/>
          </p:cNvSpPr>
          <p:nvPr>
            <p:ph type="sldNum" sz="quarter" idx="12"/>
          </p:nvPr>
        </p:nvSpPr>
        <p:spPr/>
        <p:txBody>
          <a:bodyPr/>
          <a:lstStyle/>
          <a:p>
            <a:fld id="{98C4967A-8E7D-4144-A07A-6C4638A004E5}" type="slidenum">
              <a:rPr lang="en-GB" smtClean="0"/>
              <a:pPr/>
              <a:t>7</a:t>
            </a:fld>
            <a:endParaRPr lang="en-GB"/>
          </a:p>
        </p:txBody>
      </p:sp>
    </p:spTree>
    <p:extLst>
      <p:ext uri="{BB962C8B-B14F-4D97-AF65-F5344CB8AC3E}">
        <p14:creationId xmlns:p14="http://schemas.microsoft.com/office/powerpoint/2010/main" val="3094863184"/>
      </p:ext>
    </p:extLst>
  </p:cSld>
  <p:clrMapOvr>
    <a:masterClrMapping/>
  </p:clrMapOvr>
  <p:transition xmlns:p14="http://schemas.microsoft.com/office/powerpoint/2010/main">
    <p:fade/>
  </p:transition>
</p:sld>
</file>

<file path=ppt/theme/theme1.xml><?xml version="1.0" encoding="utf-8"?>
<a:theme xmlns:a="http://schemas.openxmlformats.org/drawingml/2006/main" name="TTF_FLASH_Templat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TTF_FLASH_Template.pot</Template>
  <TotalTime>496</TotalTime>
  <Words>1010</Words>
  <Application>Microsoft Macintosh PowerPoint</Application>
  <PresentationFormat>On-screen Show (4:3)</PresentationFormat>
  <Paragraphs>68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TTF_FLASH_Template</vt:lpstr>
      <vt:lpstr>Notes from 9mA meeting, 31st July 2012: Klystron saturation studies planning</vt:lpstr>
      <vt:lpstr>9mA meeting notes, 31 July 2012 (1/6)</vt:lpstr>
      <vt:lpstr>9mA meeting notes, 31 July 2012 (2/6)</vt:lpstr>
      <vt:lpstr>9mA meeting notes, 31 July 2012 (3/6)</vt:lpstr>
      <vt:lpstr>9mA meeting notes, 31 July 2012 (4/6)</vt:lpstr>
      <vt:lpstr>9mA meeting notes, 31 July 2012 (5/6)</vt:lpstr>
      <vt:lpstr>9mA meeting notes, 31 July 2012 (6/6)</vt:lpstr>
    </vt:vector>
  </TitlesOfParts>
  <Company>Argonne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Carwardine</dc:creator>
  <cp:lastModifiedBy>John Carwardine</cp:lastModifiedBy>
  <cp:revision>63</cp:revision>
  <dcterms:created xsi:type="dcterms:W3CDTF">2011-01-03T18:26:34Z</dcterms:created>
  <dcterms:modified xsi:type="dcterms:W3CDTF">2012-08-08T20:18:45Z</dcterms:modified>
</cp:coreProperties>
</file>