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63" r:id="rId4"/>
    <p:sldId id="264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93" d="100"/>
          <a:sy n="93" d="100"/>
        </p:scale>
        <p:origin x="-19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887BE-BFDB-344C-BE2D-8A19DE524097}" type="datetimeFigureOut">
              <a:rPr lang="en-US" smtClean="0"/>
              <a:pPr/>
              <a:t>10/08/2012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A4B3E-165F-734B-A7B5-BA2A03C72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887BE-BFDB-344C-BE2D-8A19DE524097}" type="datetimeFigureOut">
              <a:rPr lang="en-US" smtClean="0"/>
              <a:pPr/>
              <a:t>10/08/2012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A4B3E-165F-734B-A7B5-BA2A03C72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887BE-BFDB-344C-BE2D-8A19DE524097}" type="datetimeFigureOut">
              <a:rPr lang="en-US" smtClean="0"/>
              <a:pPr/>
              <a:t>10/08/2012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A4B3E-165F-734B-A7B5-BA2A03C72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887BE-BFDB-344C-BE2D-8A19DE524097}" type="datetimeFigureOut">
              <a:rPr lang="en-US" smtClean="0"/>
              <a:pPr/>
              <a:t>10/08/2012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A4B3E-165F-734B-A7B5-BA2A03C72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887BE-BFDB-344C-BE2D-8A19DE524097}" type="datetimeFigureOut">
              <a:rPr lang="en-US" smtClean="0"/>
              <a:pPr/>
              <a:t>10/08/2012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A4B3E-165F-734B-A7B5-BA2A03C72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887BE-BFDB-344C-BE2D-8A19DE524097}" type="datetimeFigureOut">
              <a:rPr lang="en-US" smtClean="0"/>
              <a:pPr/>
              <a:t>10/08/2012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A4B3E-165F-734B-A7B5-BA2A03C72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887BE-BFDB-344C-BE2D-8A19DE524097}" type="datetimeFigureOut">
              <a:rPr lang="en-US" smtClean="0"/>
              <a:pPr/>
              <a:t>10/08/2012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A4B3E-165F-734B-A7B5-BA2A03C72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887BE-BFDB-344C-BE2D-8A19DE524097}" type="datetimeFigureOut">
              <a:rPr lang="en-US" smtClean="0"/>
              <a:pPr/>
              <a:t>10/08/2012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A4B3E-165F-734B-A7B5-BA2A03C72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887BE-BFDB-344C-BE2D-8A19DE524097}" type="datetimeFigureOut">
              <a:rPr lang="en-US" smtClean="0"/>
              <a:pPr/>
              <a:t>10/08/2012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A4B3E-165F-734B-A7B5-BA2A03C72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887BE-BFDB-344C-BE2D-8A19DE524097}" type="datetimeFigureOut">
              <a:rPr lang="en-US" smtClean="0"/>
              <a:pPr/>
              <a:t>10/08/2012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A4B3E-165F-734B-A7B5-BA2A03C72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887BE-BFDB-344C-BE2D-8A19DE524097}" type="datetimeFigureOut">
              <a:rPr lang="en-US" smtClean="0"/>
              <a:pPr/>
              <a:t>10/08/2012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A4B3E-165F-734B-A7B5-BA2A03C72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887BE-BFDB-344C-BE2D-8A19DE524097}" type="datetimeFigureOut">
              <a:rPr lang="en-US" smtClean="0"/>
              <a:pPr/>
              <a:t>10/08/2012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A4B3E-165F-734B-A7B5-BA2A03C72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dirty="0"/>
              <a:t>R</a:t>
            </a:r>
            <a:r>
              <a:rPr lang="en-US" sz="3200" dirty="0" smtClean="0"/>
              <a:t>esults 07/12/2011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5397472"/>
              </p:ext>
            </p:extLst>
          </p:nvPr>
        </p:nvGraphicFramePr>
        <p:xfrm>
          <a:off x="500964" y="1759491"/>
          <a:ext cx="8229600" cy="2214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Jitter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y</a:t>
                      </a:r>
                      <a:r>
                        <a:rPr lang="en-US" sz="1400" baseline="0" dirty="0" smtClean="0"/>
                        <a:t> [</a:t>
                      </a:r>
                      <a:r>
                        <a:rPr lang="en-US" sz="1400" baseline="0" dirty="0" err="1" smtClean="0"/>
                        <a:t>μm</a:t>
                      </a:r>
                      <a:r>
                        <a:rPr lang="en-US" sz="1400" baseline="0" dirty="0" smtClean="0"/>
                        <a:t>]</a:t>
                      </a:r>
                    </a:p>
                    <a:p>
                      <a:pPr algn="ctr"/>
                      <a:r>
                        <a:rPr lang="en-US" sz="1400" dirty="0" smtClean="0"/>
                        <a:t>Measured</a:t>
                      </a:r>
                    </a:p>
                    <a:p>
                      <a:pPr algn="ctr"/>
                      <a:r>
                        <a:rPr lang="en-US" sz="1400" dirty="0" smtClean="0"/>
                        <a:t>(FB OFF / ON)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Jitter </a:t>
                      </a:r>
                      <a:r>
                        <a:rPr lang="en-US" sz="1400" dirty="0" err="1" smtClean="0"/>
                        <a:t>y</a:t>
                      </a:r>
                      <a:r>
                        <a:rPr lang="en-US" sz="1400" dirty="0" smtClean="0"/>
                        <a:t> [</a:t>
                      </a:r>
                      <a:r>
                        <a:rPr lang="en-US" sz="1400" dirty="0" err="1" smtClean="0"/>
                        <a:t>μm</a:t>
                      </a:r>
                      <a:r>
                        <a:rPr lang="en-US" sz="1400" dirty="0" smtClean="0"/>
                        <a:t>]</a:t>
                      </a:r>
                    </a:p>
                    <a:p>
                      <a:pPr algn="ctr"/>
                      <a:r>
                        <a:rPr lang="en-US" sz="1400" dirty="0" smtClean="0"/>
                        <a:t>Tracking MAD</a:t>
                      </a:r>
                    </a:p>
                    <a:p>
                      <a:pPr algn="ctr"/>
                      <a:r>
                        <a:rPr lang="en-US" sz="1400" dirty="0" smtClean="0"/>
                        <a:t>(FB OFF / ON)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Jitter </a:t>
                      </a:r>
                      <a:r>
                        <a:rPr lang="en-US" sz="1400" dirty="0" err="1" smtClean="0"/>
                        <a:t>y</a:t>
                      </a:r>
                      <a:r>
                        <a:rPr lang="en-US" sz="1400" dirty="0" smtClean="0"/>
                        <a:t>´ [</a:t>
                      </a:r>
                      <a:r>
                        <a:rPr lang="en-US" sz="1400" dirty="0" err="1" smtClean="0"/>
                        <a:t>μrad</a:t>
                      </a:r>
                      <a:r>
                        <a:rPr lang="en-US" sz="1400" dirty="0" smtClean="0"/>
                        <a:t>]</a:t>
                      </a:r>
                    </a:p>
                    <a:p>
                      <a:pPr algn="ctr"/>
                      <a:r>
                        <a:rPr lang="en-US" sz="1400" dirty="0" smtClean="0"/>
                        <a:t>Tracking MAD</a:t>
                      </a:r>
                    </a:p>
                    <a:p>
                      <a:pPr algn="ctr"/>
                      <a:r>
                        <a:rPr lang="en-US" sz="1400" dirty="0" smtClean="0"/>
                        <a:t>(FB OFF / ON)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MQD14X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3.23 / 1.51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3.35 / 0.83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2.19 / 0.42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FONTP3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2.76 / 0.76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2.77 / 0.76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2.21 / 0.42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MQF15X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1.48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/ 0.84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1.47 / 0.77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0.61 / 0.89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MFB1FF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12.4 / 9.56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16.79 / 10.07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8.61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/ 5.09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2159" y="924689"/>
            <a:ext cx="1024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Bunch 2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91217" y="1336003"/>
            <a:ext cx="531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RUN11: fbRun11_board1_coupledLoop_shift2_071211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9410" y="3993527"/>
            <a:ext cx="90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RUN23: </a:t>
            </a:r>
            <a:endParaRPr lang="en-U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4886735"/>
              </p:ext>
            </p:extLst>
          </p:nvPr>
        </p:nvGraphicFramePr>
        <p:xfrm>
          <a:off x="479696" y="4409969"/>
          <a:ext cx="8229600" cy="2214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Jitter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y</a:t>
                      </a:r>
                      <a:r>
                        <a:rPr lang="en-US" sz="1400" baseline="0" dirty="0" smtClean="0"/>
                        <a:t> [</a:t>
                      </a:r>
                      <a:r>
                        <a:rPr lang="en-US" sz="1400" baseline="0" dirty="0" err="1" smtClean="0"/>
                        <a:t>μm</a:t>
                      </a:r>
                      <a:r>
                        <a:rPr lang="en-US" sz="1400" baseline="0" dirty="0" smtClean="0"/>
                        <a:t>]</a:t>
                      </a:r>
                    </a:p>
                    <a:p>
                      <a:pPr algn="ctr"/>
                      <a:r>
                        <a:rPr lang="en-US" sz="1400" dirty="0" smtClean="0"/>
                        <a:t>Measured</a:t>
                      </a:r>
                    </a:p>
                    <a:p>
                      <a:pPr algn="ctr"/>
                      <a:r>
                        <a:rPr lang="en-US" sz="1400" dirty="0" smtClean="0"/>
                        <a:t>(FB OFF / ON)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Jitter </a:t>
                      </a:r>
                      <a:r>
                        <a:rPr lang="en-US" sz="1400" dirty="0" err="1" smtClean="0"/>
                        <a:t>y</a:t>
                      </a:r>
                      <a:r>
                        <a:rPr lang="en-US" sz="1400" dirty="0" smtClean="0"/>
                        <a:t> [</a:t>
                      </a:r>
                      <a:r>
                        <a:rPr lang="en-US" sz="1400" dirty="0" err="1" smtClean="0"/>
                        <a:t>μm</a:t>
                      </a:r>
                      <a:r>
                        <a:rPr lang="en-US" sz="1400" dirty="0" smtClean="0"/>
                        <a:t>]</a:t>
                      </a:r>
                    </a:p>
                    <a:p>
                      <a:pPr algn="ctr"/>
                      <a:r>
                        <a:rPr lang="en-US" sz="1400" dirty="0" smtClean="0"/>
                        <a:t>Tracking MAD</a:t>
                      </a:r>
                    </a:p>
                    <a:p>
                      <a:pPr algn="ctr"/>
                      <a:r>
                        <a:rPr lang="en-US" sz="1400" dirty="0" smtClean="0"/>
                        <a:t>(FB OFF / ON)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Jitter </a:t>
                      </a:r>
                      <a:r>
                        <a:rPr lang="en-US" sz="1400" dirty="0" err="1" smtClean="0"/>
                        <a:t>y</a:t>
                      </a:r>
                      <a:r>
                        <a:rPr lang="en-US" sz="1400" dirty="0" smtClean="0"/>
                        <a:t>´ [</a:t>
                      </a:r>
                      <a:r>
                        <a:rPr lang="en-US" sz="1400" dirty="0" err="1" smtClean="0"/>
                        <a:t>μrad</a:t>
                      </a:r>
                      <a:r>
                        <a:rPr lang="en-US" sz="1400" dirty="0" smtClean="0"/>
                        <a:t>]</a:t>
                      </a:r>
                    </a:p>
                    <a:p>
                      <a:pPr algn="ctr"/>
                      <a:r>
                        <a:rPr lang="en-US" sz="1400" dirty="0" smtClean="0"/>
                        <a:t>Tracking MAD</a:t>
                      </a:r>
                    </a:p>
                    <a:p>
                      <a:pPr algn="ctr"/>
                      <a:r>
                        <a:rPr lang="en-US" sz="1400" dirty="0" smtClean="0"/>
                        <a:t>(FB OFF / ON)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MQD14X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4.00 / 2.33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3.76 / 0.9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2.41 / 0.5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FONTP3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3.1 / 0.81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3.1 /</a:t>
                      </a:r>
                      <a:r>
                        <a:rPr lang="en-US" sz="1400" baseline="0" dirty="0" smtClean="0"/>
                        <a:t> 0.81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2.41 / 0.5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MQF15X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1.66 / 0.91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1.77 / 0.76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1.02 / 0.87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MFB1FF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13.2 / 9.3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19.55 / 10.08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10.0 / 5.1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dirty="0"/>
              <a:t>R</a:t>
            </a:r>
            <a:r>
              <a:rPr lang="en-US" sz="3200" dirty="0" smtClean="0"/>
              <a:t>esults 13/12/2011 &amp; 14/12/2011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62159" y="924689"/>
            <a:ext cx="1024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Bunch 2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91217" y="1336003"/>
            <a:ext cx="3986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RUN3: fbRun3_skewOn_Board1_131211</a:t>
            </a:r>
            <a:endParaRPr lang="en-U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4469160"/>
              </p:ext>
            </p:extLst>
          </p:nvPr>
        </p:nvGraphicFramePr>
        <p:xfrm>
          <a:off x="457200" y="1778648"/>
          <a:ext cx="8229600" cy="2214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Jitter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y</a:t>
                      </a:r>
                      <a:r>
                        <a:rPr lang="en-US" sz="1400" baseline="0" dirty="0" smtClean="0"/>
                        <a:t> [</a:t>
                      </a:r>
                      <a:r>
                        <a:rPr lang="en-US" sz="1400" baseline="0" dirty="0" err="1" smtClean="0"/>
                        <a:t>μm</a:t>
                      </a:r>
                      <a:r>
                        <a:rPr lang="en-US" sz="1400" baseline="0" dirty="0" smtClean="0"/>
                        <a:t>]</a:t>
                      </a:r>
                    </a:p>
                    <a:p>
                      <a:pPr algn="ctr"/>
                      <a:r>
                        <a:rPr lang="en-US" sz="1400" dirty="0" smtClean="0"/>
                        <a:t>Measured</a:t>
                      </a:r>
                    </a:p>
                    <a:p>
                      <a:pPr algn="ctr"/>
                      <a:r>
                        <a:rPr lang="en-US" sz="1400" dirty="0" smtClean="0"/>
                        <a:t>(FB OFF / ON)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Jitter </a:t>
                      </a:r>
                      <a:r>
                        <a:rPr lang="en-US" sz="1400" dirty="0" err="1" smtClean="0"/>
                        <a:t>y</a:t>
                      </a:r>
                      <a:r>
                        <a:rPr lang="en-US" sz="1400" dirty="0" smtClean="0"/>
                        <a:t> [</a:t>
                      </a:r>
                      <a:r>
                        <a:rPr lang="en-US" sz="1400" dirty="0" err="1" smtClean="0"/>
                        <a:t>μm</a:t>
                      </a:r>
                      <a:r>
                        <a:rPr lang="en-US" sz="1400" dirty="0" smtClean="0"/>
                        <a:t>]</a:t>
                      </a:r>
                    </a:p>
                    <a:p>
                      <a:pPr algn="ctr"/>
                      <a:r>
                        <a:rPr lang="en-US" sz="1400" dirty="0" smtClean="0"/>
                        <a:t>Tracking MAD</a:t>
                      </a:r>
                    </a:p>
                    <a:p>
                      <a:pPr algn="ctr"/>
                      <a:r>
                        <a:rPr lang="en-US" sz="1400" dirty="0" smtClean="0"/>
                        <a:t>(FB OFF / ON)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Jitter </a:t>
                      </a:r>
                      <a:r>
                        <a:rPr lang="en-US" sz="1400" dirty="0" err="1" smtClean="0"/>
                        <a:t>y</a:t>
                      </a:r>
                      <a:r>
                        <a:rPr lang="en-US" sz="1400" dirty="0" smtClean="0"/>
                        <a:t>´ [</a:t>
                      </a:r>
                      <a:r>
                        <a:rPr lang="en-US" sz="1400" dirty="0" err="1" smtClean="0"/>
                        <a:t>μrad</a:t>
                      </a:r>
                      <a:r>
                        <a:rPr lang="en-US" sz="1400" dirty="0" smtClean="0"/>
                        <a:t>]</a:t>
                      </a:r>
                    </a:p>
                    <a:p>
                      <a:pPr algn="ctr"/>
                      <a:r>
                        <a:rPr lang="en-US" sz="1400" dirty="0" smtClean="0"/>
                        <a:t>Tracking MAD</a:t>
                      </a:r>
                    </a:p>
                    <a:p>
                      <a:pPr algn="ctr"/>
                      <a:r>
                        <a:rPr lang="en-US" sz="1400" dirty="0" smtClean="0"/>
                        <a:t>(FB OFF / ON)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MQD14X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3.62 / 1.35 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3.43 / 0.88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2.06 /0.36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FONTP3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2.87 / 0.79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2.87 / 0.79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2.06</a:t>
                      </a:r>
                      <a:r>
                        <a:rPr lang="en-US" sz="1400" baseline="0" dirty="0" smtClean="0"/>
                        <a:t> / 0.36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MQF15X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1.71 / 0.88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1.78 / 0.72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1.01 / 0.68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MFB1FF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18.1 / 16.16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15.39 / 6.43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7.86 / 3.24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91217" y="3993940"/>
            <a:ext cx="3987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RUN6: fbRun6_Board1_coupled_141211</a:t>
            </a:r>
            <a:endParaRPr lang="en-US" dirty="0"/>
          </a:p>
        </p:txBody>
      </p:sp>
      <p:graphicFrame>
        <p:nvGraphicFramePr>
          <p:cNvPr id="1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1293834"/>
              </p:ext>
            </p:extLst>
          </p:nvPr>
        </p:nvGraphicFramePr>
        <p:xfrm>
          <a:off x="491217" y="4378065"/>
          <a:ext cx="8229600" cy="2214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Jitter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y</a:t>
                      </a:r>
                      <a:r>
                        <a:rPr lang="en-US" sz="1400" baseline="0" dirty="0" smtClean="0"/>
                        <a:t> [</a:t>
                      </a:r>
                      <a:r>
                        <a:rPr lang="en-US" sz="1400" baseline="0" dirty="0" err="1" smtClean="0"/>
                        <a:t>μm</a:t>
                      </a:r>
                      <a:r>
                        <a:rPr lang="en-US" sz="1400" baseline="0" dirty="0" smtClean="0"/>
                        <a:t>]</a:t>
                      </a:r>
                    </a:p>
                    <a:p>
                      <a:pPr algn="ctr"/>
                      <a:r>
                        <a:rPr lang="en-US" sz="1400" dirty="0" smtClean="0"/>
                        <a:t>Measured</a:t>
                      </a:r>
                    </a:p>
                    <a:p>
                      <a:pPr algn="ctr"/>
                      <a:r>
                        <a:rPr lang="en-US" sz="1400" dirty="0" smtClean="0"/>
                        <a:t>(FB OFF / ON)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Jitter </a:t>
                      </a:r>
                      <a:r>
                        <a:rPr lang="en-US" sz="1400" dirty="0" err="1" smtClean="0"/>
                        <a:t>y</a:t>
                      </a:r>
                      <a:r>
                        <a:rPr lang="en-US" sz="1400" dirty="0" smtClean="0"/>
                        <a:t> [</a:t>
                      </a:r>
                      <a:r>
                        <a:rPr lang="en-US" sz="1400" dirty="0" err="1" smtClean="0"/>
                        <a:t>μm</a:t>
                      </a:r>
                      <a:r>
                        <a:rPr lang="en-US" sz="1400" dirty="0" smtClean="0"/>
                        <a:t>]</a:t>
                      </a:r>
                    </a:p>
                    <a:p>
                      <a:pPr algn="ctr"/>
                      <a:r>
                        <a:rPr lang="en-US" sz="1400" dirty="0" smtClean="0"/>
                        <a:t>Tracking MAD</a:t>
                      </a:r>
                    </a:p>
                    <a:p>
                      <a:pPr algn="ctr"/>
                      <a:r>
                        <a:rPr lang="en-US" sz="1400" dirty="0" smtClean="0"/>
                        <a:t>(FB OFF / ON)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Jitter </a:t>
                      </a:r>
                      <a:r>
                        <a:rPr lang="en-US" sz="1400" dirty="0" err="1" smtClean="0"/>
                        <a:t>y</a:t>
                      </a:r>
                      <a:r>
                        <a:rPr lang="en-US" sz="1400" dirty="0" smtClean="0"/>
                        <a:t>´ [</a:t>
                      </a:r>
                      <a:r>
                        <a:rPr lang="en-US" sz="1400" dirty="0" err="1" smtClean="0"/>
                        <a:t>μrad</a:t>
                      </a:r>
                      <a:r>
                        <a:rPr lang="en-US" sz="1400" dirty="0" smtClean="0"/>
                        <a:t>]</a:t>
                      </a:r>
                    </a:p>
                    <a:p>
                      <a:pPr algn="ctr"/>
                      <a:r>
                        <a:rPr lang="en-US" sz="1400" dirty="0" smtClean="0"/>
                        <a:t>Tracking MAD</a:t>
                      </a:r>
                    </a:p>
                    <a:p>
                      <a:pPr algn="ctr"/>
                      <a:r>
                        <a:rPr lang="en-US" sz="1400" dirty="0" smtClean="0"/>
                        <a:t>(FB OFF / ON)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MQD14X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3.94</a:t>
                      </a:r>
                      <a:r>
                        <a:rPr lang="en-US" sz="1400" baseline="0" dirty="0" smtClean="0"/>
                        <a:t> / 1.22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3.7 / 0.98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2.33 / 0.42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FONTP3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3.06 / 0.87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3.06 / 0.87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2.33 / 0.42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MQF15X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 /</a:t>
                      </a:r>
                      <a:r>
                        <a:rPr lang="en-US" sz="1400" baseline="0" dirty="0" smtClean="0"/>
                        <a:t> 0.89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1.71 / 0.75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0.63 / 0.67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MFB1FF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16.17 / 17.77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16.0 / 6.21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8.22 / 3.13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4279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dirty="0" smtClean="0"/>
              <a:t>December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en-US" sz="2000" dirty="0" smtClean="0"/>
              <a:t>Two patterns: </a:t>
            </a:r>
          </a:p>
          <a:p>
            <a:pPr marL="0" indent="0">
              <a:buNone/>
            </a:pPr>
            <a:endParaRPr lang="en-US" sz="1000" dirty="0" smtClean="0"/>
          </a:p>
          <a:p>
            <a:pPr marL="800100" lvl="1" indent="-342900">
              <a:buFont typeface="+mj-lt"/>
              <a:buAutoNum type="arabicParenR"/>
            </a:pPr>
            <a:r>
              <a:rPr lang="en-US" sz="1600" dirty="0">
                <a:solidFill>
                  <a:srgbClr val="0000FF"/>
                </a:solidFill>
              </a:rPr>
              <a:t>From shift </a:t>
            </a:r>
            <a:r>
              <a:rPr lang="en-US" sz="1600" dirty="0" smtClean="0">
                <a:solidFill>
                  <a:srgbClr val="0000FF"/>
                </a:solidFill>
              </a:rPr>
              <a:t>07/</a:t>
            </a:r>
            <a:r>
              <a:rPr lang="en-US" sz="1600" dirty="0">
                <a:solidFill>
                  <a:srgbClr val="0000FF"/>
                </a:solidFill>
              </a:rPr>
              <a:t>12/</a:t>
            </a:r>
            <a:r>
              <a:rPr lang="en-US" sz="1600" dirty="0" smtClean="0">
                <a:solidFill>
                  <a:srgbClr val="0000FF"/>
                </a:solidFill>
              </a:rPr>
              <a:t>2011: </a:t>
            </a:r>
            <a:r>
              <a:rPr lang="en-US" sz="1600" dirty="0"/>
              <a:t>in general good agreement between model and data for both FB ON and </a:t>
            </a:r>
            <a:r>
              <a:rPr lang="en-US" sz="1600" dirty="0" smtClean="0"/>
              <a:t>OFF, but discrepancy &gt; 25% at MFB1FF when FB OFF</a:t>
            </a:r>
            <a:endParaRPr lang="en-US" sz="16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1800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924944"/>
            <a:ext cx="5832648" cy="347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646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dirty="0" smtClean="0"/>
              <a:t>December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en-US" sz="2000" dirty="0" smtClean="0"/>
              <a:t>Two patterns: </a:t>
            </a:r>
          </a:p>
          <a:p>
            <a:pPr marL="0" indent="0">
              <a:buNone/>
            </a:pPr>
            <a:endParaRPr lang="en-US" sz="1000" dirty="0" smtClean="0"/>
          </a:p>
          <a:p>
            <a:pPr marL="800100" lvl="1" indent="-342900">
              <a:buAutoNum type="arabicParenR" startAt="2"/>
            </a:pPr>
            <a:r>
              <a:rPr lang="en-US" sz="1600" dirty="0" smtClean="0">
                <a:solidFill>
                  <a:srgbClr val="0000FF"/>
                </a:solidFill>
              </a:rPr>
              <a:t>From shifts 13/</a:t>
            </a:r>
            <a:r>
              <a:rPr lang="en-US" sz="1600" dirty="0">
                <a:solidFill>
                  <a:srgbClr val="0000FF"/>
                </a:solidFill>
              </a:rPr>
              <a:t>12/</a:t>
            </a:r>
            <a:r>
              <a:rPr lang="en-US" sz="1600" dirty="0" smtClean="0">
                <a:solidFill>
                  <a:srgbClr val="0000FF"/>
                </a:solidFill>
              </a:rPr>
              <a:t>2011 and 14/12/2011: </a:t>
            </a:r>
            <a:r>
              <a:rPr lang="en-US" sz="1600" dirty="0"/>
              <a:t>in general good agreement between model and data for both FB ON and </a:t>
            </a:r>
            <a:r>
              <a:rPr lang="en-US" sz="1600" dirty="0" smtClean="0"/>
              <a:t>OFF, but discrepancy &gt; 60% at MFB1FF when FB ON.  </a:t>
            </a:r>
          </a:p>
          <a:p>
            <a:pPr marL="457200" lvl="1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Tracking result shows a factor ≈  2 correction at MFB1FF when FB ON. However, </a:t>
            </a:r>
          </a:p>
          <a:p>
            <a:pPr marL="457200" lvl="1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measurements shows practically no correction effect at MFB1FF.   </a:t>
            </a:r>
            <a:endParaRPr lang="en-US" sz="16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1800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5" name="Picture 4" descr="JITTER_PROPAGA2_COMPARISON_RUN3_set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140968"/>
            <a:ext cx="6192688" cy="3337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481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Tracking simulations </a:t>
            </a:r>
            <a:r>
              <a:rPr lang="en-US" dirty="0" err="1" smtClean="0"/>
              <a:t>vs</a:t>
            </a:r>
            <a:r>
              <a:rPr lang="en-US" dirty="0" smtClean="0"/>
              <a:t> data 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sz="1600" dirty="0" smtClean="0"/>
              <a:t>Using x and y positions recorded at IPBPM-A  for 100 pulses </a:t>
            </a:r>
          </a:p>
          <a:p>
            <a:r>
              <a:rPr lang="en-US" sz="1600" dirty="0" smtClean="0"/>
              <a:t>x</a:t>
            </a:r>
            <a:r>
              <a:rPr lang="en-US" sz="1600" dirty="0" smtClean="0"/>
              <a:t>´ and y´ at IPA inferred using position data from IPBPM-A and IPBPM-B</a:t>
            </a:r>
          </a:p>
          <a:p>
            <a:r>
              <a:rPr lang="en-US" sz="1600" dirty="0" smtClean="0"/>
              <a:t>(x,x´,</a:t>
            </a:r>
            <a:r>
              <a:rPr lang="en-US" sz="1600" dirty="0" err="1" smtClean="0"/>
              <a:t>y,y</a:t>
            </a:r>
            <a:r>
              <a:rPr lang="en-US" sz="1600" dirty="0" smtClean="0"/>
              <a:t>´) tracking from IPBPM-A to FONT P1, P2 and P3 </a:t>
            </a:r>
            <a:endParaRPr lang="en-US" sz="1600" dirty="0"/>
          </a:p>
        </p:txBody>
      </p:sp>
      <p:pic>
        <p:nvPicPr>
          <p:cNvPr id="4" name="Picture 3" descr="phaseinitialxx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92896"/>
            <a:ext cx="2530624" cy="2061990"/>
          </a:xfrm>
          <a:prstGeom prst="rect">
            <a:avLst/>
          </a:prstGeom>
        </p:spPr>
      </p:pic>
      <p:pic>
        <p:nvPicPr>
          <p:cNvPr id="5" name="Picture 4" descr="phaseinitialyyp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4527416"/>
            <a:ext cx="2530624" cy="2061990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3491880" y="4077072"/>
            <a:ext cx="978408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phaseyypatP2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363" y="4572203"/>
            <a:ext cx="2520280" cy="2053561"/>
          </a:xfrm>
          <a:prstGeom prst="rect">
            <a:avLst/>
          </a:prstGeom>
        </p:spPr>
      </p:pic>
      <p:pic>
        <p:nvPicPr>
          <p:cNvPr id="8" name="Picture 7" descr="phasexxpatP2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364" y="2561356"/>
            <a:ext cx="2536595" cy="20345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2294530"/>
            <a:ext cx="3317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Data at IPA from kicker K1 scan (case I</a:t>
            </a:r>
            <a:r>
              <a:rPr lang="en-US" sz="1400" baseline="-25000" dirty="0" smtClean="0">
                <a:solidFill>
                  <a:srgbClr val="0000FF"/>
                </a:solidFill>
              </a:rPr>
              <a:t>K1</a:t>
            </a:r>
            <a:r>
              <a:rPr lang="en-US" sz="1400" dirty="0" smtClean="0">
                <a:solidFill>
                  <a:srgbClr val="0000FF"/>
                </a:solidFill>
              </a:rPr>
              <a:t>=0)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80112" y="2294530"/>
            <a:ext cx="1672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Tracking result at P2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3246075"/>
            <a:ext cx="2243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Backward tracking 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using ATF2 MAD 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model v4.5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14345" y="5085184"/>
            <a:ext cx="1575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Jitter y =3.11 </a:t>
            </a:r>
            <a:r>
              <a:rPr lang="en-US" sz="1600" dirty="0" err="1" smtClean="0">
                <a:solidFill>
                  <a:srgbClr val="FF0000"/>
                </a:solidFill>
              </a:rPr>
              <a:t>μm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7824" y="4527416"/>
            <a:ext cx="224336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Magnet setting file: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set12jun13_0229.dat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745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Tracking simulations </a:t>
            </a:r>
            <a:r>
              <a:rPr lang="en-US" dirty="0" err="1" smtClean="0"/>
              <a:t>vs</a:t>
            </a:r>
            <a:r>
              <a:rPr lang="en-US" dirty="0" smtClean="0"/>
              <a:t> data June 2012</a:t>
            </a:r>
            <a:endParaRPr lang="en-US" dirty="0"/>
          </a:p>
        </p:txBody>
      </p:sp>
      <p:pic>
        <p:nvPicPr>
          <p:cNvPr id="14" name="Content Placeholder 13" descr="comparejitteryatP1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" r="596"/>
          <a:stretch>
            <a:fillRect/>
          </a:stretch>
        </p:blipFill>
        <p:spPr>
          <a:xfrm>
            <a:off x="194567" y="1388812"/>
            <a:ext cx="4146354" cy="2519486"/>
          </a:xfrm>
        </p:spPr>
      </p:pic>
      <p:pic>
        <p:nvPicPr>
          <p:cNvPr id="15" name="Picture 14" descr="comparejitteryatP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388812"/>
            <a:ext cx="4295611" cy="2579075"/>
          </a:xfrm>
          <a:prstGeom prst="rect">
            <a:avLst/>
          </a:prstGeom>
        </p:spPr>
      </p:pic>
      <p:pic>
        <p:nvPicPr>
          <p:cNvPr id="16" name="Picture 15" descr="comparejitteryatP3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43" y="4104390"/>
            <a:ext cx="4187442" cy="245867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051720" y="1164586"/>
            <a:ext cx="101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FONT-P1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44208" y="1171880"/>
            <a:ext cx="101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FONT-P2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979712" y="3919724"/>
            <a:ext cx="101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FONT-P3</a:t>
            </a:r>
            <a:endParaRPr lang="en-US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034615"/>
              </p:ext>
            </p:extLst>
          </p:nvPr>
        </p:nvGraphicFramePr>
        <p:xfrm>
          <a:off x="4858237" y="4581128"/>
          <a:ext cx="4056111" cy="1432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2037"/>
                <a:gridCol w="1352037"/>
                <a:gridCol w="1352037"/>
              </a:tblGrid>
              <a:tr h="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Jitter y [</a:t>
                      </a:r>
                      <a:r>
                        <a:rPr lang="en-US" sz="1400" dirty="0" err="1" smtClean="0"/>
                        <a:t>μm</a:t>
                      </a:r>
                      <a:r>
                        <a:rPr lang="en-US" sz="1400" dirty="0" smtClean="0"/>
                        <a:t>]</a:t>
                      </a:r>
                    </a:p>
                    <a:p>
                      <a:pPr algn="ctr"/>
                      <a:r>
                        <a:rPr lang="en-US" sz="1400" dirty="0" smtClean="0"/>
                        <a:t>Measured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Jitter y </a:t>
                      </a:r>
                      <a:r>
                        <a:rPr lang="en-US" sz="1400" dirty="0" smtClean="0"/>
                        <a:t>[</a:t>
                      </a:r>
                      <a:r>
                        <a:rPr lang="en-US" sz="1400" dirty="0" err="1" smtClean="0"/>
                        <a:t>μm</a:t>
                      </a:r>
                      <a:r>
                        <a:rPr lang="en-US" sz="1400" dirty="0" smtClean="0"/>
                        <a:t>]</a:t>
                      </a:r>
                    </a:p>
                    <a:p>
                      <a:pPr algn="ctr"/>
                      <a:r>
                        <a:rPr lang="en-US" sz="1400" dirty="0" smtClean="0"/>
                        <a:t>Tracking MAD</a:t>
                      </a:r>
                      <a:endParaRPr lang="en-US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FONT-P1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3.63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3.59</a:t>
                      </a:r>
                      <a:endParaRPr lang="en-US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FONT-P2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3.11</a:t>
                      </a:r>
                      <a:endParaRPr lang="en-US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FONT-P3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4.96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2" name="Straight Arrow Connector 21"/>
          <p:cNvCxnSpPr/>
          <p:nvPr/>
        </p:nvCxnSpPr>
        <p:spPr>
          <a:xfrm>
            <a:off x="2175530" y="4653136"/>
            <a:ext cx="0" cy="1202432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275750" y="5044704"/>
            <a:ext cx="15758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opposite sign  ??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966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611</Words>
  <Application>Microsoft Macintosh PowerPoint</Application>
  <PresentationFormat>On-screen Show (4:3)</PresentationFormat>
  <Paragraphs>160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Results 07/12/2011</vt:lpstr>
      <vt:lpstr>Results 13/12/2011 &amp; 14/12/2011</vt:lpstr>
      <vt:lpstr>December results</vt:lpstr>
      <vt:lpstr>December results</vt:lpstr>
      <vt:lpstr>Tracking simulations vs data June 2012</vt:lpstr>
      <vt:lpstr>Tracking simulations vs data June 2012</vt:lpstr>
    </vt:vector>
  </TitlesOfParts>
  <Company>University of Valencia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of the studies on transverse jitter propagation in multi-bunch operation at ATF2</dc:title>
  <dc:creator>Javier Resta Lopez</dc:creator>
  <cp:lastModifiedBy>Javier Resta Lopez</cp:lastModifiedBy>
  <cp:revision>35</cp:revision>
  <cp:lastPrinted>2012-02-28T17:09:52Z</cp:lastPrinted>
  <dcterms:created xsi:type="dcterms:W3CDTF">2012-02-28T16:42:38Z</dcterms:created>
  <dcterms:modified xsi:type="dcterms:W3CDTF">2012-08-10T02:09:46Z</dcterms:modified>
</cp:coreProperties>
</file>