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9" r:id="rId4"/>
    <p:sldId id="265" r:id="rId5"/>
    <p:sldId id="267" r:id="rId6"/>
    <p:sldId id="263" r:id="rId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12" autoAdjust="0"/>
    <p:restoredTop sz="94946" autoAdjust="0"/>
  </p:normalViewPr>
  <p:slideViewPr>
    <p:cSldViewPr>
      <p:cViewPr varScale="1">
        <p:scale>
          <a:sx n="78" d="100"/>
          <a:sy n="78" d="100"/>
        </p:scale>
        <p:origin x="-102" y="-6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Documents%20and%20Settings\malysheva\Desktop\Copy%20of%20ILC-125_sigmas_%20more_ste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208009939823845"/>
          <c:y val="2.5030164607033327E-2"/>
          <c:w val="0.59274743031365007"/>
          <c:h val="0.734950315598008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Sheet1!$C$92</c:f>
              <c:strCache>
                <c:ptCount val="1"/>
                <c:pt idx="0">
                  <c:v>sx/sx0</c:v>
                </c:pt>
              </c:strCache>
            </c:strRef>
          </c:tx>
          <c:xVal>
            <c:numRef>
              <c:f>Sheet1!$B$197:$B$202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Sheet1!$D$197:$D$202</c:f>
              <c:numCache>
                <c:formatCode>0.00E+00</c:formatCode>
                <c:ptCount val="6"/>
                <c:pt idx="0">
                  <c:v>1</c:v>
                </c:pt>
                <c:pt idx="1">
                  <c:v>1.0315068493150685</c:v>
                </c:pt>
                <c:pt idx="2">
                  <c:v>1.0493150684931507</c:v>
                </c:pt>
                <c:pt idx="3">
                  <c:v>1.0534246575342465</c:v>
                </c:pt>
                <c:pt idx="4">
                  <c:v>1.0342465753424657</c:v>
                </c:pt>
                <c:pt idx="5">
                  <c:v>1.0328767123287672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Sheet1!$G$92</c:f>
              <c:strCache>
                <c:ptCount val="1"/>
                <c:pt idx="0">
                  <c:v>sy/sy0</c:v>
                </c:pt>
              </c:strCache>
            </c:strRef>
          </c:tx>
          <c:xVal>
            <c:numRef>
              <c:f>Sheet1!$F$197:$F$203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Sheet1!$H$197:$H$203</c:f>
              <c:numCache>
                <c:formatCode>0.00E+00</c:formatCode>
                <c:ptCount val="7"/>
                <c:pt idx="0">
                  <c:v>1</c:v>
                </c:pt>
                <c:pt idx="1">
                  <c:v>1.0157984071027548</c:v>
                </c:pt>
                <c:pt idx="2">
                  <c:v>1.0458284371327851</c:v>
                </c:pt>
                <c:pt idx="3">
                  <c:v>1.1293902598250425</c:v>
                </c:pt>
                <c:pt idx="4">
                  <c:v>1.1045828437132785</c:v>
                </c:pt>
                <c:pt idx="5">
                  <c:v>1.0993602297950125</c:v>
                </c:pt>
                <c:pt idx="6">
                  <c:v>1.103277190233712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Sheet1!$N$196</c:f>
              <c:strCache>
                <c:ptCount val="1"/>
                <c:pt idx="0">
                  <c:v>sx/sx0_dp=0</c:v>
                </c:pt>
              </c:strCache>
            </c:strRef>
          </c:tx>
          <c:xVal>
            <c:numRef>
              <c:f>Sheet1!$L$197:$L$202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Sheet1!$N$197:$N$202</c:f>
              <c:numCache>
                <c:formatCode>0.00E+00</c:formatCode>
                <c:ptCount val="6"/>
                <c:pt idx="0">
                  <c:v>1</c:v>
                </c:pt>
                <c:pt idx="1">
                  <c:v>1.0205479452054793</c:v>
                </c:pt>
                <c:pt idx="2">
                  <c:v>1.0219178082191782</c:v>
                </c:pt>
                <c:pt idx="3">
                  <c:v>1.0068493150684932</c:v>
                </c:pt>
                <c:pt idx="4">
                  <c:v>1.0049948949739727</c:v>
                </c:pt>
                <c:pt idx="5">
                  <c:v>1.0068493150684932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Sheet1!$Q$92</c:f>
              <c:strCache>
                <c:ptCount val="1"/>
                <c:pt idx="0">
                  <c:v>sy/sy0_dp=0</c:v>
                </c:pt>
              </c:strCache>
            </c:strRef>
          </c:tx>
          <c:xVal>
            <c:numRef>
              <c:f>Sheet1!$O$93:$O$98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Sheet1!$R$197:$R$202</c:f>
              <c:numCache>
                <c:formatCode>0.00E+00</c:formatCode>
                <c:ptCount val="6"/>
                <c:pt idx="0">
                  <c:v>1</c:v>
                </c:pt>
                <c:pt idx="1">
                  <c:v>0.99358065548154617</c:v>
                </c:pt>
                <c:pt idx="2">
                  <c:v>0.99358065548154617</c:v>
                </c:pt>
                <c:pt idx="3">
                  <c:v>0.99358065548154617</c:v>
                </c:pt>
                <c:pt idx="4">
                  <c:v>0.99358065548154617</c:v>
                </c:pt>
                <c:pt idx="5">
                  <c:v>0.99488628052160066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8486912"/>
        <c:axId val="118515200"/>
      </c:scatterChart>
      <c:valAx>
        <c:axId val="118486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515200"/>
        <c:crosses val="autoZero"/>
        <c:crossBetween val="midCat"/>
      </c:valAx>
      <c:valAx>
        <c:axId val="11851520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18486912"/>
        <c:crosses val="autoZero"/>
        <c:crossBetween val="midCat"/>
      </c:valAx>
    </c:plotArea>
    <c:legend>
      <c:legendPos val="r"/>
      <c:legendEntry>
        <c:idx val="0"/>
      </c:legendEntry>
      <c:layout>
        <c:manualLayout>
          <c:xMode val="edge"/>
          <c:yMode val="edge"/>
          <c:x val="0.79685836594808734"/>
          <c:y val="0.16291310009482152"/>
          <c:w val="0.17511450907705051"/>
          <c:h val="0.5442990184553137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3667203644039556"/>
          <c:y val="4.1990821419256946E-2"/>
          <c:w val="0.57808039847424364"/>
          <c:h val="0.61675256269323986"/>
        </c:manualLayout>
      </c:layout>
      <c:scatterChart>
        <c:scatterStyle val="lineMarker"/>
        <c:varyColors val="0"/>
        <c:ser>
          <c:idx val="6"/>
          <c:order val="0"/>
          <c:tx>
            <c:strRef>
              <c:f>'[Copy of ILC-125_sigmas_ more_step.xlsx]Sheet1'!$G$230</c:f>
              <c:strCache>
                <c:ptCount val="1"/>
                <c:pt idx="0">
                  <c:v>sy/sy0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xVal>
            <c:numRef>
              <c:f>'[Copy of ILC-125_sigmas_ more_step.xlsx]Sheet1'!$E$231:$E$236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more_step.xlsx]Sheet1'!$G$231:$G$236</c:f>
              <c:numCache>
                <c:formatCode>0.00E+00</c:formatCode>
                <c:ptCount val="6"/>
                <c:pt idx="0">
                  <c:v>1</c:v>
                </c:pt>
                <c:pt idx="1">
                  <c:v>1.0169089850483795</c:v>
                </c:pt>
                <c:pt idx="2">
                  <c:v>1.02935263834722</c:v>
                </c:pt>
                <c:pt idx="3">
                  <c:v>1.1999475600572103</c:v>
                </c:pt>
                <c:pt idx="4">
                  <c:v>1.1873359156085999</c:v>
                </c:pt>
                <c:pt idx="5">
                  <c:v>1.1876110210761786</c:v>
                </c:pt>
              </c:numCache>
            </c:numRef>
          </c:yVal>
          <c:smooth val="0"/>
        </c:ser>
        <c:ser>
          <c:idx val="0"/>
          <c:order val="1"/>
          <c:tx>
            <c:strRef>
              <c:f>'[Copy of ILC-125_sigmas_ more_step.xlsx]Sheet1'!$C$230</c:f>
              <c:strCache>
                <c:ptCount val="1"/>
                <c:pt idx="0">
                  <c:v>sx/sx0</c:v>
                </c:pt>
              </c:strCache>
            </c:strRef>
          </c:tx>
          <c:xVal>
            <c:numRef>
              <c:f>'[Copy of ILC-125_sigmas_ more_step.xlsx]Sheet1'!$A$231:$A$236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more_step.xlsx]Sheet1'!$C$231:$C$236</c:f>
              <c:numCache>
                <c:formatCode>0.00E+00</c:formatCode>
                <c:ptCount val="6"/>
                <c:pt idx="0">
                  <c:v>1</c:v>
                </c:pt>
                <c:pt idx="1">
                  <c:v>1.050114122996878</c:v>
                </c:pt>
                <c:pt idx="2">
                  <c:v>1.0768064141491613</c:v>
                </c:pt>
                <c:pt idx="3">
                  <c:v>1.1927961575618919</c:v>
                </c:pt>
                <c:pt idx="4">
                  <c:v>1.1748869342244115</c:v>
                </c:pt>
                <c:pt idx="5">
                  <c:v>1.17384885613885</c:v>
                </c:pt>
              </c:numCache>
            </c:numRef>
          </c:yVal>
          <c:smooth val="0"/>
        </c:ser>
        <c:ser>
          <c:idx val="1"/>
          <c:order val="2"/>
          <c:tx>
            <c:strRef>
              <c:f>'[Copy of ILC-125_sigmas_ more_step.xlsx]Sheet1'!$M$230</c:f>
              <c:strCache>
                <c:ptCount val="1"/>
                <c:pt idx="0">
                  <c:v>sx/sx0_dp=0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7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'[Copy of ILC-125_sigmas_ more_step.xlsx]Sheet1'!$K$231:$K$236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more_step.xlsx]Sheet1'!$M$231:$M$236</c:f>
              <c:numCache>
                <c:formatCode>0.00E+00</c:formatCode>
                <c:ptCount val="6"/>
                <c:pt idx="0">
                  <c:v>1</c:v>
                </c:pt>
                <c:pt idx="1">
                  <c:v>1.0008363525773696</c:v>
                </c:pt>
                <c:pt idx="2">
                  <c:v>1.0036245063110678</c:v>
                </c:pt>
                <c:pt idx="3">
                  <c:v>1.0833440489323112</c:v>
                </c:pt>
                <c:pt idx="4">
                  <c:v>1.0835508149114628</c:v>
                </c:pt>
                <c:pt idx="5">
                  <c:v>1.0826408184312633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'[Copy of ILC-125_sigmas_ more_step.xlsx]Sheet1'!$Q$230</c:f>
              <c:strCache>
                <c:ptCount val="1"/>
                <c:pt idx="0">
                  <c:v>sy/sy0_dp=0</c:v>
                </c:pt>
              </c:strCache>
            </c:strRef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ymbol val="x"/>
            <c:size val="7"/>
            <c:spPr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'[Copy of ILC-125_sigmas_ more_step.xlsx]Sheet1'!$O$231:$O$236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xVal>
          <c:yVal>
            <c:numRef>
              <c:f>'[Copy of ILC-125_sigmas_ more_step.xlsx]Sheet1'!$Q$231:$Q$236</c:f>
              <c:numCache>
                <c:formatCode>0.00E+00</c:formatCode>
                <c:ptCount val="6"/>
                <c:pt idx="0">
                  <c:v>1</c:v>
                </c:pt>
                <c:pt idx="1">
                  <c:v>1.0046851402222285</c:v>
                </c:pt>
                <c:pt idx="2">
                  <c:v>1.013973844659237</c:v>
                </c:pt>
                <c:pt idx="3">
                  <c:v>1.0694055886710574</c:v>
                </c:pt>
                <c:pt idx="4">
                  <c:v>1.0692277300063597</c:v>
                </c:pt>
                <c:pt idx="5">
                  <c:v>1.0678821007611516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896512"/>
        <c:axId val="10898432"/>
      </c:scatterChart>
      <c:valAx>
        <c:axId val="1089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898432"/>
        <c:crosses val="autoZero"/>
        <c:crossBetween val="midCat"/>
      </c:valAx>
      <c:valAx>
        <c:axId val="10898432"/>
        <c:scaling>
          <c:orientation val="minMax"/>
        </c:scaling>
        <c:delete val="0"/>
        <c:axPos val="l"/>
        <c:majorGridlines/>
        <c:numFmt formatCode="0.00E+00" sourceLinked="1"/>
        <c:majorTickMark val="out"/>
        <c:minorTickMark val="none"/>
        <c:tickLblPos val="nextTo"/>
        <c:crossAx val="108965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9461170981002116"/>
          <c:y val="0.18579657354724666"/>
          <c:w val="0.19127874680591045"/>
          <c:h val="0.4348780605714117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0.21622</cdr:x>
      <cdr:y>0.86047</cdr:y>
    </cdr:from>
    <cdr:to>
      <cdr:x>0.74684</cdr:x>
      <cdr:y>0.95349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29974" y="2664296"/>
          <a:ext cx="301849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 smtClean="0"/>
            <a:t> </a:t>
          </a:r>
          <a:r>
            <a:rPr lang="en-GB" sz="1400" dirty="0" smtClean="0"/>
            <a:t>Beam size up to maximum order considered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0.08108</cdr:x>
      <cdr:y>0.34884</cdr:y>
    </cdr:from>
    <cdr:to>
      <cdr:x>0.25268</cdr:x>
      <cdr:y>0.64415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32048" y="10801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0.01266</cdr:x>
      <cdr:y>0.2093</cdr:y>
    </cdr:from>
    <cdr:to>
      <cdr:x>0.08861</cdr:x>
      <cdr:y>0.53488</cdr:y>
    </cdr:to>
    <cdr:sp macro="" textlink="">
      <cdr:nvSpPr>
        <cdr:cNvPr id="4" name="TextBox 3"/>
        <cdr:cNvSpPr txBox="1"/>
      </cdr:nvSpPr>
      <cdr:spPr>
        <a:xfrm xmlns:a="http://schemas.openxmlformats.org/drawingml/2006/main" rot="16200000">
          <a:off x="-216024" y="936104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 err="1">
              <a:latin typeface="Symbol" pitchFamily="18" charset="2"/>
            </a:rPr>
            <a:t>s</a:t>
          </a:r>
          <a:r>
            <a:rPr lang="en-GB" sz="1800" baseline="-25000" dirty="0" err="1" smtClean="0"/>
            <a:t>x,y</a:t>
          </a:r>
          <a:r>
            <a:rPr lang="en-GB" sz="1800" dirty="0" smtClean="0">
              <a:latin typeface="Symbol" pitchFamily="18" charset="2"/>
            </a:rPr>
            <a:t> / s</a:t>
          </a:r>
          <a:r>
            <a:rPr lang="en-GB" sz="1800" baseline="30000" dirty="0" smtClean="0">
              <a:latin typeface="Symbol" pitchFamily="18" charset="2"/>
            </a:rPr>
            <a:t>0</a:t>
          </a:r>
          <a:r>
            <a:rPr lang="en-GB" sz="1800" baseline="-25000" dirty="0" smtClean="0"/>
            <a:t>x,y</a:t>
          </a:r>
          <a:endParaRPr lang="en-GB" sz="1800" dirty="0">
            <a:latin typeface="Symbol" pitchFamily="18" charset="2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0.02274</cdr:x>
      <cdr:y>0.25891</cdr:y>
    </cdr:from>
    <cdr:to>
      <cdr:x>0.10274</cdr:x>
      <cdr:y>0.63237</cdr:y>
    </cdr:to>
    <cdr:sp macro="" textlink="">
      <cdr:nvSpPr>
        <cdr:cNvPr id="2" name="TextBox 1"/>
        <cdr:cNvSpPr txBox="1"/>
      </cdr:nvSpPr>
      <cdr:spPr>
        <a:xfrm xmlns:a="http://schemas.openxmlformats.org/drawingml/2006/main" rot="16200000">
          <a:off x="-165224" y="986904"/>
          <a:ext cx="1008112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 err="1">
              <a:latin typeface="Symbol" pitchFamily="18" charset="2"/>
            </a:rPr>
            <a:t>s</a:t>
          </a:r>
          <a:r>
            <a:rPr lang="en-GB" sz="1800" baseline="-25000" dirty="0" err="1" smtClean="0"/>
            <a:t>x,y</a:t>
          </a:r>
          <a:r>
            <a:rPr lang="en-GB" sz="1800" dirty="0" smtClean="0">
              <a:latin typeface="Symbol" pitchFamily="18" charset="2"/>
            </a:rPr>
            <a:t> / s</a:t>
          </a:r>
          <a:r>
            <a:rPr lang="en-GB" sz="1800" baseline="30000" dirty="0" smtClean="0">
              <a:latin typeface="Symbol" pitchFamily="18" charset="2"/>
            </a:rPr>
            <a:t>0</a:t>
          </a:r>
          <a:r>
            <a:rPr lang="en-GB" sz="1800" baseline="-25000" dirty="0" smtClean="0"/>
            <a:t>x,y</a:t>
          </a:r>
          <a:endParaRPr lang="en-GB" sz="1800" dirty="0">
            <a:latin typeface="Symbol" pitchFamily="18" charset="2"/>
          </a:endParaRPr>
        </a:p>
      </cdr:txBody>
    </cdr:sp>
  </cdr:relSizeAnchor>
  <cdr:relSizeAnchor xmlns:cdr="http://schemas.openxmlformats.org/drawingml/2006/chartDrawing">
    <cdr:from>
      <cdr:x>0.21333</cdr:x>
      <cdr:y>0.76405</cdr:y>
    </cdr:from>
    <cdr:to>
      <cdr:x>0.78667</cdr:x>
      <cdr:y>0.88202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52128" y="2798040"/>
          <a:ext cx="3096344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dirty="0"/>
            <a:t>Beam size up to maximum order considered</a:t>
          </a:r>
          <a:endParaRPr lang="en-GB" sz="1600" dirty="0" smtClean="0">
            <a:effectLst/>
          </a:endParaRPr>
        </a:p>
        <a:p xmlns:a="http://schemas.openxmlformats.org/drawingml/2006/main">
          <a:endParaRPr lang="en-GB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693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502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746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768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34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1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6775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7352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001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27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34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71E97-5BC4-4B92-8216-FAB66738E27E}" type="datetimeFigureOut">
              <a:rPr lang="en-GB" smtClean="0"/>
              <a:t>15/08/2012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5B5EB-EF8D-4C75-AD4D-3CDD230662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70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Progress on the ILC-BDS </a:t>
            </a:r>
            <a:br>
              <a:rPr lang="en-GB" dirty="0" smtClean="0"/>
            </a:br>
            <a:r>
              <a:rPr lang="en-GB" dirty="0" smtClean="0"/>
              <a:t>(250GeV </a:t>
            </a:r>
            <a:r>
              <a:rPr lang="en-GB" dirty="0" err="1" smtClean="0"/>
              <a:t>CoM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15/08/12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93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v.450LD0_205D1B –new optics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80739"/>
            <a:ext cx="4248472" cy="1384165"/>
          </a:xfrm>
        </p:spPr>
        <p:txBody>
          <a:bodyPr>
            <a:normAutofit fontScale="40000" lnSpcReduction="20000"/>
          </a:bodyPr>
          <a:lstStyle/>
          <a:p>
            <a:r>
              <a:rPr lang="en-GB" sz="2400" dirty="0" smtClean="0"/>
              <a:t> </a:t>
            </a:r>
            <a:r>
              <a:rPr lang="en-GB" sz="4000" dirty="0"/>
              <a:t>Used QDO, Qf1, QD2A,Qf3, </a:t>
            </a:r>
            <a:r>
              <a:rPr lang="en-GB" sz="4000" dirty="0">
                <a:solidFill>
                  <a:srgbClr val="FF0000"/>
                </a:solidFill>
              </a:rPr>
              <a:t>QD6</a:t>
            </a:r>
            <a:r>
              <a:rPr lang="en-GB" sz="4000" dirty="0"/>
              <a:t>,Qf5,QD4, QD2B + matching </a:t>
            </a:r>
            <a:r>
              <a:rPr lang="en-GB" sz="4000" dirty="0" smtClean="0"/>
              <a:t>quads to rematch to new </a:t>
            </a:r>
            <a:r>
              <a:rPr lang="en-GB" sz="4000" dirty="0" err="1" smtClean="0"/>
              <a:t>Twiss</a:t>
            </a:r>
            <a:endParaRPr lang="en-GB" sz="4000" dirty="0"/>
          </a:p>
          <a:p>
            <a:endParaRPr lang="en-GB" sz="2400" dirty="0" smtClean="0"/>
          </a:p>
          <a:p>
            <a:r>
              <a:rPr lang="en-GB" sz="3400" dirty="0" smtClean="0"/>
              <a:t>Used </a:t>
            </a:r>
            <a:r>
              <a:rPr lang="en-GB" sz="3400" dirty="0" smtClean="0"/>
              <a:t>QDO, Qf1, QD2A,Qf3, </a:t>
            </a:r>
            <a:r>
              <a:rPr lang="en-GB" sz="3400" dirty="0" smtClean="0">
                <a:solidFill>
                  <a:srgbClr val="FF0000"/>
                </a:solidFill>
              </a:rPr>
              <a:t>QD6</a:t>
            </a:r>
            <a:r>
              <a:rPr lang="en-GB" sz="3400" dirty="0" smtClean="0"/>
              <a:t>,Qf5,QD4, QD2B + </a:t>
            </a:r>
            <a:r>
              <a:rPr lang="en-GB" sz="3400" dirty="0" err="1" smtClean="0"/>
              <a:t>sextupoles</a:t>
            </a:r>
            <a:endParaRPr lang="en-GB" sz="3400" dirty="0" smtClean="0"/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88655" y="1026602"/>
            <a:ext cx="2667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>
                <a:solidFill>
                  <a:srgbClr val="FF0000"/>
                </a:solidFill>
              </a:rPr>
              <a:t> </a:t>
            </a:r>
            <a:r>
              <a:rPr lang="it-IT" i="1" dirty="0" smtClean="0"/>
              <a:t>0.01300000001</a:t>
            </a:r>
            <a:r>
              <a:rPr lang="en-GB" dirty="0" smtClean="0"/>
              <a:t> 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</a:t>
            </a:r>
            <a:r>
              <a:rPr lang="en-GB" dirty="0"/>
              <a:t>=</a:t>
            </a:r>
            <a:r>
              <a:rPr lang="en-GB" dirty="0" smtClean="0"/>
              <a:t>0.000410000219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</a:t>
            </a:r>
          </a:p>
          <a:p>
            <a:r>
              <a:rPr lang="el-GR" dirty="0" smtClean="0"/>
              <a:t>α</a:t>
            </a:r>
            <a:r>
              <a:rPr lang="en-GB" baseline="-25000" dirty="0" smtClean="0"/>
              <a:t>x</a:t>
            </a:r>
            <a:r>
              <a:rPr lang="en-GB" dirty="0" smtClean="0"/>
              <a:t> = </a:t>
            </a:r>
            <a:r>
              <a:rPr lang="en-GB" dirty="0" smtClean="0"/>
              <a:t>O(e-010); </a:t>
            </a:r>
            <a:r>
              <a:rPr lang="el-GR" dirty="0" smtClean="0"/>
              <a:t>α</a:t>
            </a:r>
            <a:r>
              <a:rPr lang="en-GB" baseline="-25000" dirty="0"/>
              <a:t>y</a:t>
            </a:r>
            <a:r>
              <a:rPr lang="en-GB" dirty="0" smtClean="0"/>
              <a:t> </a:t>
            </a:r>
            <a:r>
              <a:rPr lang="en-GB" dirty="0" smtClean="0"/>
              <a:t>=</a:t>
            </a:r>
            <a:r>
              <a:rPr lang="en-GB" dirty="0" smtClean="0"/>
              <a:t>O(e-9)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GB" dirty="0" err="1" smtClean="0"/>
              <a:t>D</a:t>
            </a:r>
            <a:r>
              <a:rPr lang="en-GB" baseline="-25000" dirty="0" err="1" smtClean="0"/>
              <a:t>x</a:t>
            </a:r>
            <a:r>
              <a:rPr lang="en-GB" dirty="0" smtClean="0"/>
              <a:t> </a:t>
            </a:r>
            <a:r>
              <a:rPr lang="en-GB" dirty="0" smtClean="0"/>
              <a:t>=</a:t>
            </a:r>
            <a:r>
              <a:rPr lang="en-GB" dirty="0" smtClean="0"/>
              <a:t>O(e-6</a:t>
            </a:r>
            <a:r>
              <a:rPr lang="en-GB" dirty="0" smtClean="0"/>
              <a:t>);0</a:t>
            </a:r>
            <a:r>
              <a:rPr lang="it-IT" i="1" dirty="0" smtClean="0">
                <a:solidFill>
                  <a:srgbClr val="FF0000"/>
                </a:solidFill>
              </a:rPr>
              <a:t>      </a:t>
            </a: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107768" y="2222755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Corresponding beam sizes: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7.29e-07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=7.66e-09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7.41e-07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7.78e-09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7.521e-0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8.01e-09 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7.67e-07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8.72e-09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7.54e-07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8.52e-09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Symbol" pitchFamily="18" charset="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42954"/>
            <a:ext cx="5157699" cy="382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6939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v.450LD0_2055D1B-new optics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76818"/>
              </p:ext>
            </p:extLst>
          </p:nvPr>
        </p:nvGraphicFramePr>
        <p:xfrm>
          <a:off x="539552" y="1772816"/>
          <a:ext cx="568863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516216" y="1196752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Corresponding beam sizes: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7.29e-07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=7.66e-09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7.41e-07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7.78e-09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7.521e-0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8.01e-09 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7.67e-07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8.72e-09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7.54e-07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8.52e-09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94584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v.351LD0_135D1B (Half-quads)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80739"/>
            <a:ext cx="4248472" cy="1186725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 smtClean="0"/>
              <a:t>Used QDO, Qf1, QD2A,Qf3, </a:t>
            </a:r>
            <a:r>
              <a:rPr lang="en-GB" sz="2400" dirty="0" smtClean="0">
                <a:solidFill>
                  <a:srgbClr val="FF0000"/>
                </a:solidFill>
              </a:rPr>
              <a:t>QD6</a:t>
            </a:r>
            <a:r>
              <a:rPr lang="en-GB" sz="2400" dirty="0" smtClean="0"/>
              <a:t>,Qf5,QD4</a:t>
            </a:r>
            <a:r>
              <a:rPr lang="en-GB" sz="2400" dirty="0" smtClean="0"/>
              <a:t>, QD2B + </a:t>
            </a:r>
            <a:r>
              <a:rPr lang="en-GB" sz="2400" dirty="0" smtClean="0"/>
              <a:t>QF7,QD8,QD10, QF9+matching </a:t>
            </a:r>
            <a:r>
              <a:rPr lang="en-GB" sz="2400" dirty="0" smtClean="0"/>
              <a:t>quads</a:t>
            </a:r>
          </a:p>
          <a:p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266646" y="1185495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β</a:t>
            </a:r>
            <a:r>
              <a:rPr lang="en-GB" baseline="-25000" dirty="0" smtClean="0"/>
              <a:t>x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smtClean="0">
                <a:solidFill>
                  <a:srgbClr val="FF0000"/>
                </a:solidFill>
              </a:rPr>
              <a:t>0.013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  </a:t>
            </a:r>
            <a:r>
              <a:rPr lang="el-GR" dirty="0" smtClean="0"/>
              <a:t> </a:t>
            </a:r>
            <a:endParaRPr lang="en-GB" dirty="0" smtClean="0"/>
          </a:p>
          <a:p>
            <a:r>
              <a:rPr lang="el-GR" dirty="0" smtClean="0"/>
              <a:t>β</a:t>
            </a:r>
            <a:r>
              <a:rPr lang="en-GB" baseline="-25000" dirty="0" smtClean="0"/>
              <a:t>y</a:t>
            </a:r>
            <a:r>
              <a:rPr lang="en-GB" dirty="0" smtClean="0"/>
              <a:t> =</a:t>
            </a:r>
            <a:r>
              <a:rPr lang="it-IT" i="1" dirty="0" smtClean="0">
                <a:solidFill>
                  <a:srgbClr val="FF0000"/>
                </a:solidFill>
              </a:rPr>
              <a:t>0.0004100</a:t>
            </a:r>
            <a:r>
              <a:rPr lang="en-GB" dirty="0" smtClean="0"/>
              <a:t>;</a:t>
            </a:r>
            <a:r>
              <a:rPr lang="it-IT" i="1" dirty="0" smtClean="0">
                <a:solidFill>
                  <a:srgbClr val="FF0000"/>
                </a:solidFill>
              </a:rPr>
              <a:t>  </a:t>
            </a:r>
            <a:r>
              <a:rPr lang="el-GR" dirty="0" smtClean="0"/>
              <a:t>α</a:t>
            </a:r>
            <a:r>
              <a:rPr lang="en-GB" baseline="-25000" dirty="0" smtClean="0"/>
              <a:t>x</a:t>
            </a:r>
            <a:r>
              <a:rPr lang="en-GB" dirty="0" smtClean="0"/>
              <a:t> = </a:t>
            </a:r>
            <a:r>
              <a:rPr lang="en-GB" dirty="0"/>
              <a:t>4</a:t>
            </a:r>
            <a:r>
              <a:rPr lang="en-GB" dirty="0" smtClean="0"/>
              <a:t>e-05;</a:t>
            </a:r>
            <a:endParaRPr lang="en-GB" dirty="0" smtClean="0"/>
          </a:p>
          <a:p>
            <a:r>
              <a:rPr lang="el-GR" dirty="0" smtClean="0"/>
              <a:t>α</a:t>
            </a:r>
            <a:r>
              <a:rPr lang="en-GB" baseline="-25000" dirty="0"/>
              <a:t>y</a:t>
            </a:r>
            <a:r>
              <a:rPr lang="en-GB" dirty="0" smtClean="0"/>
              <a:t> </a:t>
            </a:r>
            <a:r>
              <a:rPr lang="en-GB" dirty="0" smtClean="0"/>
              <a:t>=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r>
              <a:rPr lang="en-GB" dirty="0" smtClean="0"/>
              <a:t>1.5e-09; </a:t>
            </a:r>
            <a:r>
              <a:rPr lang="en-GB" dirty="0" err="1" smtClean="0"/>
              <a:t>D</a:t>
            </a:r>
            <a:r>
              <a:rPr lang="en-GB" baseline="-25000" dirty="0" err="1" smtClean="0"/>
              <a:t>x</a:t>
            </a:r>
            <a:r>
              <a:rPr lang="en-GB" dirty="0" smtClean="0"/>
              <a:t> </a:t>
            </a:r>
            <a:r>
              <a:rPr lang="en-GB" dirty="0" smtClean="0"/>
              <a:t>=O(</a:t>
            </a:r>
            <a:r>
              <a:rPr lang="en-GB" dirty="0" smtClean="0">
                <a:solidFill>
                  <a:srgbClr val="FF0000"/>
                </a:solidFill>
              </a:rPr>
              <a:t>e-5</a:t>
            </a:r>
            <a:r>
              <a:rPr lang="en-GB" dirty="0" smtClean="0"/>
              <a:t>);</a:t>
            </a:r>
          </a:p>
          <a:p>
            <a:r>
              <a:rPr lang="it-IT" i="1" dirty="0" smtClean="0">
                <a:solidFill>
                  <a:srgbClr val="FF0000"/>
                </a:solidFill>
              </a:rPr>
              <a:t>       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084168" y="2241352"/>
            <a:ext cx="18002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Corresponding beam sizes:</a:t>
            </a: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7.30e-07</a:t>
            </a:r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7.69e-09</a:t>
            </a:r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7.67e-07</a:t>
            </a:r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7.78e-09</a:t>
            </a:r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7.86e-0</a:t>
            </a:r>
            <a:endParaRPr lang="en-GB" i="1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 smtClean="0">
                <a:latin typeface="Symbol" pitchFamily="18" charset="2"/>
              </a:rPr>
              <a:t>s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7.88</a:t>
            </a:r>
            <a:r>
              <a:rPr lang="en-GB" i="1" baseline="-25000" dirty="0" smtClean="0">
                <a:latin typeface="Arial" pitchFamily="34" charset="0"/>
                <a:cs typeface="Arial" pitchFamily="34" charset="0"/>
              </a:rPr>
              <a:t>e-0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9 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=8.74e-07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9.19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8.58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e-07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`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9.09</a:t>
            </a:r>
            <a:r>
              <a:rPr lang="en-GB" baseline="-25000" dirty="0" smtClean="0">
                <a:latin typeface="Arial" pitchFamily="34" charset="0"/>
                <a:cs typeface="Arial" pitchFamily="34" charset="0"/>
              </a:rPr>
              <a:t>.e-09 </a:t>
            </a:r>
            <a:endParaRPr lang="en-GB" baseline="-25000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Symbol" pitchFamily="18" charset="2"/>
            </a:endParaRPr>
          </a:p>
        </p:txBody>
      </p:sp>
      <p:pic>
        <p:nvPicPr>
          <p:cNvPr id="7" name="Picture 6" descr="madx-1st.pdf - Adobe Rea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4" y="2372528"/>
            <a:ext cx="5945974" cy="3944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v.351LD0_135D1B-new optics </a:t>
            </a:r>
            <a:br>
              <a:rPr lang="en-GB" dirty="0" smtClean="0"/>
            </a:br>
            <a:r>
              <a:rPr lang="en-GB" dirty="0" smtClean="0"/>
              <a:t>( Half  Quads)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6588224" y="1628800"/>
            <a:ext cx="21602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Corresponding beam sizes:</a:t>
            </a: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=7.30e-07</a:t>
            </a: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=7.69e-09</a:t>
            </a: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=7.67e-07</a:t>
            </a: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=7.78e-09</a:t>
            </a:r>
          </a:p>
          <a:p>
            <a:endParaRPr lang="en-GB" i="1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=7.86e-0</a:t>
            </a:r>
          </a:p>
          <a:p>
            <a:r>
              <a:rPr lang="en-GB" i="1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i="1" dirty="0">
                <a:latin typeface="Symbol" pitchFamily="18" charset="2"/>
              </a:rPr>
              <a:t>s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i="1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n-GB" i="1" baseline="-25000" dirty="0">
                <a:latin typeface="Arial" pitchFamily="34" charset="0"/>
                <a:cs typeface="Arial" pitchFamily="34" charset="0"/>
              </a:rPr>
              <a:t> =7.88e-0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9  .</a:t>
            </a:r>
          </a:p>
          <a:p>
            <a:endParaRPr lang="en-GB" baseline="-25000" dirty="0">
              <a:latin typeface="Arial" pitchFamily="34" charset="0"/>
              <a:cs typeface="Arial" pitchFamily="34" charset="0"/>
            </a:endParaRPr>
          </a:p>
          <a:p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=8.74e-07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4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=9.19e-09 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x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=8.58e-07</a:t>
            </a:r>
          </a:p>
          <a:p>
            <a:r>
              <a:rPr lang="en-GB" baseline="-25000" dirty="0">
                <a:latin typeface="Arial" pitchFamily="34" charset="0"/>
                <a:cs typeface="Arial" pitchFamily="34" charset="0"/>
              </a:rPr>
              <a:t>`</a:t>
            </a:r>
            <a:r>
              <a:rPr lang="en-GB" dirty="0">
                <a:latin typeface="Symbol" pitchFamily="18" charset="2"/>
              </a:rPr>
              <a:t>s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y</a:t>
            </a:r>
            <a:r>
              <a:rPr lang="en-GB" baseline="30000" dirty="0">
                <a:latin typeface="Arial" pitchFamily="34" charset="0"/>
                <a:cs typeface="Arial" pitchFamily="34" charset="0"/>
              </a:rPr>
              <a:t>5</a:t>
            </a:r>
            <a:r>
              <a:rPr lang="en-GB" baseline="-25000" dirty="0">
                <a:latin typeface="Arial" pitchFamily="34" charset="0"/>
                <a:cs typeface="Arial" pitchFamily="34" charset="0"/>
              </a:rPr>
              <a:t> =9.09.e-09 </a:t>
            </a: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198493"/>
              </p:ext>
            </p:extLst>
          </p:nvPr>
        </p:nvGraphicFramePr>
        <p:xfrm>
          <a:off x="467544" y="1626488"/>
          <a:ext cx="5400600" cy="3662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46734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1"/>
            <a:ext cx="8363272" cy="2116832"/>
          </a:xfrm>
        </p:spPr>
        <p:txBody>
          <a:bodyPr/>
          <a:lstStyle/>
          <a:p>
            <a:r>
              <a:rPr lang="en-GB" dirty="0" smtClean="0"/>
              <a:t> </a:t>
            </a:r>
            <a:r>
              <a:rPr lang="en-GB" dirty="0" smtClean="0"/>
              <a:t> </a:t>
            </a:r>
            <a:r>
              <a:rPr lang="en-GB" dirty="0" smtClean="0"/>
              <a:t>Finish  </a:t>
            </a:r>
            <a:r>
              <a:rPr lang="en-GB" dirty="0" smtClean="0"/>
              <a:t>250 </a:t>
            </a:r>
            <a:r>
              <a:rPr lang="en-GB" dirty="0" err="1" smtClean="0"/>
              <a:t>Gev</a:t>
            </a:r>
            <a:r>
              <a:rPr lang="en-GB" dirty="0" smtClean="0"/>
              <a:t> </a:t>
            </a:r>
            <a:r>
              <a:rPr lang="en-GB" dirty="0" err="1" smtClean="0"/>
              <a:t>CoM</a:t>
            </a:r>
            <a:r>
              <a:rPr lang="en-GB" dirty="0" smtClean="0"/>
              <a:t> lattice  </a:t>
            </a:r>
            <a:r>
              <a:rPr lang="en-GB" dirty="0" smtClean="0"/>
              <a:t>v.351LD0_304D1B with half quads at FF </a:t>
            </a:r>
            <a:endParaRPr lang="en-GB" dirty="0" smtClean="0"/>
          </a:p>
          <a:p>
            <a:r>
              <a:rPr lang="en-GB" dirty="0" smtClean="0"/>
              <a:t> Repeat the same exercise for  </a:t>
            </a:r>
            <a:r>
              <a:rPr lang="en-GB" dirty="0" smtClean="0"/>
              <a:t>450D0_205D1B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9127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314</Words>
  <Application>Microsoft Office PowerPoint</Application>
  <PresentationFormat>On-screen Show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Progress on the ILC-BDS  (250GeV CoM) </vt:lpstr>
      <vt:lpstr>v.450LD0_205D1B –new optics </vt:lpstr>
      <vt:lpstr>v.450LD0_2055D1B-new optics</vt:lpstr>
      <vt:lpstr>v.351LD0_135D1B (Half-quads)</vt:lpstr>
      <vt:lpstr>v.351LD0_135D1B-new optics  ( Half  Quads)</vt:lpstr>
      <vt:lpstr>Plans</vt:lpstr>
    </vt:vector>
  </TitlesOfParts>
  <Company>Department of 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ILC-BDS </dc:title>
  <dc:creator>Larisa Malysheva</dc:creator>
  <cp:lastModifiedBy>Larisa Malysheva</cp:lastModifiedBy>
  <cp:revision>32</cp:revision>
  <cp:lastPrinted>2012-08-15T14:09:31Z</cp:lastPrinted>
  <dcterms:created xsi:type="dcterms:W3CDTF">2012-07-17T10:11:40Z</dcterms:created>
  <dcterms:modified xsi:type="dcterms:W3CDTF">2012-08-15T14:13:02Z</dcterms:modified>
</cp:coreProperties>
</file>