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5" r:id="rId3"/>
    <p:sldId id="276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000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12/09/04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15644" y="113268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2012.09.04: 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952" y="859388"/>
            <a:ext cx="8270438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(1) STF </a:t>
            </a:r>
            <a:r>
              <a:rPr lang="en-US" altLang="ja-JP" sz="2000" dirty="0"/>
              <a:t>CM-1 cavities are;</a:t>
            </a:r>
          </a:p>
          <a:p>
            <a:r>
              <a:rPr lang="en-US" altLang="ja-JP" sz="2000" dirty="0"/>
              <a:t>        </a:t>
            </a:r>
            <a:r>
              <a:rPr lang="en-US" altLang="ja-JP" sz="2000" dirty="0">
                <a:solidFill>
                  <a:srgbClr val="000090"/>
                </a:solidFill>
              </a:rPr>
              <a:t>MHI-014: </a:t>
            </a:r>
            <a:r>
              <a:rPr lang="en-US" altLang="ja-JP" sz="2000" dirty="0">
                <a:solidFill>
                  <a:srgbClr val="000000"/>
                </a:solidFill>
              </a:rPr>
              <a:t>3-rd VT:36MV/m (finished)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MHI-015: </a:t>
            </a:r>
            <a:r>
              <a:rPr lang="en-US" altLang="ja-JP" sz="2000" dirty="0">
                <a:solidFill>
                  <a:srgbClr val="000000"/>
                </a:solidFill>
              </a:rPr>
              <a:t>4-th VT: 35.7MV/m(finished)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MHI-016: </a:t>
            </a:r>
            <a:r>
              <a:rPr lang="en-US" altLang="ja-JP" sz="2000" dirty="0">
                <a:solidFill>
                  <a:srgbClr val="000000"/>
                </a:solidFill>
              </a:rPr>
              <a:t>2-nd VT:34MV/m (finished)</a:t>
            </a:r>
            <a:endParaRPr lang="en-US" altLang="ja-JP" sz="2000" u="sng" dirty="0"/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MHI-017: </a:t>
            </a:r>
            <a:r>
              <a:rPr lang="en-US" altLang="ja-JP" sz="2000" dirty="0">
                <a:solidFill>
                  <a:srgbClr val="000000"/>
                </a:solidFill>
              </a:rPr>
              <a:t>1-st VT: 38MV/m (finished)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</a:t>
            </a:r>
            <a:r>
              <a:rPr lang="en-US" altLang="ja-JP" sz="2000" u="sng" dirty="0">
                <a:solidFill>
                  <a:srgbClr val="000090"/>
                </a:solidFill>
              </a:rPr>
              <a:t>MHI-018</a:t>
            </a:r>
            <a:r>
              <a:rPr lang="en-US" altLang="ja-JP" sz="2000" dirty="0">
                <a:solidFill>
                  <a:srgbClr val="000090"/>
                </a:solidFill>
              </a:rPr>
              <a:t>: </a:t>
            </a:r>
            <a:r>
              <a:rPr lang="en-US" altLang="ja-JP" sz="2000" dirty="0">
                <a:solidFill>
                  <a:srgbClr val="000000"/>
                </a:solidFill>
              </a:rPr>
              <a:t>1-st VT: 31MV/m -&gt; 2-nd VT 10MV/m heavy field emission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MHI-019: </a:t>
            </a:r>
            <a:r>
              <a:rPr lang="en-US" altLang="ja-JP" sz="2000" dirty="0">
                <a:solidFill>
                  <a:srgbClr val="000000"/>
                </a:solidFill>
              </a:rPr>
              <a:t>2-nd VT: 37MV/m(finished)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</a:t>
            </a:r>
            <a:r>
              <a:rPr lang="en-US" altLang="ja-JP" sz="2000" u="sng" dirty="0">
                <a:solidFill>
                  <a:srgbClr val="000090"/>
                </a:solidFill>
              </a:rPr>
              <a:t>MHI-020</a:t>
            </a:r>
            <a:r>
              <a:rPr lang="en-US" altLang="ja-JP" sz="2000" dirty="0">
                <a:solidFill>
                  <a:srgbClr val="000090"/>
                </a:solidFill>
              </a:rPr>
              <a:t>: </a:t>
            </a:r>
            <a:r>
              <a:rPr lang="en-US" altLang="ja-JP" sz="2000" dirty="0">
                <a:solidFill>
                  <a:srgbClr val="000000"/>
                </a:solidFill>
              </a:rPr>
              <a:t>1-st VT: 9MV/m heavy field-emission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MHI-021: </a:t>
            </a:r>
            <a:r>
              <a:rPr lang="en-US" altLang="ja-JP" sz="2000" dirty="0">
                <a:solidFill>
                  <a:srgbClr val="000000"/>
                </a:solidFill>
              </a:rPr>
              <a:t>1-st VT: 38.9MV/m (finished)</a:t>
            </a:r>
            <a:r>
              <a:rPr lang="en-US" altLang="ja-JP" sz="2000" dirty="0" smtClean="0">
                <a:solidFill>
                  <a:srgbClr val="000000"/>
                </a:solidFill>
              </a:rPr>
              <a:t/>
            </a:r>
            <a:br>
              <a:rPr lang="en-US" altLang="ja-JP" sz="2000" dirty="0" smtClean="0">
                <a:solidFill>
                  <a:srgbClr val="000000"/>
                </a:solidFill>
              </a:rPr>
            </a:br>
            <a:r>
              <a:rPr lang="en-US" altLang="ja-JP" sz="2000" dirty="0" smtClean="0">
                <a:solidFill>
                  <a:srgbClr val="000090"/>
                </a:solidFill>
              </a:rPr>
              <a:t>        </a:t>
            </a:r>
            <a:r>
              <a:rPr lang="en-US" altLang="ja-JP" sz="2000" u="sng" dirty="0">
                <a:solidFill>
                  <a:srgbClr val="000090"/>
                </a:solidFill>
              </a:rPr>
              <a:t>MHI-022</a:t>
            </a:r>
            <a:r>
              <a:rPr lang="en-US" altLang="ja-JP" sz="2000" dirty="0">
                <a:solidFill>
                  <a:srgbClr val="000090"/>
                </a:solidFill>
              </a:rPr>
              <a:t>: </a:t>
            </a:r>
            <a:r>
              <a:rPr lang="en-US" altLang="ja-JP" sz="2000" dirty="0">
                <a:solidFill>
                  <a:srgbClr val="000000"/>
                </a:solidFill>
              </a:rPr>
              <a:t>1-st VT: 31.5MV/m</a:t>
            </a:r>
            <a:endParaRPr lang="en-US" altLang="ja-JP" sz="2000" dirty="0" smtClean="0"/>
          </a:p>
          <a:p>
            <a:endParaRPr lang="en-US" altLang="ja-JP" sz="2000" dirty="0"/>
          </a:p>
          <a:p>
            <a:endParaRPr lang="en-US" altLang="ja-JP" sz="2000" dirty="0"/>
          </a:p>
          <a:p>
            <a:endParaRPr lang="en-US" altLang="ja-JP" sz="2000" dirty="0"/>
          </a:p>
          <a:p>
            <a:endParaRPr lang="en-US" altLang="ja-JP" sz="2000" dirty="0"/>
          </a:p>
          <a:p>
            <a:r>
              <a:rPr lang="en-US" altLang="ja-JP" sz="2000" dirty="0" smtClean="0"/>
              <a:t>(2) New bender/KEK cavities;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</a:t>
            </a:r>
            <a:r>
              <a:rPr lang="en-US" altLang="ja-JP" sz="2000" dirty="0">
                <a:solidFill>
                  <a:srgbClr val="000090"/>
                </a:solidFill>
              </a:rPr>
              <a:t> TOS-02(w/o HOM): </a:t>
            </a:r>
            <a:r>
              <a:rPr lang="en-US" altLang="ja-JP" sz="2000" dirty="0">
                <a:solidFill>
                  <a:srgbClr val="000000"/>
                </a:solidFill>
              </a:rPr>
              <a:t>1-st VT: 31.2MV/m, 2-nd VT:32.7MV/m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HIT-02(with HOM): </a:t>
            </a:r>
            <a:r>
              <a:rPr lang="en-US" altLang="ja-JP" sz="2000" dirty="0">
                <a:solidFill>
                  <a:srgbClr val="000000"/>
                </a:solidFill>
              </a:rPr>
              <a:t>1-st VT: 35.2MV/m, </a:t>
            </a:r>
            <a:r>
              <a:rPr lang="en-US" altLang="ja-JP" sz="2000" dirty="0">
                <a:solidFill>
                  <a:srgbClr val="FF0000"/>
                </a:solidFill>
              </a:rPr>
              <a:t>2-nd VT:40.9MV/m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KEK-00(w/o HOM): </a:t>
            </a:r>
            <a:r>
              <a:rPr lang="en-US" altLang="ja-JP" sz="2000" dirty="0">
                <a:solidFill>
                  <a:srgbClr val="000000"/>
                </a:solidFill>
              </a:rPr>
              <a:t>1-st VT: 26MV/m, 2-nd VT:29MV/m, 3-rd VT:24MV/m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KEK-01(with HOM): </a:t>
            </a:r>
            <a:r>
              <a:rPr lang="en-US" altLang="ja-JP" sz="2000" dirty="0">
                <a:solidFill>
                  <a:srgbClr val="000000"/>
                </a:solidFill>
              </a:rPr>
              <a:t>under fabrication</a:t>
            </a:r>
          </a:p>
        </p:txBody>
      </p:sp>
      <p:sp>
        <p:nvSpPr>
          <p:cNvPr id="6" name="右矢印 5"/>
          <p:cNvSpPr/>
          <p:nvPr/>
        </p:nvSpPr>
        <p:spPr>
          <a:xfrm>
            <a:off x="418952" y="2420888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418952" y="3068960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>
            <a:off x="418952" y="3717032"/>
            <a:ext cx="336624" cy="28803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54655" y="4189730"/>
            <a:ext cx="7734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These three cavities were local grinding, and addtional-EP for removing abrasive.</a:t>
            </a:r>
          </a:p>
          <a:p>
            <a:r>
              <a:rPr kumimoji="1" lang="en-US" altLang="ja-JP">
                <a:solidFill>
                  <a:srgbClr val="FF0000"/>
                </a:solidFill>
              </a:rPr>
              <a:t>After local grinding&amp;EP, MHI-020 will be tested in this week (2</a:t>
            </a:r>
            <a:r>
              <a:rPr kumimoji="1" lang="en-US" altLang="ja-JP" baseline="30000">
                <a:solidFill>
                  <a:srgbClr val="FF0000"/>
                </a:solidFill>
              </a:rPr>
              <a:t>nd</a:t>
            </a:r>
            <a:r>
              <a:rPr kumimoji="1" lang="en-US" altLang="ja-JP">
                <a:solidFill>
                  <a:srgbClr val="FF0000"/>
                </a:solidFill>
              </a:rPr>
              <a:t> test)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88024" y="843434"/>
            <a:ext cx="415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Only one VT(HIT-02) since last S0 meeting.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915816" y="260648"/>
            <a:ext cx="3659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HIT</a:t>
            </a:r>
            <a:r>
              <a:rPr kumimoji="1" lang="en-US" altLang="ja-JP" sz="2400" dirty="0"/>
              <a:t>-</a:t>
            </a:r>
            <a:r>
              <a:rPr kumimoji="1" lang="en-US" altLang="ja-JP" sz="2400" dirty="0" smtClean="0"/>
              <a:t>02(with HOM)   </a:t>
            </a:r>
            <a:r>
              <a:rPr lang="en-US" altLang="ja-JP" sz="2400" dirty="0"/>
              <a:t>2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nd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26812"/>
            <a:ext cx="82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July</a:t>
            </a:r>
            <a:r>
              <a:rPr kumimoji="1" lang="en-US" altLang="ja-JP"/>
              <a:t> 02</a:t>
            </a:r>
            <a:endParaRPr kumimoji="1" lang="ja-JP" altLang="en-US"/>
          </a:p>
        </p:txBody>
      </p:sp>
      <p:pic>
        <p:nvPicPr>
          <p:cNvPr id="2" name="図 1" descr="HIT-02-2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836712"/>
            <a:ext cx="7772400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17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93134" y="260648"/>
            <a:ext cx="72250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KEK</a:t>
            </a:r>
            <a:r>
              <a:rPr kumimoji="1" lang="en-US" altLang="ja-JP" sz="2400" dirty="0"/>
              <a:t>-</a:t>
            </a:r>
            <a:r>
              <a:rPr kumimoji="1" lang="en-US" altLang="ja-JP" sz="2400" dirty="0" smtClean="0"/>
              <a:t>02(with HOM)   </a:t>
            </a:r>
            <a:r>
              <a:rPr lang="en-US" altLang="ja-JP" sz="2400" dirty="0"/>
              <a:t>under fabrication at KEK CFF</a:t>
            </a:r>
          </a:p>
          <a:p>
            <a:r>
              <a:rPr kumimoji="1" lang="en-US" altLang="ja-JP" sz="2400" dirty="0"/>
              <a:t>              Dumbbell welding (Iris and stiffener) is on-going.</a:t>
            </a:r>
            <a:endParaRPr kumimoji="1" lang="ja-JP" altLang="en-US" sz="2400" dirty="0"/>
          </a:p>
        </p:txBody>
      </p:sp>
      <p:pic>
        <p:nvPicPr>
          <p:cNvPr id="4" name="Picture 11" descr="DSC009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00" y="1124685"/>
            <a:ext cx="4206875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 descr="DSCN38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124685"/>
            <a:ext cx="3433762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043608" y="3702965"/>
            <a:ext cx="24903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altLang="ja-JP" sz="1800"/>
              <a:t>mounted on the motor</a:t>
            </a:r>
            <a:endParaRPr lang="ja-JP" altLang="en-US" sz="1800"/>
          </a:p>
        </p:txBody>
      </p:sp>
      <p:sp>
        <p:nvSpPr>
          <p:cNvPr id="7" name="テキスト ボックス 12"/>
          <p:cNvSpPr txBox="1">
            <a:spLocks noChangeArrowheads="1"/>
          </p:cNvSpPr>
          <p:nvPr/>
        </p:nvSpPr>
        <p:spPr bwMode="auto">
          <a:xfrm>
            <a:off x="4860032" y="3691673"/>
            <a:ext cx="369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altLang="ja-JP" sz="1800"/>
              <a:t>under EBW (looking from window)</a:t>
            </a:r>
            <a:endParaRPr lang="ja-JP" altLang="en-US" sz="180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6297613" y="2276872"/>
            <a:ext cx="1204912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図 14" descr="DSCN38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81425"/>
            <a:ext cx="2979869" cy="2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9"/>
          <p:cNvSpPr txBox="1">
            <a:spLocks noChangeArrowheads="1"/>
          </p:cNvSpPr>
          <p:nvPr/>
        </p:nvSpPr>
        <p:spPr bwMode="auto">
          <a:xfrm>
            <a:off x="1403648" y="6420069"/>
            <a:ext cx="1784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altLang="ja-JP" sz="1800"/>
              <a:t>EBW completed</a:t>
            </a:r>
            <a:endParaRPr lang="ja-JP" altLang="en-US" sz="180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40109" y="1584018"/>
            <a:ext cx="154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electron beam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4" name="図 13" descr="KEK-dummbbe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37866"/>
            <a:ext cx="3500380" cy="2024831"/>
          </a:xfrm>
          <a:prstGeom prst="rect">
            <a:avLst/>
          </a:prstGeom>
        </p:spPr>
      </p:pic>
      <p:sp>
        <p:nvSpPr>
          <p:cNvPr id="15" name="テキスト ボックス 19"/>
          <p:cNvSpPr txBox="1">
            <a:spLocks noChangeArrowheads="1"/>
          </p:cNvSpPr>
          <p:nvPr/>
        </p:nvSpPr>
        <p:spPr bwMode="auto">
          <a:xfrm>
            <a:off x="5718150" y="6287956"/>
            <a:ext cx="24415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altLang="ja-JP" sz="1800"/>
              <a:t>EBW seam looks good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86439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10617</TotalTime>
  <Words>261</Words>
  <Application>Microsoft Macintosh PowerPoint</Application>
  <PresentationFormat>画面に合わせる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194</cp:revision>
  <dcterms:created xsi:type="dcterms:W3CDTF">2011-02-22T06:19:24Z</dcterms:created>
  <dcterms:modified xsi:type="dcterms:W3CDTF">2012-09-04T10:27:11Z</dcterms:modified>
</cp:coreProperties>
</file>