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624" r:id="rId3"/>
    <p:sldId id="599" r:id="rId4"/>
    <p:sldId id="625" r:id="rId5"/>
    <p:sldId id="623" r:id="rId6"/>
    <p:sldId id="629" r:id="rId7"/>
    <p:sldId id="622" r:id="rId8"/>
    <p:sldId id="630" r:id="rId9"/>
    <p:sldId id="635" r:id="rId10"/>
    <p:sldId id="633" r:id="rId11"/>
    <p:sldId id="627" r:id="rId12"/>
    <p:sldId id="632" r:id="rId13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66"/>
    <a:srgbClr val="FFFF00"/>
    <a:srgbClr val="FFF7B7"/>
    <a:srgbClr val="000080"/>
    <a:srgbClr val="FFDEEF"/>
    <a:srgbClr val="4272A6"/>
    <a:srgbClr val="FF6666"/>
    <a:srgbClr val="FF0200"/>
    <a:srgbClr val="00FF02"/>
    <a:srgbClr val="002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中間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F1AB2-1976-4502-BF36-3FF5EA218861}" styleName="中間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テーマ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505E3EF-67EA-436B-97B2-0124C06EBD24}" styleName="中間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中間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中間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中間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中間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淡色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5" d="100"/>
          <a:sy n="65" d="100"/>
        </p:scale>
        <p:origin x="-1504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63C6AFFC-C900-2C40-B3EE-ACDC3389AF8D}" type="datetime1">
              <a:rPr lang="ja-JP" altLang="en-US"/>
              <a:pPr>
                <a:defRPr/>
              </a:pPr>
              <a:t>12/09/05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D2333C23-9A9F-8843-ABB8-D6D653838C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01262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CDA9711C-75EA-124B-A7C8-5FF595F024DD}" type="datetime1">
              <a:rPr lang="ja-JP" altLang="en-US"/>
              <a:pPr>
                <a:defRPr/>
              </a:pPr>
              <a:t>12/09/05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BD74BBA9-F26B-604F-9BE0-7265538A1D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82617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0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1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CC1F01F-EC8E-9648-B6C1-09A50F65001E}" type="slidenum">
              <a:rPr lang="ja-JP" altLang="en-US" sz="1200">
                <a:latin typeface="Calibri" charset="0"/>
              </a:rPr>
              <a:pPr/>
              <a:t>1</a:t>
            </a:fld>
            <a:endParaRPr lang="ja-JP" alt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438400"/>
            <a:ext cx="9144000" cy="1371600"/>
          </a:xfrm>
        </p:spPr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905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 サブタイトルの書式設定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34994-9B84-9F40-9D93-97C187775E7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65108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0DE3F-803F-F74C-A9A3-D8D319C536B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4787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020F2-BF2A-F346-AC53-852865E95C8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4352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1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ja-JP" altLang="en-US" dirty="0"/>
              <a:t>マスタ タイトルの書式</a:t>
            </a:r>
            <a:r>
              <a:rPr lang="ja-JP" altLang="en-US" dirty="0" smtClean="0"/>
              <a:t>設定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8BC38-8FCF-1948-9ACD-FEBAFD5F5C3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11226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i="0" cap="all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0C701-91DE-1D45-B53B-C4B044F46E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708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7CF96-8553-7741-BEFB-5A0E895A3A1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0430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B1615-797A-244D-9DC8-0EF72F33604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214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タイトル 1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65102A-949D-DF4C-9E4A-8945CB3EACCC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621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7FDE3-B49D-2647-A592-761B7FAD36F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610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314C8-5BDC-E042-8A0F-24DFA3484A3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84281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984F7-B84A-4A4E-83F2-E41FCBD819C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48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894" y="6356350"/>
            <a:ext cx="9169400" cy="525463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1027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028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04800" y="1371600"/>
            <a:ext cx="8534400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482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rgbClr val="FFFFFF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en-US" altLang="ja-JP" smtClean="0"/>
              <a:t>Sep. 05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590800" y="6356351"/>
            <a:ext cx="3962400" cy="45702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FF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en-US" altLang="ja-JP" dirty="0" smtClean="0"/>
              <a:t>ILD analysis meeting </a:t>
            </a:r>
            <a:r>
              <a:rPr lang="en-US" altLang="ja-JP" dirty="0" err="1" smtClean="0"/>
              <a:t>vvh</a:t>
            </a:r>
            <a:r>
              <a:rPr lang="en-US" altLang="ja-JP" dirty="0" smtClean="0"/>
              <a:t> @1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study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FF"/>
                </a:solidFill>
                <a:latin typeface="Calibri" charset="0"/>
              </a:defRPr>
            </a:lvl1pPr>
          </a:lstStyle>
          <a:p>
            <a:pPr>
              <a:defRPr/>
            </a:pPr>
            <a:fld id="{213DB044-F52A-114E-8211-FCB3370B71D4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000" b="1" kern="1200">
          <a:solidFill>
            <a:srgbClr val="FFFFFF"/>
          </a:solidFill>
          <a:latin typeface="+mj-lt"/>
          <a:ea typeface="+mj-ea"/>
          <a:cs typeface="ＭＳ Ｐゴシック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0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gif"/><Relationship Id="rId3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gif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4400" dirty="0" err="1" smtClean="0">
                <a:ea typeface="ＭＳ Ｐゴシック" charset="0"/>
                <a:cs typeface="Rockwell"/>
                <a:sym typeface="Wingdings" charset="0"/>
              </a:rPr>
              <a:t>vvh</a:t>
            </a:r>
            <a:r>
              <a:rPr lang="en-US" altLang="ja-JP" sz="4400" dirty="0" smtClean="0">
                <a:ea typeface="ＭＳ Ｐゴシック" charset="0"/>
                <a:cs typeface="Rockwell"/>
                <a:sym typeface="Wingdings" charset="0"/>
              </a:rPr>
              <a:t> @ 1TeV study for DBD</a:t>
            </a:r>
            <a:endParaRPr lang="ja-JP" altLang="en-US" sz="4400" b="1" dirty="0">
              <a:ea typeface="ＭＳ Ｐゴシック" charset="0"/>
              <a:cs typeface="Rockwell"/>
            </a:endParaRPr>
          </a:p>
        </p:txBody>
      </p:sp>
      <p:sp>
        <p:nvSpPr>
          <p:cNvPr id="1536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ILD analysis meeting</a:t>
            </a:r>
            <a:endParaRPr lang="en-US" altLang="ja-JP" dirty="0"/>
          </a:p>
          <a:p>
            <a:pPr>
              <a:defRPr/>
            </a:pPr>
            <a:r>
              <a:rPr lang="en-US" altLang="ja-JP" dirty="0" smtClean="0"/>
              <a:t>Sep. 05 2012</a:t>
            </a:r>
          </a:p>
          <a:p>
            <a:pPr>
              <a:defRPr/>
            </a:pPr>
            <a:r>
              <a:rPr lang="en-US" altLang="ja-JP" dirty="0" smtClean="0"/>
              <a:t>H. Ono (NDU)</a:t>
            </a:r>
          </a:p>
        </p:txBody>
      </p:sp>
      <p:sp>
        <p:nvSpPr>
          <p:cNvPr id="16387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rgbClr val="FFFFFF"/>
                </a:solidFill>
                <a:latin typeface="Calibri" charset="0"/>
              </a:rPr>
              <a:t>Sep. 05 2012</a:t>
            </a:r>
            <a:endParaRPr lang="ja-JP" altLang="en-US" sz="1200" dirty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6388" name="フッター プレースホルダ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rgbClr val="FFFFFF"/>
                </a:solidFill>
                <a:latin typeface="Calibri" charset="0"/>
              </a:rPr>
              <a:t>ILD analysis meeting vvh @1 TeV study</a:t>
            </a:r>
            <a:endParaRPr lang="ja-JP" altLang="en-US" sz="12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6389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25DF018-F4BD-8341-ABFF-4BA0EC29E429}" type="slidenum">
              <a:rPr lang="ja-JP" altLang="en-US" sz="1200">
                <a:solidFill>
                  <a:srgbClr val="FFFFFF"/>
                </a:solidFill>
                <a:latin typeface="Calibri" charset="0"/>
              </a:rPr>
              <a:pPr/>
              <a:t>1</a:t>
            </a:fld>
            <a:endParaRPr lang="ja-JP" altLang="en-US" sz="12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6390" name="テキスト ボックス 6"/>
          <p:cNvSpPr txBox="1">
            <a:spLocks noChangeArrowheads="1"/>
          </p:cNvSpPr>
          <p:nvPr/>
        </p:nvSpPr>
        <p:spPr bwMode="auto">
          <a:xfrm>
            <a:off x="7735888" y="134143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ja-JP" altLang="en-US" sz="1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5102A-949D-DF4C-9E4A-8945CB3EACCC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0874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invm_h2mumu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491" y="2204864"/>
            <a:ext cx="3747949" cy="359702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Previous samples with v01-13 with old beam parameters ILD_o1_v01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5102A-949D-DF4C-9E4A-8945CB3EACCC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pic>
        <p:nvPicPr>
          <p:cNvPr id="7" name="図 6" descr="invm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04864"/>
            <a:ext cx="3747947" cy="359702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24901" y="1287104"/>
            <a:ext cx="69255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vvH@1 </a:t>
            </a:r>
            <a:r>
              <a:rPr kumimoji="1" lang="en-US" altLang="ja-JP" sz="2000" dirty="0" err="1" smtClean="0"/>
              <a:t>TeV</a:t>
            </a:r>
            <a:r>
              <a:rPr kumimoji="1" lang="en-US" altLang="ja-JP" sz="2000" dirty="0" smtClean="0"/>
              <a:t> with one older beam parameter set (Aug 2010) </a:t>
            </a:r>
          </a:p>
          <a:p>
            <a:r>
              <a:rPr lang="en-US" altLang="ja-JP" sz="2000" dirty="0" smtClean="0"/>
              <a:t>mokka</a:t>
            </a:r>
            <a:r>
              <a:rPr lang="en-US" altLang="ja-JP" sz="2000" dirty="0"/>
              <a:t>-07-07-p05 tag and the </a:t>
            </a:r>
            <a:r>
              <a:rPr lang="en-US" altLang="ja-JP" sz="2000" dirty="0" smtClean="0"/>
              <a:t>ILD_o1_v01 detector model</a:t>
            </a:r>
            <a:endParaRPr kumimoji="1"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15388" y="3966464"/>
            <a:ext cx="266679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+mn-lt"/>
                <a:cs typeface="Symbol" charset="2"/>
              </a:rPr>
              <a:t>H</a:t>
            </a:r>
            <a:r>
              <a:rPr kumimoji="1" lang="en-US" altLang="ja-JP" dirty="0" err="1" smtClean="0">
                <a:latin typeface="+mn-lt"/>
                <a:cs typeface="Symbol" charset="2"/>
                <a:sym typeface="Wingdings"/>
              </a:rPr>
              <a:t></a:t>
            </a:r>
            <a:r>
              <a:rPr kumimoji="1" lang="en-US" altLang="ja-JP" dirty="0" err="1" smtClean="0">
                <a:latin typeface="Symbol" charset="2"/>
                <a:cs typeface="Symbol" charset="2"/>
                <a:sym typeface="Wingdings"/>
              </a:rPr>
              <a:t>mm</a:t>
            </a:r>
            <a:endParaRPr kumimoji="1" lang="en-US" altLang="ja-JP" dirty="0" smtClean="0">
              <a:latin typeface="Symbol" charset="2"/>
              <a:cs typeface="Symbol" charset="2"/>
            </a:endParaRPr>
          </a:p>
          <a:p>
            <a:r>
              <a:rPr kumimoji="1" lang="en-US" altLang="ja-JP" dirty="0" smtClean="0">
                <a:latin typeface="Symbol" charset="2"/>
                <a:cs typeface="Symbol" charset="2"/>
              </a:rPr>
              <a:t>s</a:t>
            </a:r>
            <a:r>
              <a:rPr kumimoji="1" lang="en-US" altLang="ja-JP" baseline="-25000" dirty="0" smtClean="0"/>
              <a:t>Mh</a:t>
            </a:r>
            <a:r>
              <a:rPr kumimoji="1" lang="en-US" altLang="ja-JP" dirty="0" smtClean="0"/>
              <a:t>~400 MeV</a:t>
            </a:r>
          </a:p>
          <a:p>
            <a:r>
              <a:rPr lang="en-US" altLang="ja-JP" dirty="0" smtClean="0"/>
              <a:t>with rough </a:t>
            </a:r>
            <a:r>
              <a:rPr lang="en-US" altLang="ja-JP" dirty="0" err="1" smtClean="0"/>
              <a:t>gaussian</a:t>
            </a:r>
            <a:r>
              <a:rPr lang="en-US" altLang="ja-JP" dirty="0" smtClean="0"/>
              <a:t> fitting</a:t>
            </a:r>
            <a:endParaRPr kumimoji="1" lang="en-US" altLang="ja-JP" dirty="0" smtClean="0"/>
          </a:p>
        </p:txBody>
      </p:sp>
      <p:sp>
        <p:nvSpPr>
          <p:cNvPr id="16" name="正方形/長方形 15"/>
          <p:cNvSpPr/>
          <p:nvPr/>
        </p:nvSpPr>
        <p:spPr>
          <a:xfrm>
            <a:off x="4701060" y="5504564"/>
            <a:ext cx="2660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Di-lepton invariant mass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717310" y="5532682"/>
            <a:ext cx="1685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I</a:t>
            </a:r>
            <a:r>
              <a:rPr lang="en-US" altLang="ja-JP" dirty="0" smtClean="0"/>
              <a:t>nvariant </a:t>
            </a:r>
            <a:r>
              <a:rPr lang="en-US" altLang="ja-JP" dirty="0"/>
              <a:t>mass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55576" y="5795972"/>
            <a:ext cx="7835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Try to test lates</a:t>
            </a:r>
            <a:r>
              <a:rPr lang="en-US" altLang="ja-JP" dirty="0" smtClean="0"/>
              <a:t>t version of </a:t>
            </a:r>
            <a:r>
              <a:rPr lang="en-US" altLang="ja-JP" dirty="0" err="1" smtClean="0"/>
              <a:t>ilcsoft</a:t>
            </a:r>
            <a:r>
              <a:rPr lang="en-US" altLang="ja-JP" dirty="0" smtClean="0"/>
              <a:t> v01-13-05 and latest beam parameter set</a:t>
            </a:r>
          </a:p>
          <a:p>
            <a:r>
              <a:rPr kumimoji="1" lang="en-US" altLang="ja-JP" dirty="0" smtClean="0"/>
              <a:t>after samples </a:t>
            </a:r>
            <a:r>
              <a:rPr lang="en-US" altLang="ja-JP" dirty="0" smtClean="0"/>
              <a:t>become </a:t>
            </a:r>
            <a:r>
              <a:rPr kumimoji="1" lang="en-US" altLang="ja-JP" dirty="0" smtClean="0"/>
              <a:t>ready. (or reconstruct by my self)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56839" y="2636912"/>
            <a:ext cx="1454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Higgs decay</a:t>
            </a:r>
          </a:p>
          <a:p>
            <a:r>
              <a:rPr lang="en-US" altLang="ja-JP" dirty="0" smtClean="0"/>
              <a:t>w/o </a:t>
            </a:r>
            <a:r>
              <a:rPr lang="en-US" altLang="ja-JP" dirty="0" err="1" smtClean="0"/>
              <a:t>H</a:t>
            </a:r>
            <a:r>
              <a:rPr lang="en-US" altLang="ja-JP" dirty="0" err="1" smtClean="0">
                <a:sym typeface="Wingdings"/>
              </a:rPr>
              <a:t></a:t>
            </a:r>
            <a:r>
              <a:rPr lang="en-US" altLang="ja-JP" dirty="0" err="1" smtClean="0">
                <a:latin typeface="Symbol" charset="2"/>
                <a:cs typeface="Symbol" charset="2"/>
                <a:sym typeface="Wingdings"/>
              </a:rPr>
              <a:t>mm</a:t>
            </a:r>
            <a:endParaRPr kumimoji="1" lang="ja-JP" altLang="en-US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71226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5" name="図 4" descr="preselection_vvh_1TeV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60" y="731264"/>
            <a:ext cx="6178311" cy="599203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602807" y="2999148"/>
            <a:ext cx="2441694" cy="3416320"/>
          </a:xfrm>
          <a:prstGeom prst="rect">
            <a:avLst/>
          </a:prstGeom>
          <a:noFill/>
          <a:ln>
            <a:solidFill>
              <a:srgbClr val="073779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n"/>
            </a:pPr>
            <a:r>
              <a:rPr lang="en-US" altLang="ja-JP" sz="24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</a:t>
            </a:r>
            <a:r>
              <a:rPr lang="en-US" altLang="ja-JP" sz="24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/>
              </a:rPr>
              <a:t>All</a:t>
            </a:r>
            <a:endParaRPr lang="en-US" altLang="ja-JP" sz="2400" dirty="0" smtClean="0">
              <a:solidFill>
                <a:schemeClr val="accent1">
                  <a:lumMod val="60000"/>
                  <a:lumOff val="40000"/>
                </a:schemeClr>
              </a:solidFill>
              <a:sym typeface="Wingdings"/>
            </a:endParaRPr>
          </a:p>
          <a:p>
            <a:pPr marL="342900" indent="-342900">
              <a:buFont typeface="Wingdings" charset="2"/>
              <a:buChar char="n"/>
            </a:pPr>
            <a:r>
              <a:rPr lang="en-US" altLang="ja-JP" sz="2400" dirty="0" smtClean="0">
                <a:solidFill>
                  <a:schemeClr val="bg1">
                    <a:lumMod val="85000"/>
                  </a:schemeClr>
                </a:solidFill>
                <a:sym typeface="Wingdings"/>
              </a:rPr>
              <a:t>BG All</a:t>
            </a:r>
            <a:endParaRPr lang="en-US" altLang="ja-JP" sz="2400" dirty="0">
              <a:solidFill>
                <a:schemeClr val="bg1">
                  <a:lumMod val="85000"/>
                </a:schemeClr>
              </a:solidFill>
              <a:sym typeface="Wingdings"/>
            </a:endParaRPr>
          </a:p>
          <a:p>
            <a:pPr marL="285750" indent="-285750">
              <a:buFont typeface="Wingdings" charset="2"/>
              <a:buChar char="p"/>
            </a:pPr>
            <a:r>
              <a:rPr kumimoji="1" lang="en-US" altLang="ja-JP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sym typeface="Wingdings"/>
              </a:rPr>
              <a:t>2f</a:t>
            </a:r>
          </a:p>
          <a:p>
            <a:pPr marL="285750" indent="-285750">
              <a:buFont typeface="Wingdings" charset="2"/>
              <a:buChar char="p"/>
            </a:pPr>
            <a:r>
              <a:rPr lang="en-US" altLang="ja-JP" sz="2400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4f</a:t>
            </a:r>
          </a:p>
          <a:p>
            <a:pPr marL="285750" indent="-285750">
              <a:buFont typeface="Wingdings" charset="2"/>
              <a:buChar char="p"/>
            </a:pPr>
            <a:r>
              <a:rPr kumimoji="1" lang="en-US" altLang="ja-JP" sz="2400" dirty="0" smtClean="0">
                <a:solidFill>
                  <a:srgbClr val="008000"/>
                </a:solidFill>
                <a:sym typeface="Wingdings"/>
              </a:rPr>
              <a:t>6f</a:t>
            </a:r>
          </a:p>
          <a:p>
            <a:pPr marL="285750" indent="-285750">
              <a:buFont typeface="Wingdings" charset="2"/>
              <a:buChar char="p"/>
            </a:pPr>
            <a:r>
              <a:rPr lang="en-US" altLang="ja-JP" sz="2400" dirty="0" err="1" smtClean="0">
                <a:solidFill>
                  <a:srgbClr val="FF0000"/>
                </a:solidFill>
                <a:sym typeface="Wingdings"/>
              </a:rPr>
              <a:t>Hbb</a:t>
            </a:r>
            <a:endParaRPr lang="en-US" altLang="ja-JP" sz="2400" dirty="0" smtClean="0">
              <a:solidFill>
                <a:srgbClr val="FF0000"/>
              </a:solidFill>
              <a:sym typeface="Wingdings"/>
            </a:endParaRPr>
          </a:p>
          <a:p>
            <a:pPr marL="285750" indent="-285750">
              <a:buFont typeface="Wingdings" charset="2"/>
              <a:buChar char="p"/>
            </a:pPr>
            <a:r>
              <a:rPr kumimoji="1" lang="en-US" altLang="ja-JP" sz="2400" dirty="0" err="1" smtClean="0">
                <a:solidFill>
                  <a:srgbClr val="80FF00"/>
                </a:solidFill>
                <a:sym typeface="Wingdings"/>
              </a:rPr>
              <a:t>Hcc</a:t>
            </a:r>
            <a:endParaRPr kumimoji="1" lang="en-US" altLang="ja-JP" sz="2400" dirty="0" smtClean="0">
              <a:solidFill>
                <a:srgbClr val="80FF00"/>
              </a:solidFill>
              <a:sym typeface="Wingdings"/>
            </a:endParaRPr>
          </a:p>
          <a:p>
            <a:pPr marL="285750" indent="-285750">
              <a:buFont typeface="Wingdings" charset="2"/>
              <a:buChar char="p"/>
            </a:pPr>
            <a:r>
              <a:rPr lang="en-US" altLang="ja-JP" sz="2400" dirty="0" err="1" smtClean="0">
                <a:solidFill>
                  <a:srgbClr val="0000FF"/>
                </a:solidFill>
                <a:sym typeface="Wingdings"/>
              </a:rPr>
              <a:t>Hgg</a:t>
            </a:r>
            <a:endParaRPr lang="en-US" altLang="ja-JP" sz="2400" dirty="0" smtClean="0">
              <a:solidFill>
                <a:srgbClr val="0000FF"/>
              </a:solidFill>
              <a:sym typeface="Wingdings"/>
            </a:endParaRPr>
          </a:p>
          <a:p>
            <a:pPr marL="285750" indent="-285750">
              <a:buFont typeface="Wingdings" charset="2"/>
              <a:buChar char="p"/>
            </a:pPr>
            <a:r>
              <a:rPr kumimoji="1" lang="en-US" altLang="ja-JP" sz="2400" dirty="0" err="1" smtClean="0">
                <a:solidFill>
                  <a:srgbClr val="FFFF00"/>
                </a:solidFill>
                <a:sym typeface="Wingdings"/>
              </a:rPr>
              <a:t>HWWqqqq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5222" y="652831"/>
            <a:ext cx="2018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Evis</a:t>
            </a:r>
            <a:r>
              <a:rPr kumimoji="1" lang="en-US" altLang="ja-JP" sz="2400" dirty="0" smtClean="0"/>
              <a:t> &lt; 500 </a:t>
            </a:r>
            <a:r>
              <a:rPr kumimoji="1" lang="en-US" altLang="ja-JP" sz="2400" dirty="0" err="1" smtClean="0"/>
              <a:t>GeV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94793" y="652831"/>
            <a:ext cx="2145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15&lt; </a:t>
            </a:r>
            <a:r>
              <a:rPr kumimoji="1" lang="en-US" altLang="ja-JP" sz="2400" dirty="0" err="1" smtClean="0"/>
              <a:t>nPFO</a:t>
            </a:r>
            <a:r>
              <a:rPr kumimoji="1" lang="en-US" altLang="ja-JP" sz="2400" dirty="0" smtClean="0"/>
              <a:t> &lt; 150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37883" y="3540291"/>
            <a:ext cx="1915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|Pl|&lt;450 </a:t>
            </a:r>
            <a:r>
              <a:rPr kumimoji="1" lang="en-US" altLang="ja-JP" sz="2400" dirty="0" err="1" smtClean="0"/>
              <a:t>GeV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96037" y="3540291"/>
            <a:ext cx="1505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Pt</a:t>
            </a:r>
            <a:r>
              <a:rPr kumimoji="1" lang="en-US" altLang="ja-JP" sz="2400" dirty="0" smtClean="0"/>
              <a:t>&gt;15 </a:t>
            </a:r>
            <a:r>
              <a:rPr kumimoji="1" lang="en-US" altLang="ja-JP" sz="2400" dirty="0" err="1" smtClean="0"/>
              <a:t>GeV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140633" y="1628800"/>
            <a:ext cx="26212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Selection criteria</a:t>
            </a:r>
          </a:p>
          <a:p>
            <a:r>
              <a:rPr lang="en-US" altLang="ja-JP" sz="2400" dirty="0" smtClean="0"/>
              <a:t>Check with SGVDST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57576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vvh</a:t>
            </a:r>
            <a:r>
              <a:rPr kumimoji="1" lang="en-US" altLang="ja-JP" dirty="0" smtClean="0"/>
              <a:t> @ 1TeV benchmark study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78BC38-8FCF-1948-9ACD-FEBAFD5F5C37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  <p:pic>
        <p:nvPicPr>
          <p:cNvPr id="8" name="図 7" descr="higgs_xsec_P-0.8_0.2_1TeV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97722"/>
            <a:ext cx="4283968" cy="4111459"/>
          </a:xfrm>
          <a:prstGeom prst="rect">
            <a:avLst/>
          </a:prstGeom>
        </p:spPr>
      </p:pic>
      <p:pic>
        <p:nvPicPr>
          <p:cNvPr id="15" name="図 14" descr="wfusion_h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296" y="1412776"/>
            <a:ext cx="4244145" cy="2344239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4276055" y="1156682"/>
            <a:ext cx="4128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Main production: W-fusion process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458749" y="3789040"/>
            <a:ext cx="4361724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800" dirty="0" err="1" smtClean="0"/>
              <a:t>e</a:t>
            </a:r>
            <a:r>
              <a:rPr lang="en-US" altLang="ja-JP" sz="2800" baseline="30000" dirty="0" err="1"/>
              <a:t>+</a:t>
            </a:r>
            <a:r>
              <a:rPr lang="en-US" altLang="ja-JP" sz="2800" dirty="0" err="1"/>
              <a:t>e</a:t>
            </a:r>
            <a:r>
              <a:rPr lang="en-US" altLang="ja-JP" sz="2800" baseline="30000" dirty="0"/>
              <a:t>-</a:t>
            </a:r>
            <a:r>
              <a:rPr lang="en-US" altLang="ja-JP" sz="2800" dirty="0">
                <a:sym typeface="Wingdings"/>
              </a:rPr>
              <a:t></a:t>
            </a:r>
            <a:r>
              <a:rPr lang="en-US" altLang="ja-JP" sz="2800" dirty="0" err="1" smtClean="0">
                <a:sym typeface="Wingdings"/>
              </a:rPr>
              <a:t>vvH</a:t>
            </a:r>
            <a:endParaRPr lang="en-US" altLang="ja-JP" sz="2800" dirty="0" smtClean="0">
              <a:sym typeface="Wingdings"/>
            </a:endParaRPr>
          </a:p>
          <a:p>
            <a:r>
              <a:rPr lang="en-US" altLang="ja-JP" sz="2800" dirty="0" err="1" smtClean="0">
                <a:sym typeface="Wingdings"/>
              </a:rPr>
              <a:t>H</a:t>
            </a:r>
            <a:r>
              <a:rPr lang="en-US" altLang="ja-JP" sz="2800" dirty="0" err="1">
                <a:sym typeface="Wingdings"/>
              </a:rPr>
              <a:t>bb</a:t>
            </a:r>
            <a:r>
              <a:rPr lang="en-US" altLang="ja-JP" sz="2800" dirty="0">
                <a:sym typeface="Wingdings"/>
              </a:rPr>
              <a:t>, cc, </a:t>
            </a:r>
            <a:r>
              <a:rPr lang="en-US" altLang="ja-JP" sz="2800" dirty="0" err="1" smtClean="0">
                <a:sym typeface="Wingdings"/>
              </a:rPr>
              <a:t>gg</a:t>
            </a:r>
            <a:r>
              <a:rPr lang="en-US" altLang="ja-JP" sz="2800" dirty="0" smtClean="0">
                <a:sym typeface="Wingdings"/>
              </a:rPr>
              <a:t>(2j),</a:t>
            </a:r>
          </a:p>
          <a:p>
            <a:r>
              <a:rPr lang="en-US" altLang="ja-JP" sz="2800" dirty="0" smtClean="0">
                <a:sym typeface="Wingdings"/>
              </a:rPr>
              <a:t>H</a:t>
            </a:r>
            <a:r>
              <a:rPr lang="en-US" altLang="ja-JP" sz="2800" dirty="0" smtClean="0">
                <a:sym typeface="Wingdings"/>
              </a:rPr>
              <a:t>WW(4j only), </a:t>
            </a:r>
            <a:r>
              <a:rPr lang="en-US" altLang="ja-JP" sz="2800" dirty="0" err="1" smtClean="0">
                <a:sym typeface="Wingdings"/>
              </a:rPr>
              <a:t>μμ</a:t>
            </a:r>
            <a:r>
              <a:rPr lang="en-US" altLang="ja-JP" sz="2800" dirty="0" smtClean="0">
                <a:sym typeface="Wingdings"/>
              </a:rPr>
              <a:t>(</a:t>
            </a:r>
            <a:r>
              <a:rPr lang="en-US" altLang="ja-JP" sz="2800" dirty="0" err="1" smtClean="0">
                <a:sym typeface="Wingdings"/>
              </a:rPr>
              <a:t>dilep</a:t>
            </a:r>
            <a:r>
              <a:rPr lang="en-US" altLang="ja-JP" sz="2800" dirty="0" smtClean="0">
                <a:sym typeface="Wingdings"/>
              </a:rPr>
              <a:t>)</a:t>
            </a:r>
          </a:p>
          <a:p>
            <a:endParaRPr lang="ja-JP" altLang="en-US" sz="28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18987" y="5293657"/>
            <a:ext cx="8497614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000" dirty="0" smtClean="0"/>
              <a:t>Higgs samples simulation</a:t>
            </a:r>
          </a:p>
          <a:p>
            <a:r>
              <a:rPr lang="en-US" altLang="ja-JP" sz="2000" dirty="0" smtClean="0"/>
              <a:t>w/o </a:t>
            </a:r>
            <a:r>
              <a:rPr lang="en-US" altLang="ja-JP" sz="2000" dirty="0" err="1" smtClean="0"/>
              <a:t>H</a:t>
            </a:r>
            <a:r>
              <a:rPr lang="en-US" altLang="ja-JP" sz="2000" dirty="0" err="1" smtClean="0">
                <a:sym typeface="Wingdings"/>
              </a:rPr>
              <a:t></a:t>
            </a:r>
            <a:r>
              <a:rPr lang="en-US" altLang="ja-JP" sz="2000" dirty="0" err="1">
                <a:sym typeface="Wingdings"/>
              </a:rPr>
              <a:t>μμ</a:t>
            </a:r>
            <a:r>
              <a:rPr lang="en-US" altLang="ja-JP" sz="2000" dirty="0">
                <a:sym typeface="Wingdings"/>
              </a:rPr>
              <a:t> </a:t>
            </a:r>
            <a:r>
              <a:rPr lang="en-US" altLang="ja-JP" sz="2000" dirty="0" smtClean="0"/>
              <a:t> (</a:t>
            </a:r>
            <a:r>
              <a:rPr lang="en-US" altLang="ja-JP" sz="2000" dirty="0" err="1" smtClean="0"/>
              <a:t>vvh_nomu</a:t>
            </a:r>
            <a:r>
              <a:rPr lang="en-US" altLang="ja-JP" sz="2000" dirty="0" smtClean="0"/>
              <a:t>) </a:t>
            </a:r>
            <a:r>
              <a:rPr lang="en-US" altLang="ja-JP" sz="2000" dirty="0" smtClean="0">
                <a:sym typeface="Wingdings"/>
              </a:rPr>
              <a:t></a:t>
            </a:r>
            <a:r>
              <a:rPr lang="en-US" altLang="ja-JP" sz="2000" dirty="0" smtClean="0"/>
              <a:t>0.5 ab</a:t>
            </a:r>
            <a:r>
              <a:rPr lang="en-US" altLang="ja-JP" sz="2000" baseline="30000" dirty="0" smtClean="0"/>
              <a:t>-1</a:t>
            </a:r>
            <a:r>
              <a:rPr lang="en-US" altLang="ja-JP" sz="2000" dirty="0" smtClean="0"/>
              <a:t> for both polarization (-0.8, +0.2)/(+0.8, -0.2)</a:t>
            </a:r>
          </a:p>
          <a:p>
            <a:r>
              <a:rPr lang="en-US" altLang="ja-JP" sz="2000" dirty="0" smtClean="0"/>
              <a:t>only </a:t>
            </a:r>
            <a:r>
              <a:rPr lang="en-US" altLang="ja-JP" sz="2000" dirty="0" err="1" smtClean="0"/>
              <a:t>H</a:t>
            </a:r>
            <a:r>
              <a:rPr lang="en-US" altLang="ja-JP" sz="2000" dirty="0" err="1" smtClean="0">
                <a:sym typeface="Wingdings"/>
              </a:rPr>
              <a:t>μμ</a:t>
            </a:r>
            <a:r>
              <a:rPr lang="en-US" altLang="ja-JP" sz="2000" dirty="0" smtClean="0"/>
              <a:t> (</a:t>
            </a:r>
            <a:r>
              <a:rPr lang="en-US" altLang="ja-JP" sz="2000" dirty="0" err="1" smtClean="0"/>
              <a:t>vvh_mumu</a:t>
            </a:r>
            <a:r>
              <a:rPr lang="en-US" altLang="ja-JP" sz="2000" dirty="0" smtClean="0"/>
              <a:t>) </a:t>
            </a:r>
            <a:r>
              <a:rPr lang="en-US" altLang="ja-JP" sz="2000" dirty="0" smtClean="0">
                <a:sym typeface="Wingdings"/>
              </a:rPr>
              <a:t></a:t>
            </a:r>
            <a:r>
              <a:rPr lang="en-US" altLang="ja-JP" sz="2000" dirty="0" smtClean="0"/>
              <a:t>1k events simulated for every channel</a:t>
            </a:r>
          </a:p>
        </p:txBody>
      </p:sp>
    </p:spTree>
    <p:extLst>
      <p:ext uri="{BB962C8B-B14F-4D97-AF65-F5344CB8AC3E}">
        <p14:creationId xmlns:p14="http://schemas.microsoft.com/office/powerpoint/2010/main" val="2100357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Consideration of the report from the LHC </a:t>
            </a:r>
            <a:r>
              <a:rPr lang="en-US" altLang="ja-JP" dirty="0" smtClean="0"/>
              <a:t>results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rgbClr val="FF0000"/>
                </a:solidFill>
              </a:rPr>
              <a:t>Higgs</a:t>
            </a:r>
            <a:r>
              <a:rPr lang="en-US" altLang="ja-JP" dirty="0" smtClean="0">
                <a:solidFill>
                  <a:srgbClr val="FF0000"/>
                </a:solidFill>
              </a:rPr>
              <a:t>-like boson around the mass of 125 </a:t>
            </a:r>
            <a:r>
              <a:rPr lang="en-US" altLang="ja-JP" dirty="0" err="1" smtClean="0">
                <a:solidFill>
                  <a:srgbClr val="FF0000"/>
                </a:solidFill>
              </a:rPr>
              <a:t>GeV</a:t>
            </a:r>
            <a:r>
              <a:rPr lang="en-US" altLang="ja-JP" dirty="0" smtClean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US" altLang="ja-JP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Employ 125 </a:t>
            </a:r>
            <a:r>
              <a:rPr lang="en-US" altLang="ja-JP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GeV</a:t>
            </a:r>
            <a:r>
              <a:rPr lang="en-US" altLang="ja-JP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Higgs mass for </a:t>
            </a:r>
            <a:r>
              <a:rPr lang="en-US" altLang="ja-JP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vvh</a:t>
            </a:r>
            <a:r>
              <a:rPr lang="en-US" altLang="ja-JP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and </a:t>
            </a:r>
            <a:r>
              <a:rPr lang="en-US" altLang="ja-JP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tth</a:t>
            </a:r>
            <a:r>
              <a:rPr lang="en-US" altLang="ja-JP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study for DBD</a:t>
            </a:r>
          </a:p>
          <a:p>
            <a:pPr lvl="1"/>
            <a:r>
              <a:rPr lang="en-US" altLang="ja-JP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Use same Higgs BRs as LHC used instead of </a:t>
            </a:r>
            <a:r>
              <a:rPr lang="en-US" altLang="ja-JP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Pythia</a:t>
            </a:r>
            <a:r>
              <a:rPr lang="en-US" altLang="ja-JP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BR</a:t>
            </a:r>
          </a:p>
          <a:p>
            <a:r>
              <a:rPr lang="en-US" altLang="ja-JP" dirty="0" smtClean="0"/>
              <a:t>Study condition of the Higgs BRs (</a:t>
            </a:r>
            <a:r>
              <a:rPr lang="en-US" altLang="ja-JP" dirty="0" err="1" smtClean="0"/>
              <a:t>vvh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err="1" smtClean="0"/>
              <a:t>Ecm</a:t>
            </a:r>
            <a:r>
              <a:rPr lang="en-US" altLang="ja-JP" dirty="0" smtClean="0"/>
              <a:t>=1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for </a:t>
            </a:r>
            <a:r>
              <a:rPr lang="en-US" altLang="ja-JP" dirty="0" err="1" smtClean="0"/>
              <a:t>H</a:t>
            </a:r>
            <a:r>
              <a:rPr lang="en-US" altLang="ja-JP" dirty="0" err="1" smtClean="0">
                <a:sym typeface="Wingdings"/>
              </a:rPr>
              <a:t>bb</a:t>
            </a:r>
            <a:r>
              <a:rPr lang="en-US" altLang="ja-JP" dirty="0" smtClean="0">
                <a:sym typeface="Wingdings"/>
              </a:rPr>
              <a:t>, cc, </a:t>
            </a:r>
            <a:r>
              <a:rPr lang="en-US" altLang="ja-JP" dirty="0" err="1" smtClean="0">
                <a:sym typeface="Wingdings"/>
              </a:rPr>
              <a:t>gg</a:t>
            </a:r>
            <a:r>
              <a:rPr lang="en-US" altLang="ja-JP" dirty="0" smtClean="0">
                <a:sym typeface="Wingdings"/>
              </a:rPr>
              <a:t>(2 jet),  WW(4 jet) and </a:t>
            </a:r>
            <a:r>
              <a:rPr lang="en-US" altLang="ja-JP" dirty="0" err="1" smtClean="0">
                <a:sym typeface="Wingdings"/>
              </a:rPr>
              <a:t>μμ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Assume Higgs mass of 125 </a:t>
            </a:r>
            <a:r>
              <a:rPr kumimoji="1" lang="en-US" altLang="ja-JP" dirty="0" err="1" smtClean="0"/>
              <a:t>GeV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Employ same absolute Higgs BRs as LHC used</a:t>
            </a:r>
          </a:p>
          <a:p>
            <a:pPr lvl="1"/>
            <a:r>
              <a:rPr lang="en-US" altLang="ja-JP" dirty="0" smtClean="0"/>
              <a:t>Integrated luminosity:</a:t>
            </a:r>
            <a:br>
              <a:rPr lang="en-US" altLang="ja-JP" dirty="0" smtClean="0"/>
            </a:br>
            <a:r>
              <a:rPr lang="en-US" altLang="ja-JP" dirty="0" smtClean="0"/>
              <a:t>1 ab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 = 0.5 ab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 (-0.8, +0.2) + 0.5 ab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 (+0.8, -0.2) 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Higgs study for DBD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78BC38-8FCF-1948-9ACD-FEBAFD5F5C37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8810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New Higgs BRs for DBD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78BC38-8FCF-1948-9ACD-FEBAFD5F5C37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823340"/>
              </p:ext>
            </p:extLst>
          </p:nvPr>
        </p:nvGraphicFramePr>
        <p:xfrm>
          <a:off x="5004048" y="1768052"/>
          <a:ext cx="3342036" cy="3810000"/>
        </p:xfrm>
        <a:graphic>
          <a:graphicData uri="http://schemas.openxmlformats.org/drawingml/2006/table">
            <a:tbl>
              <a:tblPr/>
              <a:tblGrid>
                <a:gridCol w="1126232"/>
                <a:gridCol w="990600"/>
                <a:gridCol w="1225204"/>
              </a:tblGrid>
              <a:tr h="2286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LHC Branching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ratio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 (テーマの本文)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8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 (テーマの本文)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8FE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Mh (GeV)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8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120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8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125 (DBD)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 (テーマの本文)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8FE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bb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64.9%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57.8%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ττ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7.1%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6.4%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μμ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0.02%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0.02%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ss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0.05%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0.04%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cc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3.0%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2.7%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gg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 (テーマの本文)"/>
                        </a:rPr>
                        <a:t>8.8%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 (テーマの本文)"/>
                        </a:rPr>
                        <a:t>8.6%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ϒϒ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0.23%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0.23%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Zϒ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0.11%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0.16%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WW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chemeClr val="tx1"/>
                          </a:solidFill>
                          <a:effectLst/>
                          <a:latin typeface="Calibri (テーマの本文)"/>
                        </a:rPr>
                        <a:t>14.3%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 (テーマの本文)"/>
                        </a:rPr>
                        <a:t>21.6%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ZZ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1.60%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2.67%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277952"/>
              </p:ext>
            </p:extLst>
          </p:nvPr>
        </p:nvGraphicFramePr>
        <p:xfrm>
          <a:off x="983220" y="1779240"/>
          <a:ext cx="3215160" cy="3810000"/>
        </p:xfrm>
        <a:graphic>
          <a:graphicData uri="http://schemas.openxmlformats.org/drawingml/2006/table">
            <a:tbl>
              <a:tblPr/>
              <a:tblGrid>
                <a:gridCol w="1126232"/>
                <a:gridCol w="1098328"/>
                <a:gridCol w="990600"/>
              </a:tblGrid>
              <a:tr h="2286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Pythia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 Branching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ratio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 (テーマの本文)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0C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 (テーマの本文)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0C2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Mh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 (</a:t>
                      </a:r>
                      <a:r>
                        <a:rPr lang="en-US" sz="2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GeV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 (テーマの本文)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0C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120 (LOI)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 (テーマの本文)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0C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125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0C2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bb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65.7%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58.4%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ττ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8.0%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7.1%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μμ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0.03%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0.03%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ss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0.03%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0.03%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cc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3.6%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3.2%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gg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 (テーマの本文)"/>
                        </a:rPr>
                        <a:t>5.5%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 (テーマの本文)"/>
                        </a:rPr>
                        <a:t>5.3%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ϒϒ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0.29%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0.29%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Zϒ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0.13%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0.18%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WW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15.0%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22.6%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ZZ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1.72%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(テーマの本文)"/>
                        </a:rPr>
                        <a:t>2.85%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95536" y="5550331"/>
            <a:ext cx="85090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BR difference between 120 and 125 </a:t>
            </a:r>
            <a:r>
              <a:rPr lang="en-US" altLang="ja-JP" sz="2400" dirty="0" err="1" smtClean="0"/>
              <a:t>GeV</a:t>
            </a:r>
            <a:r>
              <a:rPr lang="en-US" altLang="ja-JP" sz="2400" dirty="0" smtClean="0"/>
              <a:t> looks small </a:t>
            </a:r>
          </a:p>
          <a:p>
            <a:r>
              <a:rPr kumimoji="1" lang="en-US" altLang="ja-JP" sz="2400" dirty="0" smtClean="0"/>
              <a:t>but some discrepancy appears </a:t>
            </a:r>
            <a:r>
              <a:rPr lang="en-US" altLang="ja-JP" sz="2400" dirty="0" smtClean="0"/>
              <a:t>in </a:t>
            </a:r>
            <a:r>
              <a:rPr kumimoji="1" lang="en-US" altLang="ja-JP" sz="2400" dirty="0" smtClean="0"/>
              <a:t>LHC BR (especially </a:t>
            </a:r>
            <a:r>
              <a:rPr kumimoji="1" lang="en-US" altLang="ja-JP" sz="2400" dirty="0" err="1" smtClean="0"/>
              <a:t>H</a:t>
            </a:r>
            <a:r>
              <a:rPr kumimoji="1" lang="en-US" altLang="ja-JP" sz="2400" dirty="0" err="1" smtClean="0">
                <a:sym typeface="Wingdings"/>
              </a:rPr>
              <a:t>gg</a:t>
            </a:r>
            <a:r>
              <a:rPr kumimoji="1" lang="en-US" altLang="ja-JP" sz="2400" dirty="0" smtClean="0">
                <a:sym typeface="Wingdings"/>
              </a:rPr>
              <a:t>)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7200" y="1235508"/>
            <a:ext cx="8438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Employ LHC tuned Higgs BRs for DBD </a:t>
            </a:r>
            <a:r>
              <a:rPr lang="en-US" altLang="ja-JP" sz="2000" dirty="0" smtClean="0"/>
              <a:t>instead of </a:t>
            </a:r>
            <a:r>
              <a:rPr lang="en-US" altLang="ja-JP" sz="2000" dirty="0" err="1" smtClean="0"/>
              <a:t>Pythia</a:t>
            </a:r>
            <a:r>
              <a:rPr lang="en-US" altLang="ja-JP" sz="2000" dirty="0" smtClean="0"/>
              <a:t> BRs used in LOI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2754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Simulation and reconstruction condition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5102A-949D-DF4C-9E4A-8945CB3EACCC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428213" y="1980536"/>
            <a:ext cx="5245697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800" dirty="0" smtClean="0"/>
              <a:t>Beam setup: </a:t>
            </a:r>
            <a:r>
              <a:rPr lang="pl-PL" altLang="ja-JP" sz="2800" dirty="0"/>
              <a:t>1000-</a:t>
            </a:r>
            <a:r>
              <a:rPr lang="pl-PL" altLang="ja-JP" sz="2800" dirty="0" smtClean="0"/>
              <a:t>B1b_ws</a:t>
            </a:r>
            <a:endParaRPr lang="en-US" altLang="ja-JP" sz="2800" dirty="0" smtClean="0"/>
          </a:p>
          <a:p>
            <a:r>
              <a:rPr lang="en-US" altLang="ja-JP" sz="2800" dirty="0" smtClean="0"/>
              <a:t>Detector model: ILD_o1_v05</a:t>
            </a:r>
          </a:p>
          <a:p>
            <a:r>
              <a:rPr lang="en-US" altLang="ja-JP" sz="2800" dirty="0" err="1" smtClean="0"/>
              <a:t>Mokka</a:t>
            </a:r>
            <a:r>
              <a:rPr lang="en-US" altLang="ja-JP" sz="2800" dirty="0" smtClean="0"/>
              <a:t> simulation</a:t>
            </a:r>
            <a:r>
              <a:rPr lang="en-US" altLang="ja-JP" sz="2800" dirty="0"/>
              <a:t>: sv01-14-01-</a:t>
            </a:r>
            <a:r>
              <a:rPr lang="en-US" altLang="ja-JP" sz="2800" dirty="0" smtClean="0"/>
              <a:t>p00</a:t>
            </a:r>
          </a:p>
          <a:p>
            <a:r>
              <a:rPr lang="en-US" altLang="ja-JP" sz="2800" dirty="0"/>
              <a:t>Reconstruction: rv01-15-p00</a:t>
            </a:r>
            <a:endParaRPr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5536" y="1401858"/>
            <a:ext cx="6631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Simulation and reconstruction conditions</a:t>
            </a:r>
            <a:endParaRPr kumimoji="1" lang="ja-JP" altLang="en-US" sz="2800" dirty="0"/>
          </a:p>
        </p:txBody>
      </p:sp>
      <p:sp>
        <p:nvSpPr>
          <p:cNvPr id="9" name="正方形/長方形 8"/>
          <p:cNvSpPr/>
          <p:nvPr/>
        </p:nvSpPr>
        <p:spPr>
          <a:xfrm>
            <a:off x="5796136" y="2340842"/>
            <a:ext cx="3241774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altLang="ja-JP" sz="2400" dirty="0"/>
              <a:t>rv01-15-p00</a:t>
            </a:r>
            <a:r>
              <a:rPr lang="pl-PL" altLang="ja-JP" sz="2400" dirty="0" smtClean="0"/>
              <a:t>.</a:t>
            </a:r>
          </a:p>
          <a:p>
            <a:r>
              <a:rPr lang="pl-PL" altLang="ja-JP" sz="2400" dirty="0" smtClean="0"/>
              <a:t>sv01</a:t>
            </a:r>
            <a:r>
              <a:rPr lang="pl-PL" altLang="ja-JP" sz="2400" dirty="0"/>
              <a:t>-14-01-p00</a:t>
            </a:r>
            <a:r>
              <a:rPr lang="pl-PL" altLang="ja-JP" sz="2400" dirty="0" smtClean="0"/>
              <a:t>.</a:t>
            </a:r>
          </a:p>
          <a:p>
            <a:r>
              <a:rPr lang="pl-PL" altLang="ja-JP" sz="2400" dirty="0" smtClean="0"/>
              <a:t>mILD_o1_v05.</a:t>
            </a:r>
          </a:p>
          <a:p>
            <a:r>
              <a:rPr lang="pl-PL" altLang="ja-JP" sz="2400" dirty="0" smtClean="0"/>
              <a:t>E1000-B1b_ws.</a:t>
            </a:r>
          </a:p>
          <a:p>
            <a:r>
              <a:rPr lang="pl-PL" altLang="ja-JP" sz="2400" dirty="0" smtClean="0"/>
              <a:t>I36151</a:t>
            </a:r>
            <a:r>
              <a:rPr lang="pl-PL" altLang="ja-JP" sz="2400" dirty="0"/>
              <a:t>.Pvvh_nomu</a:t>
            </a:r>
            <a:r>
              <a:rPr lang="pl-PL" altLang="ja-JP" sz="2400" dirty="0" smtClean="0"/>
              <a:t>.</a:t>
            </a:r>
          </a:p>
          <a:p>
            <a:r>
              <a:rPr lang="pl-PL" altLang="ja-JP" sz="2400" dirty="0" smtClean="0"/>
              <a:t>eL.pR</a:t>
            </a:r>
            <a:r>
              <a:rPr lang="pl-PL" altLang="ja-JP" sz="2400" dirty="0"/>
              <a:t>-00001-DST.slcio</a:t>
            </a:r>
            <a:endParaRPr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512" y="4653136"/>
            <a:ext cx="88417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From the cut study from the </a:t>
            </a:r>
            <a:r>
              <a:rPr lang="en-US" altLang="ja-JP" sz="2400" dirty="0" err="1" smtClean="0"/>
              <a:t>stdhep</a:t>
            </a:r>
            <a:r>
              <a:rPr lang="en-US" altLang="ja-JP" sz="2400" dirty="0" smtClean="0"/>
              <a:t> and SVG sample study, </a:t>
            </a:r>
          </a:p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2f BGs </a:t>
            </a:r>
            <a:r>
              <a:rPr lang="en-US" altLang="ja-JP" sz="2400" dirty="0" smtClean="0">
                <a:solidFill>
                  <a:srgbClr val="FF0000"/>
                </a:solidFill>
              </a:rPr>
              <a:t>were well suppressed </a:t>
            </a:r>
          </a:p>
          <a:p>
            <a:r>
              <a:rPr kumimoji="1" lang="en-US" altLang="ja-JP" sz="2400" dirty="0" smtClean="0"/>
              <a:t>and only concentrate the </a:t>
            </a:r>
            <a:r>
              <a:rPr lang="en-US" altLang="ja-JP" sz="2400" dirty="0" smtClean="0">
                <a:solidFill>
                  <a:srgbClr val="FF0000"/>
                </a:solidFill>
              </a:rPr>
              <a:t>4f_WW and 4f_ZZ and 6f backgrounds</a:t>
            </a:r>
          </a:p>
          <a:p>
            <a:r>
              <a:rPr kumimoji="1" lang="en-US" altLang="ja-JP" sz="2400" dirty="0" smtClean="0">
                <a:sym typeface="Wingdings"/>
              </a:rPr>
              <a:t> We also obtained 4f backgrounds of DSTs at KEK.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92552" y="1971510"/>
            <a:ext cx="1121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file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1155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vvh_1TeV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187" y="1581520"/>
            <a:ext cx="4098079" cy="393305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vvh</a:t>
            </a:r>
            <a:r>
              <a:rPr kumimoji="1" lang="en-US" altLang="ja-JP" dirty="0" smtClean="0"/>
              <a:t> w/o </a:t>
            </a:r>
            <a:r>
              <a:rPr kumimoji="1" lang="en-US" altLang="ja-JP" dirty="0" err="1" smtClean="0"/>
              <a:t>H</a:t>
            </a:r>
            <a:r>
              <a:rPr kumimoji="1" lang="en-US" altLang="ja-JP" dirty="0" err="1" smtClean="0">
                <a:sym typeface="Wingdings"/>
              </a:rPr>
              <a:t>μμ</a:t>
            </a:r>
            <a:r>
              <a:rPr kumimoji="1" lang="en-US" altLang="ja-JP" dirty="0" smtClean="0">
                <a:sym typeface="Wingdings"/>
              </a:rPr>
              <a:t> signal sample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5102A-949D-DF4C-9E4A-8945CB3EACCC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33466" y="1119855"/>
            <a:ext cx="7146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vvh_nomu</a:t>
            </a:r>
            <a:r>
              <a:rPr lang="en-US" altLang="ja-JP" sz="2400" dirty="0" smtClean="0"/>
              <a:t>, L=0.5 ab</a:t>
            </a:r>
            <a:r>
              <a:rPr lang="en-US" altLang="ja-JP" sz="2400" baseline="30000" dirty="0" smtClean="0"/>
              <a:t>-1</a:t>
            </a:r>
            <a:r>
              <a:rPr lang="en-US" altLang="ja-JP" sz="2400" dirty="0" smtClean="0"/>
              <a:t>, P(-0.8, +0.2), </a:t>
            </a:r>
            <a:r>
              <a:rPr lang="en-US" altLang="ja-JP" sz="2400" dirty="0" err="1" smtClean="0"/>
              <a:t>Mh</a:t>
            </a:r>
            <a:r>
              <a:rPr lang="en-US" altLang="ja-JP" sz="2400" dirty="0" smtClean="0"/>
              <a:t>=125 </a:t>
            </a:r>
            <a:r>
              <a:rPr lang="en-US" altLang="ja-JP" sz="2400" dirty="0" err="1" smtClean="0"/>
              <a:t>GeV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27538" y="5052911"/>
            <a:ext cx="4666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Invariant mass distribution (</a:t>
            </a:r>
            <a:r>
              <a:rPr lang="en-US" altLang="ja-JP" sz="2400" dirty="0" err="1" smtClean="0"/>
              <a:t>GeV</a:t>
            </a:r>
            <a:r>
              <a:rPr lang="en-US" altLang="ja-JP" sz="2400" dirty="0" smtClean="0"/>
              <a:t>)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5671" y="5421055"/>
            <a:ext cx="7701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Lough estimation with double-</a:t>
            </a:r>
            <a:r>
              <a:rPr lang="en-US" altLang="ja-JP" sz="2000" dirty="0"/>
              <a:t>G</a:t>
            </a:r>
            <a:r>
              <a:rPr kumimoji="1" lang="en-US" altLang="ja-JP" sz="2000" dirty="0" smtClean="0"/>
              <a:t>aussian fitting, </a:t>
            </a:r>
            <a:r>
              <a:rPr kumimoji="1" lang="en-US" altLang="ja-JP" sz="2000" dirty="0" err="1" smtClean="0"/>
              <a:t>σ</a:t>
            </a:r>
            <a:r>
              <a:rPr kumimoji="1" lang="en-US" altLang="ja-JP" sz="2000" dirty="0" smtClean="0"/>
              <a:t>=4.1 </a:t>
            </a:r>
            <a:r>
              <a:rPr kumimoji="1" lang="en-US" altLang="ja-JP" sz="2000" dirty="0" err="1" smtClean="0"/>
              <a:t>GeV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which looks almost consistent with LOI sample </a:t>
            </a:r>
            <a:r>
              <a:rPr lang="en-US" altLang="ja-JP" sz="2000" dirty="0" err="1" smtClean="0"/>
              <a:t>vvh</a:t>
            </a:r>
            <a:r>
              <a:rPr lang="en-US" altLang="ja-JP" sz="2000" dirty="0" smtClean="0"/>
              <a:t> width 4.5 </a:t>
            </a:r>
            <a:r>
              <a:rPr lang="en-US" altLang="ja-JP" sz="2000" dirty="0" err="1" smtClean="0"/>
              <a:t>GeV</a:t>
            </a:r>
            <a:endParaRPr lang="en-US" altLang="ja-JP" sz="2000" dirty="0" smtClean="0"/>
          </a:p>
          <a:p>
            <a:r>
              <a:rPr lang="en-US" altLang="ja-JP" sz="2000" dirty="0" smtClean="0"/>
              <a:t>(</a:t>
            </a:r>
            <a:r>
              <a:rPr lang="en-US" altLang="ja-JP" sz="2000" dirty="0" err="1" smtClean="0"/>
              <a:t>Ecm</a:t>
            </a:r>
            <a:r>
              <a:rPr lang="en-US" altLang="ja-JP" sz="2000" dirty="0" smtClean="0"/>
              <a:t>=250 </a:t>
            </a:r>
            <a:r>
              <a:rPr lang="en-US" altLang="ja-JP" sz="2000" dirty="0" err="1" smtClean="0"/>
              <a:t>GeV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Mh</a:t>
            </a:r>
            <a:r>
              <a:rPr lang="en-US" altLang="ja-JP" sz="2000" dirty="0" smtClean="0"/>
              <a:t>=120 </a:t>
            </a:r>
            <a:r>
              <a:rPr lang="en-US" altLang="ja-JP" sz="2000" dirty="0" err="1" smtClean="0"/>
              <a:t>GeV</a:t>
            </a:r>
            <a:r>
              <a:rPr lang="en-US" altLang="ja-JP" sz="2000" dirty="0" smtClean="0"/>
              <a:t>)</a:t>
            </a:r>
            <a:endParaRPr kumimoji="1" lang="ja-JP" altLang="en-US" sz="2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820465" y="2348880"/>
            <a:ext cx="2557110" cy="163121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2-Gaussian fitting for</a:t>
            </a:r>
          </a:p>
          <a:p>
            <a:r>
              <a:rPr lang="en-US" altLang="ja-JP" sz="2000" dirty="0" smtClean="0"/>
              <a:t>lough estimation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peak=</a:t>
            </a:r>
            <a:r>
              <a:rPr kumimoji="1" lang="en-US" altLang="ja-JP" sz="2000" dirty="0" smtClean="0"/>
              <a:t>124.6 </a:t>
            </a:r>
            <a:r>
              <a:rPr kumimoji="1" lang="en-US" altLang="ja-JP" sz="2000" dirty="0" err="1" smtClean="0"/>
              <a:t>GeV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σ</a:t>
            </a:r>
            <a:r>
              <a:rPr kumimoji="1" lang="en-US" altLang="ja-JP" sz="2000" dirty="0" smtClean="0"/>
              <a:t>=4.1 </a:t>
            </a:r>
            <a:r>
              <a:rPr kumimoji="1" lang="en-US" altLang="ja-JP" sz="2000" dirty="0" err="1" smtClean="0"/>
              <a:t>GeV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4604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Test reconstructed DST samples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5102A-949D-DF4C-9E4A-8945CB3EACCC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4948" y="1604665"/>
            <a:ext cx="6967372" cy="39703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 err="1"/>
              <a:t>BCALClusters</a:t>
            </a:r>
            <a:r>
              <a:rPr lang="en-US" altLang="ja-JP" dirty="0"/>
              <a:t>                  Cluster                          0</a:t>
            </a:r>
          </a:p>
          <a:p>
            <a:r>
              <a:rPr lang="en-US" altLang="ja-JP" dirty="0" err="1"/>
              <a:t>BCALParticles</a:t>
            </a:r>
            <a:r>
              <a:rPr lang="en-US" altLang="ja-JP" dirty="0"/>
              <a:t>                 </a:t>
            </a:r>
            <a:r>
              <a:rPr lang="en-US" altLang="ja-JP" dirty="0" err="1"/>
              <a:t>ReconstructedParticle</a:t>
            </a:r>
            <a:r>
              <a:rPr lang="en-US" altLang="ja-JP" dirty="0"/>
              <a:t>            0</a:t>
            </a:r>
          </a:p>
          <a:p>
            <a:r>
              <a:rPr lang="en-US" altLang="ja-JP" dirty="0" err="1"/>
              <a:t>BuildUpVertex</a:t>
            </a:r>
            <a:r>
              <a:rPr lang="en-US" altLang="ja-JP" dirty="0"/>
              <a:t>                 Vertex                           0</a:t>
            </a:r>
          </a:p>
          <a:p>
            <a:r>
              <a:rPr lang="en-US" altLang="ja-JP" dirty="0" err="1"/>
              <a:t>BuildUpVertex_RP</a:t>
            </a:r>
            <a:r>
              <a:rPr lang="en-US" altLang="ja-JP" dirty="0"/>
              <a:t>              </a:t>
            </a:r>
            <a:r>
              <a:rPr lang="en-US" altLang="ja-JP" dirty="0" err="1"/>
              <a:t>ReconstructedParticle</a:t>
            </a:r>
            <a:r>
              <a:rPr lang="en-US" altLang="ja-JP" dirty="0"/>
              <a:t>            0</a:t>
            </a:r>
          </a:p>
          <a:p>
            <a:r>
              <a:rPr lang="en-US" altLang="ja-JP" dirty="0" err="1"/>
              <a:t>MCParticlesSkimmed</a:t>
            </a:r>
            <a:r>
              <a:rPr lang="en-US" altLang="ja-JP" dirty="0"/>
              <a:t>            </a:t>
            </a:r>
            <a:r>
              <a:rPr lang="en-US" altLang="ja-JP" dirty="0" err="1"/>
              <a:t>MCParticle</a:t>
            </a:r>
            <a:r>
              <a:rPr lang="en-US" altLang="ja-JP" dirty="0"/>
              <a:t>                      37</a:t>
            </a:r>
          </a:p>
          <a:p>
            <a:r>
              <a:rPr lang="en-US" altLang="ja-JP" dirty="0" err="1"/>
              <a:t>MarlinTrkTracks</a:t>
            </a:r>
            <a:r>
              <a:rPr lang="en-US" altLang="ja-JP" dirty="0"/>
              <a:t>               Track                            2</a:t>
            </a:r>
          </a:p>
          <a:p>
            <a:r>
              <a:rPr lang="en-US" altLang="ja-JP" dirty="0" err="1"/>
              <a:t>PandoraClusters</a:t>
            </a:r>
            <a:r>
              <a:rPr lang="en-US" altLang="ja-JP" dirty="0"/>
              <a:t>               Cluster                          9</a:t>
            </a:r>
          </a:p>
          <a:p>
            <a:r>
              <a:rPr lang="en-US" altLang="ja-JP" dirty="0" err="1"/>
              <a:t>PandoraPFANewReclusterMonitoringLCGenericObject</a:t>
            </a:r>
            <a:r>
              <a:rPr lang="en-US" altLang="ja-JP" dirty="0"/>
              <a:t>                  0</a:t>
            </a:r>
          </a:p>
          <a:p>
            <a:r>
              <a:rPr lang="en-US" altLang="ja-JP" dirty="0" err="1"/>
              <a:t>PandoraPFOs</a:t>
            </a:r>
            <a:r>
              <a:rPr lang="en-US" altLang="ja-JP" dirty="0"/>
              <a:t>                   </a:t>
            </a:r>
            <a:r>
              <a:rPr lang="en-US" altLang="ja-JP" dirty="0" err="1"/>
              <a:t>ReconstructedParticle</a:t>
            </a:r>
            <a:r>
              <a:rPr lang="en-US" altLang="ja-JP" dirty="0"/>
              <a:t>            9</a:t>
            </a:r>
          </a:p>
          <a:p>
            <a:r>
              <a:rPr lang="en-US" altLang="ja-JP" dirty="0" err="1"/>
              <a:t>PrimaryVertex</a:t>
            </a:r>
            <a:r>
              <a:rPr lang="en-US" altLang="ja-JP" dirty="0"/>
              <a:t>                 Vertex                           1</a:t>
            </a:r>
          </a:p>
          <a:p>
            <a:r>
              <a:rPr lang="en-US" altLang="ja-JP" dirty="0" err="1"/>
              <a:t>PrimaryVertex_RP</a:t>
            </a:r>
            <a:r>
              <a:rPr lang="en-US" altLang="ja-JP" dirty="0"/>
              <a:t>              </a:t>
            </a:r>
            <a:r>
              <a:rPr lang="en-US" altLang="ja-JP" dirty="0" err="1"/>
              <a:t>ReconstructedParticle</a:t>
            </a:r>
            <a:r>
              <a:rPr lang="en-US" altLang="ja-JP" dirty="0"/>
              <a:t>            1</a:t>
            </a:r>
          </a:p>
          <a:p>
            <a:r>
              <a:rPr lang="en-US" altLang="ja-JP" dirty="0" err="1"/>
              <a:t>RecoMCTruthLink</a:t>
            </a:r>
            <a:r>
              <a:rPr lang="en-US" altLang="ja-JP" dirty="0"/>
              <a:t>               </a:t>
            </a:r>
            <a:r>
              <a:rPr lang="en-US" altLang="ja-JP" dirty="0" err="1"/>
              <a:t>LCRelation</a:t>
            </a:r>
            <a:r>
              <a:rPr lang="en-US" altLang="ja-JP" dirty="0"/>
              <a:t>                       9</a:t>
            </a:r>
          </a:p>
          <a:p>
            <a:r>
              <a:rPr lang="en-US" altLang="ja-JP" dirty="0" err="1"/>
              <a:t>SITTrackerHits</a:t>
            </a:r>
            <a:r>
              <a:rPr lang="en-US" altLang="ja-JP" dirty="0"/>
              <a:t>                </a:t>
            </a:r>
            <a:r>
              <a:rPr lang="en-US" altLang="ja-JP" dirty="0" err="1"/>
              <a:t>TrackerHitPlane</a:t>
            </a:r>
            <a:r>
              <a:rPr lang="en-US" altLang="ja-JP" dirty="0"/>
              <a:t>                  8</a:t>
            </a:r>
          </a:p>
          <a:p>
            <a:r>
              <a:rPr lang="en-US" altLang="ja-JP" dirty="0" err="1"/>
              <a:t>VXDTrackerHits</a:t>
            </a:r>
            <a:r>
              <a:rPr lang="en-US" altLang="ja-JP" dirty="0"/>
              <a:t>                </a:t>
            </a:r>
            <a:r>
              <a:rPr lang="en-US" altLang="ja-JP" dirty="0" err="1"/>
              <a:t>TrackerHitPlane</a:t>
            </a:r>
            <a:r>
              <a:rPr lang="en-US" altLang="ja-JP" dirty="0"/>
              <a:t>                 12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4948" y="1143000"/>
            <a:ext cx="4369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Collections in DST test sample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9156" y="5603523"/>
            <a:ext cx="68142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How do we treat the Jet reconstruction and flavor tagging?</a:t>
            </a:r>
          </a:p>
          <a:p>
            <a:r>
              <a:rPr kumimoji="1" lang="en-US" altLang="ja-JP" sz="2000" dirty="0" smtClean="0">
                <a:sym typeface="Wingdings"/>
              </a:rPr>
              <a:t></a:t>
            </a:r>
            <a:r>
              <a:rPr kumimoji="1" lang="en-US" altLang="ja-JP" sz="2000" dirty="0" smtClean="0"/>
              <a:t>Jets are not included in </a:t>
            </a:r>
            <a:r>
              <a:rPr kumimoji="1" lang="en-US" altLang="ja-JP" sz="2000" dirty="0" smtClean="0"/>
              <a:t>current test </a:t>
            </a:r>
            <a:r>
              <a:rPr kumimoji="1" lang="en-US" altLang="ja-JP" sz="2000" dirty="0" smtClean="0"/>
              <a:t>DST sample. 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9009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Incorrect polarization info in DST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5102A-949D-DF4C-9E4A-8945CB3EACCC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51520" y="2487143"/>
            <a:ext cx="6840760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400" dirty="0"/>
              <a:t> parameter </a:t>
            </a:r>
            <a:r>
              <a:rPr lang="en-US" altLang="ja-JP" sz="2400" dirty="0" err="1"/>
              <a:t>CrossSection_fb</a:t>
            </a:r>
            <a:r>
              <a:rPr lang="en-US" altLang="ja-JP" sz="2400" dirty="0"/>
              <a:t> [float]: 747.626, </a:t>
            </a:r>
          </a:p>
          <a:p>
            <a:r>
              <a:rPr lang="en-US" altLang="ja-JP" sz="2400" dirty="0"/>
              <a:t> parameter Energy [float]: 1000, </a:t>
            </a:r>
          </a:p>
          <a:p>
            <a:r>
              <a:rPr lang="en-US" altLang="ja-JP" sz="2400" dirty="0">
                <a:solidFill>
                  <a:srgbClr val="FF0000"/>
                </a:solidFill>
              </a:rPr>
              <a:t> parameter </a:t>
            </a:r>
            <a:r>
              <a:rPr lang="en-US" altLang="ja-JP" sz="2400" dirty="0" err="1">
                <a:solidFill>
                  <a:srgbClr val="FF0000"/>
                </a:solidFill>
              </a:rPr>
              <a:t>Pol_em</a:t>
            </a:r>
            <a:r>
              <a:rPr lang="en-US" altLang="ja-JP" sz="2400" dirty="0">
                <a:solidFill>
                  <a:srgbClr val="FF0000"/>
                </a:solidFill>
              </a:rPr>
              <a:t> [float]: 0, </a:t>
            </a:r>
          </a:p>
          <a:p>
            <a:r>
              <a:rPr lang="en-US" altLang="ja-JP" sz="2400" dirty="0">
                <a:solidFill>
                  <a:srgbClr val="FF0000"/>
                </a:solidFill>
              </a:rPr>
              <a:t> parameter </a:t>
            </a:r>
            <a:r>
              <a:rPr lang="en-US" altLang="ja-JP" sz="2400" dirty="0" err="1">
                <a:solidFill>
                  <a:srgbClr val="FF0000"/>
                </a:solidFill>
              </a:rPr>
              <a:t>Pol_ep</a:t>
            </a:r>
            <a:r>
              <a:rPr lang="en-US" altLang="ja-JP" sz="2400" dirty="0">
                <a:solidFill>
                  <a:srgbClr val="FF0000"/>
                </a:solidFill>
              </a:rPr>
              <a:t> [float]: 0, </a:t>
            </a:r>
          </a:p>
          <a:p>
            <a:r>
              <a:rPr lang="en-US" altLang="ja-JP" sz="2400" dirty="0"/>
              <a:t> parameter Process [string]: </a:t>
            </a:r>
            <a:r>
              <a:rPr lang="en-US" altLang="ja-JP" sz="2400" dirty="0" err="1"/>
              <a:t>vvh_nomu</a:t>
            </a:r>
            <a:r>
              <a:rPr lang="en-US" altLang="ja-JP" sz="2400" dirty="0"/>
              <a:t>,</a:t>
            </a:r>
            <a:endParaRPr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7200" y="4797152"/>
            <a:ext cx="7065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sym typeface="Wingdings"/>
              </a:rPr>
              <a:t>Not to use pol values written in </a:t>
            </a:r>
            <a:r>
              <a:rPr lang="en-US" altLang="ja-JP" sz="2400" dirty="0" err="1" smtClean="0">
                <a:solidFill>
                  <a:srgbClr val="FF0000"/>
                </a:solidFill>
                <a:sym typeface="Wingdings"/>
              </a:rPr>
              <a:t>Sim</a:t>
            </a:r>
            <a:r>
              <a:rPr lang="en-US" altLang="ja-JP" sz="2400" dirty="0" smtClean="0">
                <a:solidFill>
                  <a:srgbClr val="FF0000"/>
                </a:solidFill>
                <a:sym typeface="Wingdings"/>
              </a:rPr>
              <a:t> or DST file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  <a:sym typeface="Wingdings"/>
              </a:rPr>
              <a:t>Pick </a:t>
            </a:r>
            <a:r>
              <a:rPr lang="en-US" altLang="ja-JP" sz="2400" dirty="0" smtClean="0">
                <a:solidFill>
                  <a:srgbClr val="FF0000"/>
                </a:solidFill>
                <a:sym typeface="Wingdings"/>
              </a:rPr>
              <a:t>up from file name or summary table.</a:t>
            </a:r>
            <a:endParaRPr kumimoji="1" lang="en-US" altLang="ja-JP" sz="2400" dirty="0" smtClean="0">
              <a:solidFill>
                <a:srgbClr val="FF0000"/>
              </a:solidFill>
              <a:sym typeface="Wingdings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51520" y="1876930"/>
            <a:ext cx="4815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/>
              <a:t>cf. </a:t>
            </a:r>
            <a:r>
              <a:rPr lang="en-US" altLang="ja-JP" sz="2800" dirty="0" smtClean="0"/>
              <a:t>I36151</a:t>
            </a:r>
            <a:r>
              <a:rPr lang="en-US" altLang="ja-JP" sz="2800" dirty="0"/>
              <a:t>.Pvvh_nomu.eL.pR</a:t>
            </a:r>
            <a:endParaRPr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638" y="1400595"/>
            <a:ext cx="9022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Polarization parameters looks empty </a:t>
            </a:r>
            <a:r>
              <a:rPr lang="en-US" altLang="ja-JP" sz="2400" dirty="0" smtClean="0"/>
              <a:t>written in DST and </a:t>
            </a:r>
            <a:r>
              <a:rPr lang="en-US" altLang="ja-JP" sz="2400" dirty="0" err="1" smtClean="0"/>
              <a:t>Sim</a:t>
            </a:r>
            <a:r>
              <a:rPr lang="en-US" altLang="ja-JP" sz="2400" dirty="0" smtClean="0"/>
              <a:t> files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99992" y="3342183"/>
            <a:ext cx="3172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sym typeface="Wingdings"/>
              </a:rPr>
              <a:t> Should be -1 and 1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0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Use new 125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 Higgs mass and LHC BRs for DBD </a:t>
            </a:r>
            <a:r>
              <a:rPr kumimoji="1" lang="en-US" altLang="ja-JP" dirty="0" err="1" smtClean="0"/>
              <a:t>vvh</a:t>
            </a:r>
            <a:r>
              <a:rPr kumimoji="1" lang="en-US" altLang="ja-JP" dirty="0" smtClean="0"/>
              <a:t> study</a:t>
            </a:r>
          </a:p>
          <a:p>
            <a:endParaRPr lang="en-US" altLang="ja-JP" dirty="0"/>
          </a:p>
          <a:p>
            <a:r>
              <a:rPr kumimoji="1" lang="en-US" altLang="ja-JP" dirty="0" err="1" smtClean="0"/>
              <a:t>LCFIPlus</a:t>
            </a:r>
            <a:r>
              <a:rPr kumimoji="1" lang="en-US" altLang="ja-JP" dirty="0" smtClean="0"/>
              <a:t> will use in next step.</a:t>
            </a:r>
          </a:p>
          <a:p>
            <a:pPr lvl="1"/>
            <a:r>
              <a:rPr lang="en-US" altLang="ja-JP" dirty="0" smtClean="0"/>
              <a:t>Flavor tagging performance  check</a:t>
            </a:r>
          </a:p>
          <a:p>
            <a:pPr lvl="1"/>
            <a:endParaRPr lang="en-US" altLang="ja-JP" dirty="0"/>
          </a:p>
          <a:p>
            <a:r>
              <a:rPr lang="en-US" altLang="ja-JP" dirty="0" smtClean="0"/>
              <a:t>Compare BG reduction performance with SGV</a:t>
            </a:r>
          </a:p>
          <a:p>
            <a:endParaRPr lang="en-US" altLang="ja-JP" dirty="0"/>
          </a:p>
          <a:p>
            <a:r>
              <a:rPr lang="en-US" altLang="ja-JP" dirty="0" smtClean="0"/>
              <a:t>Evaluate other BGs 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Next step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Sep. 05 2012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ILD analysis meeting vvh @1 TeV study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5102A-949D-DF4C-9E4A-8945CB3EACCC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2076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インスピレーション.thmx</Template>
  <TotalTime>92419</TotalTime>
  <Words>958</Words>
  <Application>Microsoft Macintosh PowerPoint</Application>
  <PresentationFormat>画面に合わせる (4:3)</PresentationFormat>
  <Paragraphs>220</Paragraphs>
  <Slides>12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テーマ</vt:lpstr>
      <vt:lpstr>vvh @ 1TeV study for DBD</vt:lpstr>
      <vt:lpstr>vvh @ 1TeV benchmark study</vt:lpstr>
      <vt:lpstr>Higgs study for DBD</vt:lpstr>
      <vt:lpstr>New Higgs BRs for DBD</vt:lpstr>
      <vt:lpstr>Simulation and reconstruction condition</vt:lpstr>
      <vt:lpstr>vvh w/o Hμμ signal sample</vt:lpstr>
      <vt:lpstr>Test reconstructed DST samples</vt:lpstr>
      <vt:lpstr>Incorrect polarization info in DST</vt:lpstr>
      <vt:lpstr>Next step</vt:lpstr>
      <vt:lpstr>PowerPoint プレゼンテーション</vt:lpstr>
      <vt:lpstr>Previous samples with v01-13 with old beam parameters ILD_o1_v01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</dc:title>
  <dc:creator>Ono Hiroaki</dc:creator>
  <cp:lastModifiedBy>Ono Hiroaki</cp:lastModifiedBy>
  <cp:revision>4343</cp:revision>
  <dcterms:created xsi:type="dcterms:W3CDTF">2010-11-04T16:50:56Z</dcterms:created>
  <dcterms:modified xsi:type="dcterms:W3CDTF">2012-09-05T11:54:16Z</dcterms:modified>
</cp:coreProperties>
</file>