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3" r:id="rId5"/>
    <p:sldId id="264" r:id="rId6"/>
    <p:sldId id="265" r:id="rId7"/>
    <p:sldId id="258" r:id="rId8"/>
    <p:sldId id="266" r:id="rId9"/>
    <p:sldId id="267" r:id="rId10"/>
    <p:sldId id="262" r:id="rId1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6C7C-DA32-4901-A182-C8B95FFC33BC}" type="datetimeFigureOut">
              <a:rPr lang="de-DE" smtClean="0"/>
              <a:t>27.05.2013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7C9C0-7EDD-4A31-A8CB-E531A793C53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8163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6C7C-DA32-4901-A182-C8B95FFC33BC}" type="datetimeFigureOut">
              <a:rPr lang="de-DE" smtClean="0"/>
              <a:t>27.05.2013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7C9C0-7EDD-4A31-A8CB-E531A793C53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4201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6C7C-DA32-4901-A182-C8B95FFC33BC}" type="datetimeFigureOut">
              <a:rPr lang="de-DE" smtClean="0"/>
              <a:t>27.05.2013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7C9C0-7EDD-4A31-A8CB-E531A793C53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8756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6C7C-DA32-4901-A182-C8B95FFC33BC}" type="datetimeFigureOut">
              <a:rPr lang="de-DE" smtClean="0"/>
              <a:t>27.05.2013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7C9C0-7EDD-4A31-A8CB-E531A793C53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564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6C7C-DA32-4901-A182-C8B95FFC33BC}" type="datetimeFigureOut">
              <a:rPr lang="de-DE" smtClean="0"/>
              <a:t>27.05.2013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7C9C0-7EDD-4A31-A8CB-E531A793C53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2181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6C7C-DA32-4901-A182-C8B95FFC33BC}" type="datetimeFigureOut">
              <a:rPr lang="de-DE" smtClean="0"/>
              <a:t>27.05.2013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7C9C0-7EDD-4A31-A8CB-E531A793C53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9334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6C7C-DA32-4901-A182-C8B95FFC33BC}" type="datetimeFigureOut">
              <a:rPr lang="de-DE" smtClean="0"/>
              <a:t>27.05.2013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7C9C0-7EDD-4A31-A8CB-E531A793C53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8453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6C7C-DA32-4901-A182-C8B95FFC33BC}" type="datetimeFigureOut">
              <a:rPr lang="de-DE" smtClean="0"/>
              <a:t>27.05.2013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7C9C0-7EDD-4A31-A8CB-E531A793C53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5482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6C7C-DA32-4901-A182-C8B95FFC33BC}" type="datetimeFigureOut">
              <a:rPr lang="de-DE" smtClean="0"/>
              <a:t>27.05.2013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7C9C0-7EDD-4A31-A8CB-E531A793C53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5710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6C7C-DA32-4901-A182-C8B95FFC33BC}" type="datetimeFigureOut">
              <a:rPr lang="de-DE" smtClean="0"/>
              <a:t>27.05.2013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7C9C0-7EDD-4A31-A8CB-E531A793C53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3350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6C7C-DA32-4901-A182-C8B95FFC33BC}" type="datetimeFigureOut">
              <a:rPr lang="de-DE" smtClean="0"/>
              <a:t>27.05.2013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7C9C0-7EDD-4A31-A8CB-E531A793C53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3324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066C7C-DA32-4901-A182-C8B95FFC33BC}" type="datetimeFigureOut">
              <a:rPr lang="de-DE" smtClean="0"/>
              <a:t>27.05.2013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17C9C0-7EDD-4A31-A8CB-E531A793C53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7451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ILD </a:t>
            </a:r>
            <a:r>
              <a:rPr lang="en-US" dirty="0" smtClean="0"/>
              <a:t>meeting</a:t>
            </a:r>
            <a:endParaRPr lang="de-D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/>
          <a:lstStyle/>
          <a:p>
            <a:r>
              <a:rPr lang="en-US" dirty="0" smtClean="0"/>
              <a:t>Thursday </a:t>
            </a:r>
            <a:r>
              <a:rPr lang="en-US" dirty="0" smtClean="0"/>
              <a:t>May </a:t>
            </a:r>
            <a:r>
              <a:rPr lang="en-US" dirty="0" smtClean="0"/>
              <a:t>30</a:t>
            </a:r>
            <a:r>
              <a:rPr lang="en-US" dirty="0" smtClean="0"/>
              <a:t>, 2013</a:t>
            </a:r>
          </a:p>
          <a:p>
            <a:r>
              <a:rPr lang="en-US" dirty="0" smtClean="0"/>
              <a:t>Ties Behnke, Yasuhiro Sugimoto</a:t>
            </a:r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661"/>
          <a:stretch/>
        </p:blipFill>
        <p:spPr bwMode="auto">
          <a:xfrm>
            <a:off x="685800" y="551845"/>
            <a:ext cx="2057400" cy="2080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032"/>
          <a:stretch/>
        </p:blipFill>
        <p:spPr bwMode="auto">
          <a:xfrm>
            <a:off x="6343805" y="287020"/>
            <a:ext cx="2664719" cy="2610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5" descr="https://encrypted-tbn3.gstatic.com/images?q=tbn:ANd9GcRSWoIOz5zYxGHkaXaZ-HLr5J-RwmMggGala0BVDX251PuoDh0Zq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509" y="5181600"/>
            <a:ext cx="1599824" cy="1173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7" descr="https://encrypted-tbn3.gstatic.com/images?q=tbn:ANd9GcTgdOEkGQ_bi64WidfVtBoVbaQF0msglFpdhFkAnEipX0eFOAXlbQ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4868964"/>
            <a:ext cx="1371600" cy="1798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80189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ILD </a:t>
            </a:r>
            <a:r>
              <a:rPr lang="en-US" dirty="0" smtClean="0"/>
              <a:t>meeting</a:t>
            </a:r>
            <a:endParaRPr lang="de-D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Thursday </a:t>
            </a:r>
            <a:r>
              <a:rPr lang="en-US" dirty="0" smtClean="0"/>
              <a:t>May </a:t>
            </a:r>
            <a:r>
              <a:rPr lang="en-US" dirty="0" smtClean="0"/>
              <a:t>30</a:t>
            </a:r>
            <a:r>
              <a:rPr lang="en-US" dirty="0" smtClean="0"/>
              <a:t>, </a:t>
            </a:r>
            <a:r>
              <a:rPr lang="en-US" dirty="0" smtClean="0"/>
              <a:t>2013</a:t>
            </a:r>
            <a:endParaRPr lang="de-DE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7" t="4895" r="62308" b="8391"/>
          <a:stretch/>
        </p:blipFill>
        <p:spPr bwMode="auto">
          <a:xfrm>
            <a:off x="3716214" y="539262"/>
            <a:ext cx="1482969" cy="1453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3086098" y="161192"/>
            <a:ext cx="2743200" cy="2209800"/>
          </a:xfrm>
          <a:prstGeom prst="ellipse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248400" y="1170663"/>
            <a:ext cx="20933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is not our </a:t>
            </a:r>
          </a:p>
          <a:p>
            <a:r>
              <a:rPr lang="en-US" dirty="0" smtClean="0"/>
              <a:t>Official logo – </a:t>
            </a:r>
          </a:p>
          <a:p>
            <a:r>
              <a:rPr lang="en-US" dirty="0" smtClean="0"/>
              <a:t>It is about time that </a:t>
            </a:r>
            <a:br>
              <a:rPr lang="en-US" dirty="0" smtClean="0"/>
            </a:br>
            <a:r>
              <a:rPr lang="en-US" dirty="0" smtClean="0"/>
              <a:t>we get one.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9564" y="161192"/>
            <a:ext cx="30265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And one last remark</a:t>
            </a:r>
            <a:br>
              <a:rPr lang="en-US" dirty="0" smtClean="0"/>
            </a:br>
            <a:r>
              <a:rPr lang="en-US" dirty="0" smtClean="0"/>
              <a:t>(Winnie keeps reminding me)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449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ILD structure post DBD</a:t>
            </a:r>
            <a:endParaRPr lang="de-DE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478918"/>
            <a:ext cx="72721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ILD has delivered successfully the DBD: this has been quite an achievement </a:t>
            </a:r>
            <a:br>
              <a:rPr lang="en-US" dirty="0" smtClean="0"/>
            </a:br>
            <a:r>
              <a:rPr lang="en-US" dirty="0" smtClean="0"/>
              <a:t>and resulted in a </a:t>
            </a:r>
            <a:r>
              <a:rPr lang="en-US" dirty="0" smtClean="0"/>
              <a:t>excellent and important</a:t>
            </a:r>
            <a:r>
              <a:rPr lang="en-US" dirty="0" smtClean="0"/>
              <a:t> </a:t>
            </a:r>
            <a:r>
              <a:rPr lang="en-US" dirty="0" smtClean="0"/>
              <a:t>document:</a:t>
            </a:r>
          </a:p>
          <a:p>
            <a:r>
              <a:rPr lang="en-US" dirty="0" smtClean="0"/>
              <a:t>Many thanks to all involved. </a:t>
            </a:r>
            <a:endParaRPr lang="en-US" dirty="0" smtClean="0"/>
          </a:p>
          <a:p>
            <a:r>
              <a:rPr lang="en-US" dirty="0" smtClean="0"/>
              <a:t>This will be the basis for ILD for the next steps. 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925" y="2999045"/>
            <a:ext cx="5553075" cy="347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7838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ILD post DBD</a:t>
            </a:r>
            <a:endParaRPr lang="de-DE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676400"/>
            <a:ext cx="7865102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What are the next steps: </a:t>
            </a:r>
          </a:p>
          <a:p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We move towards a linear collider project (Japan)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We need to be prepared so that ILD can come forward ones this is required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We need to </a:t>
            </a:r>
            <a:r>
              <a:rPr lang="en-US" dirty="0" smtClean="0"/>
              <a:t>continuously </a:t>
            </a:r>
            <a:r>
              <a:rPr lang="en-US" dirty="0" smtClean="0"/>
              <a:t>improve and keep out design up-to-date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Short term: make sure ILD participates properly in ongoing strategy discussions</a:t>
            </a:r>
            <a:br>
              <a:rPr lang="en-US" dirty="0" smtClean="0"/>
            </a:br>
            <a:r>
              <a:rPr lang="en-US" dirty="0" smtClean="0"/>
              <a:t>around the world </a:t>
            </a:r>
            <a:r>
              <a:rPr lang="en-US" dirty="0" smtClean="0"/>
              <a:t>(</a:t>
            </a:r>
            <a:r>
              <a:rPr lang="en-US" dirty="0"/>
              <a:t>S</a:t>
            </a:r>
            <a:r>
              <a:rPr lang="en-US" dirty="0" smtClean="0"/>
              <a:t>nowmass</a:t>
            </a:r>
            <a:r>
              <a:rPr lang="en-US" dirty="0" smtClean="0"/>
              <a:t>, other countries and regions)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Results from the DBD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Re-optimization in performance / cost space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Adapt to the physics </a:t>
            </a:r>
            <a:r>
              <a:rPr lang="en-US" dirty="0" smtClean="0"/>
              <a:t>landscape </a:t>
            </a:r>
            <a:r>
              <a:rPr lang="en-US" dirty="0" smtClean="0"/>
              <a:t>post Higgs-discovery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Understand hardware / technologies better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78035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ILD structure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1828800"/>
            <a:ext cx="35747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concept towards collaboration</a:t>
            </a:r>
          </a:p>
          <a:p>
            <a:endParaRPr lang="en-US" dirty="0"/>
          </a:p>
          <a:p>
            <a:r>
              <a:rPr lang="en-US" dirty="0" smtClean="0"/>
              <a:t>            2013           </a:t>
            </a:r>
            <a:r>
              <a:rPr lang="en-US" dirty="0" smtClean="0">
                <a:sym typeface="Wingdings" pitchFamily="2" charset="2"/>
              </a:rPr>
              <a:t>          20XX?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98858" y="3124200"/>
            <a:ext cx="793300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Goals of the transition phase organization: 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Develop enough structure to push ILD forward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Make ILD attractive enough that it will be one of the two experiments at the ILC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Make ILD attractive enough that new groups will want to join as the ILC moves</a:t>
            </a:r>
            <a:br>
              <a:rPr lang="en-US" dirty="0" smtClean="0"/>
            </a:br>
            <a:r>
              <a:rPr lang="en-US" dirty="0" smtClean="0"/>
              <a:t>towards reality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r>
              <a:rPr lang="en-US" dirty="0" smtClean="0"/>
              <a:t>We need 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transparent, simple structures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Adequate representation so that we can function as a community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Enough support to maintain stably the central tasks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094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is ILD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1752600"/>
            <a:ext cx="7925952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 far we have no clear rules concerning ILD membership. </a:t>
            </a:r>
          </a:p>
          <a:p>
            <a:endParaRPr lang="en-US" dirty="0"/>
          </a:p>
          <a:p>
            <a:r>
              <a:rPr lang="en-US" dirty="0" smtClean="0"/>
              <a:t>We do not even know for sure who is ILD or not</a:t>
            </a:r>
          </a:p>
          <a:p>
            <a:endParaRPr lang="en-US" dirty="0"/>
          </a:p>
          <a:p>
            <a:r>
              <a:rPr lang="en-US" dirty="0" smtClean="0"/>
              <a:t>Need a clearer (but still lightweight) procedure to identify groups who </a:t>
            </a:r>
            <a:br>
              <a:rPr lang="en-US" dirty="0" smtClean="0"/>
            </a:br>
            <a:r>
              <a:rPr lang="en-US" dirty="0" smtClean="0"/>
              <a:t>consider themselves ILD members: 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Groups interested to be ILD members declare this through a letter to the ILD </a:t>
            </a:r>
            <a:br>
              <a:rPr lang="en-US" dirty="0" smtClean="0"/>
            </a:br>
            <a:r>
              <a:rPr lang="en-US" dirty="0" smtClean="0"/>
              <a:t>management  (we probably will setup a WEB page for this, to make things easy)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To become a member a group </a:t>
            </a:r>
          </a:p>
          <a:p>
            <a:pPr marL="742950" lvl="1" indent="-285750">
              <a:buFontTx/>
              <a:buChar char="-"/>
            </a:pPr>
            <a:r>
              <a:rPr lang="en-US" dirty="0" smtClean="0"/>
              <a:t>Needs to express the intention to become a member </a:t>
            </a:r>
          </a:p>
          <a:p>
            <a:pPr marL="742950" lvl="1" indent="-285750">
              <a:buFontTx/>
              <a:buChar char="-"/>
            </a:pPr>
            <a:r>
              <a:rPr lang="en-US" dirty="0" smtClean="0"/>
              <a:t>Needs to declare its intention to follow the rules in ILD and to contribute</a:t>
            </a:r>
            <a:br>
              <a:rPr lang="en-US" dirty="0" smtClean="0"/>
            </a:br>
            <a:r>
              <a:rPr lang="en-US" dirty="0" err="1" smtClean="0"/>
              <a:t>constructivly</a:t>
            </a:r>
            <a:r>
              <a:rPr lang="en-US" dirty="0" smtClean="0"/>
              <a:t> to the development of ILD</a:t>
            </a:r>
          </a:p>
          <a:p>
            <a:pPr marL="742950" lvl="1" indent="-285750">
              <a:buFontTx/>
              <a:buChar char="-"/>
            </a:pPr>
            <a:r>
              <a:rPr lang="en-US" dirty="0" smtClean="0"/>
              <a:t>Needs to identify a contact person for ILD </a:t>
            </a:r>
          </a:p>
          <a:p>
            <a:pPr marL="742950" lvl="1" indent="-285750">
              <a:buFontTx/>
              <a:buChar char="-"/>
            </a:pPr>
            <a:r>
              <a:rPr lang="en-US" dirty="0" smtClean="0"/>
              <a:t>Should declare an area / detector / system of interest</a:t>
            </a:r>
          </a:p>
          <a:p>
            <a:pPr marL="742950" lvl="1" indent="-285750">
              <a:buFontTx/>
              <a:buChar char="-"/>
            </a:pPr>
            <a:r>
              <a:rPr lang="en-US" dirty="0" smtClean="0"/>
              <a:t>There is no requirement for any commitments or promises</a:t>
            </a:r>
          </a:p>
          <a:p>
            <a:pPr marL="742950" lvl="1" indent="-285750">
              <a:buFontTx/>
              <a:buChar char="-"/>
            </a:pPr>
            <a:r>
              <a:rPr lang="en-US" dirty="0" smtClean="0"/>
              <a:t>At this level we do not yet plan to initiate a formal MOU/MOA like process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7928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ILD members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1676400"/>
            <a:ext cx="7643054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ILD membership is on an institutional basis. </a:t>
            </a:r>
          </a:p>
          <a:p>
            <a:endParaRPr lang="en-US" dirty="0"/>
          </a:p>
          <a:p>
            <a:r>
              <a:rPr lang="en-US" dirty="0" smtClean="0"/>
              <a:t>There is no private ILD membership</a:t>
            </a:r>
          </a:p>
          <a:p>
            <a:endParaRPr lang="en-US" dirty="0"/>
          </a:p>
          <a:p>
            <a:r>
              <a:rPr lang="en-US" dirty="0" smtClean="0"/>
              <a:t>Each ILD member institute has a seat and one vote in the institute assembly</a:t>
            </a:r>
          </a:p>
          <a:p>
            <a:endParaRPr lang="en-US" dirty="0"/>
          </a:p>
          <a:p>
            <a:r>
              <a:rPr lang="en-US" dirty="0" smtClean="0"/>
              <a:t>Joining or leaving ILD is possible at any time</a:t>
            </a:r>
          </a:p>
          <a:p>
            <a:endParaRPr lang="en-US" dirty="0"/>
          </a:p>
          <a:p>
            <a:r>
              <a:rPr lang="en-US" dirty="0" smtClean="0"/>
              <a:t>The management of ILD will maintain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a list of ILD member institutes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a list of ILD members at the institutes as far as they have been </a:t>
            </a:r>
            <a:br>
              <a:rPr lang="en-US" dirty="0" smtClean="0"/>
            </a:br>
            <a:r>
              <a:rPr lang="en-US" dirty="0" smtClean="0"/>
              <a:t>designated such by the institute contact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A list of commitments / central services agreed to by member institutes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9709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>
            <a:off x="4038600" y="3613713"/>
            <a:ext cx="1534158" cy="25975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3806569" y="990600"/>
            <a:ext cx="1984631" cy="174187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>
            <a:off x="1335332" y="6019800"/>
            <a:ext cx="1849507" cy="20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>
            <a:stCxn id="8" idx="3"/>
            <a:endCxn id="94" idx="3"/>
          </p:cNvCxnSpPr>
          <p:nvPr/>
        </p:nvCxnSpPr>
        <p:spPr>
          <a:xfrm flipH="1">
            <a:off x="1335332" y="5590761"/>
            <a:ext cx="1600200" cy="144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2303277" y="1828800"/>
            <a:ext cx="1324035" cy="7207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ILD operations board (&gt;20)</a:t>
            </a:r>
            <a:endParaRPr lang="de-DE" sz="1200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40132" y="3626818"/>
            <a:ext cx="1260986" cy="327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Detector Coordinator</a:t>
            </a:r>
            <a:endParaRPr lang="de-DE" sz="1200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206614" y="3613713"/>
            <a:ext cx="1260986" cy="327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Physics Coordinator</a:t>
            </a:r>
            <a:endParaRPr lang="de-DE" sz="1200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200" y="4493119"/>
            <a:ext cx="1104302" cy="1165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MDI </a:t>
            </a:r>
            <a:endParaRPr lang="de-DE" sz="12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41990" y="5426948"/>
            <a:ext cx="693542" cy="327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VTX</a:t>
            </a:r>
            <a:endParaRPr lang="de-DE" sz="12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45761" y="5441423"/>
            <a:ext cx="693542" cy="327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TPC</a:t>
            </a:r>
            <a:endParaRPr lang="de-DE" sz="1200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41990" y="5883595"/>
            <a:ext cx="693542" cy="327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ECAL</a:t>
            </a:r>
            <a:endParaRPr lang="de-DE" sz="1200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445761" y="5883595"/>
            <a:ext cx="693542" cy="327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HCAL</a:t>
            </a:r>
            <a:endParaRPr lang="de-DE" sz="1200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241990" y="6350967"/>
            <a:ext cx="693542" cy="327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Coil/ Yoke</a:t>
            </a:r>
            <a:endParaRPr lang="de-DE" sz="1200" dirty="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774058" y="4165493"/>
            <a:ext cx="693542" cy="327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top</a:t>
            </a:r>
            <a:endParaRPr lang="de-DE" sz="1200" dirty="0">
              <a:solidFill>
                <a:prstClr val="white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774058" y="4609694"/>
            <a:ext cx="693542" cy="327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Higgs</a:t>
            </a:r>
            <a:endParaRPr lang="de-DE" sz="1200" dirty="0">
              <a:solidFill>
                <a:prstClr val="white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774058" y="5068370"/>
            <a:ext cx="693542" cy="327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…</a:t>
            </a:r>
            <a:endParaRPr lang="de-DE" sz="1200" dirty="0">
              <a:solidFill>
                <a:prstClr val="white"/>
              </a:solidFill>
            </a:endParaRPr>
          </a:p>
        </p:txBody>
      </p:sp>
      <p:cxnSp>
        <p:nvCxnSpPr>
          <p:cNvPr id="31" name="Elbow Connector 30"/>
          <p:cNvCxnSpPr>
            <a:endCxn id="25" idx="1"/>
          </p:cNvCxnSpPr>
          <p:nvPr/>
        </p:nvCxnSpPr>
        <p:spPr>
          <a:xfrm>
            <a:off x="6395761" y="3954443"/>
            <a:ext cx="378296" cy="374863"/>
          </a:xfrm>
          <a:prstGeom prst="bentConnector3">
            <a:avLst>
              <a:gd name="adj1" fmla="val -348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/>
          <p:cNvCxnSpPr>
            <a:endCxn id="26" idx="1"/>
          </p:cNvCxnSpPr>
          <p:nvPr/>
        </p:nvCxnSpPr>
        <p:spPr>
          <a:xfrm rot="16200000" flipH="1">
            <a:off x="6175377" y="4174827"/>
            <a:ext cx="819064" cy="378296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/>
          <p:cNvCxnSpPr>
            <a:endCxn id="27" idx="1"/>
          </p:cNvCxnSpPr>
          <p:nvPr/>
        </p:nvCxnSpPr>
        <p:spPr>
          <a:xfrm rot="16200000" flipH="1">
            <a:off x="5946039" y="4404164"/>
            <a:ext cx="1277740" cy="378297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ectangle 92"/>
          <p:cNvSpPr/>
          <p:nvPr/>
        </p:nvSpPr>
        <p:spPr>
          <a:xfrm>
            <a:off x="4150327" y="1839433"/>
            <a:ext cx="1324035" cy="7207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ILD Management group (4)</a:t>
            </a:r>
            <a:endParaRPr lang="de-DE" sz="1200" dirty="0">
              <a:solidFill>
                <a:prstClr val="white"/>
              </a:solidFill>
            </a:endParaRPr>
          </a:p>
        </p:txBody>
      </p:sp>
      <p:sp>
        <p:nvSpPr>
          <p:cNvPr id="92" name="Oval 91"/>
          <p:cNvSpPr/>
          <p:nvPr/>
        </p:nvSpPr>
        <p:spPr>
          <a:xfrm>
            <a:off x="3958846" y="1066800"/>
            <a:ext cx="1706997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Speaker (2)</a:t>
            </a:r>
            <a:endParaRPr lang="de-DE" sz="1200" dirty="0">
              <a:solidFill>
                <a:prstClr val="white"/>
              </a:solidFill>
            </a:endParaRPr>
          </a:p>
        </p:txBody>
      </p:sp>
      <p:cxnSp>
        <p:nvCxnSpPr>
          <p:cNvPr id="95" name="Straight Arrow Connector 94"/>
          <p:cNvCxnSpPr>
            <a:stCxn id="4" idx="3"/>
            <a:endCxn id="93" idx="1"/>
          </p:cNvCxnSpPr>
          <p:nvPr/>
        </p:nvCxnSpPr>
        <p:spPr>
          <a:xfrm>
            <a:off x="3627312" y="2189188"/>
            <a:ext cx="523015" cy="106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7" name="Straight Arrow Connector 1046"/>
          <p:cNvCxnSpPr>
            <a:stCxn id="92" idx="4"/>
            <a:endCxn id="93" idx="0"/>
          </p:cNvCxnSpPr>
          <p:nvPr/>
        </p:nvCxnSpPr>
        <p:spPr>
          <a:xfrm>
            <a:off x="4812345" y="1447800"/>
            <a:ext cx="0" cy="39163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Rectangle 121"/>
          <p:cNvSpPr/>
          <p:nvPr/>
        </p:nvSpPr>
        <p:spPr>
          <a:xfrm>
            <a:off x="4191000" y="3716022"/>
            <a:ext cx="1207162" cy="327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Publication </a:t>
            </a:r>
            <a:r>
              <a:rPr lang="en-US" sz="1200" dirty="0" smtClean="0">
                <a:solidFill>
                  <a:prstClr val="white"/>
                </a:solidFill>
              </a:rPr>
              <a:t>office</a:t>
            </a:r>
            <a:endParaRPr lang="de-DE" sz="1200" dirty="0">
              <a:solidFill>
                <a:prstClr val="white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641790" y="5883595"/>
            <a:ext cx="693542" cy="327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FCAL</a:t>
            </a:r>
            <a:endParaRPr lang="de-DE" sz="1200" dirty="0">
              <a:solidFill>
                <a:prstClr val="white"/>
              </a:solidFill>
            </a:endParaRPr>
          </a:p>
        </p:txBody>
      </p:sp>
      <p:cxnSp>
        <p:nvCxnSpPr>
          <p:cNvPr id="21" name="Elbow Connector 20"/>
          <p:cNvCxnSpPr/>
          <p:nvPr/>
        </p:nvCxnSpPr>
        <p:spPr>
          <a:xfrm>
            <a:off x="3846856" y="3245210"/>
            <a:ext cx="2934944" cy="127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8" idx="3"/>
          </p:cNvCxnSpPr>
          <p:nvPr/>
        </p:nvCxnSpPr>
        <p:spPr>
          <a:xfrm flipV="1">
            <a:off x="2935532" y="3245211"/>
            <a:ext cx="249306" cy="2345550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3184838" y="3245210"/>
            <a:ext cx="662019" cy="66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V="1">
            <a:off x="3184839" y="5562600"/>
            <a:ext cx="0" cy="4421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V="1">
            <a:off x="6781800" y="3251875"/>
            <a:ext cx="0" cy="3618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2895600" y="5590761"/>
            <a:ext cx="2866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stCxn id="5" idx="3"/>
          </p:cNvCxnSpPr>
          <p:nvPr/>
        </p:nvCxnSpPr>
        <p:spPr>
          <a:xfrm>
            <a:off x="2901118" y="3790631"/>
            <a:ext cx="2837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ectangle 93"/>
          <p:cNvSpPr/>
          <p:nvPr/>
        </p:nvSpPr>
        <p:spPr>
          <a:xfrm>
            <a:off x="641790" y="5441423"/>
            <a:ext cx="693542" cy="327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SI</a:t>
            </a:r>
            <a:endParaRPr lang="de-DE" sz="1200" dirty="0">
              <a:solidFill>
                <a:prstClr val="white"/>
              </a:solidFill>
            </a:endParaRPr>
          </a:p>
        </p:txBody>
      </p:sp>
      <p:sp>
        <p:nvSpPr>
          <p:cNvPr id="60" name="Oval 59"/>
          <p:cNvSpPr/>
          <p:nvPr/>
        </p:nvSpPr>
        <p:spPr>
          <a:xfrm>
            <a:off x="2346603" y="209790"/>
            <a:ext cx="4650773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Institute Assembly</a:t>
            </a:r>
            <a:endParaRPr lang="de-DE" dirty="0">
              <a:solidFill>
                <a:prstClr val="white"/>
              </a:solidFill>
            </a:endParaRPr>
          </a:p>
        </p:txBody>
      </p:sp>
      <p:cxnSp>
        <p:nvCxnSpPr>
          <p:cNvPr id="3" name="Straight Connector 2"/>
          <p:cNvCxnSpPr>
            <a:stCxn id="93" idx="2"/>
          </p:cNvCxnSpPr>
          <p:nvPr/>
        </p:nvCxnSpPr>
        <p:spPr>
          <a:xfrm>
            <a:off x="4812345" y="2560209"/>
            <a:ext cx="0" cy="6916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>
            <a:off x="76200" y="4684473"/>
            <a:ext cx="1104302" cy="1923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Integration</a:t>
            </a:r>
            <a:endParaRPr lang="de-DE" sz="1200" dirty="0">
              <a:solidFill>
                <a:prstClr val="white"/>
              </a:solidFill>
            </a:endParaRPr>
          </a:p>
        </p:txBody>
      </p:sp>
      <p:cxnSp>
        <p:nvCxnSpPr>
          <p:cNvPr id="18" name="Straight Connector 17"/>
          <p:cNvCxnSpPr>
            <a:stCxn id="6" idx="1"/>
            <a:endCxn id="122" idx="3"/>
          </p:cNvCxnSpPr>
          <p:nvPr/>
        </p:nvCxnSpPr>
        <p:spPr>
          <a:xfrm flipH="1">
            <a:off x="5398162" y="3777526"/>
            <a:ext cx="808452" cy="102309"/>
          </a:xfrm>
          <a:prstGeom prst="line">
            <a:avLst/>
          </a:prstGeom>
          <a:ln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endCxn id="122" idx="1"/>
          </p:cNvCxnSpPr>
          <p:nvPr/>
        </p:nvCxnSpPr>
        <p:spPr>
          <a:xfrm>
            <a:off x="3182254" y="3790631"/>
            <a:ext cx="1008746" cy="89204"/>
          </a:xfrm>
          <a:prstGeom prst="line">
            <a:avLst/>
          </a:prstGeom>
          <a:ln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7" idx="3"/>
            <a:endCxn id="5" idx="2"/>
          </p:cNvCxnSpPr>
          <p:nvPr/>
        </p:nvCxnSpPr>
        <p:spPr>
          <a:xfrm flipV="1">
            <a:off x="1180502" y="3954444"/>
            <a:ext cx="1090123" cy="5969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69" idx="3"/>
            <a:endCxn id="5" idx="2"/>
          </p:cNvCxnSpPr>
          <p:nvPr/>
        </p:nvCxnSpPr>
        <p:spPr>
          <a:xfrm flipV="1">
            <a:off x="1180502" y="3954444"/>
            <a:ext cx="1090123" cy="8261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80"/>
          <p:cNvSpPr/>
          <p:nvPr/>
        </p:nvSpPr>
        <p:spPr>
          <a:xfrm>
            <a:off x="4191000" y="4165493"/>
            <a:ext cx="1207162" cy="327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Software/ Tools</a:t>
            </a:r>
            <a:endParaRPr lang="de-DE" sz="1200" dirty="0">
              <a:solidFill>
                <a:prstClr val="white"/>
              </a:solidFill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456953" y="6339554"/>
            <a:ext cx="693542" cy="327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prstClr val="white"/>
                </a:solidFill>
              </a:rPr>
              <a:t>muon</a:t>
            </a:r>
            <a:endParaRPr lang="de-DE" sz="1200" dirty="0">
              <a:solidFill>
                <a:prstClr val="white"/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6200" y="4264733"/>
            <a:ext cx="1104302" cy="1532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DAQ</a:t>
            </a:r>
            <a:endParaRPr lang="de-DE" sz="1200" dirty="0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76200" y="3892114"/>
            <a:ext cx="1104302" cy="327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</a:rPr>
              <a:t>Central design group</a:t>
            </a:r>
            <a:endParaRPr lang="de-DE" sz="1200" dirty="0">
              <a:solidFill>
                <a:prstClr val="white"/>
              </a:solidFill>
            </a:endParaRPr>
          </a:p>
        </p:txBody>
      </p:sp>
      <p:cxnSp>
        <p:nvCxnSpPr>
          <p:cNvPr id="13" name="Straight Connector 12"/>
          <p:cNvCxnSpPr>
            <a:stCxn id="5" idx="2"/>
            <a:endCxn id="71" idx="3"/>
          </p:cNvCxnSpPr>
          <p:nvPr/>
        </p:nvCxnSpPr>
        <p:spPr>
          <a:xfrm flipH="1">
            <a:off x="1180502" y="3954444"/>
            <a:ext cx="1090123" cy="1014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943600" y="1861538"/>
            <a:ext cx="11770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Physco</a:t>
            </a:r>
            <a:r>
              <a:rPr lang="en-US" sz="1200" dirty="0" smtClean="0"/>
              <a:t>, </a:t>
            </a:r>
            <a:r>
              <a:rPr lang="en-US" sz="1200" dirty="0" err="1" smtClean="0"/>
              <a:t>detco</a:t>
            </a:r>
            <a:r>
              <a:rPr lang="en-US" sz="1200" dirty="0" smtClean="0"/>
              <a:t>, </a:t>
            </a:r>
            <a:br>
              <a:rPr lang="en-US" sz="1200" dirty="0" smtClean="0"/>
            </a:br>
            <a:r>
              <a:rPr lang="en-US" sz="1200" dirty="0" smtClean="0"/>
              <a:t>2 free members</a:t>
            </a:r>
            <a:endParaRPr lang="de-DE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3203115" y="6216928"/>
            <a:ext cx="32990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Detector systems groups </a:t>
            </a:r>
            <a:r>
              <a:rPr lang="en-US" sz="1200" dirty="0" err="1" smtClean="0"/>
              <a:t>organise</a:t>
            </a:r>
            <a:r>
              <a:rPr lang="en-US" sz="1200" dirty="0" smtClean="0"/>
              <a:t> the connection </a:t>
            </a:r>
            <a:br>
              <a:rPr lang="en-US" sz="1200" dirty="0" smtClean="0"/>
            </a:br>
            <a:r>
              <a:rPr lang="en-US" sz="1200" dirty="0" smtClean="0"/>
              <a:t>the </a:t>
            </a:r>
            <a:r>
              <a:rPr lang="en-US" sz="1200" dirty="0" err="1" smtClean="0"/>
              <a:t>the</a:t>
            </a:r>
            <a:r>
              <a:rPr lang="en-US" sz="1200" dirty="0" smtClean="0"/>
              <a:t> R&amp;D collaborations</a:t>
            </a:r>
            <a:endParaRPr lang="de-DE" sz="1200" dirty="0"/>
          </a:p>
        </p:txBody>
      </p:sp>
      <p:cxnSp>
        <p:nvCxnSpPr>
          <p:cNvPr id="51" name="Straight Connector 50"/>
          <p:cNvCxnSpPr>
            <a:endCxn id="5" idx="2"/>
          </p:cNvCxnSpPr>
          <p:nvPr/>
        </p:nvCxnSpPr>
        <p:spPr>
          <a:xfrm flipV="1">
            <a:off x="1205435" y="3954444"/>
            <a:ext cx="1065190" cy="3634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4191000" y="4653724"/>
            <a:ext cx="1207162" cy="327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Documentation</a:t>
            </a:r>
            <a:endParaRPr lang="de-DE" sz="1200" dirty="0">
              <a:solidFill>
                <a:prstClr val="white"/>
              </a:solidFill>
            </a:endParaRPr>
          </a:p>
        </p:txBody>
      </p:sp>
      <p:cxnSp>
        <p:nvCxnSpPr>
          <p:cNvPr id="57" name="Straight Connector 56"/>
          <p:cNvCxnSpPr>
            <a:stCxn id="6" idx="1"/>
          </p:cNvCxnSpPr>
          <p:nvPr/>
        </p:nvCxnSpPr>
        <p:spPr>
          <a:xfrm flipH="1">
            <a:off x="5430819" y="3777526"/>
            <a:ext cx="775795" cy="551780"/>
          </a:xfrm>
          <a:prstGeom prst="line">
            <a:avLst/>
          </a:prstGeom>
          <a:ln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stCxn id="6" idx="1"/>
          </p:cNvCxnSpPr>
          <p:nvPr/>
        </p:nvCxnSpPr>
        <p:spPr>
          <a:xfrm flipH="1">
            <a:off x="5398162" y="3777526"/>
            <a:ext cx="808452" cy="1039613"/>
          </a:xfrm>
          <a:prstGeom prst="line">
            <a:avLst/>
          </a:prstGeom>
          <a:ln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3182254" y="3790631"/>
            <a:ext cx="949431" cy="538675"/>
          </a:xfrm>
          <a:prstGeom prst="line">
            <a:avLst/>
          </a:prstGeom>
          <a:ln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3182254" y="3790631"/>
            <a:ext cx="949431" cy="992408"/>
          </a:xfrm>
          <a:prstGeom prst="line">
            <a:avLst/>
          </a:prstGeom>
          <a:ln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266266" y="5742801"/>
            <a:ext cx="10921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Central groups</a:t>
            </a:r>
            <a:endParaRPr lang="en-US" sz="1200" dirty="0"/>
          </a:p>
        </p:txBody>
      </p:sp>
      <p:sp>
        <p:nvSpPr>
          <p:cNvPr id="68" name="Rectangle 67"/>
          <p:cNvSpPr/>
          <p:nvPr/>
        </p:nvSpPr>
        <p:spPr>
          <a:xfrm>
            <a:off x="4183067" y="5087679"/>
            <a:ext cx="1207162" cy="327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….</a:t>
            </a:r>
            <a:endParaRPr lang="de-DE" sz="1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84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ILD “elections”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752600"/>
            <a:ext cx="7923388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Management positions in ILD are elected from the institute assembly</a:t>
            </a:r>
          </a:p>
          <a:p>
            <a:endParaRPr lang="en-US" dirty="0"/>
          </a:p>
          <a:p>
            <a:r>
              <a:rPr lang="en-US" dirty="0" smtClean="0"/>
              <a:t>How to we get a list of candidates: 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proposal: we institute a search committee which in discussions with the </a:t>
            </a:r>
            <a:br>
              <a:rPr lang="en-US" dirty="0" smtClean="0"/>
            </a:br>
            <a:r>
              <a:rPr lang="en-US" dirty="0" smtClean="0"/>
              <a:t>community and the ILD members proposes candidates for the different </a:t>
            </a:r>
            <a:br>
              <a:rPr lang="en-US" dirty="0" smtClean="0"/>
            </a:br>
            <a:r>
              <a:rPr lang="en-US" dirty="0" smtClean="0"/>
              <a:t>positions. 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Until these elections can take place the current management is charged with </a:t>
            </a:r>
            <a:br>
              <a:rPr lang="en-US" dirty="0" smtClean="0"/>
            </a:br>
            <a:r>
              <a:rPr lang="en-US" dirty="0" err="1" smtClean="0"/>
              <a:t>organising</a:t>
            </a:r>
            <a:r>
              <a:rPr lang="en-US" dirty="0" smtClean="0"/>
              <a:t> the process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r>
              <a:rPr lang="en-US" dirty="0" smtClean="0"/>
              <a:t>As a rule all ILD positions are for a period of 2 years with the possibility of renewal.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7962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ILD meeting in 2013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1981200"/>
            <a:ext cx="6928307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Dedicated ILD meeting in 2013: </a:t>
            </a:r>
          </a:p>
          <a:p>
            <a:endParaRPr lang="en-US" dirty="0"/>
          </a:p>
          <a:p>
            <a:r>
              <a:rPr lang="en-US" dirty="0" smtClean="0"/>
              <a:t>Propose a meeting in early fall 2013</a:t>
            </a:r>
          </a:p>
          <a:p>
            <a:endParaRPr lang="en-US" dirty="0"/>
          </a:p>
          <a:p>
            <a:r>
              <a:rPr lang="en-US" dirty="0" smtClean="0"/>
              <a:t>Possible time slots: 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Sept. 12/13/14 (right after the CALICE meeting, before VERTEX 2013)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Sept. 25/26/27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Oct 21/22/23 (but this gets very late and close to LCWS2013)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r>
              <a:rPr lang="en-US" dirty="0" smtClean="0"/>
              <a:t>Location: Europe</a:t>
            </a:r>
          </a:p>
          <a:p>
            <a:endParaRPr lang="en-US" dirty="0"/>
          </a:p>
          <a:p>
            <a:r>
              <a:rPr lang="en-US" dirty="0" smtClean="0"/>
              <a:t>A call for offers to host this meeting has been issues within the EB</a:t>
            </a:r>
          </a:p>
          <a:p>
            <a:endParaRPr lang="en-US" dirty="0"/>
          </a:p>
          <a:p>
            <a:r>
              <a:rPr lang="en-US" dirty="0" smtClean="0"/>
              <a:t>So far we have received one offer from Poland (Cracow)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4298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443</Words>
  <Application>Microsoft Office PowerPoint</Application>
  <PresentationFormat>On-screen Show (4:3)</PresentationFormat>
  <Paragraphs>122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ILD meeting</vt:lpstr>
      <vt:lpstr>ILD structure post DBD</vt:lpstr>
      <vt:lpstr>ILD post DBD</vt:lpstr>
      <vt:lpstr>ILD structure</vt:lpstr>
      <vt:lpstr>Who is ILD</vt:lpstr>
      <vt:lpstr>ILD members</vt:lpstr>
      <vt:lpstr>PowerPoint Presentation</vt:lpstr>
      <vt:lpstr>ILD “elections”</vt:lpstr>
      <vt:lpstr>ILD meeting in 2013</vt:lpstr>
      <vt:lpstr>ILD meeting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ILD EB meeting</dc:title>
  <dc:creator>Behnke, Ties</dc:creator>
  <cp:lastModifiedBy>Behnke, Ties</cp:lastModifiedBy>
  <cp:revision>14</cp:revision>
  <dcterms:created xsi:type="dcterms:W3CDTF">2013-05-21T11:16:36Z</dcterms:created>
  <dcterms:modified xsi:type="dcterms:W3CDTF">2013-05-30T12:15:19Z</dcterms:modified>
</cp:coreProperties>
</file>