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8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09" r:id="rId1"/>
    <p:sldMasterId id="2147483722" r:id="rId2"/>
    <p:sldMasterId id="2147483735" r:id="rId3"/>
    <p:sldMasterId id="2147483749" r:id="rId4"/>
    <p:sldMasterId id="2147483763" r:id="rId5"/>
    <p:sldMasterId id="2147483775" r:id="rId6"/>
    <p:sldMasterId id="2147483787" r:id="rId7"/>
    <p:sldMasterId id="2147483799" r:id="rId8"/>
    <p:sldMasterId id="2147483811" r:id="rId9"/>
    <p:sldMasterId id="2147483823" r:id="rId10"/>
  </p:sldMasterIdLst>
  <p:notesMasterIdLst>
    <p:notesMasterId r:id="rId37"/>
  </p:notesMasterIdLst>
  <p:handoutMasterIdLst>
    <p:handoutMasterId r:id="rId38"/>
  </p:handoutMasterIdLst>
  <p:sldIdLst>
    <p:sldId id="390" r:id="rId11"/>
    <p:sldId id="391" r:id="rId12"/>
    <p:sldId id="393" r:id="rId13"/>
    <p:sldId id="394" r:id="rId14"/>
    <p:sldId id="395" r:id="rId15"/>
    <p:sldId id="396" r:id="rId16"/>
    <p:sldId id="399" r:id="rId17"/>
    <p:sldId id="397" r:id="rId18"/>
    <p:sldId id="398" r:id="rId19"/>
    <p:sldId id="400" r:id="rId20"/>
    <p:sldId id="407" r:id="rId21"/>
    <p:sldId id="408" r:id="rId22"/>
    <p:sldId id="409" r:id="rId23"/>
    <p:sldId id="406" r:id="rId24"/>
    <p:sldId id="416" r:id="rId25"/>
    <p:sldId id="417" r:id="rId26"/>
    <p:sldId id="413" r:id="rId27"/>
    <p:sldId id="401" r:id="rId28"/>
    <p:sldId id="402" r:id="rId29"/>
    <p:sldId id="403" r:id="rId30"/>
    <p:sldId id="405" r:id="rId31"/>
    <p:sldId id="414" r:id="rId32"/>
    <p:sldId id="410" r:id="rId33"/>
    <p:sldId id="411" r:id="rId34"/>
    <p:sldId id="412" r:id="rId35"/>
    <p:sldId id="392" r:id="rId36"/>
  </p:sldIdLst>
  <p:sldSz cx="9144000" cy="6858000" type="screen4x3"/>
  <p:notesSz cx="7019925" cy="9305925"/>
  <p:custDataLst>
    <p:tags r:id="rId3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81E32"/>
    <a:srgbClr val="FFFFFF"/>
    <a:srgbClr val="C75B12"/>
    <a:srgbClr val="E17000"/>
    <a:srgbClr val="5B8F22"/>
    <a:srgbClr val="D2C295"/>
    <a:srgbClr val="A79E70"/>
    <a:srgbClr val="4D4F53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67" autoAdjust="0"/>
    <p:restoredTop sz="86368" autoAdjust="0"/>
  </p:normalViewPr>
  <p:slideViewPr>
    <p:cSldViewPr snapToObjects="1" showGuides="1">
      <p:cViewPr>
        <p:scale>
          <a:sx n="60" d="100"/>
          <a:sy n="60" d="100"/>
        </p:scale>
        <p:origin x="-1410" y="-180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outlineViewPr>
    <p:cViewPr>
      <p:scale>
        <a:sx n="33" d="100"/>
        <a:sy n="33" d="100"/>
      </p:scale>
      <p:origin x="0" y="64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998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931"/>
        <p:guide pos="22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tags" Target="tags/tag1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notesMaster" Target="notesMasters/notesMaster1.xml"/><Relationship Id="rId40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E9A87C-7D0F-B642-AA2A-1FFB79720F8E}" type="doc">
      <dgm:prSet loTypeId="urn:microsoft.com/office/officeart/2005/8/layout/cycle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6ED3DDA-644F-E24C-B809-09DDCB1FAC27}">
      <dgm:prSet phldrT="[テキスト]" custT="1"/>
      <dgm:spPr>
        <a:solidFill>
          <a:srgbClr val="CCFFCC">
            <a:alpha val="74000"/>
          </a:srgbClr>
        </a:solidFill>
        <a:ln>
          <a:solidFill>
            <a:srgbClr val="008000"/>
          </a:solidFill>
        </a:ln>
      </dgm:spPr>
      <dgm:t>
        <a:bodyPr/>
        <a:lstStyle/>
        <a:p>
          <a:r>
            <a:rPr kumimoji="1" lang="en-US" altLang="ja-JP" sz="4400" b="1" dirty="0" smtClean="0">
              <a:solidFill>
                <a:srgbClr val="FF0000"/>
              </a:solidFill>
            </a:rPr>
            <a:t>KEK</a:t>
          </a:r>
          <a:endParaRPr kumimoji="1" lang="ja-JP" altLang="en-US" sz="4400" b="1" dirty="0">
            <a:solidFill>
              <a:srgbClr val="FF0000"/>
            </a:solidFill>
          </a:endParaRPr>
        </a:p>
      </dgm:t>
    </dgm:pt>
    <dgm:pt modelId="{7CDC4EE9-1DA2-1C4B-AE58-B0E8BE35490E}" type="parTrans" cxnId="{2C955FA3-37AE-6440-8F3B-E28F8427CB09}">
      <dgm:prSet/>
      <dgm:spPr/>
      <dgm:t>
        <a:bodyPr/>
        <a:lstStyle/>
        <a:p>
          <a:endParaRPr kumimoji="1" lang="ja-JP" altLang="en-US"/>
        </a:p>
      </dgm:t>
    </dgm:pt>
    <dgm:pt modelId="{5A6EFF81-8918-324C-A89B-E9F0AA3D45E6}" type="sibTrans" cxnId="{2C955FA3-37AE-6440-8F3B-E28F8427CB09}">
      <dgm:prSet/>
      <dgm:spPr/>
      <dgm:t>
        <a:bodyPr/>
        <a:lstStyle/>
        <a:p>
          <a:endParaRPr kumimoji="1" lang="ja-JP" altLang="en-US"/>
        </a:p>
      </dgm:t>
    </dgm:pt>
    <dgm:pt modelId="{F9B1535A-8FD6-204F-AE17-5137F0B9EA04}">
      <dgm:prSet phldrT="[テキスト]" custT="1"/>
      <dgm:spPr>
        <a:solidFill>
          <a:srgbClr val="FFFF00">
            <a:alpha val="78000"/>
          </a:srgbClr>
        </a:solidFill>
        <a:ln>
          <a:solidFill>
            <a:srgbClr val="3366FF"/>
          </a:solidFill>
        </a:ln>
      </dgm:spPr>
      <dgm:t>
        <a:bodyPr/>
        <a:lstStyle/>
        <a:p>
          <a:r>
            <a:rPr kumimoji="1" lang="en-US" altLang="ja-JP" sz="2400" b="1" dirty="0" smtClean="0">
              <a:solidFill>
                <a:srgbClr val="3366FF"/>
              </a:solidFill>
            </a:rPr>
            <a:t>Tohoku U. </a:t>
          </a:r>
          <a:r>
            <a:rPr kumimoji="1" lang="en-US" altLang="ja-JP" sz="2400" b="1" dirty="0" smtClean="0">
              <a:solidFill>
                <a:srgbClr val="000000"/>
              </a:solidFill>
            </a:rPr>
            <a:t>G. Survey </a:t>
          </a:r>
          <a:endParaRPr kumimoji="1" lang="ja-JP" altLang="en-US" sz="2400" b="1" dirty="0" smtClean="0">
            <a:solidFill>
              <a:srgbClr val="000000"/>
            </a:solidFill>
          </a:endParaRPr>
        </a:p>
      </dgm:t>
    </dgm:pt>
    <dgm:pt modelId="{FE12A59F-F247-C446-BCEC-C3E2C33D3E78}" type="parTrans" cxnId="{96736BC2-4E98-A44B-84D1-D89B60F28378}">
      <dgm:prSet/>
      <dgm:spPr/>
      <dgm:t>
        <a:bodyPr/>
        <a:lstStyle/>
        <a:p>
          <a:endParaRPr kumimoji="1" lang="ja-JP" altLang="en-US"/>
        </a:p>
      </dgm:t>
    </dgm:pt>
    <dgm:pt modelId="{54113188-D59C-0E43-9B15-7F20DE225937}" type="sibTrans" cxnId="{96736BC2-4E98-A44B-84D1-D89B60F28378}">
      <dgm:prSet/>
      <dgm:spPr/>
      <dgm:t>
        <a:bodyPr/>
        <a:lstStyle/>
        <a:p>
          <a:endParaRPr kumimoji="1" lang="ja-JP" altLang="en-US"/>
        </a:p>
      </dgm:t>
    </dgm:pt>
    <dgm:pt modelId="{4624623E-EFD7-E544-94E7-466A5D9DBF3B}">
      <dgm:prSet phldrT="[テキスト]" custT="1"/>
      <dgm:spPr>
        <a:solidFill>
          <a:srgbClr val="CCFFCC">
            <a:alpha val="81000"/>
          </a:srgbClr>
        </a:solidFill>
        <a:ln>
          <a:solidFill>
            <a:srgbClr val="008000"/>
          </a:solidFill>
        </a:ln>
      </dgm:spPr>
      <dgm:t>
        <a:bodyPr/>
        <a:lstStyle/>
        <a:p>
          <a:r>
            <a:rPr kumimoji="1" lang="en-US" altLang="ja-JP" sz="2400" b="1" dirty="0" smtClean="0">
              <a:solidFill>
                <a:srgbClr val="008000"/>
              </a:solidFill>
            </a:rPr>
            <a:t>Nomura Research Inc.</a:t>
          </a:r>
          <a:r>
            <a:rPr kumimoji="1" lang="en-US" altLang="ja-JP" sz="2400" b="1" dirty="0" smtClean="0">
              <a:solidFill>
                <a:srgbClr val="FF0000"/>
              </a:solidFill>
            </a:rPr>
            <a:t> </a:t>
          </a:r>
          <a:r>
            <a:rPr kumimoji="1" lang="en-US" altLang="ja-JP" sz="2800" b="1" dirty="0" smtClean="0">
              <a:solidFill>
                <a:srgbClr val="000000"/>
              </a:solidFill>
            </a:rPr>
            <a:t>Common Subjects: </a:t>
          </a:r>
          <a:r>
            <a:rPr kumimoji="1" lang="en-US" altLang="ja-JP" sz="2800" b="1" dirty="0" smtClean="0">
              <a:solidFill>
                <a:srgbClr val="FF0000"/>
              </a:solidFill>
            </a:rPr>
            <a:t>Central Campus </a:t>
          </a:r>
          <a:endParaRPr kumimoji="1" lang="ja-JP" altLang="en-US" sz="2800" b="1" dirty="0" smtClean="0">
            <a:solidFill>
              <a:srgbClr val="FF0000"/>
            </a:solidFill>
          </a:endParaRPr>
        </a:p>
      </dgm:t>
    </dgm:pt>
    <dgm:pt modelId="{E19A8D76-D1E8-C748-A31A-19D0CF9566DF}" type="parTrans" cxnId="{B83E577D-D471-FF43-9BD3-6569B5687460}">
      <dgm:prSet/>
      <dgm:spPr/>
      <dgm:t>
        <a:bodyPr/>
        <a:lstStyle/>
        <a:p>
          <a:endParaRPr kumimoji="1" lang="ja-JP" altLang="en-US"/>
        </a:p>
      </dgm:t>
    </dgm:pt>
    <dgm:pt modelId="{B6A126E4-2B6A-464C-9F50-B8432C4B80F2}" type="sibTrans" cxnId="{B83E577D-D471-FF43-9BD3-6569B5687460}">
      <dgm:prSet/>
      <dgm:spPr/>
      <dgm:t>
        <a:bodyPr/>
        <a:lstStyle/>
        <a:p>
          <a:endParaRPr kumimoji="1" lang="ja-JP" altLang="en-US"/>
        </a:p>
      </dgm:t>
    </dgm:pt>
    <dgm:pt modelId="{570BAC1D-D4EE-1747-8563-4374231787F5}">
      <dgm:prSet phldrT="[テキスト]" custT="1"/>
      <dgm:spPr>
        <a:solidFill>
          <a:srgbClr val="FFFF00">
            <a:alpha val="81000"/>
          </a:srgbClr>
        </a:solidFill>
        <a:ln>
          <a:solidFill>
            <a:srgbClr val="3366FF"/>
          </a:solidFill>
        </a:ln>
      </dgm:spPr>
      <dgm:t>
        <a:bodyPr/>
        <a:lstStyle/>
        <a:p>
          <a:r>
            <a:rPr kumimoji="1" lang="en-US" altLang="ja-JP" sz="2000" dirty="0" smtClean="0">
              <a:solidFill>
                <a:srgbClr val="3366FF"/>
              </a:solidFill>
            </a:rPr>
            <a:t> </a:t>
          </a:r>
          <a:r>
            <a:rPr kumimoji="1" lang="en-US" altLang="ja-JP" sz="2400" b="1" dirty="0" smtClean="0">
              <a:solidFill>
                <a:srgbClr val="3366FF"/>
              </a:solidFill>
            </a:rPr>
            <a:t>Kyushu U. </a:t>
          </a:r>
          <a:r>
            <a:rPr kumimoji="1" lang="en-US" altLang="ja-JP" sz="2400" b="1" dirty="0" smtClean="0">
              <a:solidFill>
                <a:schemeClr val="tx1"/>
              </a:solidFill>
            </a:rPr>
            <a:t>G. Survey.</a:t>
          </a:r>
          <a:endParaRPr kumimoji="1" lang="ja-JP" altLang="en-US" sz="2400" b="1" dirty="0" smtClean="0">
            <a:solidFill>
              <a:schemeClr val="tx1"/>
            </a:solidFill>
          </a:endParaRPr>
        </a:p>
      </dgm:t>
    </dgm:pt>
    <dgm:pt modelId="{32BE5B23-A364-7242-929E-CD7D37102905}" type="parTrans" cxnId="{51D09873-8D3D-7B46-A20C-79E7A33B682A}">
      <dgm:prSet/>
      <dgm:spPr/>
      <dgm:t>
        <a:bodyPr/>
        <a:lstStyle/>
        <a:p>
          <a:endParaRPr kumimoji="1" lang="ja-JP" altLang="en-US"/>
        </a:p>
      </dgm:t>
    </dgm:pt>
    <dgm:pt modelId="{17671F48-C9D7-894C-B2BA-B991F23B8A6B}" type="sibTrans" cxnId="{51D09873-8D3D-7B46-A20C-79E7A33B682A}">
      <dgm:prSet/>
      <dgm:spPr/>
      <dgm:t>
        <a:bodyPr/>
        <a:lstStyle/>
        <a:p>
          <a:endParaRPr kumimoji="1" lang="ja-JP" altLang="en-US"/>
        </a:p>
      </dgm:t>
    </dgm:pt>
    <dgm:pt modelId="{6675350A-D255-5B47-8CC3-9126EF2FC93E}" type="pres">
      <dgm:prSet presAssocID="{24E9A87C-7D0F-B642-AA2A-1FFB79720F8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6D2D12A-9A4E-D44A-B11D-D0ED9E518B16}" type="pres">
      <dgm:prSet presAssocID="{A6ED3DDA-644F-E24C-B809-09DDCB1FAC27}" presName="node" presStyleLbl="node1" presStyleIdx="0" presStyleCnt="4" custRadScaleRad="61743" custRadScaleInc="-322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8B9D3E-053A-284F-A06C-A8628AE17BC0}" type="pres">
      <dgm:prSet presAssocID="{A6ED3DDA-644F-E24C-B809-09DDCB1FAC27}" presName="spNode" presStyleCnt="0"/>
      <dgm:spPr/>
    </dgm:pt>
    <dgm:pt modelId="{C72614D4-1C01-994D-A774-03312EAA3DDA}" type="pres">
      <dgm:prSet presAssocID="{5A6EFF81-8918-324C-A89B-E9F0AA3D45E6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1B8E331B-059E-684B-860C-BB9FE57E89D3}" type="pres">
      <dgm:prSet presAssocID="{F9B1535A-8FD6-204F-AE17-5137F0B9EA04}" presName="node" presStyleLbl="node1" presStyleIdx="1" presStyleCnt="4" custScaleX="119611" custScaleY="89074" custRadScaleRad="121510" custRadScaleInc="2435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227CEA-E604-D54E-B24C-E141389B3871}" type="pres">
      <dgm:prSet presAssocID="{F9B1535A-8FD6-204F-AE17-5137F0B9EA04}" presName="spNode" presStyleCnt="0"/>
      <dgm:spPr/>
    </dgm:pt>
    <dgm:pt modelId="{B53FD201-EA8B-0642-96D0-A2087724176E}" type="pres">
      <dgm:prSet presAssocID="{54113188-D59C-0E43-9B15-7F20DE225937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35CD1A8E-602B-5944-B3ED-1E44DBBC8FE8}" type="pres">
      <dgm:prSet presAssocID="{4624623E-EFD7-E544-94E7-466A5D9DBF3B}" presName="node" presStyleLbl="node1" presStyleIdx="2" presStyleCnt="4" custScaleX="218859" custScaleY="117007" custRadScaleRad="90662" custRadScaleInc="371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85EB16-6D2D-6D40-9F13-DC51914D5397}" type="pres">
      <dgm:prSet presAssocID="{4624623E-EFD7-E544-94E7-466A5D9DBF3B}" presName="spNode" presStyleCnt="0"/>
      <dgm:spPr/>
    </dgm:pt>
    <dgm:pt modelId="{EDBABA9E-0474-FA41-BE9A-BFA1DEB0D0B7}" type="pres">
      <dgm:prSet presAssocID="{B6A126E4-2B6A-464C-9F50-B8432C4B80F2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35F51D32-B840-824E-B5EA-00A1778C7607}" type="pres">
      <dgm:prSet presAssocID="{570BAC1D-D4EE-1747-8563-4374231787F5}" presName="node" presStyleLbl="node1" presStyleIdx="3" presStyleCnt="4" custScaleX="116825" custScaleY="77733" custRadScaleRad="122324" custRadScaleInc="-2059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E32353-5F9E-124D-89A5-D3CFBD54D606}" type="pres">
      <dgm:prSet presAssocID="{570BAC1D-D4EE-1747-8563-4374231787F5}" presName="spNode" presStyleCnt="0"/>
      <dgm:spPr/>
    </dgm:pt>
    <dgm:pt modelId="{7E91D2D6-8CF1-7C4D-842C-E2EAD6635CF8}" type="pres">
      <dgm:prSet presAssocID="{17671F48-C9D7-894C-B2BA-B991F23B8A6B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2C955FA3-37AE-6440-8F3B-E28F8427CB09}" srcId="{24E9A87C-7D0F-B642-AA2A-1FFB79720F8E}" destId="{A6ED3DDA-644F-E24C-B809-09DDCB1FAC27}" srcOrd="0" destOrd="0" parTransId="{7CDC4EE9-1DA2-1C4B-AE58-B0E8BE35490E}" sibTransId="{5A6EFF81-8918-324C-A89B-E9F0AA3D45E6}"/>
    <dgm:cxn modelId="{6887C787-5FB6-487A-81C2-ECA591EC657B}" type="presOf" srcId="{5A6EFF81-8918-324C-A89B-E9F0AA3D45E6}" destId="{C72614D4-1C01-994D-A774-03312EAA3DDA}" srcOrd="0" destOrd="0" presId="urn:microsoft.com/office/officeart/2005/8/layout/cycle6"/>
    <dgm:cxn modelId="{E92F9832-68CE-405B-BC5F-BA0A785E3CF1}" type="presOf" srcId="{4624623E-EFD7-E544-94E7-466A5D9DBF3B}" destId="{35CD1A8E-602B-5944-B3ED-1E44DBBC8FE8}" srcOrd="0" destOrd="0" presId="urn:microsoft.com/office/officeart/2005/8/layout/cycle6"/>
    <dgm:cxn modelId="{146E9F5B-CAA8-4CEB-82B8-14FB77474D18}" type="presOf" srcId="{24E9A87C-7D0F-B642-AA2A-1FFB79720F8E}" destId="{6675350A-D255-5B47-8CC3-9126EF2FC93E}" srcOrd="0" destOrd="0" presId="urn:microsoft.com/office/officeart/2005/8/layout/cycle6"/>
    <dgm:cxn modelId="{8003DAD6-BEC9-4CCD-9AC4-97D651A740CB}" type="presOf" srcId="{570BAC1D-D4EE-1747-8563-4374231787F5}" destId="{35F51D32-B840-824E-B5EA-00A1778C7607}" srcOrd="0" destOrd="0" presId="urn:microsoft.com/office/officeart/2005/8/layout/cycle6"/>
    <dgm:cxn modelId="{96736BC2-4E98-A44B-84D1-D89B60F28378}" srcId="{24E9A87C-7D0F-B642-AA2A-1FFB79720F8E}" destId="{F9B1535A-8FD6-204F-AE17-5137F0B9EA04}" srcOrd="1" destOrd="0" parTransId="{FE12A59F-F247-C446-BCEC-C3E2C33D3E78}" sibTransId="{54113188-D59C-0E43-9B15-7F20DE225937}"/>
    <dgm:cxn modelId="{B83E577D-D471-FF43-9BD3-6569B5687460}" srcId="{24E9A87C-7D0F-B642-AA2A-1FFB79720F8E}" destId="{4624623E-EFD7-E544-94E7-466A5D9DBF3B}" srcOrd="2" destOrd="0" parTransId="{E19A8D76-D1E8-C748-A31A-19D0CF9566DF}" sibTransId="{B6A126E4-2B6A-464C-9F50-B8432C4B80F2}"/>
    <dgm:cxn modelId="{15F87DAE-904B-4AF5-B0F9-4828FC128995}" type="presOf" srcId="{A6ED3DDA-644F-E24C-B809-09DDCB1FAC27}" destId="{56D2D12A-9A4E-D44A-B11D-D0ED9E518B16}" srcOrd="0" destOrd="0" presId="urn:microsoft.com/office/officeart/2005/8/layout/cycle6"/>
    <dgm:cxn modelId="{EECE9ACC-BF7A-4F42-B2B1-C87809540D82}" type="presOf" srcId="{54113188-D59C-0E43-9B15-7F20DE225937}" destId="{B53FD201-EA8B-0642-96D0-A2087724176E}" srcOrd="0" destOrd="0" presId="urn:microsoft.com/office/officeart/2005/8/layout/cycle6"/>
    <dgm:cxn modelId="{B8B57EFF-20E7-4707-9A56-2E83A3A81EF7}" type="presOf" srcId="{F9B1535A-8FD6-204F-AE17-5137F0B9EA04}" destId="{1B8E331B-059E-684B-860C-BB9FE57E89D3}" srcOrd="0" destOrd="0" presId="urn:microsoft.com/office/officeart/2005/8/layout/cycle6"/>
    <dgm:cxn modelId="{F6CC5D27-FE03-4E19-B511-4EDEE3C0261A}" type="presOf" srcId="{B6A126E4-2B6A-464C-9F50-B8432C4B80F2}" destId="{EDBABA9E-0474-FA41-BE9A-BFA1DEB0D0B7}" srcOrd="0" destOrd="0" presId="urn:microsoft.com/office/officeart/2005/8/layout/cycle6"/>
    <dgm:cxn modelId="{16083116-3C7F-490E-8AD6-4253BE249A5F}" type="presOf" srcId="{17671F48-C9D7-894C-B2BA-B991F23B8A6B}" destId="{7E91D2D6-8CF1-7C4D-842C-E2EAD6635CF8}" srcOrd="0" destOrd="0" presId="urn:microsoft.com/office/officeart/2005/8/layout/cycle6"/>
    <dgm:cxn modelId="{51D09873-8D3D-7B46-A20C-79E7A33B682A}" srcId="{24E9A87C-7D0F-B642-AA2A-1FFB79720F8E}" destId="{570BAC1D-D4EE-1747-8563-4374231787F5}" srcOrd="3" destOrd="0" parTransId="{32BE5B23-A364-7242-929E-CD7D37102905}" sibTransId="{17671F48-C9D7-894C-B2BA-B991F23B8A6B}"/>
    <dgm:cxn modelId="{AA79ECB6-63BC-4F6B-A9F6-D1B2FE1BB81E}" type="presParOf" srcId="{6675350A-D255-5B47-8CC3-9126EF2FC93E}" destId="{56D2D12A-9A4E-D44A-B11D-D0ED9E518B16}" srcOrd="0" destOrd="0" presId="urn:microsoft.com/office/officeart/2005/8/layout/cycle6"/>
    <dgm:cxn modelId="{1BD4C233-C93E-4AE3-830D-9C9993E718F5}" type="presParOf" srcId="{6675350A-D255-5B47-8CC3-9126EF2FC93E}" destId="{088B9D3E-053A-284F-A06C-A8628AE17BC0}" srcOrd="1" destOrd="0" presId="urn:microsoft.com/office/officeart/2005/8/layout/cycle6"/>
    <dgm:cxn modelId="{1638D364-B23E-4D3F-8AA6-0C51A71C128A}" type="presParOf" srcId="{6675350A-D255-5B47-8CC3-9126EF2FC93E}" destId="{C72614D4-1C01-994D-A774-03312EAA3DDA}" srcOrd="2" destOrd="0" presId="urn:microsoft.com/office/officeart/2005/8/layout/cycle6"/>
    <dgm:cxn modelId="{0488814B-9980-42A0-8A6B-1630F86669C8}" type="presParOf" srcId="{6675350A-D255-5B47-8CC3-9126EF2FC93E}" destId="{1B8E331B-059E-684B-860C-BB9FE57E89D3}" srcOrd="3" destOrd="0" presId="urn:microsoft.com/office/officeart/2005/8/layout/cycle6"/>
    <dgm:cxn modelId="{98970A5C-02B0-4CAA-B03C-F9FCEB82F0FE}" type="presParOf" srcId="{6675350A-D255-5B47-8CC3-9126EF2FC93E}" destId="{FC227CEA-E604-D54E-B24C-E141389B3871}" srcOrd="4" destOrd="0" presId="urn:microsoft.com/office/officeart/2005/8/layout/cycle6"/>
    <dgm:cxn modelId="{1CAE03C9-3083-4E26-A11A-94CDD289FAA0}" type="presParOf" srcId="{6675350A-D255-5B47-8CC3-9126EF2FC93E}" destId="{B53FD201-EA8B-0642-96D0-A2087724176E}" srcOrd="5" destOrd="0" presId="urn:microsoft.com/office/officeart/2005/8/layout/cycle6"/>
    <dgm:cxn modelId="{CF5385F6-290C-4138-811A-2E5759FB07B2}" type="presParOf" srcId="{6675350A-D255-5B47-8CC3-9126EF2FC93E}" destId="{35CD1A8E-602B-5944-B3ED-1E44DBBC8FE8}" srcOrd="6" destOrd="0" presId="urn:microsoft.com/office/officeart/2005/8/layout/cycle6"/>
    <dgm:cxn modelId="{8C7C37C6-86AE-4588-9EC9-841D567FCDDD}" type="presParOf" srcId="{6675350A-D255-5B47-8CC3-9126EF2FC93E}" destId="{EC85EB16-6D2D-6D40-9F13-DC51914D5397}" srcOrd="7" destOrd="0" presId="urn:microsoft.com/office/officeart/2005/8/layout/cycle6"/>
    <dgm:cxn modelId="{D5C96927-C852-4CAF-9121-C4DBF5F8C544}" type="presParOf" srcId="{6675350A-D255-5B47-8CC3-9126EF2FC93E}" destId="{EDBABA9E-0474-FA41-BE9A-BFA1DEB0D0B7}" srcOrd="8" destOrd="0" presId="urn:microsoft.com/office/officeart/2005/8/layout/cycle6"/>
    <dgm:cxn modelId="{9FF7B785-C1ED-4352-B3AC-AF1ECE859B9B}" type="presParOf" srcId="{6675350A-D255-5B47-8CC3-9126EF2FC93E}" destId="{35F51D32-B840-824E-B5EA-00A1778C7607}" srcOrd="9" destOrd="0" presId="urn:microsoft.com/office/officeart/2005/8/layout/cycle6"/>
    <dgm:cxn modelId="{1B750FED-0F05-415B-8946-6AFF58AF8E87}" type="presParOf" srcId="{6675350A-D255-5B47-8CC3-9126EF2FC93E}" destId="{4BE32353-5F9E-124D-89A5-D3CFBD54D606}" srcOrd="10" destOrd="0" presId="urn:microsoft.com/office/officeart/2005/8/layout/cycle6"/>
    <dgm:cxn modelId="{8659CEB8-06E2-4A52-A40A-3B3C00134D54}" type="presParOf" srcId="{6675350A-D255-5B47-8CC3-9126EF2FC93E}" destId="{7E91D2D6-8CF1-7C4D-842C-E2EAD6635CF8}" srcOrd="11" destOrd="0" presId="urn:microsoft.com/office/officeart/2005/8/layout/cycle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D2D12A-9A4E-D44A-B11D-D0ED9E518B16}">
      <dsp:nvSpPr>
        <dsp:cNvPr id="0" name=""/>
        <dsp:cNvSpPr/>
      </dsp:nvSpPr>
      <dsp:spPr>
        <a:xfrm>
          <a:off x="2467990" y="642963"/>
          <a:ext cx="1669884" cy="1085424"/>
        </a:xfrm>
        <a:prstGeom prst="roundRect">
          <a:avLst/>
        </a:prstGeom>
        <a:solidFill>
          <a:srgbClr val="CCFFCC">
            <a:alpha val="74000"/>
          </a:srgbClr>
        </a:solidFill>
        <a:ln>
          <a:solidFill>
            <a:srgbClr val="008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4400" b="1" kern="1200" dirty="0" smtClean="0">
              <a:solidFill>
                <a:srgbClr val="FF0000"/>
              </a:solidFill>
            </a:rPr>
            <a:t>KEK</a:t>
          </a:r>
          <a:endParaRPr kumimoji="1" lang="ja-JP" altLang="en-US" sz="4400" b="1" kern="1200" dirty="0">
            <a:solidFill>
              <a:srgbClr val="FF0000"/>
            </a:solidFill>
          </a:endParaRPr>
        </a:p>
      </dsp:txBody>
      <dsp:txXfrm>
        <a:off x="2520976" y="695949"/>
        <a:ext cx="1563912" cy="979452"/>
      </dsp:txXfrm>
    </dsp:sp>
    <dsp:sp modelId="{C72614D4-1C01-994D-A774-03312EAA3DDA}">
      <dsp:nvSpPr>
        <dsp:cNvPr id="0" name=""/>
        <dsp:cNvSpPr/>
      </dsp:nvSpPr>
      <dsp:spPr>
        <a:xfrm>
          <a:off x="2411380" y="1543218"/>
          <a:ext cx="3587508" cy="3587508"/>
        </a:xfrm>
        <a:custGeom>
          <a:avLst/>
          <a:gdLst/>
          <a:ahLst/>
          <a:cxnLst/>
          <a:rect l="0" t="0" r="0" b="0"/>
          <a:pathLst>
            <a:path>
              <a:moveTo>
                <a:pt x="1741067" y="773"/>
              </a:moveTo>
              <a:arcTo wR="1793754" hR="1793754" stAng="16099010" swAng="28219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8E331B-059E-684B-860C-BB9FE57E89D3}">
      <dsp:nvSpPr>
        <dsp:cNvPr id="0" name=""/>
        <dsp:cNvSpPr/>
      </dsp:nvSpPr>
      <dsp:spPr>
        <a:xfrm>
          <a:off x="4484841" y="2086780"/>
          <a:ext cx="1997365" cy="966831"/>
        </a:xfrm>
        <a:prstGeom prst="roundRect">
          <a:avLst/>
        </a:prstGeom>
        <a:solidFill>
          <a:srgbClr val="FFFF00">
            <a:alpha val="78000"/>
          </a:srgbClr>
        </a:solidFill>
        <a:ln>
          <a:solidFill>
            <a:srgbClr val="3366FF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b="1" kern="1200" dirty="0" smtClean="0">
              <a:solidFill>
                <a:srgbClr val="3366FF"/>
              </a:solidFill>
            </a:rPr>
            <a:t>Tohoku U. </a:t>
          </a:r>
          <a:r>
            <a:rPr kumimoji="1" lang="en-US" altLang="ja-JP" sz="2400" b="1" kern="1200" dirty="0" smtClean="0">
              <a:solidFill>
                <a:srgbClr val="000000"/>
              </a:solidFill>
            </a:rPr>
            <a:t>G. Survey </a:t>
          </a:r>
          <a:endParaRPr kumimoji="1" lang="ja-JP" altLang="en-US" sz="2400" b="1" kern="1200" dirty="0" smtClean="0">
            <a:solidFill>
              <a:srgbClr val="000000"/>
            </a:solidFill>
          </a:endParaRPr>
        </a:p>
      </dsp:txBody>
      <dsp:txXfrm>
        <a:off x="4532038" y="2133977"/>
        <a:ext cx="1902971" cy="872437"/>
      </dsp:txXfrm>
    </dsp:sp>
    <dsp:sp modelId="{B53FD201-EA8B-0642-96D0-A2087724176E}">
      <dsp:nvSpPr>
        <dsp:cNvPr id="0" name=""/>
        <dsp:cNvSpPr/>
      </dsp:nvSpPr>
      <dsp:spPr>
        <a:xfrm>
          <a:off x="1783810" y="-141430"/>
          <a:ext cx="3587508" cy="3587508"/>
        </a:xfrm>
        <a:custGeom>
          <a:avLst/>
          <a:gdLst/>
          <a:ahLst/>
          <a:cxnLst/>
          <a:rect l="0" t="0" r="0" b="0"/>
          <a:pathLst>
            <a:path>
              <a:moveTo>
                <a:pt x="2910112" y="3197783"/>
              </a:moveTo>
              <a:arcTo wR="1793754" hR="1793754" stAng="3090685" swAng="82811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CD1A8E-602B-5944-B3ED-1E44DBBC8FE8}">
      <dsp:nvSpPr>
        <dsp:cNvPr id="0" name=""/>
        <dsp:cNvSpPr/>
      </dsp:nvSpPr>
      <dsp:spPr>
        <a:xfrm>
          <a:off x="1462692" y="3283971"/>
          <a:ext cx="3654691" cy="1270022"/>
        </a:xfrm>
        <a:prstGeom prst="roundRect">
          <a:avLst/>
        </a:prstGeom>
        <a:solidFill>
          <a:srgbClr val="CCFFCC">
            <a:alpha val="81000"/>
          </a:srgbClr>
        </a:solidFill>
        <a:ln>
          <a:solidFill>
            <a:srgbClr val="008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b="1" kern="1200" dirty="0" smtClean="0">
              <a:solidFill>
                <a:srgbClr val="008000"/>
              </a:solidFill>
            </a:rPr>
            <a:t>Nomura Research Inc.</a:t>
          </a:r>
          <a:r>
            <a:rPr kumimoji="1" lang="en-US" altLang="ja-JP" sz="2400" b="1" kern="1200" dirty="0" smtClean="0">
              <a:solidFill>
                <a:srgbClr val="FF0000"/>
              </a:solidFill>
            </a:rPr>
            <a:t> </a:t>
          </a:r>
          <a:r>
            <a:rPr kumimoji="1" lang="en-US" altLang="ja-JP" sz="2800" b="1" kern="1200" dirty="0" smtClean="0">
              <a:solidFill>
                <a:srgbClr val="000000"/>
              </a:solidFill>
            </a:rPr>
            <a:t>Common Subjects: </a:t>
          </a:r>
          <a:r>
            <a:rPr kumimoji="1" lang="en-US" altLang="ja-JP" sz="2800" b="1" kern="1200" dirty="0" smtClean="0">
              <a:solidFill>
                <a:srgbClr val="FF0000"/>
              </a:solidFill>
            </a:rPr>
            <a:t>Central Campus </a:t>
          </a:r>
          <a:endParaRPr kumimoji="1" lang="ja-JP" altLang="en-US" sz="2800" b="1" kern="1200" dirty="0" smtClean="0">
            <a:solidFill>
              <a:srgbClr val="FF0000"/>
            </a:solidFill>
          </a:endParaRPr>
        </a:p>
      </dsp:txBody>
      <dsp:txXfrm>
        <a:off x="1524689" y="3345968"/>
        <a:ext cx="3530697" cy="1146028"/>
      </dsp:txXfrm>
    </dsp:sp>
    <dsp:sp modelId="{EDBABA9E-0474-FA41-BE9A-BFA1DEB0D0B7}">
      <dsp:nvSpPr>
        <dsp:cNvPr id="0" name=""/>
        <dsp:cNvSpPr/>
      </dsp:nvSpPr>
      <dsp:spPr>
        <a:xfrm>
          <a:off x="1216009" y="-160470"/>
          <a:ext cx="3587508" cy="3587508"/>
        </a:xfrm>
        <a:custGeom>
          <a:avLst/>
          <a:gdLst/>
          <a:ahLst/>
          <a:cxnLst/>
          <a:rect l="0" t="0" r="0" b="0"/>
          <a:pathLst>
            <a:path>
              <a:moveTo>
                <a:pt x="1086127" y="3442031"/>
              </a:moveTo>
              <a:arcTo wR="1793754" hR="1793754" stAng="6794069" swAng="115767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51D32-B840-824E-B5EA-00A1778C7607}">
      <dsp:nvSpPr>
        <dsp:cNvPr id="0" name=""/>
        <dsp:cNvSpPr/>
      </dsp:nvSpPr>
      <dsp:spPr>
        <a:xfrm>
          <a:off x="164754" y="2107276"/>
          <a:ext cx="1950842" cy="843733"/>
        </a:xfrm>
        <a:prstGeom prst="roundRect">
          <a:avLst/>
        </a:prstGeom>
        <a:solidFill>
          <a:srgbClr val="FFFF00">
            <a:alpha val="81000"/>
          </a:srgbClr>
        </a:solidFill>
        <a:ln>
          <a:solidFill>
            <a:srgbClr val="3366FF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>
              <a:solidFill>
                <a:srgbClr val="3366FF"/>
              </a:solidFill>
            </a:rPr>
            <a:t> </a:t>
          </a:r>
          <a:r>
            <a:rPr kumimoji="1" lang="en-US" altLang="ja-JP" sz="2400" b="1" kern="1200" dirty="0" smtClean="0">
              <a:solidFill>
                <a:srgbClr val="3366FF"/>
              </a:solidFill>
            </a:rPr>
            <a:t>Kyushu U. </a:t>
          </a:r>
          <a:r>
            <a:rPr kumimoji="1" lang="en-US" altLang="ja-JP" sz="2400" b="1" kern="1200" dirty="0" smtClean="0">
              <a:solidFill>
                <a:schemeClr val="tx1"/>
              </a:solidFill>
            </a:rPr>
            <a:t>G. Survey.</a:t>
          </a:r>
          <a:endParaRPr kumimoji="1" lang="ja-JP" altLang="en-US" sz="2400" b="1" kern="1200" dirty="0" smtClean="0">
            <a:solidFill>
              <a:schemeClr val="tx1"/>
            </a:solidFill>
          </a:endParaRPr>
        </a:p>
      </dsp:txBody>
      <dsp:txXfrm>
        <a:off x="205942" y="2148464"/>
        <a:ext cx="1868466" cy="761357"/>
      </dsp:txXfrm>
    </dsp:sp>
    <dsp:sp modelId="{7E91D2D6-8CF1-7C4D-842C-E2EAD6635CF8}">
      <dsp:nvSpPr>
        <dsp:cNvPr id="0" name=""/>
        <dsp:cNvSpPr/>
      </dsp:nvSpPr>
      <dsp:spPr>
        <a:xfrm>
          <a:off x="605711" y="1586106"/>
          <a:ext cx="3587508" cy="3587508"/>
        </a:xfrm>
        <a:custGeom>
          <a:avLst/>
          <a:gdLst/>
          <a:ahLst/>
          <a:cxnLst/>
          <a:rect l="0" t="0" r="0" b="0"/>
          <a:pathLst>
            <a:path>
              <a:moveTo>
                <a:pt x="539790" y="511128"/>
              </a:moveTo>
              <a:arcTo wR="1793754" hR="1793754" stAng="13538842" swAng="276510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3" tIns="46642" rIns="93283" bIns="4664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3" tIns="46642" rIns="93283" bIns="46642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3" tIns="46642" rIns="93283" bIns="4664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3" tIns="46642" rIns="93283" bIns="46642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789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3" tIns="46642" rIns="93283" bIns="4664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3" tIns="46642" rIns="93283" bIns="46642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3" tIns="46642" rIns="93283" bIns="4664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3" tIns="46642" rIns="93283" bIns="4664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3" tIns="46642" rIns="93283" bIns="4664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3" tIns="46642" rIns="93283" bIns="46642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gif"/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gif"/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3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0"/>
            <a:ext cx="53213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AC-5 Summary (A. Yamamoto, O. Napoly, M. Ross)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49" descr="nsf4c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507" y="5881696"/>
            <a:ext cx="91723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184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2013.05.31 LC2013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AC-5 Summary (A. Yamamoto, O. Napoly, M. Ross)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64331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40608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99049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1221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71692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5876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0445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26665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05665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08717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221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2013.05.31 LC2013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AC-5 Summary (A. Yamamoto, O. Napoly, M. Ross)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4626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349338" y="10592"/>
            <a:ext cx="6746691" cy="867826"/>
          </a:xfrm>
          <a:prstGeom prst="rect">
            <a:avLst/>
          </a:prstGeom>
          <a:solidFill>
            <a:srgbClr val="FFFAE8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cern_logo_white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192" y="-10582"/>
            <a:ext cx="843333" cy="816336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878418"/>
            <a:ext cx="91440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LC_logo_transparent_bg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" y="747"/>
            <a:ext cx="1236261" cy="80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64891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85172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59027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2670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32283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85689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54127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7984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2105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446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0"/>
            <a:ext cx="7370763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800100"/>
            <a:ext cx="3810000" cy="5524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00100"/>
            <a:ext cx="3810000" cy="5524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4FCA1-8E9E-4AB0-B29E-301DE2C0B69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75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55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671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582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334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499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62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16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2013.05.31 LC2013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AC-5 Summary (A. Yamamoto, O. Napoly, M. Ross)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4718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3008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228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  <p:extLst>
      <p:ext uri="{BB962C8B-B14F-4D97-AF65-F5344CB8AC3E}">
        <p14:creationId xmlns:p14="http://schemas.microsoft.com/office/powerpoint/2010/main" val="6226669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1" tIns="45715" rIns="91431" bIns="45715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2013.05.31 LC2013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AC-5 Summary (A. Yamamoto, O. Napoly, M. Ross)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5462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000000"/>
              </a:solidFill>
              <a:ea typeface="ＭＳ Ｐゴシック" charset="0"/>
            </a:endParaRPr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Helmholtz-Logo_schwarz_70_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5959475"/>
            <a:ext cx="16478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de-DE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de-DE" noProof="0" smtClean="0"/>
              <a:t>Click to edit Master title style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4024871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2013.05.31 LC2013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AC-5 Summary (A. Yamamoto, O. Napoly, M. Ross)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8149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55335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53391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2673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1257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6575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44280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46699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Drag picture to placeholder or click icon to add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02734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1941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48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2013.05.31 LC2013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AC-5 Summary (A. Yamamoto, O. Napoly, M. Ross)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42385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E39938-E47B-A741-8EC0-6A0DE58CD684}" type="slidenum">
              <a:rPr lang="en-GB" sz="1600">
                <a:solidFill>
                  <a:srgbClr val="000000"/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600">
              <a:solidFill>
                <a:srgbClr val="000000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6303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268413"/>
            <a:ext cx="4038600" cy="2352675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773488"/>
            <a:ext cx="4038600" cy="2352675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6E2C53-C598-244A-BCE6-B79A44DD7171}" type="slidenum">
              <a:rPr lang="en-GB" sz="1600">
                <a:solidFill>
                  <a:srgbClr val="000000"/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600">
              <a:solidFill>
                <a:srgbClr val="000000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9583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000000"/>
              </a:solidFill>
              <a:ea typeface="ＭＳ Ｐゴシック" charset="0"/>
            </a:endParaRPr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Helmholtz-Logo_schwarz_70_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5959475"/>
            <a:ext cx="16478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de-DE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de-DE" noProof="0" smtClean="0"/>
              <a:t>Click to edit Master title style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6968480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12970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17674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09661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66397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2811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0182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828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2013.05.31 LC2013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AC-5 Summary (A. Yamamoto, O. Napoly, M. Ross)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85139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Drag picture to placeholder or click icon to add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05003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20021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2762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E39938-E47B-A741-8EC0-6A0DE58CD684}" type="slidenum">
              <a:rPr lang="en-GB" sz="1600">
                <a:solidFill>
                  <a:srgbClr val="000000"/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600">
              <a:solidFill>
                <a:srgbClr val="000000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8292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268413"/>
            <a:ext cx="4038600" cy="2352675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773488"/>
            <a:ext cx="4038600" cy="2352675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6E2C53-C598-244A-BCE6-B79A44DD7171}" type="slidenum">
              <a:rPr lang="en-GB" sz="1600">
                <a:solidFill>
                  <a:srgbClr val="000000"/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600">
              <a:solidFill>
                <a:srgbClr val="000000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7130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993351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846868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937588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9669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01661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2013.05.31 LC2013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AC-5 Summary (A. Yamamoto, O. Napoly, M. Ross)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9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335173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475156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889310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124443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73730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895783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4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Yamamoto, 13/05/31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64312-F8DD-5248-A202-0A2AAD975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7277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Yamamoto, 13/05/31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571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2906715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4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Yamamoto, 13/05/31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9E4A-33FE-0443-8988-29436E360D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727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Yamamoto, 13/05/31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71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2013.05.31 LC2013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AC-5 Summary (A. Yamamoto, O. Napoly, M. Ross)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70425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0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Yamamoto, 13/05/31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8144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4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4"/>
            <a:ext cx="3609880" cy="3502119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Yamamoto, 13/05/31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FAD-72C7-C345-922B-F2BFB23F5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0628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Yamamoto, 13/05/31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8F50-D5F2-5B42-9A3D-A4BF96648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73183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Yamamoto, 13/05/31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ED0B-ABF7-D84E-BBF7-FE21D0163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8878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8" indent="0">
              <a:buNone/>
              <a:defRPr sz="2800"/>
            </a:lvl2pPr>
            <a:lvl3pPr marL="914218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2" indent="0">
              <a:buNone/>
              <a:defRPr sz="2000"/>
            </a:lvl6pPr>
            <a:lvl7pPr marL="2742652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Yamamoto, 13/05/31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9B40-E3E0-2F43-8634-5F00C375A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91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533378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2013/5/30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9130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2013/5/30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76589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2013/5/30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02831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2013/5/30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10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2013.05.31 LC2013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AC-5 Summary (A. Yamamoto, O. Napoly, M. Ross)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2021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2013/5/30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8898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2013/5/30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4034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2013/5/30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0575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2013/5/30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93572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2013/5/30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11152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2013/5/30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41972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116A-4294-684B-A63E-C16CA12E0B6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2013/5/30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CB97-D5D9-9241-B627-6A0635D2FC8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75689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60910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16402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663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2013.05.31 LC2013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AC-5 Summary (A. Yamamoto, O. Napoly, M. Ross)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2140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64089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46728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00710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30609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0024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18510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40004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14351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25668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349338" y="10592"/>
            <a:ext cx="6746691" cy="867826"/>
          </a:xfrm>
          <a:prstGeom prst="rect">
            <a:avLst/>
          </a:prstGeom>
          <a:solidFill>
            <a:srgbClr val="FFFAE8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cern_logo_white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192" y="-10582"/>
            <a:ext cx="843333" cy="816336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878418"/>
            <a:ext cx="91440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LC_logo_transparent_bg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" y="747"/>
            <a:ext cx="1236261" cy="80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80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image" Target="../media/image21.gif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image" Target="../media/image2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5.em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7.e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6.emf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11.png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1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image" Target="../media/image15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image" Target="../media/image17.emf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image" Target="../media/image16.emf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70.xml"/><Relationship Id="rId15" Type="http://schemas.openxmlformats.org/officeDocument/2006/relationships/image" Target="../media/image19.png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image" Target="../media/image18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13" Type="http://schemas.openxmlformats.org/officeDocument/2006/relationships/image" Target="../media/image21.gif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Relationship Id="rId14" Type="http://schemas.openxmlformats.org/officeDocument/2006/relationships/image" Target="../media/image2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0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2013.05.31 LC2013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0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AC-5 Summary (A. Yamamoto, O. Napoly, M. Ross)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229600" y="7620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84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9925" y="-3106"/>
            <a:ext cx="6119018" cy="80886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73062"/>
            <a:ext cx="8229600" cy="5053101"/>
          </a:xfrm>
          <a:prstGeom prst="rect">
            <a:avLst/>
          </a:prstGeom>
          <a:solidFill>
            <a:srgbClr val="FFFAE8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cern_logo_white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192" y="-10582"/>
            <a:ext cx="843333" cy="816336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878418"/>
            <a:ext cx="91440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LC_logo_transparent_bg.eps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" y="747"/>
            <a:ext cx="1236261" cy="80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21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3200" kern="1200">
          <a:solidFill>
            <a:srgbClr val="1F497D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800" kern="1200">
          <a:solidFill>
            <a:srgbClr val="1F497D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400" kern="1200">
          <a:solidFill>
            <a:srgbClr val="1F497D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000" kern="1200">
          <a:solidFill>
            <a:srgbClr val="1F497D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000" kern="1200">
          <a:solidFill>
            <a:srgbClr val="1F497D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pPr defTabSz="457154"/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pPr defTabSz="457154"/>
            <a:r>
              <a:rPr lang="en-US" smtClean="0"/>
              <a:t>AC-5 Summary (A. Yamamoto, O. Napoly, M. Ross)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pPr defTabSz="457154"/>
            <a:fld id="{CADE5BF1-A944-B54A-9898-A27DB1807F1E}" type="slidenum">
              <a:rPr lang="en-US" smtClean="0"/>
              <a:pPr defTabSz="457154"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31273" y="1039091"/>
            <a:ext cx="7481166" cy="45258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97490" y="197881"/>
            <a:ext cx="2523120" cy="473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31273" y="633145"/>
            <a:ext cx="7481455" cy="346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31273" y="6217227"/>
            <a:ext cx="7481455" cy="3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59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4" r:id="rId11"/>
    <p:sldLayoutId id="2147483670" r:id="rId12"/>
    <p:sldLayoutId id="2147483674" r:id="rId13"/>
    <p:sldLayoutId id="2147483671" r:id="rId14"/>
    <p:sldLayoutId id="2147483672" r:id="rId15"/>
    <p:sldLayoutId id="2147483673" r:id="rId16"/>
  </p:sldLayoutIdLst>
  <p:hf hdr="0"/>
  <p:txStyles>
    <p:titleStyle>
      <a:lvl1pPr algn="ctr" defTabSz="4571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457154" rtl="0" eaLnBrk="1" latinLnBrk="0" hangingPunct="1">
        <a:spcBef>
          <a:spcPct val="20000"/>
        </a:spcBef>
        <a:buFont typeface="Arial"/>
        <a:buNone/>
        <a:defRPr sz="27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742876" indent="-285721" algn="l" defTabSz="45715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457154" rtl="0" eaLnBrk="1" latinLnBrk="0" hangingPunct="1">
        <a:spcBef>
          <a:spcPct val="20000"/>
        </a:spcBef>
        <a:buFont typeface="Lucida Grande"/>
        <a:buChar char="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040" indent="-228577" algn="l" defTabSz="45715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45715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Textmasterformate durch Klicken bearbeiten</a:t>
            </a:r>
          </a:p>
          <a:p>
            <a:pPr lvl="1"/>
            <a:r>
              <a:rPr lang="en-GB"/>
              <a:t>Zweite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900" b="1" dirty="0" smtClean="0">
                <a:solidFill>
                  <a:srgbClr val="808080"/>
                </a:solidFill>
                <a:ea typeface="ＭＳ Ｐゴシック" charset="0"/>
              </a:rPr>
              <a:t>Benno List 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0"/>
              </a:rPr>
              <a:t> </a:t>
            </a:r>
            <a:r>
              <a:rPr lang="en-GB" sz="900" dirty="0">
                <a:solidFill>
                  <a:srgbClr val="808080"/>
                </a:solidFill>
                <a:ea typeface="ＭＳ Ｐゴシック" charset="0"/>
              </a:rPr>
              <a:t>|  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0"/>
              </a:rPr>
              <a:t>ECFA LC2013 |  28.5.2013 |  </a:t>
            </a:r>
            <a:r>
              <a:rPr lang="en-GB" sz="900" b="1" dirty="0" smtClean="0">
                <a:solidFill>
                  <a:srgbClr val="808080"/>
                </a:solidFill>
                <a:ea typeface="ＭＳ Ｐゴシック" charset="0"/>
              </a:rPr>
              <a:t>Page </a:t>
            </a:r>
            <a:fld id="{EA9FB43F-C98D-1545-80BC-32492D678130}" type="slidenum">
              <a:rPr lang="en-GB" sz="900" b="1" smtClean="0">
                <a:solidFill>
                  <a:srgbClr val="808080"/>
                </a:solidFill>
                <a:ea typeface="ＭＳ Ｐゴシック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900" b="1" dirty="0">
              <a:solidFill>
                <a:srgbClr val="808080"/>
              </a:solidFill>
              <a:ea typeface="ＭＳ Ｐゴシック" charset="0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710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charset="0"/>
        <a:buChar char="&gt;"/>
        <a:defRPr sz="2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charset="0"/>
        <a:defRPr sz="1200">
          <a:solidFill>
            <a:schemeClr val="tx1"/>
          </a:solidFill>
          <a:latin typeface="+mn-lt"/>
          <a:ea typeface="ＭＳ Ｐゴシック" charset="0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charset="0"/>
        <a:buChar char="§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Textmasterformate durch Klicken bearbeiten</a:t>
            </a:r>
          </a:p>
          <a:p>
            <a:pPr lvl="1"/>
            <a:r>
              <a:rPr lang="en-GB"/>
              <a:t>Zweite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900" b="1" dirty="0" smtClean="0">
                <a:solidFill>
                  <a:srgbClr val="808080"/>
                </a:solidFill>
                <a:ea typeface="ＭＳ Ｐゴシック" charset="0"/>
              </a:rPr>
              <a:t>Benno List 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0"/>
              </a:rPr>
              <a:t> </a:t>
            </a:r>
            <a:r>
              <a:rPr lang="en-GB" sz="900" dirty="0">
                <a:solidFill>
                  <a:srgbClr val="808080"/>
                </a:solidFill>
                <a:ea typeface="ＭＳ Ｐゴシック" charset="0"/>
              </a:rPr>
              <a:t>|  </a:t>
            </a:r>
            <a:r>
              <a:rPr lang="en-GB" sz="900" dirty="0" smtClean="0">
                <a:solidFill>
                  <a:srgbClr val="808080"/>
                </a:solidFill>
                <a:ea typeface="ＭＳ Ｐゴシック" charset="0"/>
              </a:rPr>
              <a:t>ECFA LC2013 |  28.5.2013 |  </a:t>
            </a:r>
            <a:r>
              <a:rPr lang="en-GB" sz="900" b="1" dirty="0" smtClean="0">
                <a:solidFill>
                  <a:srgbClr val="808080"/>
                </a:solidFill>
                <a:ea typeface="ＭＳ Ｐゴシック" charset="0"/>
              </a:rPr>
              <a:t>Page </a:t>
            </a:r>
            <a:fld id="{EA9FB43F-C98D-1545-80BC-32492D678130}" type="slidenum">
              <a:rPr lang="en-GB" sz="900" b="1" smtClean="0">
                <a:solidFill>
                  <a:srgbClr val="808080"/>
                </a:solidFill>
                <a:ea typeface="ＭＳ Ｐゴシック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900" b="1" dirty="0">
              <a:solidFill>
                <a:srgbClr val="808080"/>
              </a:solidFill>
              <a:ea typeface="ＭＳ Ｐゴシック" charset="0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499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charset="0"/>
        <a:buChar char="&gt;"/>
        <a:defRPr sz="2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charset="0"/>
        <a:defRPr sz="1200">
          <a:solidFill>
            <a:schemeClr val="tx1"/>
          </a:solidFill>
          <a:latin typeface="+mn-lt"/>
          <a:ea typeface="ＭＳ Ｐゴシック" charset="0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charset="0"/>
        <a:buChar char="§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/>
            <a:fld id="{033C222C-70AC-E643-9583-2C6665E9CB8E}" type="slidenum">
              <a:rPr lang="en-US" smtClean="0">
                <a:solidFill>
                  <a:srgbClr val="000000"/>
                </a:solidFill>
              </a:rPr>
              <a:pPr defTabSz="4572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0079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latin typeface="Arial" charset="0"/>
                <a:ea typeface="ＭＳ Ｐゴシック" charset="0"/>
              </a:rPr>
              <a:t>A. Yamamoto, 13/05/31</a:t>
            </a: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5909" y="6355774"/>
            <a:ext cx="2366818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latin typeface="Arial" charset="0"/>
                <a:ea typeface="ＭＳ Ｐゴシック" charset="0"/>
              </a:rPr>
              <a:t>ILC Technical Status</a:t>
            </a: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4" y="6355774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fld id="{377CA3EF-25DA-1D47-8E9C-9756F0E86062}" type="slidenum">
              <a:rPr lang="en-US">
                <a:latin typeface="Arial" charset="0"/>
                <a:ea typeface="ＭＳ Ｐゴシック" charset="0"/>
              </a:rPr>
              <a:pPr defTabSz="455954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4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ilccolor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7990" y="50512"/>
            <a:ext cx="841375" cy="54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3460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</p:sldLayoutIdLst>
  <p:hf hdr="0"/>
  <p:txStyles>
    <p:titleStyle>
      <a:lvl1pPr algn="ctr" defTabSz="455954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54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07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659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213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1966" indent="-341966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647" indent="-285692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772" indent="-227977" algn="l" defTabSz="455954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726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6123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098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2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0F3D116A-4294-684B-A63E-C16CA12E0B60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2013/5/30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276ECB97-D5D9-9241-B627-6A0635D2FC83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177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0B5A2-9535-405B-99E0-CDC6E1509CFD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73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9925" y="-3106"/>
            <a:ext cx="6119018" cy="80886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73062"/>
            <a:ext cx="8229600" cy="5053101"/>
          </a:xfrm>
          <a:prstGeom prst="rect">
            <a:avLst/>
          </a:prstGeom>
          <a:solidFill>
            <a:srgbClr val="FFFAE8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cern_logo_white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192" y="-10582"/>
            <a:ext cx="843333" cy="816336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878418"/>
            <a:ext cx="91440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LC_logo_transparent_bg.eps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" y="747"/>
            <a:ext cx="1236261" cy="80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223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3200" kern="1200">
          <a:solidFill>
            <a:srgbClr val="1F497D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800" kern="1200">
          <a:solidFill>
            <a:srgbClr val="1F497D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400" kern="1200">
          <a:solidFill>
            <a:srgbClr val="1F497D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000" kern="1200">
          <a:solidFill>
            <a:srgbClr val="1F497D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000" kern="1200">
          <a:solidFill>
            <a:srgbClr val="1F497D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8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4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9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3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2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9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9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9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1273" y="1789547"/>
            <a:ext cx="8007927" cy="3844636"/>
          </a:xfrm>
        </p:spPr>
        <p:txBody>
          <a:bodyPr>
            <a:normAutofit/>
          </a:bodyPr>
          <a:lstStyle/>
          <a:p>
            <a:r>
              <a:rPr lang="en-US" sz="2400" dirty="0"/>
              <a:t>There </a:t>
            </a:r>
            <a:r>
              <a:rPr lang="en-US" sz="2400" dirty="0" smtClean="0"/>
              <a:t>were 6 </a:t>
            </a:r>
            <a:r>
              <a:rPr lang="en-US" sz="2400" dirty="0"/>
              <a:t>talks </a:t>
            </a:r>
            <a:r>
              <a:rPr lang="en-US" sz="2400" dirty="0" smtClean="0"/>
              <a:t>:</a:t>
            </a:r>
            <a:endParaRPr lang="en-US" sz="2400" dirty="0"/>
          </a:p>
          <a:p>
            <a:r>
              <a:rPr lang="en-US" sz="2400" dirty="0" smtClean="0"/>
              <a:t>1</a:t>
            </a:r>
            <a:r>
              <a:rPr lang="en-US" sz="2400" dirty="0"/>
              <a:t>)      EDMS Summary and Plans     </a:t>
            </a:r>
            <a:r>
              <a:rPr lang="en-US" sz="2400" dirty="0"/>
              <a:t>	</a:t>
            </a:r>
            <a:r>
              <a:rPr lang="en-US" sz="2400" dirty="0" smtClean="0"/>
              <a:t>B</a:t>
            </a:r>
            <a:r>
              <a:rPr lang="en-US" sz="2400" dirty="0"/>
              <a:t>. List   </a:t>
            </a:r>
          </a:p>
          <a:p>
            <a:r>
              <a:rPr lang="en-US" sz="2400" dirty="0"/>
              <a:t>2)      Timing / Survey Constraints   </a:t>
            </a:r>
            <a:r>
              <a:rPr lang="en-US" sz="2400" dirty="0"/>
              <a:t>	</a:t>
            </a:r>
            <a:r>
              <a:rPr lang="en-US" sz="2400" dirty="0" smtClean="0"/>
              <a:t>E</a:t>
            </a:r>
            <a:r>
              <a:rPr lang="en-US" sz="2400" dirty="0"/>
              <a:t>. </a:t>
            </a:r>
            <a:r>
              <a:rPr lang="en-US" sz="2400" dirty="0" smtClean="0"/>
              <a:t>Paterson</a:t>
            </a:r>
          </a:p>
          <a:p>
            <a:r>
              <a:rPr lang="en-US" sz="2400" dirty="0" smtClean="0"/>
              <a:t>3</a:t>
            </a:r>
            <a:r>
              <a:rPr lang="en-US" sz="2400" dirty="0"/>
              <a:t>)      ITER Integration                        </a:t>
            </a:r>
            <a:r>
              <a:rPr lang="en-US" sz="2400" dirty="0"/>
              <a:t>	</a:t>
            </a:r>
            <a:r>
              <a:rPr lang="en-US" sz="2400" dirty="0" smtClean="0"/>
              <a:t>A</a:t>
            </a:r>
            <a:r>
              <a:rPr lang="en-US" sz="2400" dirty="0"/>
              <a:t>. </a:t>
            </a:r>
            <a:r>
              <a:rPr lang="en-US" sz="2400" dirty="0" smtClean="0"/>
              <a:t>Yamamoto</a:t>
            </a:r>
          </a:p>
          <a:p>
            <a:r>
              <a:rPr lang="en-US" sz="2400" dirty="0" smtClean="0"/>
              <a:t>4</a:t>
            </a:r>
            <a:r>
              <a:rPr lang="en-US" sz="2400" dirty="0"/>
              <a:t>)      </a:t>
            </a:r>
            <a:r>
              <a:rPr lang="en-US" sz="2400" dirty="0" smtClean="0"/>
              <a:t>Draft Schedule (ILC-Asia)		</a:t>
            </a:r>
            <a:r>
              <a:rPr lang="en-US" sz="2400" dirty="0"/>
              <a:t>    </a:t>
            </a:r>
            <a:r>
              <a:rPr lang="en-US" sz="2400" dirty="0"/>
              <a:t>	</a:t>
            </a:r>
            <a:r>
              <a:rPr lang="en-US" sz="2400" dirty="0" smtClean="0"/>
              <a:t>M</a:t>
            </a:r>
            <a:r>
              <a:rPr lang="en-US" sz="2400" dirty="0"/>
              <a:t>. </a:t>
            </a:r>
            <a:r>
              <a:rPr lang="en-US" sz="2400" dirty="0" err="1" smtClean="0"/>
              <a:t>Gastal</a:t>
            </a:r>
            <a:endParaRPr lang="en-US" sz="2400" dirty="0"/>
          </a:p>
          <a:p>
            <a:r>
              <a:rPr lang="en-US" sz="2400" dirty="0" smtClean="0"/>
              <a:t>5</a:t>
            </a:r>
            <a:r>
              <a:rPr lang="en-US" sz="2400" dirty="0"/>
              <a:t>)      Site Investigation Report          </a:t>
            </a:r>
            <a:r>
              <a:rPr lang="en-US" sz="2400" dirty="0"/>
              <a:t>	</a:t>
            </a:r>
            <a:r>
              <a:rPr lang="en-US" sz="2400" dirty="0" smtClean="0"/>
              <a:t>M</a:t>
            </a:r>
            <a:r>
              <a:rPr lang="en-US" sz="2400" dirty="0"/>
              <a:t>. Miyahara </a:t>
            </a:r>
            <a:endParaRPr lang="en-US" sz="2400" dirty="0" smtClean="0"/>
          </a:p>
          <a:p>
            <a:r>
              <a:rPr lang="en-US" sz="2400" dirty="0" smtClean="0"/>
              <a:t>6</a:t>
            </a:r>
            <a:r>
              <a:rPr lang="en-US" sz="2400" dirty="0"/>
              <a:t>)      </a:t>
            </a:r>
            <a:r>
              <a:rPr lang="en-US" sz="2400" dirty="0" smtClean="0"/>
              <a:t>Beam/Service Tunnel </a:t>
            </a:r>
            <a:r>
              <a:rPr lang="en-US" sz="2400" dirty="0" err="1" smtClean="0"/>
              <a:t>config</a:t>
            </a:r>
            <a:r>
              <a:rPr lang="en-US" sz="2400" dirty="0" smtClean="0"/>
              <a:t>.		A</a:t>
            </a:r>
            <a:r>
              <a:rPr lang="en-US" sz="2400" dirty="0"/>
              <a:t>. </a:t>
            </a:r>
            <a:r>
              <a:rPr lang="en-US" sz="2400" dirty="0" err="1" smtClean="0"/>
              <a:t>Enomoto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 AC-5 Summary: AD &amp; I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2667000" cy="365125"/>
          </a:xfrm>
        </p:spPr>
        <p:txBody>
          <a:bodyPr/>
          <a:lstStyle/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04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Cost Review (02.2013) identified ‘other project costs’ for further study:</a:t>
            </a:r>
          </a:p>
          <a:p>
            <a:r>
              <a:rPr lang="en-US" dirty="0" smtClean="0"/>
              <a:t>esp. cost of managing in-kind contributions</a:t>
            </a:r>
          </a:p>
          <a:p>
            <a:endParaRPr lang="en-US" dirty="0"/>
          </a:p>
          <a:p>
            <a:r>
              <a:rPr lang="en-US" i="1" u="sng" dirty="0" smtClean="0">
                <a:solidFill>
                  <a:srgbClr val="FF0000"/>
                </a:solidFill>
              </a:rPr>
              <a:t>A very important aspect of ITER and EU-XFEL construction projects</a:t>
            </a:r>
          </a:p>
          <a:p>
            <a:r>
              <a:rPr lang="en-US" dirty="0" smtClean="0"/>
              <a:t>E. Tada (Japan ITER Domestic Agency) provided overview of ITER in-kind management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779327" cy="500303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vert="horz" lIns="0" tIns="0" rIns="0" bIns="0"/>
          <a:lstStyle/>
          <a:p>
            <a:r>
              <a:rPr lang="en-US" dirty="0"/>
              <a:t>3) ITER Integration - A. Yamamoto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10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53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58975" y="209550"/>
            <a:ext cx="5843588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>
                <a:solidFill>
                  <a:srgbClr val="2D2D8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MS PGothic" charset="0"/>
                <a:cs typeface="MS PGothic" charset="0"/>
              </a:rPr>
              <a:t>ITER</a:t>
            </a:r>
            <a:r>
              <a:rPr lang="ja-JP" altLang="en-US" sz="2800">
                <a:solidFill>
                  <a:srgbClr val="2D2D8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MS PGothic" charset="0"/>
                <a:cs typeface="MS PGothic" charset="0"/>
              </a:rPr>
              <a:t> </a:t>
            </a:r>
            <a:r>
              <a:rPr lang="en-US" altLang="ja-JP" sz="2800">
                <a:solidFill>
                  <a:srgbClr val="2D2D8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MS PGothic" charset="0"/>
                <a:cs typeface="MS PGothic" charset="0"/>
              </a:rPr>
              <a:t>Baseline Structure</a:t>
            </a:r>
            <a:endParaRPr lang="en-GB" altLang="ja-JP" sz="2800">
              <a:solidFill>
                <a:srgbClr val="2D2D8A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585788" y="655638"/>
            <a:ext cx="8001000" cy="76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kumimoji="1" lang="ja-JP" altLang="en-US">
              <a:solidFill>
                <a:prstClr val="black"/>
              </a:solidFill>
              <a:cs typeface="MS PGothic" charset="0"/>
            </a:endParaRPr>
          </a:p>
        </p:txBody>
      </p:sp>
      <p:sp>
        <p:nvSpPr>
          <p:cNvPr id="9220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620125" y="6519863"/>
            <a:ext cx="4572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04F252D-1CCB-F84E-9F5E-8AFF9A419F8A}" type="slidenum">
              <a:rPr lang="en-US" altLang="ja-JP" sz="1400">
                <a:solidFill>
                  <a:prstClr val="black"/>
                </a:solidFill>
                <a:latin typeface="Helvetica" charset="0"/>
                <a:ea typeface="Osaka" charset="0"/>
                <a:cs typeface="Osaka" charset="0"/>
              </a:rPr>
              <a:pPr eaLnBrk="1" hangingPunct="1"/>
              <a:t>12</a:t>
            </a:fld>
            <a:endParaRPr lang="en-US" altLang="ja-JP" sz="1400">
              <a:solidFill>
                <a:prstClr val="black"/>
              </a:solidFill>
              <a:latin typeface="Times" charset="0"/>
              <a:ea typeface="Osaka" charset="0"/>
              <a:cs typeface="Osaka" charset="0"/>
            </a:endParaRPr>
          </a:p>
        </p:txBody>
      </p:sp>
      <p:pic>
        <p:nvPicPr>
          <p:cNvPr id="922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58738"/>
            <a:ext cx="1411288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2" name="グループ化 2"/>
          <p:cNvGrpSpPr>
            <a:grpSpLocks/>
          </p:cNvGrpSpPr>
          <p:nvPr/>
        </p:nvGrpSpPr>
        <p:grpSpPr bwMode="auto">
          <a:xfrm>
            <a:off x="206375" y="1016000"/>
            <a:ext cx="8526463" cy="5368925"/>
            <a:chOff x="223729" y="1016000"/>
            <a:chExt cx="9236185" cy="5368925"/>
          </a:xfrm>
        </p:grpSpPr>
        <p:grpSp>
          <p:nvGrpSpPr>
            <p:cNvPr id="9223" name="グループ化 16"/>
            <p:cNvGrpSpPr>
              <a:grpSpLocks/>
            </p:cNvGrpSpPr>
            <p:nvPr/>
          </p:nvGrpSpPr>
          <p:grpSpPr bwMode="auto">
            <a:xfrm>
              <a:off x="223729" y="1016000"/>
              <a:ext cx="9236185" cy="5368925"/>
              <a:chOff x="159873" y="940395"/>
              <a:chExt cx="8525340" cy="5368925"/>
            </a:xfrm>
          </p:grpSpPr>
          <p:pic>
            <p:nvPicPr>
              <p:cNvPr id="9225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088" y="1300758"/>
                <a:ext cx="7858125" cy="50085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351" name="テキスト ボックス 10"/>
              <p:cNvSpPr txBox="1">
                <a:spLocks noChangeArrowheads="1"/>
              </p:cNvSpPr>
              <p:nvPr/>
            </p:nvSpPr>
            <p:spPr bwMode="auto">
              <a:xfrm>
                <a:off x="1351929" y="964208"/>
                <a:ext cx="1552371" cy="338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defTabSz="457200" eaLnBrk="1" hangingPunct="1"/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Technical scope</a:t>
                </a:r>
                <a:endParaRPr kumimoji="1" lang="ja-JP" altLang="en-US" sz="1600" b="1" u="sng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2" name="テキスト ボックス 11"/>
              <p:cNvSpPr txBox="1">
                <a:spLocks noChangeArrowheads="1"/>
              </p:cNvSpPr>
              <p:nvPr/>
            </p:nvSpPr>
            <p:spPr bwMode="auto">
              <a:xfrm>
                <a:off x="4201116" y="940395"/>
                <a:ext cx="971422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457200" eaLnBrk="1" hangingPunct="1"/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Schedule</a:t>
                </a:r>
                <a:endParaRPr kumimoji="1" lang="ja-JP" altLang="en-US" sz="1600" b="1" u="sng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3" name="テキスト ボックス 12"/>
              <p:cNvSpPr txBox="1">
                <a:spLocks noChangeArrowheads="1"/>
              </p:cNvSpPr>
              <p:nvPr/>
            </p:nvSpPr>
            <p:spPr bwMode="auto">
              <a:xfrm>
                <a:off x="5399521" y="940395"/>
                <a:ext cx="584123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457200" eaLnBrk="1" hangingPunct="1"/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Cost</a:t>
                </a:r>
                <a:endParaRPr kumimoji="1" lang="ja-JP" altLang="en-US" sz="1600" b="1" u="sng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4" name="テキスト ボックス 13"/>
              <p:cNvSpPr txBox="1">
                <a:spLocks noChangeArrowheads="1"/>
              </p:cNvSpPr>
              <p:nvPr/>
            </p:nvSpPr>
            <p:spPr bwMode="auto">
              <a:xfrm>
                <a:off x="6626496" y="940395"/>
                <a:ext cx="1338087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457200" eaLnBrk="1" hangingPunct="1"/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Management</a:t>
                </a:r>
                <a:endParaRPr kumimoji="1" lang="ja-JP" altLang="en-US" sz="1600" b="1" u="sng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5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224952" y="1227733"/>
                <a:ext cx="869835" cy="7080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457200" eaLnBrk="1" hangingPunct="1">
                  <a:lnSpc>
                    <a:spcPts val="1600"/>
                  </a:lnSpc>
                </a:pPr>
                <a:endParaRPr kumimoji="1" lang="en-US" altLang="ja-JP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  <a:p>
                <a:pPr defTabSz="457200" eaLnBrk="1" hangingPunct="1">
                  <a:lnSpc>
                    <a:spcPts val="1600"/>
                  </a:lnSpc>
                </a:pPr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Council</a:t>
                </a:r>
              </a:p>
              <a:p>
                <a:pPr defTabSz="457200" eaLnBrk="1" hangingPunct="1">
                  <a:lnSpc>
                    <a:spcPts val="1600"/>
                  </a:lnSpc>
                </a:pPr>
                <a:endParaRPr kumimoji="1" lang="en-US" altLang="ja-JP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7" name="テキスト ボックス 16"/>
              <p:cNvSpPr txBox="1">
                <a:spLocks noChangeArrowheads="1"/>
              </p:cNvSpPr>
              <p:nvPr/>
            </p:nvSpPr>
            <p:spPr bwMode="auto">
              <a:xfrm>
                <a:off x="159873" y="3893145"/>
                <a:ext cx="953962" cy="9128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457200" eaLnBrk="1" hangingPunct="1">
                  <a:lnSpc>
                    <a:spcPts val="1600"/>
                  </a:lnSpc>
                </a:pPr>
                <a:endParaRPr kumimoji="1" lang="en-US" altLang="ja-JP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  <a:p>
                <a:pPr defTabSz="457200" eaLnBrk="1" hangingPunct="1">
                  <a:lnSpc>
                    <a:spcPts val="1600"/>
                  </a:lnSpc>
                </a:pPr>
                <a:endParaRPr kumimoji="1" lang="en-US" altLang="ja-JP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  <a:p>
                <a:pPr defTabSz="457200" eaLnBrk="1" hangingPunct="1">
                  <a:lnSpc>
                    <a:spcPts val="1600"/>
                  </a:lnSpc>
                </a:pPr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Division</a:t>
                </a:r>
              </a:p>
              <a:p>
                <a:pPr defTabSz="457200" eaLnBrk="1" hangingPunct="1">
                  <a:lnSpc>
                    <a:spcPts val="1600"/>
                  </a:lnSpc>
                </a:pPr>
                <a:endParaRPr kumimoji="1" lang="ja-JP" altLang="en-US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8" name="テキスト ボックス 17"/>
              <p:cNvSpPr txBox="1">
                <a:spLocks noChangeArrowheads="1"/>
              </p:cNvSpPr>
              <p:nvPr/>
            </p:nvSpPr>
            <p:spPr bwMode="auto">
              <a:xfrm>
                <a:off x="159873" y="5371108"/>
                <a:ext cx="884122" cy="50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457200" eaLnBrk="1" hangingPunct="1">
                  <a:lnSpc>
                    <a:spcPts val="1600"/>
                  </a:lnSpc>
                </a:pPr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Group</a:t>
                </a:r>
                <a:endParaRPr kumimoji="1" lang="ja-JP" altLang="en-US" sz="1600" b="1" u="sng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  <a:p>
                <a:pPr defTabSz="457200" eaLnBrk="1" hangingPunct="1">
                  <a:lnSpc>
                    <a:spcPts val="1600"/>
                  </a:lnSpc>
                </a:pPr>
                <a:endParaRPr kumimoji="1" lang="ja-JP" altLang="en-US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57356" name="テキスト ボックス 15"/>
              <p:cNvSpPr txBox="1">
                <a:spLocks noChangeArrowheads="1"/>
              </p:cNvSpPr>
              <p:nvPr/>
            </p:nvSpPr>
            <p:spPr bwMode="auto">
              <a:xfrm>
                <a:off x="267809" y="2667595"/>
                <a:ext cx="701583" cy="7080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457200" eaLnBrk="1" hangingPunct="1">
                  <a:lnSpc>
                    <a:spcPts val="1600"/>
                  </a:lnSpc>
                </a:pPr>
                <a:endParaRPr kumimoji="1" lang="ja-JP" altLang="en-US" sz="1600" b="1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  <a:p>
                <a:pPr algn="ctr" defTabSz="457200" eaLnBrk="1" hangingPunct="1">
                  <a:lnSpc>
                    <a:spcPts val="1600"/>
                  </a:lnSpc>
                </a:pPr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ITER</a:t>
                </a:r>
              </a:p>
              <a:p>
                <a:pPr algn="ctr" defTabSz="457200" eaLnBrk="1" hangingPunct="1">
                  <a:lnSpc>
                    <a:spcPts val="1600"/>
                  </a:lnSpc>
                </a:pPr>
                <a:r>
                  <a:rPr kumimoji="1" lang="en-US" altLang="ja-JP" sz="1600" b="1" u="sng">
                    <a:solidFill>
                      <a:srgbClr val="2D2D8A"/>
                    </a:solidFill>
                    <a:latin typeface="Times New Roman" charset="0"/>
                    <a:ea typeface="Osaka" charset="0"/>
                    <a:cs typeface="Osaka" charset="0"/>
                  </a:rPr>
                  <a:t>DG</a:t>
                </a:r>
                <a:endParaRPr kumimoji="1" lang="ja-JP" altLang="en-US" sz="1600" b="1" u="sng">
                  <a:solidFill>
                    <a:srgbClr val="2D2D8A"/>
                  </a:solidFill>
                  <a:latin typeface="Times New Roman" charset="0"/>
                  <a:ea typeface="Osaka" charset="0"/>
                  <a:cs typeface="Osaka" charset="0"/>
                </a:endParaRPr>
              </a:p>
            </p:txBody>
          </p:sp>
        </p:grpSp>
        <p:sp>
          <p:nvSpPr>
            <p:cNvPr id="9224" name="円/楕円 1"/>
            <p:cNvSpPr>
              <a:spLocks noChangeArrowheads="1"/>
            </p:cNvSpPr>
            <p:nvPr/>
          </p:nvSpPr>
          <p:spPr bwMode="auto">
            <a:xfrm>
              <a:off x="946575" y="3217254"/>
              <a:ext cx="155150" cy="27497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/>
              <a:endParaRPr kumimoji="1" lang="ja-JP" altLang="en-US">
                <a:solidFill>
                  <a:prstClr val="black"/>
                </a:solidFill>
                <a:cs typeface="MS PGothic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784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3"/>
          <p:cNvSpPr txBox="1">
            <a:spLocks noChangeArrowheads="1"/>
          </p:cNvSpPr>
          <p:nvPr/>
        </p:nvSpPr>
        <p:spPr bwMode="auto">
          <a:xfrm>
            <a:off x="623888" y="5138738"/>
            <a:ext cx="8269287" cy="111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>
              <a:lnSpc>
                <a:spcPts val="2000"/>
              </a:lnSpc>
            </a:pPr>
            <a:r>
              <a:rPr kumimoji="1" lang="en-US" altLang="ja-JP" sz="2000">
                <a:solidFill>
                  <a:prstClr val="black"/>
                </a:solidFill>
                <a:latin typeface="Times New Roman" charset="0"/>
                <a:ea typeface="Osaka" charset="0"/>
                <a:cs typeface="Osaka" charset="0"/>
              </a:rPr>
              <a:t>Type or specifications</a:t>
            </a:r>
          </a:p>
          <a:p>
            <a:pPr defTabSz="457200" eaLnBrk="1" hangingPunct="1">
              <a:lnSpc>
                <a:spcPts val="2000"/>
              </a:lnSpc>
            </a:pPr>
            <a:r>
              <a:rPr kumimoji="1" lang="en-US" altLang="ja-JP" sz="2000">
                <a:solidFill>
                  <a:prstClr val="black"/>
                </a:solidFill>
                <a:latin typeface="Times New Roman" charset="0"/>
                <a:ea typeface="Osaka" charset="0"/>
                <a:cs typeface="Osaka" charset="0"/>
              </a:rPr>
              <a:t>	- Functional: DA for preliminary design based on conceptual design by IO</a:t>
            </a:r>
          </a:p>
          <a:p>
            <a:pPr defTabSz="457200" eaLnBrk="1" hangingPunct="1">
              <a:lnSpc>
                <a:spcPts val="2000"/>
              </a:lnSpc>
            </a:pPr>
            <a:r>
              <a:rPr kumimoji="1" lang="en-US" altLang="ja-JP" sz="2000">
                <a:solidFill>
                  <a:prstClr val="black"/>
                </a:solidFill>
                <a:latin typeface="Times New Roman" charset="0"/>
                <a:ea typeface="Osaka" charset="0"/>
                <a:cs typeface="Osaka" charset="0"/>
              </a:rPr>
              <a:t>	- Detailed: DA for final design based on preliminary design by IO</a:t>
            </a:r>
          </a:p>
          <a:p>
            <a:pPr defTabSz="457200" eaLnBrk="1" hangingPunct="1">
              <a:lnSpc>
                <a:spcPts val="2000"/>
              </a:lnSpc>
            </a:pPr>
            <a:r>
              <a:rPr kumimoji="1" lang="en-US" altLang="ja-JP" sz="2000">
                <a:solidFill>
                  <a:prstClr val="black"/>
                </a:solidFill>
                <a:latin typeface="Times New Roman" charset="0"/>
                <a:ea typeface="Osaka" charset="0"/>
                <a:cs typeface="Osaka" charset="0"/>
              </a:rPr>
              <a:t>	- Build-to-print: DA for manufacturing design based on final design by IO</a:t>
            </a:r>
          </a:p>
        </p:txBody>
      </p:sp>
      <p:sp>
        <p:nvSpPr>
          <p:cNvPr id="12291" name="Text Box 14"/>
          <p:cNvSpPr txBox="1">
            <a:spLocks noChangeArrowheads="1"/>
          </p:cNvSpPr>
          <p:nvPr/>
        </p:nvSpPr>
        <p:spPr bwMode="auto">
          <a:xfrm>
            <a:off x="1312863" y="115888"/>
            <a:ext cx="71294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457200" eaLnBrk="1" hangingPunct="1">
              <a:spcBef>
                <a:spcPct val="50000"/>
              </a:spcBef>
            </a:pPr>
            <a:r>
              <a:rPr kumimoji="1" lang="en-US" altLang="ja-JP" sz="2800" b="1">
                <a:solidFill>
                  <a:srgbClr val="C0504D"/>
                </a:solidFill>
                <a:latin typeface="MS PGothic" charset="0"/>
                <a:ea typeface="Osaka" charset="0"/>
                <a:cs typeface="Osaka" charset="0"/>
              </a:rPr>
              <a:t>Sharing of Work between IO and DA</a:t>
            </a:r>
            <a:endParaRPr kumimoji="1" lang="en-GB" altLang="ja-JP" sz="2800" b="1">
              <a:solidFill>
                <a:srgbClr val="C0504D"/>
              </a:solidFill>
              <a:latin typeface="MS PGothic" charset="0"/>
              <a:ea typeface="Osaka" charset="0"/>
              <a:cs typeface="Osaka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438400"/>
            <a:ext cx="6008688" cy="248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996950" y="879475"/>
            <a:ext cx="7445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>
              <a:spcBef>
                <a:spcPct val="50000"/>
              </a:spcBef>
            </a:pPr>
            <a:r>
              <a:rPr kumimoji="1" lang="en-US" altLang="ja-JP" sz="2000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Work sharing defined by frame chart</a:t>
            </a:r>
            <a:endParaRPr kumimoji="1" lang="en-GB" altLang="ja-JP" sz="2000">
              <a:solidFill>
                <a:srgbClr val="333399"/>
              </a:solidFill>
              <a:latin typeface="Times New Roman" charset="0"/>
              <a:ea typeface="Osaka" charset="0"/>
              <a:cs typeface="Osaka" charset="0"/>
            </a:endParaRPr>
          </a:p>
        </p:txBody>
      </p:sp>
      <p:sp>
        <p:nvSpPr>
          <p:cNvPr id="37894" name="Text Box 3"/>
          <p:cNvSpPr txBox="1">
            <a:spLocks noChangeArrowheads="1"/>
          </p:cNvSpPr>
          <p:nvPr/>
        </p:nvSpPr>
        <p:spPr bwMode="auto">
          <a:xfrm>
            <a:off x="1068388" y="1279525"/>
            <a:ext cx="705961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・　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Construction</a:t>
            </a:r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：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IO/DAs depending on the type of specifications</a:t>
            </a:r>
            <a:endParaRPr kumimoji="1" lang="ja-JP" altLang="en-US">
              <a:solidFill>
                <a:srgbClr val="333399"/>
              </a:solidFill>
              <a:latin typeface="Times New Roman" charset="0"/>
              <a:ea typeface="Osaka" charset="0"/>
              <a:cs typeface="Osaka" charset="0"/>
            </a:endParaRPr>
          </a:p>
          <a:p>
            <a:pPr defTabSz="457200" eaLnBrk="1" hangingPunct="1"/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・　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Transportation</a:t>
            </a:r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：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IO to coordinate a global transportation</a:t>
            </a:r>
            <a:endParaRPr kumimoji="1" lang="ja-JP" altLang="en-US">
              <a:solidFill>
                <a:srgbClr val="333399"/>
              </a:solidFill>
              <a:latin typeface="Times New Roman" charset="0"/>
              <a:ea typeface="Osaka" charset="0"/>
              <a:cs typeface="Osaka" charset="0"/>
            </a:endParaRPr>
          </a:p>
          <a:p>
            <a:pPr defTabSz="457200" eaLnBrk="1" hangingPunct="1"/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・　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On-site installation/testing</a:t>
            </a:r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：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IO in support of DAs</a:t>
            </a:r>
          </a:p>
          <a:p>
            <a:pPr defTabSz="457200"/>
            <a:r>
              <a:rPr kumimoji="1" lang="ja-JP" altLang="en-US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・　</a:t>
            </a:r>
            <a:r>
              <a:rPr kumimoji="1" lang="en-US" altLang="ja-JP">
                <a:solidFill>
                  <a:srgbClr val="333399"/>
                </a:solidFill>
                <a:latin typeface="Times New Roman" charset="0"/>
                <a:ea typeface="Osaka" charset="0"/>
                <a:cs typeface="Osaka" charset="0"/>
              </a:rPr>
              <a:t>Project management &amp; integration: IO</a:t>
            </a:r>
            <a:endParaRPr kumimoji="1" lang="ja-JP" altLang="en-US">
              <a:solidFill>
                <a:srgbClr val="333399"/>
              </a:solidFill>
              <a:ea typeface="Osaka" charset="0"/>
              <a:cs typeface="Osaka" charset="0"/>
            </a:endParaRPr>
          </a:p>
          <a:p>
            <a:pPr defTabSz="457200" eaLnBrk="1" hangingPunct="1"/>
            <a:endParaRPr kumimoji="1" lang="ja-JP" altLang="en-GB">
              <a:solidFill>
                <a:srgbClr val="333399"/>
              </a:solidFill>
              <a:latin typeface="Times New Roman" charset="0"/>
              <a:ea typeface="Osaka" charset="0"/>
              <a:cs typeface="Osaka" charset="0"/>
            </a:endParaRPr>
          </a:p>
        </p:txBody>
      </p:sp>
      <p:sp>
        <p:nvSpPr>
          <p:cNvPr id="12295" name="Rectangle 10"/>
          <p:cNvSpPr>
            <a:spLocks noChangeArrowheads="1"/>
          </p:cNvSpPr>
          <p:nvPr/>
        </p:nvSpPr>
        <p:spPr bwMode="auto">
          <a:xfrm>
            <a:off x="781050" y="620713"/>
            <a:ext cx="7880350" cy="76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kumimoji="1" lang="ja-JP" altLang="en-US">
              <a:solidFill>
                <a:prstClr val="black"/>
              </a:solidFill>
              <a:cs typeface="MS PGothic" charset="0"/>
            </a:endParaRPr>
          </a:p>
        </p:txBody>
      </p:sp>
      <p:sp>
        <p:nvSpPr>
          <p:cNvPr id="12296" name="スライド番号プレースホルダ 8"/>
          <p:cNvSpPr>
            <a:spLocks noGrp="1"/>
          </p:cNvSpPr>
          <p:nvPr>
            <p:ph type="sldNum" sz="quarter" idx="10"/>
          </p:nvPr>
        </p:nvSpPr>
        <p:spPr>
          <a:xfrm>
            <a:off x="8431213" y="6450013"/>
            <a:ext cx="592137" cy="312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B9C83F-53CB-7A41-9666-1C724E76E4DB}" type="slidenum">
              <a:rPr lang="en-US" altLang="ja-JP" sz="1400" b="1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pPr eaLnBrk="1" hangingPunct="1"/>
              <a:t>13</a:t>
            </a:fld>
            <a:endParaRPr lang="en-US" altLang="ja-JP" sz="1400" b="1">
              <a:solidFill>
                <a:srgbClr val="000000"/>
              </a:solidFill>
              <a:latin typeface="Helvetica" charset="0"/>
              <a:ea typeface="Osaka" charset="0"/>
              <a:cs typeface="Osaka" charset="0"/>
            </a:endParaRPr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58738"/>
            <a:ext cx="1411288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090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Comprehensive look at schedule</a:t>
            </a:r>
          </a:p>
          <a:p>
            <a:r>
              <a:rPr lang="en-US" i="1" u="sng" dirty="0" smtClean="0">
                <a:solidFill>
                  <a:srgbClr val="FF0000"/>
                </a:solidFill>
              </a:rPr>
              <a:t>(CFS, Technical, Detector, Staging)</a:t>
            </a:r>
          </a:p>
          <a:p>
            <a:r>
              <a:rPr lang="en-US" dirty="0" smtClean="0"/>
              <a:t>How much time do we save with staging?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779327" cy="500303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vert="horz" lIns="0" tIns="0" rIns="0" bIns="0"/>
          <a:lstStyle/>
          <a:p>
            <a:r>
              <a:rPr lang="en-US" dirty="0"/>
              <a:t>4) Draft Schedule (M. Region) - M. </a:t>
            </a:r>
            <a:r>
              <a:rPr lang="en-US" dirty="0" err="1"/>
              <a:t>Gastal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77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935556"/>
            <a:ext cx="8229600" cy="535822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Asian site schedule is labor intensive</a:t>
            </a:r>
          </a:p>
          <a:p>
            <a:r>
              <a:rPr lang="en-US" sz="2000" dirty="0" smtClean="0"/>
              <a:t>Building the shielding wall takes an entire year of the schedule</a:t>
            </a:r>
          </a:p>
          <a:p>
            <a:r>
              <a:rPr lang="en-US" sz="2000" dirty="0" smtClean="0"/>
              <a:t>The installation of infrastructure is fast thanks to the deployment of many teams and great tolerance to coactivity</a:t>
            </a:r>
          </a:p>
          <a:p>
            <a:r>
              <a:rPr lang="en-US" sz="2000" dirty="0" smtClean="0"/>
              <a:t>For the installation of machine components, 4 teams are deployed</a:t>
            </a:r>
          </a:p>
          <a:p>
            <a:r>
              <a:rPr lang="en-US" sz="2000" dirty="0" smtClean="0"/>
              <a:t>Milestone: BDS and ML up to AH1 </a:t>
            </a:r>
            <a:r>
              <a:rPr lang="en-US" sz="2200" dirty="0" smtClean="0"/>
              <a:t>ready for early commissioning </a:t>
            </a:r>
          </a:p>
          <a:p>
            <a:pPr lvl="1"/>
            <a:r>
              <a:rPr lang="en-US" sz="1600" dirty="0" smtClean="0"/>
              <a:t>Y8 Q2… but what about DR and RTML?</a:t>
            </a:r>
          </a:p>
          <a:p>
            <a:r>
              <a:rPr lang="en-US" sz="2000" dirty="0" smtClean="0"/>
              <a:t>Milestone: Ready for Full commissioning (whole accelerator available)</a:t>
            </a:r>
          </a:p>
          <a:p>
            <a:pPr lvl="1"/>
            <a:r>
              <a:rPr lang="en-US" sz="1600" dirty="0" smtClean="0"/>
              <a:t>Y9 Q4</a:t>
            </a:r>
          </a:p>
          <a:p>
            <a:r>
              <a:rPr lang="en-US" sz="2000" dirty="0" smtClean="0"/>
              <a:t>Milestone: ILC ready for beam</a:t>
            </a:r>
          </a:p>
          <a:p>
            <a:pPr lvl="1"/>
            <a:r>
              <a:rPr lang="en-US" sz="1600" dirty="0" smtClean="0"/>
              <a:t>Y10 Q4 (commissioning program to be fine tuned)</a:t>
            </a:r>
          </a:p>
          <a:p>
            <a:r>
              <a:rPr lang="en-US" sz="2000" dirty="0" smtClean="0"/>
              <a:t>Commissioning programs still under study…</a:t>
            </a:r>
          </a:p>
          <a:p>
            <a:r>
              <a:rPr lang="en-US" sz="2000" dirty="0" smtClean="0"/>
              <a:t>What would be the impact on the construction schedule to choose a staged approach?</a:t>
            </a:r>
          </a:p>
          <a:p>
            <a:endParaRPr lang="en-US" sz="22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/>
          </a:bodyPr>
          <a:lstStyle/>
          <a:p>
            <a:r>
              <a:rPr lang="en-US" dirty="0" smtClean="0"/>
              <a:t>Commissioning &amp; Staged options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23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 noChangeAspect="1"/>
          </p:cNvSpPr>
          <p:nvPr>
            <p:ph idx="1"/>
          </p:nvPr>
        </p:nvSpPr>
        <p:spPr>
          <a:xfrm>
            <a:off x="457200" y="1049759"/>
            <a:ext cx="8229600" cy="535822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Scenario 2: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250 </a:t>
            </a:r>
            <a:r>
              <a:rPr lang="en-US" sz="1800" dirty="0" err="1" smtClean="0"/>
              <a:t>GeV</a:t>
            </a: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Costs and benefits of Option 2</a:t>
            </a:r>
          </a:p>
          <a:p>
            <a:pPr lvl="1"/>
            <a:r>
              <a:rPr lang="en-US" sz="1600" dirty="0" smtClean="0"/>
              <a:t>2a. Install all the final common facilities in the 125GeV transport tunnel section</a:t>
            </a:r>
          </a:p>
          <a:p>
            <a:pPr lvl="2"/>
            <a:r>
              <a:rPr lang="en-US" sz="1200" dirty="0" smtClean="0"/>
              <a:t>9 months could be save by redeploying the machine installation crews</a:t>
            </a:r>
          </a:p>
          <a:p>
            <a:pPr lvl="2"/>
            <a:r>
              <a:rPr lang="en-US" sz="1200" dirty="0" smtClean="0"/>
              <a:t>The installation of the final common facilities hardly comes on the critical path</a:t>
            </a:r>
          </a:p>
          <a:p>
            <a:pPr lvl="2"/>
            <a:r>
              <a:rPr lang="en-US" sz="1200" dirty="0" smtClean="0"/>
              <a:t>6 months could be dedicated to the installation of the 125GeV transport line</a:t>
            </a:r>
            <a:endParaRPr lang="en-US" sz="1200" dirty="0"/>
          </a:p>
          <a:p>
            <a:pPr lvl="1"/>
            <a:r>
              <a:rPr lang="en-US" sz="1600" dirty="0" smtClean="0"/>
              <a:t>2b. Install only minimum required services for 125GeV transport line</a:t>
            </a:r>
          </a:p>
          <a:p>
            <a:pPr lvl="2"/>
            <a:r>
              <a:rPr lang="en-US" sz="1200" dirty="0" smtClean="0"/>
              <a:t>1 year could be saved by redeploying the CF and machine installation crews</a:t>
            </a:r>
          </a:p>
          <a:p>
            <a:pPr lvl="2"/>
            <a:r>
              <a:rPr lang="en-US" sz="1200" dirty="0" smtClean="0"/>
              <a:t>2.8 years could be dedicated to the installation of the “temporary” CF and the 125GeV transport line</a:t>
            </a:r>
          </a:p>
          <a:p>
            <a:pPr lvl="2"/>
            <a:endParaRPr lang="en-US" sz="12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/>
          </a:bodyPr>
          <a:lstStyle/>
          <a:p>
            <a:r>
              <a:rPr lang="en-US" dirty="0" smtClean="0"/>
              <a:t>Staged Scenario 2 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520" y="991154"/>
            <a:ext cx="5922400" cy="25381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77838" y="1344021"/>
            <a:ext cx="1005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200" dirty="0" smtClean="0">
                <a:solidFill>
                  <a:prstClr val="black"/>
                </a:solidFill>
              </a:rPr>
              <a:t>15 tunnelling</a:t>
            </a:r>
          </a:p>
          <a:p>
            <a:pPr defTabSz="457200"/>
            <a:r>
              <a:rPr lang="en-GB" sz="1200" dirty="0" smtClean="0">
                <a:solidFill>
                  <a:prstClr val="black"/>
                </a:solidFill>
              </a:rPr>
              <a:t>crews</a:t>
            </a:r>
            <a:endParaRPr lang="en-GB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5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of attention for LC2013</a:t>
            </a:r>
          </a:p>
          <a:p>
            <a:r>
              <a:rPr lang="en-US" i="1" u="sng" dirty="0" smtClean="0">
                <a:solidFill>
                  <a:srgbClr val="FF0000"/>
                </a:solidFill>
              </a:rPr>
              <a:t>Multi-year study </a:t>
            </a:r>
            <a:r>
              <a:rPr lang="en-US" dirty="0" smtClean="0"/>
              <a:t>(led by KEK) now nearing completion</a:t>
            </a:r>
          </a:p>
          <a:p>
            <a:pPr marL="457200" indent="-45720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Critical for Japanese (internal) site recommendation</a:t>
            </a:r>
          </a:p>
          <a:p>
            <a:pPr marL="457200" indent="-45720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07.2013</a:t>
            </a:r>
          </a:p>
          <a:p>
            <a:pPr marL="0" indent="0"/>
            <a:r>
              <a:rPr lang="en-US" i="1" u="sng" dirty="0" smtClean="0">
                <a:solidFill>
                  <a:srgbClr val="FF0000"/>
                </a:solidFill>
                <a:sym typeface="Wingdings" pitchFamily="2" charset="2"/>
              </a:rPr>
              <a:t>Culmination of a major effort</a:t>
            </a:r>
            <a:endParaRPr lang="en-US" i="1" u="sng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779327" cy="500303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vert="horz" lIns="0" tIns="0" rIns="0" bIns="0"/>
          <a:lstStyle/>
          <a:p>
            <a:r>
              <a:rPr lang="en-US" dirty="0"/>
              <a:t>5) Site Investigation Report – M. Miyahara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28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1" t="-424" r="1291"/>
          <a:stretch/>
        </p:blipFill>
        <p:spPr>
          <a:xfrm>
            <a:off x="427038" y="1408113"/>
            <a:ext cx="8716962" cy="4699000"/>
          </a:xfrm>
          <a:ln>
            <a:noFill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451940" y="3097966"/>
            <a:ext cx="1057276" cy="523220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5" rIns="91431" bIns="45715" rtlCol="0">
            <a:spAutoFit/>
          </a:bodyPr>
          <a:lstStyle/>
          <a:p>
            <a:pPr defTabSz="457154"/>
            <a:r>
              <a:rPr kumimoji="1" lang="en-US" altLang="ja-JP" sz="2800" b="1" dirty="0" err="1">
                <a:solidFill>
                  <a:srgbClr val="3366FF"/>
                </a:solidFill>
              </a:rPr>
              <a:t>Sefuri</a:t>
            </a:r>
            <a:endParaRPr kumimoji="1" lang="ja-JP" altLang="en-US" sz="2800" b="1" dirty="0">
              <a:solidFill>
                <a:srgbClr val="3366FF"/>
              </a:solidFill>
            </a:endParaRPr>
          </a:p>
        </p:txBody>
      </p:sp>
      <p:graphicFrame>
        <p:nvGraphicFramePr>
          <p:cNvPr id="13" name="図表 12"/>
          <p:cNvGraphicFramePr/>
          <p:nvPr>
            <p:extLst>
              <p:ext uri="{D42A27DB-BD31-4B8C-83A1-F6EECF244321}">
                <p14:modId xmlns:p14="http://schemas.microsoft.com/office/powerpoint/2010/main" val="1965491802"/>
              </p:ext>
            </p:extLst>
          </p:nvPr>
        </p:nvGraphicFramePr>
        <p:xfrm>
          <a:off x="1322766" y="1282000"/>
          <a:ext cx="6666516" cy="4678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四方向矢印 19"/>
          <p:cNvSpPr/>
          <p:nvPr/>
        </p:nvSpPr>
        <p:spPr bwMode="auto">
          <a:xfrm>
            <a:off x="3382423" y="2880873"/>
            <a:ext cx="2644436" cy="1764196"/>
          </a:xfrm>
          <a:prstGeom prst="quadArrow">
            <a:avLst>
              <a:gd name="adj1" fmla="val 13388"/>
              <a:gd name="adj2" fmla="val 12933"/>
              <a:gd name="adj3" fmla="val 28878"/>
            </a:avLst>
          </a:prstGeom>
          <a:solidFill>
            <a:schemeClr val="accent1">
              <a:lumMod val="90000"/>
              <a:alpha val="4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0665" y="5925763"/>
            <a:ext cx="4668297" cy="461655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lIns="91431" tIns="45715" rIns="91431" bIns="45715" rtlCol="0">
            <a:spAutoFit/>
          </a:bodyPr>
          <a:lstStyle/>
          <a:p>
            <a:pPr defTabSz="457154"/>
            <a:r>
              <a:rPr kumimoji="1" lang="en-US" altLang="ja-JP" sz="2400" dirty="0">
                <a:solidFill>
                  <a:prstClr val="black"/>
                </a:solidFill>
              </a:rPr>
              <a:t>Reports to be available in July, 2013</a:t>
            </a:r>
            <a:endParaRPr kumimoji="1"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988233" y="2176292"/>
            <a:ext cx="1500857" cy="523220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5" rIns="91431" bIns="45715" rtlCol="0">
            <a:spAutoFit/>
          </a:bodyPr>
          <a:lstStyle/>
          <a:p>
            <a:pPr defTabSz="457154"/>
            <a:r>
              <a:rPr kumimoji="1" lang="en-US" altLang="ja-JP" sz="2800" b="1" dirty="0" err="1">
                <a:solidFill>
                  <a:srgbClr val="3366FF"/>
                </a:solidFill>
              </a:rPr>
              <a:t>Kitakami</a:t>
            </a:r>
            <a:endParaRPr kumimoji="1" lang="ja-JP" altLang="en-US" sz="2800" b="1" dirty="0">
              <a:solidFill>
                <a:srgbClr val="3366FF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60727" y="1488173"/>
            <a:ext cx="4740441" cy="3174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defTabSz="457154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9" name="タイトル 1"/>
          <p:cNvSpPr>
            <a:spLocks noGrp="1"/>
          </p:cNvSpPr>
          <p:nvPr>
            <p:ph type="title"/>
          </p:nvPr>
        </p:nvSpPr>
        <p:spPr>
          <a:xfrm>
            <a:off x="831274" y="675984"/>
            <a:ext cx="7481455" cy="842424"/>
          </a:xfrm>
        </p:spPr>
        <p:txBody>
          <a:bodyPr>
            <a:noAutofit/>
          </a:bodyPr>
          <a:lstStyle/>
          <a:p>
            <a:r>
              <a:rPr kumimoji="1" lang="en-US" altLang="ja-JP" b="1" dirty="0" smtClean="0">
                <a:solidFill>
                  <a:srgbClr val="000090"/>
                </a:solidFill>
              </a:rPr>
              <a:t>Geological Survey and </a:t>
            </a:r>
            <a:br>
              <a:rPr kumimoji="1" lang="en-US" altLang="ja-JP" b="1" dirty="0" smtClean="0">
                <a:solidFill>
                  <a:srgbClr val="000090"/>
                </a:solidFill>
              </a:rPr>
            </a:br>
            <a:r>
              <a:rPr kumimoji="1" lang="en-US" altLang="ja-JP" b="1" dirty="0" smtClean="0">
                <a:solidFill>
                  <a:srgbClr val="000090"/>
                </a:solidFill>
              </a:rPr>
              <a:t>Common-Subject Study</a:t>
            </a:r>
            <a:r>
              <a:rPr kumimoji="1" lang="en-US" altLang="ja-JP" dirty="0">
                <a:solidFill>
                  <a:srgbClr val="000090"/>
                </a:solidFill>
              </a:rPr>
              <a:t> </a:t>
            </a:r>
            <a:r>
              <a:rPr kumimoji="1" lang="en-US" altLang="ja-JP" dirty="0" smtClean="0">
                <a:solidFill>
                  <a:srgbClr val="000090"/>
                </a:solidFill>
              </a:rPr>
              <a:t>progressed</a:t>
            </a:r>
            <a:r>
              <a:rPr kumimoji="1" lang="en-US" altLang="ja-JP" b="1" dirty="0" smtClean="0">
                <a:solidFill>
                  <a:srgbClr val="000090"/>
                </a:solidFill>
              </a:rPr>
              <a:t> in japan </a:t>
            </a:r>
            <a:endParaRPr kumimoji="1" lang="ja-JP" altLang="en-US" sz="4800" dirty="0">
              <a:solidFill>
                <a:srgbClr val="000090"/>
              </a:solidFill>
            </a:endParaRPr>
          </a:p>
        </p:txBody>
      </p:sp>
      <p:pic>
        <p:nvPicPr>
          <p:cNvPr id="14" name="Picture 3" descr="C:\Users\CFS\AppData\Local\Microsoft\Windows\Temporary Internet Files\Low\Content.IE5\744E3MIG\人首20121226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611" y="4528084"/>
            <a:ext cx="1584431" cy="109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CFS\Desktop\CIMG816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829" y="1552669"/>
            <a:ext cx="1619198" cy="1059679"/>
          </a:xfrm>
          <a:prstGeom prst="rect">
            <a:avLst/>
          </a:prstGeom>
          <a:noFill/>
          <a:ln>
            <a:solidFill>
              <a:srgbClr val="4F81B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240-250m連続"/>
          <p:cNvPicPr>
            <a:picLocks noChangeAspect="1" noChangeArrowheads="1"/>
          </p:cNvPicPr>
          <p:nvPr/>
        </p:nvPicPr>
        <p:blipFill>
          <a:blip r:embed="rId10" cstate="print">
            <a:lum bright="20000" contrast="10000"/>
          </a:blip>
          <a:srcRect/>
          <a:stretch>
            <a:fillRect/>
          </a:stretch>
        </p:blipFill>
        <p:spPr>
          <a:xfrm>
            <a:off x="2115702" y="2551589"/>
            <a:ext cx="1416138" cy="86722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</p:pic>
      <p:sp>
        <p:nvSpPr>
          <p:cNvPr id="18" name="テキスト ボックス 17"/>
          <p:cNvSpPr txBox="1"/>
          <p:nvPr/>
        </p:nvSpPr>
        <p:spPr>
          <a:xfrm>
            <a:off x="7720104" y="5764897"/>
            <a:ext cx="812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54"/>
            <a:r>
              <a:rPr kumimoji="1" lang="en-US" altLang="ja-JP" sz="1600" dirty="0" smtClean="0">
                <a:solidFill>
                  <a:srgbClr val="FFFF00"/>
                </a:solidFill>
              </a:rPr>
              <a:t>-300m</a:t>
            </a:r>
            <a:endParaRPr kumimoji="1" lang="ja-JP" altLang="en-US" sz="1600" dirty="0">
              <a:solidFill>
                <a:srgbClr val="FFFF00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104" y="5685207"/>
            <a:ext cx="1347434" cy="10588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7615604" y="3385462"/>
            <a:ext cx="812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54"/>
            <a:r>
              <a:rPr kumimoji="1" lang="en-US" altLang="ja-JP" sz="1600" dirty="0" smtClean="0">
                <a:solidFill>
                  <a:srgbClr val="FFFF00"/>
                </a:solidFill>
              </a:rPr>
              <a:t>-150m</a:t>
            </a:r>
            <a:endParaRPr kumimoji="1" lang="ja-JP" altLang="en-US" sz="1600" dirty="0">
              <a:solidFill>
                <a:srgbClr val="FFFF00"/>
              </a:solidFill>
            </a:endParaRPr>
          </a:p>
        </p:txBody>
      </p:sp>
      <p:pic>
        <p:nvPicPr>
          <p:cNvPr id="9" name="図 8" descr="IMG_1153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0178" y="5106932"/>
            <a:ext cx="1538940" cy="115420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0" name="図 9" descr="DSC02653.jp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38" y="2030492"/>
            <a:ext cx="1316842" cy="987631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Yamamoto, 13/05/31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A3D802-AAAA-D947-9202-65E7C7D696D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9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1" y="1752600"/>
            <a:ext cx="8534400" cy="483985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b="0" dirty="0" smtClean="0"/>
              <a:t>Initial site-study promoted </a:t>
            </a:r>
            <a:r>
              <a:rPr lang="en-US" sz="2400" b="0" dirty="0" smtClean="0">
                <a:solidFill>
                  <a:srgbClr val="3366FF"/>
                </a:solidFill>
              </a:rPr>
              <a:t>by local organizations</a:t>
            </a:r>
            <a:r>
              <a:rPr lang="en-US" sz="2400" b="0" dirty="0" smtClean="0"/>
              <a:t> (~ 2011)</a:t>
            </a:r>
          </a:p>
          <a:p>
            <a:pPr lvl="1"/>
            <a:r>
              <a:rPr lang="en-US" sz="2000" b="0" dirty="0" smtClean="0"/>
              <a:t>Reports </a:t>
            </a:r>
            <a:r>
              <a:rPr lang="en-US" sz="2000" dirty="0" smtClean="0"/>
              <a:t>given in</a:t>
            </a:r>
            <a:r>
              <a:rPr lang="en-US" sz="2000" b="0" dirty="0" smtClean="0"/>
              <a:t> 2012 (50 </a:t>
            </a:r>
            <a:r>
              <a:rPr lang="en-US" sz="2000" dirty="0" smtClean="0"/>
              <a:t>~ </a:t>
            </a:r>
            <a:r>
              <a:rPr lang="en-US" sz="2000" b="0" dirty="0" smtClean="0"/>
              <a:t>100 pages)</a:t>
            </a:r>
          </a:p>
          <a:p>
            <a:pPr lvl="2"/>
            <a:r>
              <a:rPr lang="en-US" b="0" dirty="0" smtClean="0"/>
              <a:t>Science Frontier Plans in </a:t>
            </a:r>
            <a:r>
              <a:rPr lang="en-US" b="0" dirty="0" smtClean="0">
                <a:solidFill>
                  <a:srgbClr val="3366FF"/>
                </a:solidFill>
              </a:rPr>
              <a:t>Kyushu</a:t>
            </a:r>
            <a:r>
              <a:rPr lang="en-US" b="0" dirty="0" smtClean="0"/>
              <a:t>, and in </a:t>
            </a:r>
            <a:r>
              <a:rPr lang="en-US" b="0" dirty="0" smtClean="0">
                <a:solidFill>
                  <a:srgbClr val="3366FF"/>
                </a:solidFill>
              </a:rPr>
              <a:t>Tohoku</a:t>
            </a:r>
            <a:endParaRPr lang="en-US" sz="2400" b="0" dirty="0" smtClean="0"/>
          </a:p>
          <a:p>
            <a:pPr marL="514350" indent="-514350">
              <a:buFont typeface="+mj-lt"/>
              <a:buAutoNum type="arabicPeriod"/>
            </a:pPr>
            <a:endParaRPr lang="en-US" sz="2400" b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b="0" dirty="0" smtClean="0"/>
              <a:t>Study with neutrality </a:t>
            </a:r>
            <a:r>
              <a:rPr lang="en-US" sz="2400" b="0" dirty="0" smtClean="0">
                <a:solidFill>
                  <a:srgbClr val="3366FF"/>
                </a:solidFill>
              </a:rPr>
              <a:t>through KEK </a:t>
            </a:r>
            <a:r>
              <a:rPr lang="en-US" sz="2400" b="0" dirty="0" smtClean="0"/>
              <a:t>based on the Government requests (in 2011 ~ 2012)</a:t>
            </a:r>
          </a:p>
          <a:p>
            <a:pPr lvl="1"/>
            <a:r>
              <a:rPr lang="en-US" sz="2000" dirty="0" smtClean="0"/>
              <a:t>Including geo-technical studies and city/campus planning</a:t>
            </a:r>
          </a:p>
          <a:p>
            <a:pPr lvl="1"/>
            <a:r>
              <a:rPr lang="en-US" sz="2000" dirty="0" smtClean="0"/>
              <a:t>In cooperation with consultants/excerpts: </a:t>
            </a:r>
            <a:r>
              <a:rPr lang="en-US" sz="2000" dirty="0" smtClean="0">
                <a:solidFill>
                  <a:srgbClr val="3366FF"/>
                </a:solidFill>
              </a:rPr>
              <a:t>Nomura Research </a:t>
            </a:r>
            <a:r>
              <a:rPr lang="en-US" sz="2000" dirty="0" err="1" smtClean="0">
                <a:solidFill>
                  <a:srgbClr val="3366FF"/>
                </a:solidFill>
              </a:rPr>
              <a:t>Inc</a:t>
            </a:r>
            <a:r>
              <a:rPr lang="en-US" sz="2000" dirty="0" smtClean="0">
                <a:solidFill>
                  <a:srgbClr val="3366FF"/>
                </a:solidFill>
              </a:rPr>
              <a:t> (NRI)</a:t>
            </a:r>
            <a:r>
              <a:rPr lang="en-US" sz="2000" dirty="0" smtClean="0"/>
              <a:t>. </a:t>
            </a:r>
          </a:p>
          <a:p>
            <a:pPr lvl="1"/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Further evaluation and plan </a:t>
            </a:r>
          </a:p>
          <a:p>
            <a:pPr marL="587938" lvl="1" indent="-514350"/>
            <a:r>
              <a:rPr lang="en-US" sz="2000" i="1" dirty="0" smtClean="0">
                <a:solidFill>
                  <a:srgbClr val="3366FF"/>
                </a:solidFill>
              </a:rPr>
              <a:t>Opinion Survey in ILC community </a:t>
            </a:r>
            <a:r>
              <a:rPr lang="en-US" sz="2000" i="1" dirty="0" smtClean="0"/>
              <a:t>to be proceeded after site selection in 2013</a:t>
            </a:r>
            <a:endParaRPr lang="en-US" sz="2000" i="1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of Possible ILC Sites: </a:t>
            </a:r>
            <a:r>
              <a:rPr lang="en-US" dirty="0" smtClean="0">
                <a:solidFill>
                  <a:srgbClr val="3366FF"/>
                </a:solidFill>
              </a:rPr>
              <a:t>Background</a:t>
            </a:r>
            <a:r>
              <a:rPr lang="en-US" dirty="0">
                <a:solidFill>
                  <a:srgbClr val="3366FF"/>
                </a:solidFill>
              </a:rPr>
              <a:t/>
            </a:r>
            <a:br>
              <a:rPr lang="en-US" dirty="0">
                <a:solidFill>
                  <a:srgbClr val="3366FF"/>
                </a:solidFill>
              </a:rPr>
            </a:b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09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EDMS – </a:t>
            </a:r>
            <a:r>
              <a:rPr lang="en-US" i="1" u="sng" dirty="0" smtClean="0">
                <a:solidFill>
                  <a:srgbClr val="FF0000"/>
                </a:solidFill>
              </a:rPr>
              <a:t>TDD</a:t>
            </a:r>
            <a:r>
              <a:rPr lang="en-US" dirty="0" smtClean="0"/>
              <a:t> is the primary deliverable in support of the TDR:</a:t>
            </a:r>
          </a:p>
          <a:p>
            <a:pPr lvl="1"/>
            <a:r>
              <a:rPr lang="en-US" dirty="0" smtClean="0"/>
              <a:t>Design and policy documents; parameter tables</a:t>
            </a:r>
          </a:p>
          <a:p>
            <a:pPr lvl="1"/>
            <a:r>
              <a:rPr lang="en-US" dirty="0" smtClean="0"/>
              <a:t>Cost estimate</a:t>
            </a:r>
          </a:p>
          <a:p>
            <a:pPr lvl="1"/>
            <a:r>
              <a:rPr lang="en-US" dirty="0" smtClean="0"/>
              <a:t>CAD models</a:t>
            </a:r>
          </a:p>
          <a:p>
            <a:endParaRPr lang="en-US" dirty="0"/>
          </a:p>
          <a:p>
            <a:r>
              <a:rPr lang="en-US" dirty="0" smtClean="0"/>
              <a:t>What is our EDMS ‘score’? </a:t>
            </a:r>
          </a:p>
          <a:p>
            <a:pPr lvl="1"/>
            <a:r>
              <a:rPr lang="en-US" dirty="0" smtClean="0"/>
              <a:t>How much intended content is properly in EDMS?</a:t>
            </a:r>
          </a:p>
          <a:p>
            <a:r>
              <a:rPr lang="en-US" dirty="0" smtClean="0"/>
              <a:t>What is planned to consolidate </a:t>
            </a:r>
            <a:r>
              <a:rPr lang="en-US" dirty="0" err="1" smtClean="0"/>
              <a:t>etc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1) EDMS (</a:t>
            </a:r>
            <a:r>
              <a:rPr lang="en-US" dirty="0" err="1" smtClean="0"/>
              <a:t>Benno</a:t>
            </a:r>
            <a:r>
              <a:rPr lang="en-US" dirty="0" smtClean="0"/>
              <a:t> List)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8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3413" y="2018147"/>
            <a:ext cx="8539534" cy="42302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0" u="sng" dirty="0" smtClean="0"/>
              <a:t>Survey/Study proceeded with visiting</a:t>
            </a:r>
            <a:r>
              <a:rPr lang="en-US" b="0" dirty="0" smtClean="0"/>
              <a:t>:  </a:t>
            </a:r>
          </a:p>
          <a:p>
            <a:r>
              <a:rPr lang="en-US" b="0" dirty="0" smtClean="0"/>
              <a:t>CERN </a:t>
            </a:r>
          </a:p>
          <a:p>
            <a:r>
              <a:rPr lang="en-US" b="0" dirty="0" smtClean="0"/>
              <a:t>ITER,</a:t>
            </a:r>
          </a:p>
          <a:p>
            <a:r>
              <a:rPr lang="en-US" b="0" dirty="0" smtClean="0"/>
              <a:t>CEA/</a:t>
            </a:r>
            <a:r>
              <a:rPr lang="en-US" b="0" dirty="0" err="1" smtClean="0"/>
              <a:t>Saclay</a:t>
            </a:r>
            <a:r>
              <a:rPr lang="en-US" b="0" dirty="0" smtClean="0"/>
              <a:t>,</a:t>
            </a:r>
          </a:p>
          <a:p>
            <a:r>
              <a:rPr lang="en-US" b="0" dirty="0" smtClean="0"/>
              <a:t>OIST (Okinawa),</a:t>
            </a:r>
          </a:p>
          <a:p>
            <a:r>
              <a:rPr lang="en-US" b="0" dirty="0" smtClean="0"/>
              <a:t>Universities,</a:t>
            </a:r>
          </a:p>
          <a:p>
            <a:r>
              <a:rPr lang="en-US" b="0" dirty="0" smtClean="0"/>
              <a:t>KEK/JAEA,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</a:t>
            </a:r>
            <a:r>
              <a:rPr lang="en-US" dirty="0"/>
              <a:t>Study </a:t>
            </a:r>
            <a:r>
              <a:rPr lang="en-US" dirty="0" smtClean="0"/>
              <a:t>of </a:t>
            </a:r>
            <a:r>
              <a:rPr lang="en-US" dirty="0"/>
              <a:t>the ILC Central Campus </a:t>
            </a:r>
            <a:r>
              <a:rPr lang="en-US" dirty="0" smtClean="0"/>
              <a:t>Design </a:t>
            </a:r>
            <a:r>
              <a:rPr lang="en-US" b="0" dirty="0" smtClean="0">
                <a:solidFill>
                  <a:schemeClr val="bg1">
                    <a:lumMod val="50000"/>
                  </a:schemeClr>
                </a:solidFill>
              </a:rPr>
              <a:t>(reported: AC-5, AD&amp;I, May 30)</a:t>
            </a:r>
            <a:r>
              <a:rPr lang="en-US" b="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0" dirty="0">
                <a:solidFill>
                  <a:schemeClr val="bg1">
                    <a:lumMod val="50000"/>
                  </a:schemeClr>
                </a:solidFill>
              </a:rPr>
            </a:br>
            <a:endParaRPr lang="en-US" b="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33"/>
          <a:stretch/>
        </p:blipFill>
        <p:spPr bwMode="auto">
          <a:xfrm>
            <a:off x="3208426" y="2887579"/>
            <a:ext cx="5788526" cy="29544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3034983" y="4110792"/>
            <a:ext cx="507652" cy="3048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4"/>
            <a:endParaRPr kumimoji="1"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49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2" y="1923227"/>
            <a:ext cx="8686798" cy="3844636"/>
          </a:xfrm>
        </p:spPr>
        <p:txBody>
          <a:bodyPr/>
          <a:lstStyle/>
          <a:p>
            <a:r>
              <a:rPr lang="en-US" dirty="0" smtClean="0"/>
              <a:t>Objectives: </a:t>
            </a:r>
          </a:p>
          <a:p>
            <a:pPr lvl="2"/>
            <a:r>
              <a:rPr lang="en-US" sz="2800" i="1" dirty="0" smtClean="0">
                <a:solidFill>
                  <a:srgbClr val="3366FF"/>
                </a:solidFill>
              </a:rPr>
              <a:t>To solicit your inputs </a:t>
            </a:r>
            <a:r>
              <a:rPr lang="en-US" sz="2800" i="1" dirty="0" smtClean="0"/>
              <a:t>to the conceptual design of the ILC laboratory/campus and environment </a:t>
            </a:r>
            <a:r>
              <a:rPr lang="en-US" sz="2800" dirty="0" smtClean="0">
                <a:solidFill>
                  <a:srgbClr val="3366FF"/>
                </a:solidFill>
              </a:rPr>
              <a:t>: </a:t>
            </a:r>
          </a:p>
          <a:p>
            <a:r>
              <a:rPr lang="en-US" dirty="0" smtClean="0">
                <a:sym typeface="Wingdings" pitchFamily="2" charset="2"/>
              </a:rPr>
              <a:t>Questions such as: </a:t>
            </a:r>
          </a:p>
          <a:p>
            <a:pPr marL="903931" lvl="2" indent="-514350"/>
            <a:r>
              <a:rPr lang="en-US" sz="2400" i="1" dirty="0" smtClean="0">
                <a:solidFill>
                  <a:srgbClr val="3366FF"/>
                </a:solidFill>
                <a:sym typeface="Wingdings" pitchFamily="2" charset="2"/>
              </a:rPr>
              <a:t>Number</a:t>
            </a:r>
            <a:r>
              <a:rPr lang="en-US" sz="2400" i="1" dirty="0" smtClean="0">
                <a:sym typeface="Wingdings" pitchFamily="2" charset="2"/>
              </a:rPr>
              <a:t> of researchers ‘on-site’ (or nearby)</a:t>
            </a:r>
          </a:p>
          <a:p>
            <a:pPr marL="903931" lvl="2" indent="-514350"/>
            <a:r>
              <a:rPr lang="en-US" sz="2400" i="1" dirty="0" smtClean="0">
                <a:solidFill>
                  <a:srgbClr val="3366FF"/>
                </a:solidFill>
                <a:sym typeface="Wingdings" pitchFamily="2" charset="2"/>
              </a:rPr>
              <a:t>Stay/visit - Duration</a:t>
            </a:r>
          </a:p>
          <a:p>
            <a:pPr marL="903931" lvl="2" indent="-514350"/>
            <a:r>
              <a:rPr lang="en-US" sz="2400" i="1" dirty="0" smtClean="0">
                <a:solidFill>
                  <a:srgbClr val="3366FF"/>
                </a:solidFill>
                <a:sym typeface="Wingdings" pitchFamily="2" charset="2"/>
              </a:rPr>
              <a:t>Space</a:t>
            </a:r>
            <a:r>
              <a:rPr lang="en-US" sz="2400" i="1" dirty="0" smtClean="0">
                <a:sym typeface="Wingdings" pitchFamily="2" charset="2"/>
              </a:rPr>
              <a:t> and infrastructure requirements</a:t>
            </a:r>
          </a:p>
          <a:p>
            <a:pPr marL="903931" lvl="2" indent="-514350"/>
            <a:r>
              <a:rPr lang="en-US" sz="2400" i="1" dirty="0" smtClean="0">
                <a:sym typeface="Wingdings" pitchFamily="2" charset="2"/>
              </a:rPr>
              <a:t>Specific requests, advices and or concerns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AutoNum type="arabicParenR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7282" y="769699"/>
            <a:ext cx="8084126" cy="821143"/>
          </a:xfrm>
        </p:spPr>
        <p:txBody>
          <a:bodyPr/>
          <a:lstStyle/>
          <a:p>
            <a:r>
              <a:rPr lang="en-US" dirty="0" smtClean="0"/>
              <a:t>A Plan for </a:t>
            </a:r>
            <a:r>
              <a:rPr lang="en-US" dirty="0" smtClean="0">
                <a:solidFill>
                  <a:srgbClr val="FF0000"/>
                </a:solidFill>
              </a:rPr>
              <a:t>Opinion-Survey / </a:t>
            </a:r>
            <a:r>
              <a:rPr lang="en-US" dirty="0" err="1" smtClean="0">
                <a:solidFill>
                  <a:srgbClr val="FF0000"/>
                </a:solidFill>
              </a:rPr>
              <a:t>Enquete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to solicit inputs from ILC community: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</a:rPr>
              <a:t>(to be done in  2013)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45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Adapting and </a:t>
            </a:r>
            <a:r>
              <a:rPr lang="en-US" i="1" u="sng" dirty="0" smtClean="0">
                <a:solidFill>
                  <a:srgbClr val="FF0000"/>
                </a:solidFill>
              </a:rPr>
              <a:t>checking</a:t>
            </a:r>
            <a:r>
              <a:rPr lang="en-US" dirty="0" smtClean="0"/>
              <a:t> the TDR configuration in preparation for a real site</a:t>
            </a:r>
          </a:p>
          <a:p>
            <a:r>
              <a:rPr lang="en-US" dirty="0" smtClean="0"/>
              <a:t>Reconciliation of technical component / civil layouts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779327" cy="500303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vert="horz" lIns="0" tIns="0" rIns="0" bIns="0"/>
          <a:lstStyle/>
          <a:p>
            <a:r>
              <a:rPr lang="en-US" dirty="0"/>
              <a:t>6) Beam/Service Tunnel </a:t>
            </a:r>
            <a:r>
              <a:rPr lang="en-US" dirty="0" err="1"/>
              <a:t>Config</a:t>
            </a:r>
            <a:r>
              <a:rPr lang="en-US" dirty="0"/>
              <a:t>.	A. </a:t>
            </a:r>
            <a:r>
              <a:rPr lang="en-US" dirty="0" err="1"/>
              <a:t>Enomoto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81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"/>
            <a:ext cx="7886700" cy="13255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Beam/Service Tunnel Direction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491" y="1885437"/>
            <a:ext cx="6024376" cy="3230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950620" y="3271838"/>
            <a:ext cx="3911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Service Tunnel is on this side.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32773" y="5248827"/>
            <a:ext cx="3724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Beam Tunnel is on this side.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0620" y="1336679"/>
            <a:ext cx="8095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FF0000"/>
                </a:solidFill>
              </a:rPr>
              <a:t>S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ervice tunnel is located on the opposite side of beam dumps.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円/楕円 2"/>
          <p:cNvSpPr/>
          <p:nvPr/>
        </p:nvSpPr>
        <p:spPr>
          <a:xfrm>
            <a:off x="5642906" y="4714878"/>
            <a:ext cx="1249608" cy="2571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2207091" y="4714878"/>
            <a:ext cx="3525770" cy="2571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2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"/>
            <a:ext cx="7886700" cy="13255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Acceleration Direction in Main </a:t>
            </a:r>
            <a:r>
              <a:rPr kumimoji="1" lang="en-US" altLang="ja-JP" dirty="0" err="1" smtClean="0">
                <a:solidFill>
                  <a:schemeClr val="tx2"/>
                </a:solidFill>
                <a:latin typeface="Impact" panose="020B0806030902050204" pitchFamily="34" charset="0"/>
              </a:rPr>
              <a:t>Linac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0620" y="1336678"/>
            <a:ext cx="8453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err="1" smtClean="0">
                <a:solidFill>
                  <a:srgbClr val="FF0000"/>
                </a:solidFill>
              </a:rPr>
              <a:t>Cryomodules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 are installed in the same way for both e</a:t>
            </a:r>
            <a:r>
              <a:rPr kumimoji="1" lang="en-US" altLang="ja-JP" sz="2400" b="1" dirty="0">
                <a:solidFill>
                  <a:srgbClr val="FF0000"/>
                </a:solidFill>
              </a:rPr>
              <a:t>+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/e- </a:t>
            </a:r>
            <a:r>
              <a:rPr kumimoji="1" lang="en-US" altLang="ja-JP" sz="2400" b="1" dirty="0" err="1" smtClean="0">
                <a:solidFill>
                  <a:srgbClr val="FF0000"/>
                </a:solidFill>
              </a:rPr>
              <a:t>linacs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; </a:t>
            </a:r>
          </a:p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The directions of acceleration differ from each other.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1880551" y="2716423"/>
            <a:ext cx="5040001" cy="2467057"/>
            <a:chOff x="1491399" y="2475123"/>
            <a:chExt cx="6720001" cy="2467057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2998044" y="4542070"/>
              <a:ext cx="20945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Beam Tunnel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91399" y="2695488"/>
              <a:ext cx="6720001" cy="1881000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5234375" y="3417855"/>
              <a:ext cx="20161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solidFill>
                    <a:srgbClr val="FF0000"/>
                  </a:solidFill>
                </a:rPr>
                <a:t>Concrete Shield</a:t>
              </a:r>
              <a:endParaRPr kumimoji="1" lang="ja-JP" alt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899906" y="2475123"/>
              <a:ext cx="23049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Service Tunnel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3" name="直線矢印コネクタ 12"/>
          <p:cNvCxnSpPr/>
          <p:nvPr/>
        </p:nvCxnSpPr>
        <p:spPr>
          <a:xfrm>
            <a:off x="809625" y="4559300"/>
            <a:ext cx="89535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>
            <a:off x="7200247" y="4572000"/>
            <a:ext cx="89535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702342" y="4086522"/>
            <a:ext cx="1059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FF0000"/>
                </a:solidFill>
              </a:rPr>
              <a:t>e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- Beam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250459" y="4099222"/>
            <a:ext cx="1109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FF0000"/>
                </a:solidFill>
              </a:rPr>
              <a:t>e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+ Beam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日付プレースホルダー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フッター プレースホルダー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06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3"/>
            <a:ext cx="9144000" cy="1325563"/>
          </a:xfrm>
        </p:spPr>
        <p:txBody>
          <a:bodyPr/>
          <a:lstStyle/>
          <a:p>
            <a:pPr algn="ctr"/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Proposal for Direction </a:t>
            </a:r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To See </a:t>
            </a:r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Main </a:t>
            </a:r>
            <a:r>
              <a:rPr kumimoji="1" lang="en-US" altLang="ja-JP" dirty="0" err="1" smtClean="0">
                <a:solidFill>
                  <a:schemeClr val="tx2"/>
                </a:solidFill>
                <a:latin typeface="Impact" panose="020B0806030902050204" pitchFamily="34" charset="0"/>
              </a:rPr>
              <a:t>Linac</a:t>
            </a:r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 Section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14370" y="1325563"/>
            <a:ext cx="7896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</a:rPr>
              <a:t>Direction to see ML cross section should be kept always </a:t>
            </a:r>
            <a:r>
              <a:rPr kumimoji="1" lang="en-US" altLang="ja-JP" dirty="0" smtClean="0">
                <a:solidFill>
                  <a:srgbClr val="FF0000"/>
                </a:solidFill>
              </a:rPr>
              <a:t>from upstream to downstream</a:t>
            </a:r>
            <a:r>
              <a:rPr kumimoji="1" lang="en-US" altLang="ja-JP" dirty="0" smtClean="0">
                <a:solidFill>
                  <a:prstClr val="black"/>
                </a:solidFill>
              </a:rPr>
              <a:t> in the </a:t>
            </a:r>
            <a:r>
              <a:rPr kumimoji="1" lang="en-US" altLang="ja-JP" dirty="0" smtClean="0">
                <a:solidFill>
                  <a:srgbClr val="FF0000"/>
                </a:solidFill>
              </a:rPr>
              <a:t>electron main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linac</a:t>
            </a:r>
            <a:r>
              <a:rPr kumimoji="1" lang="en-US" altLang="ja-JP" dirty="0" smtClean="0">
                <a:solidFill>
                  <a:prstClr val="black"/>
                </a:solidFill>
              </a:rPr>
              <a:t>.</a:t>
            </a:r>
            <a:endParaRPr kumimoji="1" lang="ja-JP" altLang="en-US" dirty="0">
              <a:solidFill>
                <a:prstClr val="black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491" y="1885437"/>
            <a:ext cx="6024376" cy="3230000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>
            <a:off x="2486026" y="3128963"/>
            <a:ext cx="62150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2486026" y="5424488"/>
            <a:ext cx="62150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2486025" y="3128966"/>
            <a:ext cx="0" cy="23002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1452788" y="5690680"/>
            <a:ext cx="2687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</a:rPr>
              <a:t>Electron Main </a:t>
            </a:r>
            <a:r>
              <a:rPr kumimoji="1" lang="en-US" altLang="ja-JP" sz="2400" b="1" dirty="0" err="1" smtClean="0">
                <a:solidFill>
                  <a:srgbClr val="FF0000"/>
                </a:solidFill>
              </a:rPr>
              <a:t>Linac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11096" y="5690679"/>
            <a:ext cx="2700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</a:rPr>
              <a:t>Positron Main </a:t>
            </a:r>
            <a:r>
              <a:rPr kumimoji="1" lang="en-US" altLang="ja-JP" sz="2400" b="1" dirty="0" err="1" smtClean="0">
                <a:solidFill>
                  <a:srgbClr val="FF0000"/>
                </a:solidFill>
              </a:rPr>
              <a:t>Linac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968" y="3907416"/>
            <a:ext cx="1439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</a:rPr>
              <a:t>Upstream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85904" y="3907417"/>
            <a:ext cx="1439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</a:rPr>
              <a:t>Upstream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436532" y="4791232"/>
            <a:ext cx="1828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</a:rPr>
              <a:t>Downstream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302677" y="2679242"/>
            <a:ext cx="3039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</a:rPr>
              <a:t>To </a:t>
            </a:r>
            <a:r>
              <a:rPr kumimoji="1" lang="en-US" altLang="ja-JP" sz="2400" b="1" dirty="0">
                <a:solidFill>
                  <a:srgbClr val="FF0000"/>
                </a:solidFill>
              </a:rPr>
              <a:t>s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ee in this direction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2013/5/30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ECFA LC2013 @DESY, May 30, 2013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6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9144000" cy="4650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– this view is correct: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48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TDD, TDR and ILC-EDMS</a:t>
            </a:r>
          </a:p>
        </p:txBody>
      </p:sp>
      <p:grpSp>
        <p:nvGrpSpPr>
          <p:cNvPr id="122910" name="Group 30"/>
          <p:cNvGrpSpPr>
            <a:grpSpLocks/>
          </p:cNvGrpSpPr>
          <p:nvPr/>
        </p:nvGrpSpPr>
        <p:grpSpPr bwMode="auto">
          <a:xfrm>
            <a:off x="401638" y="2444750"/>
            <a:ext cx="8418512" cy="1885950"/>
            <a:chOff x="253" y="1540"/>
            <a:chExt cx="5303" cy="1188"/>
          </a:xfrm>
        </p:grpSpPr>
        <p:grpSp>
          <p:nvGrpSpPr>
            <p:cNvPr id="122902" name="Group 22"/>
            <p:cNvGrpSpPr>
              <a:grpSpLocks/>
            </p:cNvGrpSpPr>
            <p:nvPr/>
          </p:nvGrpSpPr>
          <p:grpSpPr bwMode="auto">
            <a:xfrm>
              <a:off x="299" y="1767"/>
              <a:ext cx="4943" cy="961"/>
              <a:chOff x="458" y="1162"/>
              <a:chExt cx="4943" cy="961"/>
            </a:xfrm>
          </p:grpSpPr>
          <p:grpSp>
            <p:nvGrpSpPr>
              <p:cNvPr id="122900" name="Group 20"/>
              <p:cNvGrpSpPr>
                <a:grpSpLocks/>
              </p:cNvGrpSpPr>
              <p:nvPr/>
            </p:nvGrpSpPr>
            <p:grpSpPr bwMode="auto">
              <a:xfrm>
                <a:off x="458" y="1162"/>
                <a:ext cx="4737" cy="961"/>
                <a:chOff x="458" y="1162"/>
                <a:chExt cx="5572" cy="1130"/>
              </a:xfrm>
            </p:grpSpPr>
            <p:pic>
              <p:nvPicPr>
                <p:cNvPr id="122884" name="Picture 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8" y="1162"/>
                  <a:ext cx="920" cy="92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2886" name="Picture 6" descr="download_preview_image?eds_preview_image_string=MTIObjectHandle-0002-1~R~vddppNkadam--mpprdusrIrd~JPEG~mpprdusr~~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5" y="1162"/>
                  <a:ext cx="647" cy="918"/>
                </a:xfrm>
                <a:prstGeom prst="rect">
                  <a:avLst/>
                </a:prstGeom>
                <a:noFill/>
                <a:ln w="9525">
                  <a:solidFill>
                    <a:srgbClr val="C9DA2B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22888" name="Picture 8" descr="download_preview_image?eds_preview_image_string=MTIObjectHandle-0002-1~R~vclm0Ydadam--mpprdusrDMQ~JPEG~mpprdusr~~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97" t="8611" r="2997" b="8611"/>
                <a:stretch>
                  <a:fillRect/>
                </a:stretch>
              </p:blipFill>
              <p:spPr bwMode="auto">
                <a:xfrm>
                  <a:off x="2127" y="1162"/>
                  <a:ext cx="1476" cy="918"/>
                </a:xfrm>
                <a:prstGeom prst="rect">
                  <a:avLst/>
                </a:prstGeom>
                <a:noFill/>
                <a:ln w="9525">
                  <a:solidFill>
                    <a:srgbClr val="C9DA2B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22889" name="Picture 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9" y="1162"/>
                  <a:ext cx="639" cy="914"/>
                </a:xfrm>
                <a:prstGeom prst="rect">
                  <a:avLst/>
                </a:prstGeom>
                <a:noFill/>
                <a:ln w="9525">
                  <a:solidFill>
                    <a:srgbClr val="C9DA2B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2890" name="Picture 10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45" y="1162"/>
                  <a:ext cx="803" cy="911"/>
                </a:xfrm>
                <a:prstGeom prst="rect">
                  <a:avLst/>
                </a:prstGeom>
                <a:noFill/>
                <a:ln w="9525">
                  <a:solidFill>
                    <a:srgbClr val="C9DA2B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2289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560" y="2089"/>
                  <a:ext cx="719" cy="2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>
                      <a:solidFill>
                        <a:srgbClr val="000000"/>
                      </a:solidFill>
                      <a:ea typeface="ＭＳ Ｐゴシック" charset="0"/>
                    </a:rPr>
                    <a:t>Parameters</a:t>
                  </a:r>
                </a:p>
              </p:txBody>
            </p:sp>
            <p:sp>
              <p:nvSpPr>
                <p:cNvPr id="122893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344" y="2089"/>
                  <a:ext cx="830" cy="2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>
                      <a:solidFill>
                        <a:srgbClr val="000000"/>
                      </a:solidFill>
                      <a:ea typeface="ＭＳ Ｐゴシック" charset="0"/>
                    </a:rPr>
                    <a:t>Specifications</a:t>
                  </a:r>
                </a:p>
              </p:txBody>
            </p:sp>
            <p:sp>
              <p:nvSpPr>
                <p:cNvPr id="122894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2402" y="2089"/>
                  <a:ext cx="926" cy="2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>
                      <a:solidFill>
                        <a:srgbClr val="000000"/>
                      </a:solidFill>
                      <a:ea typeface="ＭＳ Ｐゴシック" charset="0"/>
                    </a:rPr>
                    <a:t>Cost Estimation</a:t>
                  </a:r>
                </a:p>
              </p:txBody>
            </p:sp>
            <p:sp>
              <p:nvSpPr>
                <p:cNvPr id="122895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3596" y="2089"/>
                  <a:ext cx="748" cy="2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>
                      <a:solidFill>
                        <a:srgbClr val="000000"/>
                      </a:solidFill>
                      <a:ea typeface="ＭＳ Ｐゴシック" charset="0"/>
                    </a:rPr>
                    <a:t>Calculations</a:t>
                  </a:r>
                </a:p>
              </p:txBody>
            </p:sp>
            <p:sp>
              <p:nvSpPr>
                <p:cNvPr id="122896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4363" y="2089"/>
                  <a:ext cx="768" cy="2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>
                      <a:solidFill>
                        <a:srgbClr val="000000"/>
                      </a:solidFill>
                      <a:ea typeface="ＭＳ Ｐゴシック" charset="0"/>
                    </a:rPr>
                    <a:t>CAD Models</a:t>
                  </a:r>
                </a:p>
              </p:txBody>
            </p:sp>
            <p:pic>
              <p:nvPicPr>
                <p:cNvPr id="122898" name="Picture 18" descr="download_preview_image?eds_preview_image_string=MTIObjectHandle-0002-1~R~vdpqTQeadam--mpprdusrKZ5~JPEG~mpprdusr~~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09" y="1162"/>
                  <a:ext cx="640" cy="907"/>
                </a:xfrm>
                <a:prstGeom prst="rect">
                  <a:avLst/>
                </a:prstGeom>
                <a:noFill/>
                <a:ln w="9525">
                  <a:solidFill>
                    <a:srgbClr val="C9DA2B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22899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5030" y="2088"/>
                  <a:ext cx="1000" cy="2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>
                      <a:solidFill>
                        <a:srgbClr val="000000"/>
                      </a:solidFill>
                      <a:ea typeface="ＭＳ Ｐゴシック" charset="0"/>
                    </a:rPr>
                    <a:t>Design Summar</a:t>
                  </a:r>
                  <a:r>
                    <a:rPr lang="de-DE" sz="1200">
                      <a:solidFill>
                        <a:srgbClr val="000000"/>
                      </a:solidFill>
                      <a:ea typeface="ＭＳ Ｐゴシック" charset="0"/>
                    </a:rPr>
                    <a:t>y</a:t>
                  </a:r>
                  <a:endParaRPr lang="en-US" sz="1200">
                    <a:solidFill>
                      <a:srgbClr val="000000"/>
                    </a:solidFill>
                    <a:ea typeface="ＭＳ Ｐゴシック" charset="0"/>
                  </a:endParaRPr>
                </a:p>
              </p:txBody>
            </p:sp>
          </p:grpSp>
          <p:sp>
            <p:nvSpPr>
              <p:cNvPr id="122901" name="Text Box 21"/>
              <p:cNvSpPr txBox="1">
                <a:spLocks noChangeArrowheads="1"/>
              </p:cNvSpPr>
              <p:nvPr/>
            </p:nvSpPr>
            <p:spPr bwMode="auto">
              <a:xfrm>
                <a:off x="5045" y="1514"/>
                <a:ext cx="356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600">
                    <a:solidFill>
                      <a:srgbClr val="000000"/>
                    </a:solidFill>
                    <a:ea typeface="ＭＳ Ｐゴシック" charset="0"/>
                  </a:rPr>
                  <a:t>...</a:t>
                </a:r>
                <a:endParaRPr lang="en-US" sz="1600">
                  <a:solidFill>
                    <a:srgbClr val="000000"/>
                  </a:solidFill>
                  <a:ea typeface="ＭＳ Ｐゴシック" charset="0"/>
                </a:endParaRPr>
              </a:p>
            </p:txBody>
          </p:sp>
        </p:grpSp>
        <p:sp>
          <p:nvSpPr>
            <p:cNvPr id="122906" name="Text Box 26"/>
            <p:cNvSpPr txBox="1">
              <a:spLocks noChangeArrowheads="1"/>
            </p:cNvSpPr>
            <p:nvPr/>
          </p:nvSpPr>
          <p:spPr bwMode="auto">
            <a:xfrm>
              <a:off x="253" y="1540"/>
              <a:ext cx="530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600" b="1">
                  <a:solidFill>
                    <a:srgbClr val="000000"/>
                  </a:solidFill>
                  <a:ea typeface="ＭＳ Ｐゴシック" charset="0"/>
                </a:rPr>
                <a:t>Technical Design Documentation (TDD)</a:t>
              </a:r>
              <a:r>
                <a:rPr lang="de-DE" sz="1600">
                  <a:solidFill>
                    <a:srgbClr val="000000"/>
                  </a:solidFill>
                  <a:ea typeface="ＭＳ Ｐゴシック" charset="0"/>
                </a:rPr>
                <a:t> captures entire design efforts, results &amp; rationale</a:t>
              </a:r>
              <a:endParaRPr lang="en-US" sz="1600">
                <a:solidFill>
                  <a:srgbClr val="000000"/>
                </a:solidFill>
                <a:ea typeface="ＭＳ Ｐゴシック" charset="0"/>
              </a:endParaRPr>
            </a:p>
          </p:txBody>
        </p:sp>
      </p:grpSp>
      <p:grpSp>
        <p:nvGrpSpPr>
          <p:cNvPr id="122912" name="Group 32"/>
          <p:cNvGrpSpPr>
            <a:grpSpLocks/>
          </p:cNvGrpSpPr>
          <p:nvPr/>
        </p:nvGrpSpPr>
        <p:grpSpPr bwMode="auto">
          <a:xfrm>
            <a:off x="474663" y="4292600"/>
            <a:ext cx="8226425" cy="1987550"/>
            <a:chOff x="299" y="2704"/>
            <a:chExt cx="5182" cy="1252"/>
          </a:xfrm>
        </p:grpSpPr>
        <p:pic>
          <p:nvPicPr>
            <p:cNvPr id="122904" name="Picture 2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" y="2892"/>
              <a:ext cx="1266" cy="1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2905" name="AutoShape 25"/>
            <p:cNvSpPr>
              <a:spLocks/>
            </p:cNvSpPr>
            <p:nvPr/>
          </p:nvSpPr>
          <p:spPr bwMode="auto">
            <a:xfrm rot="5400000">
              <a:off x="2814" y="189"/>
              <a:ext cx="136" cy="5165"/>
            </a:xfrm>
            <a:prstGeom prst="rightBrace">
              <a:avLst>
                <a:gd name="adj1" fmla="val 34110"/>
                <a:gd name="adj2" fmla="val 89403"/>
              </a:avLst>
            </a:prstGeom>
            <a:noFill/>
            <a:ln w="28575">
              <a:solidFill>
                <a:srgbClr val="C9DA2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122908" name="Text Box 28"/>
            <p:cNvSpPr txBox="1">
              <a:spLocks noChangeArrowheads="1"/>
            </p:cNvSpPr>
            <p:nvPr/>
          </p:nvSpPr>
          <p:spPr bwMode="auto">
            <a:xfrm>
              <a:off x="1655" y="2931"/>
              <a:ext cx="3826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600" b="1">
                  <a:solidFill>
                    <a:srgbClr val="000000"/>
                  </a:solidFill>
                  <a:ea typeface="ＭＳ Ｐゴシック" charset="0"/>
                </a:rPr>
                <a:t>ILC-EDMS </a:t>
              </a:r>
              <a:r>
                <a:rPr lang="de-DE" sz="1600" u="sng">
                  <a:solidFill>
                    <a:srgbClr val="000000"/>
                  </a:solidFill>
                  <a:ea typeface="ＭＳ Ｐゴシック" charset="0"/>
                </a:rPr>
                <a:t>organizes</a:t>
              </a:r>
              <a:r>
                <a:rPr lang="de-DE" sz="1600">
                  <a:solidFill>
                    <a:srgbClr val="000000"/>
                  </a:solidFill>
                  <a:ea typeface="ＭＳ Ｐゴシック" charset="0"/>
                </a:rPr>
                <a:t> the Technical Design Documentation,</a:t>
              </a:r>
              <a:br>
                <a:rPr lang="de-DE" sz="1600">
                  <a:solidFill>
                    <a:srgbClr val="000000"/>
                  </a:solidFill>
                  <a:ea typeface="ＭＳ Ｐゴシック" charset="0"/>
                </a:rPr>
              </a:br>
              <a:r>
                <a:rPr lang="de-DE" sz="1600">
                  <a:solidFill>
                    <a:srgbClr val="000000"/>
                  </a:solidFill>
                  <a:ea typeface="ＭＳ Ｐゴシック" charset="0"/>
                </a:rPr>
                <a:t>providing </a:t>
              </a:r>
              <a:r>
                <a:rPr lang="de-DE" sz="1600" b="1">
                  <a:solidFill>
                    <a:srgbClr val="000000"/>
                  </a:solidFill>
                  <a:ea typeface="ＭＳ Ｐゴシック" charset="0"/>
                </a:rPr>
                <a:t>structure</a:t>
              </a:r>
              <a:r>
                <a:rPr lang="de-DE" sz="1600">
                  <a:solidFill>
                    <a:srgbClr val="000000"/>
                  </a:solidFill>
                  <a:ea typeface="ＭＳ Ｐゴシック" charset="0"/>
                </a:rPr>
                <a:t>, </a:t>
              </a:r>
              <a:r>
                <a:rPr lang="de-DE" sz="1600" b="1">
                  <a:solidFill>
                    <a:srgbClr val="000000"/>
                  </a:solidFill>
                  <a:ea typeface="ＭＳ Ｐゴシック" charset="0"/>
                </a:rPr>
                <a:t>traceability</a:t>
              </a:r>
              <a:r>
                <a:rPr lang="de-DE" sz="1600">
                  <a:solidFill>
                    <a:srgbClr val="000000"/>
                  </a:solidFill>
                  <a:ea typeface="ＭＳ Ｐゴシック" charset="0"/>
                </a:rPr>
                <a:t>, </a:t>
              </a:r>
              <a:r>
                <a:rPr lang="de-DE" sz="1600" b="1">
                  <a:solidFill>
                    <a:srgbClr val="000000"/>
                  </a:solidFill>
                  <a:ea typeface="ＭＳ Ｐゴシック" charset="0"/>
                </a:rPr>
                <a:t>version &amp; configuration mgt.</a:t>
              </a:r>
              <a:r>
                <a:rPr lang="de-DE" sz="1600">
                  <a:solidFill>
                    <a:srgbClr val="000000"/>
                  </a:solidFill>
                  <a:ea typeface="ＭＳ Ｐゴシック" charset="0"/>
                </a:rPr>
                <a:t>,</a:t>
              </a:r>
              <a:br>
                <a:rPr lang="de-DE" sz="1600">
                  <a:solidFill>
                    <a:srgbClr val="000000"/>
                  </a:solidFill>
                  <a:ea typeface="ＭＳ Ｐゴシック" charset="0"/>
                </a:rPr>
              </a:br>
              <a:r>
                <a:rPr lang="de-DE" sz="1600">
                  <a:solidFill>
                    <a:srgbClr val="000000"/>
                  </a:solidFill>
                  <a:ea typeface="ＭＳ Ｐゴシック" charset="0"/>
                </a:rPr>
                <a:t>and </a:t>
              </a:r>
              <a:r>
                <a:rPr lang="de-DE" sz="1600" b="1">
                  <a:solidFill>
                    <a:srgbClr val="000000"/>
                  </a:solidFill>
                  <a:ea typeface="ＭＳ Ｐゴシック" charset="0"/>
                </a:rPr>
                <a:t>change control</a:t>
              </a:r>
              <a:endParaRPr lang="en-US" sz="1600" b="1">
                <a:solidFill>
                  <a:srgbClr val="000000"/>
                </a:solidFill>
                <a:ea typeface="ＭＳ Ｐゴシック" charset="0"/>
              </a:endParaRPr>
            </a:p>
          </p:txBody>
        </p:sp>
      </p:grpSp>
      <p:grpSp>
        <p:nvGrpSpPr>
          <p:cNvPr id="122911" name="Group 31"/>
          <p:cNvGrpSpPr>
            <a:grpSpLocks/>
          </p:cNvGrpSpPr>
          <p:nvPr/>
        </p:nvGrpSpPr>
        <p:grpSpPr bwMode="auto">
          <a:xfrm>
            <a:off x="476250" y="796925"/>
            <a:ext cx="8199438" cy="1624013"/>
            <a:chOff x="300" y="502"/>
            <a:chExt cx="5165" cy="1023"/>
          </a:xfrm>
        </p:grpSpPr>
        <p:pic>
          <p:nvPicPr>
            <p:cNvPr id="122903" name="Picture 23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502"/>
              <a:ext cx="733" cy="9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2907" name="Text Box 27"/>
            <p:cNvSpPr txBox="1">
              <a:spLocks noChangeArrowheads="1"/>
            </p:cNvSpPr>
            <p:nvPr/>
          </p:nvSpPr>
          <p:spPr bwMode="auto">
            <a:xfrm>
              <a:off x="1292" y="572"/>
              <a:ext cx="38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600" b="1">
                  <a:solidFill>
                    <a:srgbClr val="000000"/>
                  </a:solidFill>
                  <a:ea typeface="ＭＳ Ｐゴシック" charset="0"/>
                </a:rPr>
                <a:t>Technical Design Report (TDR) </a:t>
              </a:r>
              <a:r>
                <a:rPr lang="de-DE" sz="1600" u="sng">
                  <a:solidFill>
                    <a:srgbClr val="000000"/>
                  </a:solidFill>
                  <a:ea typeface="ＭＳ Ｐゴシック" charset="0"/>
                </a:rPr>
                <a:t>summarizes</a:t>
              </a:r>
              <a:r>
                <a:rPr lang="de-DE" sz="1600">
                  <a:solidFill>
                    <a:srgbClr val="000000"/>
                  </a:solidFill>
                  <a:ea typeface="ＭＳ Ｐゴシック" charset="0"/>
                </a:rPr>
                <a:t> TDD for publication</a:t>
              </a:r>
              <a:endParaRPr lang="en-US" sz="1600">
                <a:solidFill>
                  <a:srgbClr val="000000"/>
                </a:solidFill>
                <a:ea typeface="ＭＳ Ｐゴシック" charset="0"/>
              </a:endParaRPr>
            </a:p>
          </p:txBody>
        </p:sp>
        <p:sp>
          <p:nvSpPr>
            <p:cNvPr id="122909" name="AutoShape 29"/>
            <p:cNvSpPr>
              <a:spLocks/>
            </p:cNvSpPr>
            <p:nvPr/>
          </p:nvSpPr>
          <p:spPr bwMode="auto">
            <a:xfrm rot="16200000" flipV="1">
              <a:off x="2815" y="-1126"/>
              <a:ext cx="136" cy="5165"/>
            </a:xfrm>
            <a:prstGeom prst="rightBrace">
              <a:avLst>
                <a:gd name="adj1" fmla="val 34110"/>
                <a:gd name="adj2" fmla="val 89403"/>
              </a:avLst>
            </a:prstGeom>
            <a:noFill/>
            <a:ln w="28575">
              <a:solidFill>
                <a:srgbClr val="C9DA2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805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2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28 at 11.46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00" y="673100"/>
            <a:ext cx="2870200" cy="551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Plans: Reconciling Document &amp; Cost Structure (WBS)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79123"/>
            <a:ext cx="7069314" cy="47926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Work Breakdown Structure is a central tool in </a:t>
            </a:r>
            <a:br>
              <a:rPr lang="en-US" dirty="0" smtClean="0"/>
            </a:br>
            <a:r>
              <a:rPr lang="en-US" dirty="0" smtClean="0"/>
              <a:t>modern project management for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Scope management: What does the project entail? </a:t>
            </a:r>
            <a:br>
              <a:rPr lang="en-US" dirty="0" smtClean="0"/>
            </a:br>
            <a:r>
              <a:rPr lang="en-US" dirty="0" smtClean="0"/>
              <a:t>What is in, what is out?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Cost management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Project scheduling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Progress monitoring (reporting, cost control / </a:t>
            </a:r>
            <a:br>
              <a:rPr lang="en-US" dirty="0" smtClean="0"/>
            </a:br>
            <a:r>
              <a:rPr lang="en-US" dirty="0" err="1" smtClean="0"/>
              <a:t>Earnend</a:t>
            </a:r>
            <a:r>
              <a:rPr lang="en-US" dirty="0" smtClean="0"/>
              <a:t> Value Management)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We currently use WBS’s for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Structuring of the documentation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Structuring of costs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The Goal: unify the cost and the documentation structure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Benefits: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Better tracking of cost impact of design changes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Better correspondence between cost items and people / groups working on them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Better correspondence between cost estimate and technical documentation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28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Steps: Consolidation / Expansion of the WBS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Consolidate: Define what the WBS elements entail (WBS dictionary)</a:t>
            </a:r>
          </a:p>
          <a:p>
            <a:r>
              <a:rPr lang="en-US" dirty="0" smtClean="0"/>
              <a:t>Expand: Identify the deliverables and work needed to complete the project (1-2 levels down from accelerator systems / technical areas)</a:t>
            </a:r>
          </a:p>
          <a:p>
            <a:r>
              <a:rPr lang="en-US" dirty="0" smtClean="0"/>
              <a:t>Keep flexible to adjust to project structure as it emerges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Benefits:</a:t>
            </a:r>
          </a:p>
          <a:p>
            <a:r>
              <a:rPr lang="en-US" dirty="0" smtClean="0"/>
              <a:t>Solid foundation for costing and scheduling</a:t>
            </a:r>
          </a:p>
          <a:p>
            <a:r>
              <a:rPr lang="en-US" dirty="0" smtClean="0"/>
              <a:t>Foundation for risk analysis -&gt; risk management: identify and react to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hreats, e.g. by dedicated R&amp;D or early prototyping</a:t>
            </a:r>
          </a:p>
          <a:p>
            <a:pPr lvl="1"/>
            <a:r>
              <a:rPr lang="en-US" dirty="0" smtClean="0"/>
              <a:t>Opportunities, e.g. larger gradient (-&gt; provide enough RF to utilize that) </a:t>
            </a:r>
          </a:p>
          <a:p>
            <a:pPr marL="444500" lvl="1" indent="0">
              <a:buNone/>
            </a:pPr>
            <a:endParaRPr lang="en-US" dirty="0"/>
          </a:p>
          <a:p>
            <a:pPr marL="4445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63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and Interests at DESY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520113" cy="5287433"/>
          </a:xfrm>
        </p:spPr>
        <p:txBody>
          <a:bodyPr/>
          <a:lstStyle/>
          <a:p>
            <a:r>
              <a:rPr lang="en-US" b="1" dirty="0" smtClean="0"/>
              <a:t>Support for ILC EDMS will continue!</a:t>
            </a:r>
          </a:p>
          <a:p>
            <a:r>
              <a:rPr lang="en-US" dirty="0" smtClean="0"/>
              <a:t>Consolidation of existing design documentation has high priority</a:t>
            </a:r>
          </a:p>
          <a:p>
            <a:r>
              <a:rPr lang="en-US" dirty="0" smtClean="0"/>
              <a:t>This includes support for uploading and cross-linking the final cost estimation documents</a:t>
            </a:r>
          </a:p>
          <a:p>
            <a:r>
              <a:rPr lang="en-US" dirty="0" smtClean="0"/>
              <a:t>Work on design integration will continue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Medium / Longer Term Interests:</a:t>
            </a:r>
          </a:p>
          <a:p>
            <a:r>
              <a:rPr lang="en-US" dirty="0" smtClean="0"/>
              <a:t>Continue our support for the project into the Engineering Phase</a:t>
            </a:r>
          </a:p>
          <a:p>
            <a:r>
              <a:rPr lang="en-US" dirty="0" smtClean="0"/>
              <a:t>Develop / provide supporting tools (integration, documentation, cost estimation / control) and services for the TB /  Project Management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 smtClean="0"/>
              <a:t>Send us you </a:t>
            </a:r>
            <a:r>
              <a:rPr lang="en-US" b="1" dirty="0" err="1" smtClean="0"/>
              <a:t>wishlist</a:t>
            </a:r>
            <a:r>
              <a:rPr lang="en-US" b="1" dirty="0" smtClean="0"/>
              <a:t>!</a:t>
            </a:r>
          </a:p>
          <a:p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47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E. Paterson and D. Rubin</a:t>
            </a:r>
          </a:p>
          <a:p>
            <a:endParaRPr lang="en-US" dirty="0"/>
          </a:p>
          <a:p>
            <a:r>
              <a:rPr lang="en-US" dirty="0" smtClean="0"/>
              <a:t>The TDR positron ‘circuit’ length requires trimming </a:t>
            </a:r>
          </a:p>
          <a:p>
            <a:pPr lvl="1"/>
            <a:r>
              <a:rPr lang="en-US" dirty="0" smtClean="0"/>
              <a:t>Considered a detail during the TDR</a:t>
            </a:r>
          </a:p>
          <a:p>
            <a:pPr lvl="1"/>
            <a:r>
              <a:rPr lang="en-US" dirty="0" smtClean="0"/>
              <a:t>To be reviewed and reset as part of staging scheme (and specific site)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779327" cy="500303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vert="horz" lIns="0" tIns="0" rIns="0" bIns="0"/>
          <a:lstStyle/>
          <a:p>
            <a:r>
              <a:rPr lang="en-US" dirty="0"/>
              <a:t>2) ILC Path-Length Constraints / Suggestions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2013.05.31 LC2013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AC-5 Summary (A. Yamamoto, O. Napoly, M. Ross)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03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7620000" cy="9144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There are 3 different scales to this E+/- path difference problem! 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0" y="1295400"/>
            <a:ext cx="2514600" cy="5029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 ≈ 100 m </a:t>
            </a:r>
            <a:r>
              <a:rPr lang="en-US" sz="2400" dirty="0" smtClean="0">
                <a:solidFill>
                  <a:srgbClr val="0070C0"/>
                </a:solidFill>
              </a:rPr>
              <a:t>Static in design for a given site layout.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      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  ≈ 1 m Static but unknown until full operation.</a:t>
            </a:r>
            <a:endParaRPr lang="en-US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≈ 1 mm, </a:t>
            </a:r>
            <a:r>
              <a:rPr lang="en-US" sz="2400" dirty="0" err="1" smtClean="0">
                <a:solidFill>
                  <a:srgbClr val="0070C0"/>
                </a:solidFill>
              </a:rPr>
              <a:t>daily,monthly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2514600" y="1371600"/>
            <a:ext cx="59436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Needs final site and design layout and is required</a:t>
            </a:r>
          </a:p>
          <a:p>
            <a:pPr marL="0" indent="0">
              <a:buNone/>
            </a:pPr>
            <a:r>
              <a:rPr lang="en-US" sz="2000" dirty="0"/>
              <a:t>b</a:t>
            </a:r>
            <a:r>
              <a:rPr lang="en-US" sz="2000" dirty="0" smtClean="0"/>
              <a:t>efore construction starts. 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Originates in Survey and Alignment above and below ground and used during design, construction, installation</a:t>
            </a:r>
            <a:r>
              <a:rPr lang="en-US" sz="2000" dirty="0"/>
              <a:t> </a:t>
            </a:r>
            <a:r>
              <a:rPr lang="en-US" sz="2000" dirty="0" smtClean="0"/>
              <a:t>and commissioning. </a:t>
            </a:r>
            <a:r>
              <a:rPr lang="en-US" sz="2000" dirty="0" smtClean="0">
                <a:solidFill>
                  <a:srgbClr val="FF0000"/>
                </a:solidFill>
              </a:rPr>
              <a:t>Will need some adjustment during commissioning due to limits in survey and installation accuracy. Needs an adjustment system??? DIFFICULT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CHICANE!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Need some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fine path length adjustment system?</a:t>
            </a:r>
          </a:p>
          <a:p>
            <a:pPr marL="0" indent="0">
              <a:buNone/>
            </a:pPr>
            <a:r>
              <a:rPr lang="en-US" sz="2000" dirty="0" smtClean="0"/>
              <a:t>Required  during final commissioning and operation. Used daily and might use slow feed forward?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428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Change DR Circumference instead of</a:t>
            </a:r>
            <a:br>
              <a:rPr lang="en-US" sz="2800" b="1" dirty="0" smtClean="0"/>
            </a:br>
            <a:r>
              <a:rPr lang="en-US" sz="2800" b="1" dirty="0" smtClean="0"/>
              <a:t>RTML and </a:t>
            </a:r>
            <a:r>
              <a:rPr lang="en-US" sz="2800" b="1" dirty="0" err="1" smtClean="0"/>
              <a:t>Linac</a:t>
            </a:r>
            <a:endParaRPr lang="en-US" sz="2800" b="1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Example of technique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105400" y="1371600"/>
            <a:ext cx="3581400" cy="4800600"/>
          </a:xfrm>
        </p:spPr>
        <p:txBody>
          <a:bodyPr/>
          <a:lstStyle/>
          <a:p>
            <a:r>
              <a:rPr lang="en-US" dirty="0" smtClean="0"/>
              <a:t>Promising 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5/28/2013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ECFA LC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C222C-70AC-E643-9583-2C6665E9CB8E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6" name="Picture 2" descr="C:\Users\JMP\Desktop\Cap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110740"/>
            <a:ext cx="4511040" cy="337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JMP\Desktop\Capturconcud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480" y="2240280"/>
            <a:ext cx="4541520" cy="360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4506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LC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ESY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SY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1439</Words>
  <Application>Microsoft Office PowerPoint</Application>
  <PresentationFormat>On-screen Show (4:3)</PresentationFormat>
  <Paragraphs>276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FNAL_MAP_R2</vt:lpstr>
      <vt:lpstr>LLC_PowerPoint_template</vt:lpstr>
      <vt:lpstr>DESY</vt:lpstr>
      <vt:lpstr>1_DESY</vt:lpstr>
      <vt:lpstr>ilc-standard</vt:lpstr>
      <vt:lpstr>Draft_LLC_PowerPoint_template_021513</vt:lpstr>
      <vt:lpstr>ホワイト</vt:lpstr>
      <vt:lpstr>Office テーマ</vt:lpstr>
      <vt:lpstr>Office Theme</vt:lpstr>
      <vt:lpstr>1_Office Theme</vt:lpstr>
      <vt:lpstr>WG AC-5 Summary: AD &amp; I </vt:lpstr>
      <vt:lpstr>1) EDMS (Benno List)</vt:lpstr>
      <vt:lpstr>TDD, TDR and ILC-EDMS</vt:lpstr>
      <vt:lpstr>Plans: Reconciling Document &amp; Cost Structure (WBS)</vt:lpstr>
      <vt:lpstr>Next Steps: Consolidation / Expansion of the WBS</vt:lpstr>
      <vt:lpstr>Plans and Interests at DESY</vt:lpstr>
      <vt:lpstr>2) ILC Path-Length Constraints / Suggestions</vt:lpstr>
      <vt:lpstr>There are 3 different scales to this E+/- path difference problem! </vt:lpstr>
      <vt:lpstr>Change DR Circumference instead of RTML and Linac</vt:lpstr>
      <vt:lpstr>3) ITER Integration - A. Yamamoto </vt:lpstr>
      <vt:lpstr>PowerPoint Presentation</vt:lpstr>
      <vt:lpstr>ITER Baseline Structure</vt:lpstr>
      <vt:lpstr>PowerPoint Presentation</vt:lpstr>
      <vt:lpstr>4) Draft Schedule (M. Region) - M. Gastal</vt:lpstr>
      <vt:lpstr>Commissioning &amp; Staged options</vt:lpstr>
      <vt:lpstr>Staged Scenario 2  </vt:lpstr>
      <vt:lpstr>5) Site Investigation Report – M. Miyahara</vt:lpstr>
      <vt:lpstr>Geological Survey and  Common-Subject Study progressed in japan </vt:lpstr>
      <vt:lpstr>Evaluation of Possible ILC Sites: Background </vt:lpstr>
      <vt:lpstr>Conceptual Study of the ILC Central Campus Design (reported: AC-5, AD&amp;I, May 30) </vt:lpstr>
      <vt:lpstr>A Plan for Opinion-Survey / Enquete to solicit inputs from ILC community: (to be done in  2013)</vt:lpstr>
      <vt:lpstr>6) Beam/Service Tunnel Config. A. Enomoto</vt:lpstr>
      <vt:lpstr>Beam/Service Tunnel Direction</vt:lpstr>
      <vt:lpstr>Acceleration Direction in Main Linac</vt:lpstr>
      <vt:lpstr>Proposal for Direction To See Main Linac Section</vt:lpstr>
      <vt:lpstr>Then – this view is correct: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2012-06-11T23:50:00Z</dcterms:created>
  <dcterms:modified xsi:type="dcterms:W3CDTF">2013-05-31T06:56:46Z</dcterms:modified>
</cp:coreProperties>
</file>