
<file path=[Content_Types].xml><?xml version="1.0" encoding="utf-8"?>
<Types xmlns="http://schemas.openxmlformats.org/package/2006/content-types">
  <Override PartName="/ppt/notesSlides/notesSlide5.xml" ContentType="application/vnd.openxmlformats-officedocument.presentationml.notesSlide+xml"/>
  <Override PartName="/ppt/slideLayouts/slideLayout1.xml" ContentType="application/vnd.openxmlformats-officedocument.presentationml.slideLayout+xml"/>
  <Default Extension="png" ContentType="image/png"/>
  <Default Extension="rels" ContentType="application/vnd.openxmlformats-package.relationships+xml"/>
  <Default Extension="jpeg" ContentType="image/jpeg"/>
  <Default Extension="xml" ContentType="application/xml"/>
  <Override PartName="/ppt/slides/slide9.xml" ContentType="application/vnd.openxmlformats-officedocument.presentationml.slide+xml"/>
  <Override PartName="/ppt/notesSlides/notesSlide3.xml" ContentType="application/vnd.openxmlformats-officedocument.presentationml.notes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notesSlides/notesSlide8.xml" ContentType="application/vnd.openxmlformats-officedocument.presentationml.notesSlide+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notesSlides/notesSlide6.xml" ContentType="application/vnd.openxmlformats-officedocument.presentationml.notesSlide+xml"/>
  <Override PartName="/ppt/slideLayouts/slideLayout2.xml" ContentType="application/vnd.openxmlformats-officedocument.presentationml.slideLayout+xml"/>
  <Override PartName="/ppt/slides/slide1.xml" ContentType="application/vnd.openxmlformats-officedocument.presentationml.slide+xml"/>
  <Default Extension="bin" ContentType="application/vnd.openxmlformats-officedocument.presentationml.printerSettings"/>
  <Override PartName="/ppt/notesSlides/notesSlide4.xml" ContentType="application/vnd.openxmlformats-officedocument.presentationml.notes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8.xml" ContentType="application/vnd.openxmlformats-officedocument.presentationml.slide+xml"/>
  <Override PartName="/ppt/presentation.xml" ContentType="application/vnd.openxmlformats-officedocument.presentationml.presentation.main+xml"/>
  <Override PartName="/ppt/notesSlides/notesSlide2.xml" ContentType="application/vnd.openxmlformats-officedocument.presentationml.notesSlide+xml"/>
  <Override PartName="/ppt/notesSlides/notesSlide9.xml" ContentType="application/vnd.openxmlformats-officedocument.presentationml.notesSlide+xml"/>
  <Override PartName="/ppt/slideLayouts/slideLayout7.xml" ContentType="application/vnd.openxmlformats-officedocument.presentationml.slideLayout+xml"/>
  <Override PartName="/ppt/slides/slide6.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notesSlides/notesSlide7.xml" ContentType="application/vnd.openxmlformats-officedocument.presentationml.notesSlide+xml"/>
  <Override PartName="/ppt/slideLayouts/slideLayout3.xml" ContentType="application/vnd.openxmlformats-officedocument.presentationml.slideLayout+xml"/>
  <Override PartName="/ppt/slides/slide2.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1"/>
  </p:notesMasterIdLst>
  <p:sldIdLst>
    <p:sldId id="260" r:id="rId2"/>
    <p:sldId id="258" r:id="rId3"/>
    <p:sldId id="267" r:id="rId4"/>
    <p:sldId id="261" r:id="rId5"/>
    <p:sldId id="262" r:id="rId6"/>
    <p:sldId id="263" r:id="rId7"/>
    <p:sldId id="264" r:id="rId8"/>
    <p:sldId id="265" r:id="rId9"/>
    <p:sldId id="266" r:id="rId10"/>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p:cViewPr varScale="1">
        <p:scale>
          <a:sx n="103" d="100"/>
          <a:sy n="103" d="100"/>
        </p:scale>
        <p:origin x="-1040"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11" Type="http://schemas.openxmlformats.org/officeDocument/2006/relationships/notesMaster" Target="notesMasters/notesMaster1.xml"/><Relationship Id="rId12" Type="http://schemas.openxmlformats.org/officeDocument/2006/relationships/printerSettings" Target="printerSettings/printerSettings1.bin"/><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406D6A-30B4-FE42-81D2-072EBEF2DE59}" type="datetimeFigureOut">
              <a:rPr kumimoji="1" lang="ja-JP" altLang="en-US" smtClean="0"/>
              <a:pPr/>
              <a:t>5/27/13</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343156-63C0-0F45-B1C8-D8EA009FD282}"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75525934"/>
      </p:ext>
    </p:extLst>
  </p:cSld>
  <p:clrMap bg1="lt1" tx1="dk1" bg2="lt2" tx2="dk2" accent1="accent1" accent2="accent2" accent3="accent3" accent4="accent4" accent5="accent5" accent6="accent6" hlink="hlink" folHlink="folHlink"/>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66711-5ADA-453F-81BD-CC02E25D8D65}" type="slidenum">
              <a:rPr lang="en-US" smtClean="0"/>
              <a:pPr/>
              <a:t>1</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5211712"/>
      </p:ext>
    </p:extLst>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66711-5ADA-453F-81BD-CC02E25D8D65}" type="slidenum">
              <a:rPr lang="en-US" smtClean="0"/>
              <a:pPr/>
              <a:t>2</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5211712"/>
      </p:ext>
    </p:extLst>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66711-5ADA-453F-81BD-CC02E25D8D65}" type="slidenum">
              <a:rPr lang="en-US" smtClean="0"/>
              <a:pPr/>
              <a:t>3</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5211712"/>
      </p:ext>
    </p:extLst>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66711-5ADA-453F-81BD-CC02E25D8D65}" type="slidenum">
              <a:rPr lang="en-US" smtClean="0"/>
              <a:pPr/>
              <a:t>4</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5211712"/>
      </p:ext>
    </p:extLst>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66711-5ADA-453F-81BD-CC02E25D8D65}" type="slidenum">
              <a:rPr lang="en-US" smtClean="0"/>
              <a:pPr/>
              <a:t>5</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5211712"/>
      </p:ext>
    </p:extLst>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66711-5ADA-453F-81BD-CC02E25D8D65}" type="slidenum">
              <a:rPr lang="en-US" smtClean="0"/>
              <a:pPr/>
              <a:t>6</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5211712"/>
      </p:ext>
    </p:extLst>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66711-5ADA-453F-81BD-CC02E25D8D65}" type="slidenum">
              <a:rPr lang="en-US" smtClean="0"/>
              <a:pPr/>
              <a:t>7</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5211712"/>
      </p:ext>
    </p:extLst>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66711-5ADA-453F-81BD-CC02E25D8D65}" type="slidenum">
              <a:rPr lang="en-US" smtClean="0"/>
              <a:pPr/>
              <a:t>8</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5211712"/>
      </p:ext>
    </p:extLst>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66711-5ADA-453F-81BD-CC02E25D8D65}" type="slidenum">
              <a:rPr lang="en-US" smtClean="0"/>
              <a:pPr/>
              <a:t>9</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7521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5897EE18-F215-904A-A807-EA27F5ABA42D}" type="datetimeFigureOut">
              <a:rPr kumimoji="1" lang="ja-JP" altLang="en-US" smtClean="0"/>
              <a:pPr/>
              <a:t>5/27/13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29323167"/>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897EE18-F215-904A-A807-EA27F5ABA42D}" type="datetimeFigureOut">
              <a:rPr kumimoji="1" lang="ja-JP" altLang="en-US" smtClean="0"/>
              <a:pPr/>
              <a:t>5/27/13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86819112"/>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897EE18-F215-904A-A807-EA27F5ABA42D}" type="datetimeFigureOut">
              <a:rPr kumimoji="1" lang="ja-JP" altLang="en-US" smtClean="0"/>
              <a:pPr/>
              <a:t>5/27/13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12620999"/>
      </p:ext>
    </p:extLst>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831273" y="1789547"/>
            <a:ext cx="7481455" cy="3844636"/>
          </a:xfrm>
          <a:prstGeom prst="rect">
            <a:avLst/>
          </a:prstGeom>
        </p:spPr>
        <p:txBody>
          <a:bodyPr lIns="0" rIns="0"/>
          <a:lstStyle>
            <a:lvl2pPr marL="415595" indent="-415595">
              <a:defRPr sz="2200">
                <a:latin typeface="Arial"/>
                <a:cs typeface="Arial"/>
              </a:defRPr>
            </a:lvl2pPr>
            <a:lvl3pPr marL="731620" indent="-316026">
              <a:defRPr sz="1800">
                <a:latin typeface="Arial"/>
                <a:cs typeface="Arial"/>
              </a:defRPr>
            </a:lvl3pPr>
            <a:lvl4pPr marL="1038987" indent="-307367">
              <a:buFont typeface="Lucida Grande"/>
              <a:buChar char="‒"/>
              <a:defRPr sz="1600">
                <a:latin typeface="Arial"/>
                <a:cs typeface="Arial"/>
              </a:defRPr>
            </a:lvl4pPr>
            <a:lvl5pPr marL="1246784" indent="-207797">
              <a:defRPr sz="1600">
                <a:latin typeface="Arial"/>
                <a:cs typeface="Arial"/>
              </a:defRPr>
            </a:lvl5pPr>
          </a:lstStyle>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9" name="Slide Number Placeholder 5"/>
          <p:cNvSpPr>
            <a:spLocks noGrp="1"/>
          </p:cNvSpPr>
          <p:nvPr>
            <p:ph type="sldNum" sz="quarter" idx="4"/>
          </p:nvPr>
        </p:nvSpPr>
        <p:spPr>
          <a:xfrm>
            <a:off x="831273" y="6356350"/>
            <a:ext cx="2133600"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CADE5BF1-A944-B54A-9898-A27DB1807F1E}" type="slidenum">
              <a:rPr lang="en-US" smtClean="0"/>
              <a:pPr/>
              <a:t>‹#›</a:t>
            </a:fld>
            <a:endParaRPr lang="en-US" dirty="0"/>
          </a:p>
        </p:txBody>
      </p:sp>
      <p:sp>
        <p:nvSpPr>
          <p:cNvPr id="11" name="Title 1"/>
          <p:cNvSpPr>
            <a:spLocks noGrp="1"/>
          </p:cNvSpPr>
          <p:nvPr>
            <p:ph type="title"/>
          </p:nvPr>
        </p:nvSpPr>
        <p:spPr>
          <a:xfrm>
            <a:off x="831273" y="1023698"/>
            <a:ext cx="7481455" cy="500303"/>
          </a:xfrm>
          <a:prstGeom prst="rect">
            <a:avLst/>
          </a:prstGeom>
        </p:spPr>
        <p:txBody>
          <a:bodyPr vert="horz" lIns="0" tIns="0" rIns="0" bIns="0"/>
          <a:lstStyle>
            <a:lvl1pPr algn="l">
              <a:defRPr sz="2700" b="1">
                <a:latin typeface="Arial"/>
                <a:cs typeface="Arial"/>
              </a:defRPr>
            </a:lvl1pPr>
          </a:lstStyle>
          <a:p>
            <a:r>
              <a:rPr lang="en-US" smtClean="0"/>
              <a:t>Click to edit Master title style</a:t>
            </a:r>
            <a:endParaRPr lang="en-US" dirty="0"/>
          </a:p>
        </p:txBody>
      </p:sp>
      <p:sp>
        <p:nvSpPr>
          <p:cNvPr id="13" name="Date Placeholder 3"/>
          <p:cNvSpPr>
            <a:spLocks noGrp="1"/>
          </p:cNvSpPr>
          <p:nvPr>
            <p:ph type="dt" sz="half" idx="2"/>
          </p:nvPr>
        </p:nvSpPr>
        <p:spPr>
          <a:xfrm>
            <a:off x="4502727" y="6356350"/>
            <a:ext cx="1759527" cy="365125"/>
          </a:xfrm>
          <a:prstGeom prst="rect">
            <a:avLst/>
          </a:prstGeom>
        </p:spPr>
        <p:txBody>
          <a:bodyPr vert="horz" lIns="0" tIns="0" rIns="0" bIns="0" rtlCol="0" anchor="ctr"/>
          <a:lstStyle>
            <a:lvl1pPr algn="l">
              <a:defRPr sz="1100">
                <a:solidFill>
                  <a:srgbClr val="692A36"/>
                </a:solidFill>
                <a:latin typeface="Arial"/>
                <a:cs typeface="Arial"/>
              </a:defRPr>
            </a:lvl1pPr>
          </a:lstStyle>
          <a:p>
            <a:fld id="{7763D8A7-CC71-8846-BCB4-5C2A102727BD}" type="datetime4">
              <a:rPr lang="en-US" smtClean="0"/>
              <a:pPr/>
              <a:t>May 27, 2013</a:t>
            </a:fld>
            <a:endParaRPr lang="en-US" dirty="0"/>
          </a:p>
        </p:txBody>
      </p:sp>
      <p:sp>
        <p:nvSpPr>
          <p:cNvPr id="14" name="Footer Placeholder 4"/>
          <p:cNvSpPr>
            <a:spLocks noGrp="1"/>
          </p:cNvSpPr>
          <p:nvPr>
            <p:ph type="ftr" sz="quarter" idx="3"/>
          </p:nvPr>
        </p:nvSpPr>
        <p:spPr>
          <a:xfrm>
            <a:off x="6477000" y="6356350"/>
            <a:ext cx="1639455" cy="365125"/>
          </a:xfrm>
          <a:prstGeom prst="rect">
            <a:avLst/>
          </a:prstGeom>
        </p:spPr>
        <p:txBody>
          <a:bodyPr vert="horz" lIns="0" tIns="0" rIns="0" bIns="0" rtlCol="0" anchor="ctr"/>
          <a:lstStyle>
            <a:lvl1pPr algn="l">
              <a:defRPr sz="1100">
                <a:solidFill>
                  <a:srgbClr val="692A36"/>
                </a:solidFill>
                <a:latin typeface="Arial"/>
                <a:cs typeface="Arial"/>
              </a:defRPr>
            </a:lvl1pPr>
          </a:lstStyle>
          <a:p>
            <a:r>
              <a:rPr lang="en-US" dirty="0" smtClean="0"/>
              <a:t>Chicago, USA  </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25891337"/>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897EE18-F215-904A-A807-EA27F5ABA42D}" type="datetimeFigureOut">
              <a:rPr kumimoji="1" lang="ja-JP" altLang="en-US" smtClean="0"/>
              <a:pPr/>
              <a:t>5/27/13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48721810"/>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5897EE18-F215-904A-A807-EA27F5ABA42D}" type="datetimeFigureOut">
              <a:rPr kumimoji="1" lang="ja-JP" altLang="en-US" smtClean="0"/>
              <a:pPr/>
              <a:t>5/27/13</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50763069"/>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5897EE18-F215-904A-A807-EA27F5ABA42D}" type="datetimeFigureOut">
              <a:rPr kumimoji="1" lang="ja-JP" altLang="en-US" smtClean="0"/>
              <a:pPr/>
              <a:t>5/27/13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03138947"/>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5897EE18-F215-904A-A807-EA27F5ABA42D}" type="datetimeFigureOut">
              <a:rPr kumimoji="1" lang="ja-JP" altLang="en-US" smtClean="0"/>
              <a:pPr/>
              <a:t>5/27/13</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22526526"/>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5897EE18-F215-904A-A807-EA27F5ABA42D}" type="datetimeFigureOut">
              <a:rPr kumimoji="1" lang="ja-JP" altLang="en-US" smtClean="0"/>
              <a:pPr/>
              <a:t>5/27/13</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71284108"/>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897EE18-F215-904A-A807-EA27F5ABA42D}" type="datetimeFigureOut">
              <a:rPr kumimoji="1" lang="ja-JP" altLang="en-US" smtClean="0"/>
              <a:pPr/>
              <a:t>5/27/13</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42239015"/>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897EE18-F215-904A-A807-EA27F5ABA42D}" type="datetimeFigureOut">
              <a:rPr kumimoji="1" lang="ja-JP" altLang="en-US" smtClean="0"/>
              <a:pPr/>
              <a:t>5/27/13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15709196"/>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897EE18-F215-904A-A807-EA27F5ABA42D}" type="datetimeFigureOut">
              <a:rPr kumimoji="1" lang="ja-JP" altLang="en-US" smtClean="0"/>
              <a:pPr/>
              <a:t>5/27/13</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87845810"/>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897EE18-F215-904A-A807-EA27F5ABA42D}" type="datetimeFigureOut">
              <a:rPr kumimoji="1" lang="ja-JP" altLang="en-US" smtClean="0"/>
              <a:pPr/>
              <a:t>5/27/13</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C968C-312A-D24C-8435-38F636E189CE}" type="slidenum">
              <a:rPr kumimoji="1" lang="ja-JP" altLang="en-US" smtClean="0"/>
              <a:pPr/>
              <a:t>‹#›</a:t>
            </a:fld>
            <a:endParaRPr kumimoji="1" lang="ja-JP" alt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5543314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5" Type="http://schemas.openxmlformats.org/officeDocument/2006/relationships/image" Target="../media/image3.jpeg"/><Relationship Id="rId6" Type="http://schemas.microsoft.com/office/2007/relationships/hdphoto" Target="NULL"/><Relationship Id="rId1" Type="http://schemas.openxmlformats.org/officeDocument/2006/relationships/slideLayout" Target="../slideLayouts/slideLayout1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Title 1"/>
          <p:cNvSpPr txBox="1">
            <a:spLocks/>
          </p:cNvSpPr>
          <p:nvPr/>
        </p:nvSpPr>
        <p:spPr>
          <a:xfrm>
            <a:off x="4333695" y="82634"/>
            <a:ext cx="4577667" cy="683271"/>
          </a:xfrm>
          <a:prstGeom prst="rect">
            <a:avLst/>
          </a:prstGeom>
        </p:spPr>
        <p:txBody>
          <a:bodyPr vert="horz" lIns="0" tIns="0" rIns="0" bIns="0"/>
          <a:lstStyle/>
          <a:p>
            <a:pPr algn="ctr" defTabSz="457154">
              <a:spcBef>
                <a:spcPct val="0"/>
              </a:spcBef>
              <a:defRPr/>
            </a:pPr>
            <a:endParaRPr kumimoji="0" lang="en-US" sz="2400" b="1" dirty="0">
              <a:solidFill>
                <a:srgbClr val="692A36"/>
              </a:solidFill>
              <a:latin typeface="Arial"/>
              <a:cs typeface="Arial"/>
            </a:endParaRPr>
          </a:p>
        </p:txBody>
      </p:sp>
      <p:sp>
        <p:nvSpPr>
          <p:cNvPr id="16" name="Date Placeholder 3"/>
          <p:cNvSpPr>
            <a:spLocks noGrp="1"/>
          </p:cNvSpPr>
          <p:nvPr>
            <p:ph type="dt" sz="half" idx="4294967295"/>
          </p:nvPr>
        </p:nvSpPr>
        <p:spPr>
          <a:xfrm>
            <a:off x="381000" y="6400800"/>
            <a:ext cx="2438400" cy="457200"/>
          </a:xfrm>
          <a:prstGeom prst="rect">
            <a:avLst/>
          </a:prstGeom>
        </p:spPr>
        <p:txBody>
          <a:bodyPr lIns="91431" tIns="45715" rIns="91431" bIns="45715"/>
          <a:lstStyle/>
          <a:p>
            <a:r>
              <a:rPr lang="en-US" sz="1100" dirty="0" smtClean="0">
                <a:solidFill>
                  <a:srgbClr val="692A36"/>
                </a:solidFill>
                <a:latin typeface="Arial"/>
                <a:cs typeface="Arial"/>
              </a:rPr>
              <a:t>May </a:t>
            </a:r>
            <a:r>
              <a:rPr lang="en-US" sz="1100" dirty="0">
                <a:solidFill>
                  <a:srgbClr val="692A36"/>
                </a:solidFill>
                <a:latin typeface="Arial"/>
                <a:cs typeface="Arial"/>
              </a:rPr>
              <a:t>2013</a:t>
            </a:r>
          </a:p>
          <a:p>
            <a:r>
              <a:rPr lang="en-US" sz="1100" dirty="0">
                <a:solidFill>
                  <a:srgbClr val="692A36"/>
                </a:solidFill>
                <a:latin typeface="Arial"/>
                <a:cs typeface="Arial"/>
              </a:rPr>
              <a:t>Mike Harrison</a:t>
            </a:r>
          </a:p>
        </p:txBody>
      </p:sp>
      <p:sp>
        <p:nvSpPr>
          <p:cNvPr id="17" name="Slide Number Placeholder 5"/>
          <p:cNvSpPr>
            <a:spLocks noGrp="1"/>
          </p:cNvSpPr>
          <p:nvPr>
            <p:ph type="sldNum" sz="quarter" idx="4294967295"/>
          </p:nvPr>
        </p:nvSpPr>
        <p:spPr>
          <a:xfrm>
            <a:off x="6553200" y="6400800"/>
            <a:ext cx="1905000" cy="457200"/>
          </a:xfrm>
          <a:prstGeom prst="rect">
            <a:avLst/>
          </a:prstGeom>
        </p:spPr>
        <p:txBody>
          <a:bodyPr lIns="91431" tIns="45715" rIns="91431" bIns="45715"/>
          <a:lstStyle/>
          <a:p>
            <a:fld id="{AAB6FA28-7AEC-3F43-9C2D-3DB969CFEC6A}" type="slidenum">
              <a:rPr lang="en-US" sz="1100">
                <a:solidFill>
                  <a:srgbClr val="692A36"/>
                </a:solidFill>
                <a:latin typeface="Arial"/>
                <a:cs typeface="Arial"/>
              </a:rPr>
              <a:pPr/>
              <a:t>1</a:t>
            </a:fld>
            <a:endParaRPr lang="en-US" sz="1100" dirty="0">
              <a:solidFill>
                <a:srgbClr val="692A36"/>
              </a:solidFill>
              <a:latin typeface="Arial"/>
              <a:cs typeface="Arial"/>
            </a:endParaRPr>
          </a:p>
        </p:txBody>
      </p:sp>
      <p:pic>
        <p:nvPicPr>
          <p:cNvPr id="14" name="図 13"/>
          <p:cNvPicPr>
            <a:picLocks noChangeAspect="1"/>
          </p:cNvPicPr>
          <p:nvPr/>
        </p:nvPicPr>
        <p:blipFill>
          <a:blip r:embed="rId3"/>
          <a:stretch>
            <a:fillRect/>
          </a:stretch>
        </p:blipFill>
        <p:spPr>
          <a:xfrm>
            <a:off x="-7578" y="1"/>
            <a:ext cx="3922463" cy="943885"/>
          </a:xfrm>
          <a:prstGeom prst="rect">
            <a:avLst/>
          </a:prstGeom>
        </p:spPr>
      </p:pic>
      <p:sp>
        <p:nvSpPr>
          <p:cNvPr id="18" name="コンテンツ プレースホルダー 5"/>
          <p:cNvSpPr>
            <a:spLocks noGrp="1"/>
          </p:cNvSpPr>
          <p:nvPr>
            <p:ph idx="1"/>
          </p:nvPr>
        </p:nvSpPr>
        <p:spPr>
          <a:xfrm>
            <a:off x="303707" y="1615098"/>
            <a:ext cx="8607656" cy="4511066"/>
          </a:xfrm>
        </p:spPr>
        <p:txBody>
          <a:bodyPr>
            <a:normAutofit/>
          </a:bodyPr>
          <a:lstStyle/>
          <a:p>
            <a:pPr lvl="1" algn="ctr">
              <a:buNone/>
            </a:pPr>
            <a:r>
              <a:rPr lang="en-US" altLang="ja-JP" sz="2400" dirty="0" smtClean="0">
                <a:solidFill>
                  <a:srgbClr val="000000"/>
                </a:solidFill>
              </a:rPr>
              <a:t>The ILC in the Linear Collider Collaboration </a:t>
            </a:r>
          </a:p>
          <a:p>
            <a:pPr lvl="1" algn="ctr">
              <a:buNone/>
            </a:pPr>
            <a:endParaRPr lang="en-US" altLang="ja-JP" sz="2400" dirty="0" smtClean="0">
              <a:solidFill>
                <a:srgbClr val="000000"/>
              </a:solidFill>
            </a:endParaRPr>
          </a:p>
          <a:p>
            <a:pPr lvl="1" algn="ctr">
              <a:buNone/>
            </a:pPr>
            <a:r>
              <a:rPr lang="en-US" altLang="ja-JP" sz="2400" dirty="0" smtClean="0">
                <a:solidFill>
                  <a:srgbClr val="000000"/>
                </a:solidFill>
              </a:rPr>
              <a:t>Mike Harrison</a:t>
            </a:r>
          </a:p>
          <a:p>
            <a:pPr marL="0" indent="0">
              <a:buNone/>
            </a:pPr>
            <a:endParaRPr kumimoji="1" lang="ja-JP" alt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0795419"/>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TextBox 8"/>
          <p:cNvSpPr txBox="1"/>
          <p:nvPr/>
        </p:nvSpPr>
        <p:spPr>
          <a:xfrm>
            <a:off x="4593266" y="1032802"/>
            <a:ext cx="2349500" cy="461655"/>
          </a:xfrm>
          <a:prstGeom prst="rect">
            <a:avLst/>
          </a:prstGeom>
          <a:solidFill>
            <a:schemeClr val="accent6">
              <a:lumMod val="40000"/>
              <a:lumOff val="60000"/>
            </a:schemeClr>
          </a:solidFill>
          <a:ln>
            <a:solidFill>
              <a:srgbClr val="660066"/>
            </a:solidFill>
          </a:ln>
        </p:spPr>
        <p:txBody>
          <a:bodyPr wrap="square" lIns="91431" tIns="45715" rIns="91431" bIns="45715" rtlCol="0">
            <a:spAutoFit/>
          </a:bodyPr>
          <a:lstStyle/>
          <a:p>
            <a:pPr algn="ctr"/>
            <a:r>
              <a:rPr lang="en-US" sz="2400" dirty="0"/>
              <a:t>LCC Directorate</a:t>
            </a:r>
          </a:p>
        </p:txBody>
      </p:sp>
      <p:sp>
        <p:nvSpPr>
          <p:cNvPr id="10" name="TextBox 9"/>
          <p:cNvSpPr txBox="1"/>
          <p:nvPr/>
        </p:nvSpPr>
        <p:spPr>
          <a:xfrm>
            <a:off x="209324" y="2418684"/>
            <a:ext cx="2793852" cy="2092871"/>
          </a:xfrm>
          <a:prstGeom prst="rect">
            <a:avLst/>
          </a:prstGeom>
          <a:solidFill>
            <a:srgbClr val="CCFFCC"/>
          </a:solidFill>
          <a:ln>
            <a:solidFill>
              <a:srgbClr val="008000"/>
            </a:solidFill>
          </a:ln>
        </p:spPr>
        <p:txBody>
          <a:bodyPr wrap="square" lIns="91431" tIns="45715" rIns="91431" bIns="45715" rtlCol="0">
            <a:spAutoFit/>
          </a:bodyPr>
          <a:lstStyle/>
          <a:p>
            <a:pPr algn="ctr"/>
            <a:r>
              <a:rPr lang="en-US" sz="2000" b="1" dirty="0" smtClean="0">
                <a:solidFill>
                  <a:srgbClr val="3366FF"/>
                </a:solidFill>
              </a:rPr>
              <a:t>KEK LC Project Office </a:t>
            </a:r>
            <a:r>
              <a:rPr lang="en-US" sz="2000" dirty="0" smtClean="0">
                <a:solidFill>
                  <a:srgbClr val="3366FF"/>
                </a:solidFill>
              </a:rPr>
              <a:t>Organization at KEK</a:t>
            </a:r>
          </a:p>
          <a:p>
            <a:r>
              <a:rPr lang="en-US" dirty="0" smtClean="0"/>
              <a:t>Head: Akira Yamamoto</a:t>
            </a:r>
          </a:p>
          <a:p>
            <a:r>
              <a:rPr lang="en-US" dirty="0" smtClean="0"/>
              <a:t>Deputy: H. </a:t>
            </a:r>
            <a:r>
              <a:rPr lang="en-US" dirty="0" err="1" smtClean="0"/>
              <a:t>Hayano</a:t>
            </a:r>
            <a:r>
              <a:rPr lang="en-US" dirty="0" smtClean="0"/>
              <a:t> (Acc.)</a:t>
            </a:r>
          </a:p>
          <a:p>
            <a:r>
              <a:rPr lang="en-US" dirty="0"/>
              <a:t> </a:t>
            </a:r>
            <a:r>
              <a:rPr lang="en-US" dirty="0" smtClean="0"/>
              <a:t>              K. </a:t>
            </a:r>
            <a:r>
              <a:rPr lang="en-US" dirty="0" err="1" smtClean="0"/>
              <a:t>Fujii</a:t>
            </a:r>
            <a:r>
              <a:rPr lang="en-US" dirty="0" smtClean="0"/>
              <a:t> (</a:t>
            </a:r>
            <a:r>
              <a:rPr lang="en-US" dirty="0" err="1" smtClean="0"/>
              <a:t>Phys</a:t>
            </a:r>
            <a:r>
              <a:rPr lang="en-US" dirty="0" smtClean="0"/>
              <a:t>/</a:t>
            </a:r>
            <a:r>
              <a:rPr lang="en-US" dirty="0" err="1" smtClean="0"/>
              <a:t>Det</a:t>
            </a:r>
            <a:r>
              <a:rPr lang="en-US" dirty="0" smtClean="0"/>
              <a:t>)</a:t>
            </a:r>
          </a:p>
          <a:p>
            <a:r>
              <a:rPr lang="en-US" dirty="0" smtClean="0"/>
              <a:t>               T. </a:t>
            </a:r>
            <a:r>
              <a:rPr lang="en-US" dirty="0" err="1" smtClean="0"/>
              <a:t>Shidara</a:t>
            </a:r>
            <a:r>
              <a:rPr lang="en-US" dirty="0" smtClean="0"/>
              <a:t> (General</a:t>
            </a:r>
          </a:p>
          <a:p>
            <a:endParaRPr lang="en-US" dirty="0">
              <a:solidFill>
                <a:schemeClr val="bg1">
                  <a:lumMod val="50000"/>
                </a:schemeClr>
              </a:solidFill>
            </a:endParaRPr>
          </a:p>
        </p:txBody>
      </p:sp>
      <p:sp>
        <p:nvSpPr>
          <p:cNvPr id="11" name="TextBox 10"/>
          <p:cNvSpPr txBox="1"/>
          <p:nvPr/>
        </p:nvSpPr>
        <p:spPr>
          <a:xfrm>
            <a:off x="3505249" y="1842051"/>
            <a:ext cx="4686301" cy="3877975"/>
          </a:xfrm>
          <a:prstGeom prst="rect">
            <a:avLst/>
          </a:prstGeom>
          <a:solidFill>
            <a:srgbClr val="C3D69B"/>
          </a:solidFill>
          <a:ln>
            <a:solidFill>
              <a:srgbClr val="008000"/>
            </a:solidFill>
          </a:ln>
        </p:spPr>
        <p:txBody>
          <a:bodyPr wrap="square" lIns="91431" tIns="45715" rIns="91431" bIns="45715" rtlCol="0">
            <a:spAutoFit/>
          </a:bodyPr>
          <a:lstStyle/>
          <a:p>
            <a:pPr algn="ctr"/>
            <a:r>
              <a:rPr lang="en-US" sz="2000" b="1" dirty="0" smtClean="0">
                <a:solidFill>
                  <a:srgbClr val="3366FF"/>
                </a:solidFill>
              </a:rPr>
              <a:t>ILC Collaboration</a:t>
            </a:r>
          </a:p>
          <a:p>
            <a:pPr algn="ctr"/>
            <a:r>
              <a:rPr lang="en-US" sz="2000" b="1" dirty="0" smtClean="0">
                <a:solidFill>
                  <a:srgbClr val="3366FF"/>
                </a:solidFill>
              </a:rPr>
              <a:t>“Technical Organization</a:t>
            </a:r>
            <a:r>
              <a:rPr lang="en-US" sz="2400" b="1" dirty="0" smtClean="0">
                <a:solidFill>
                  <a:srgbClr val="3366FF"/>
                </a:solidFill>
              </a:rPr>
              <a:t>”</a:t>
            </a:r>
          </a:p>
          <a:p>
            <a:r>
              <a:rPr lang="en-US" dirty="0" smtClean="0"/>
              <a:t>Director – Mike Harrison (BNL)</a:t>
            </a:r>
          </a:p>
          <a:p>
            <a:r>
              <a:rPr lang="en-US" dirty="0" smtClean="0"/>
              <a:t>Deputy Director – Hitoshi </a:t>
            </a:r>
            <a:r>
              <a:rPr lang="en-US" dirty="0" err="1" smtClean="0"/>
              <a:t>Hayano</a:t>
            </a:r>
            <a:r>
              <a:rPr lang="en-US" dirty="0" smtClean="0"/>
              <a:t> (KEK)</a:t>
            </a:r>
          </a:p>
          <a:p>
            <a:endParaRPr lang="en-US" dirty="0" smtClean="0"/>
          </a:p>
          <a:p>
            <a:r>
              <a:rPr lang="en-US" b="1" dirty="0" smtClean="0"/>
              <a:t>Technical Board</a:t>
            </a:r>
          </a:p>
          <a:p>
            <a:r>
              <a:rPr lang="en-US" dirty="0" err="1" smtClean="0"/>
              <a:t>Nobuhiro</a:t>
            </a:r>
            <a:r>
              <a:rPr lang="en-US" dirty="0" smtClean="0"/>
              <a:t> </a:t>
            </a:r>
            <a:r>
              <a:rPr lang="en-US" dirty="0" err="1" smtClean="0"/>
              <a:t>Terunuma</a:t>
            </a:r>
            <a:r>
              <a:rPr lang="en-US" dirty="0" smtClean="0"/>
              <a:t> (KEK)</a:t>
            </a:r>
          </a:p>
          <a:p>
            <a:r>
              <a:rPr lang="en-US" dirty="0" err="1" smtClean="0"/>
              <a:t>Yasuchika</a:t>
            </a:r>
            <a:r>
              <a:rPr lang="en-US" dirty="0" smtClean="0"/>
              <a:t> Yamamoto (KEK)</a:t>
            </a:r>
          </a:p>
          <a:p>
            <a:r>
              <a:rPr lang="en-US" dirty="0" smtClean="0"/>
              <a:t>Nick Walker (DESY)</a:t>
            </a:r>
          </a:p>
          <a:p>
            <a:r>
              <a:rPr lang="en-US" dirty="0" smtClean="0"/>
              <a:t>Olivier Napoli (CEA)</a:t>
            </a:r>
          </a:p>
          <a:p>
            <a:r>
              <a:rPr lang="en-US" dirty="0" smtClean="0"/>
              <a:t>Marc Ross (SLAC)</a:t>
            </a:r>
          </a:p>
          <a:p>
            <a:r>
              <a:rPr lang="en-US" dirty="0" err="1" smtClean="0"/>
              <a:t>Nikolay</a:t>
            </a:r>
            <a:r>
              <a:rPr lang="en-US" dirty="0" smtClean="0"/>
              <a:t> </a:t>
            </a:r>
            <a:r>
              <a:rPr lang="en-US" dirty="0" err="1" smtClean="0"/>
              <a:t>Solyak</a:t>
            </a:r>
            <a:r>
              <a:rPr lang="en-US" dirty="0" smtClean="0"/>
              <a:t> (Fermilab)</a:t>
            </a:r>
          </a:p>
          <a:p>
            <a:endParaRPr lang="en-US" dirty="0"/>
          </a:p>
        </p:txBody>
      </p:sp>
      <p:cxnSp>
        <p:nvCxnSpPr>
          <p:cNvPr id="12" name="Straight Connector 11"/>
          <p:cNvCxnSpPr/>
          <p:nvPr/>
        </p:nvCxnSpPr>
        <p:spPr>
          <a:xfrm>
            <a:off x="3003176" y="3340024"/>
            <a:ext cx="502073"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3" name="Straight Connector 12"/>
          <p:cNvCxnSpPr>
            <a:endCxn id="9" idx="2"/>
          </p:cNvCxnSpPr>
          <p:nvPr/>
        </p:nvCxnSpPr>
        <p:spPr>
          <a:xfrm rot="5400000" flipH="1" flipV="1">
            <a:off x="5593823" y="1667857"/>
            <a:ext cx="347593" cy="794"/>
          </a:xfrm>
          <a:prstGeom prst="line">
            <a:avLst/>
          </a:prstGeom>
        </p:spPr>
        <p:style>
          <a:lnRef idx="2">
            <a:schemeClr val="accent1"/>
          </a:lnRef>
          <a:fillRef idx="0">
            <a:schemeClr val="accent1"/>
          </a:fillRef>
          <a:effectRef idx="1">
            <a:schemeClr val="accent1"/>
          </a:effectRef>
          <a:fontRef idx="minor">
            <a:schemeClr val="tx1"/>
          </a:fontRef>
        </p:style>
      </p:cxnSp>
      <p:sp>
        <p:nvSpPr>
          <p:cNvPr id="15" name="Title 1"/>
          <p:cNvSpPr txBox="1">
            <a:spLocks/>
          </p:cNvSpPr>
          <p:nvPr/>
        </p:nvSpPr>
        <p:spPr>
          <a:xfrm>
            <a:off x="4333696" y="82634"/>
            <a:ext cx="4124504" cy="683271"/>
          </a:xfrm>
          <a:prstGeom prst="rect">
            <a:avLst/>
          </a:prstGeom>
        </p:spPr>
        <p:txBody>
          <a:bodyPr vert="horz" lIns="0" tIns="0" rIns="0" bIns="0"/>
          <a:lstStyle/>
          <a:p>
            <a:pPr algn="ctr" defTabSz="457154">
              <a:spcBef>
                <a:spcPct val="0"/>
              </a:spcBef>
              <a:defRPr/>
            </a:pPr>
            <a:r>
              <a:rPr kumimoji="0" lang="en-US" sz="2000" b="1" dirty="0">
                <a:solidFill>
                  <a:srgbClr val="692A36"/>
                </a:solidFill>
                <a:latin typeface="Arial"/>
                <a:cs typeface="Arial"/>
              </a:rPr>
              <a:t>ILC Technical Board</a:t>
            </a:r>
            <a:r>
              <a:rPr kumimoji="0" lang="en-US" sz="2000" b="1" dirty="0" smtClean="0">
                <a:solidFill>
                  <a:srgbClr val="692A36"/>
                </a:solidFill>
                <a:latin typeface="Arial"/>
                <a:cs typeface="Arial"/>
              </a:rPr>
              <a:t> – in LCC </a:t>
            </a:r>
            <a:r>
              <a:rPr kumimoji="0" lang="en-US" sz="2000" b="1" dirty="0">
                <a:solidFill>
                  <a:srgbClr val="692A36"/>
                </a:solidFill>
                <a:latin typeface="Arial"/>
                <a:cs typeface="Arial"/>
              </a:rPr>
              <a:t>phase</a:t>
            </a:r>
          </a:p>
        </p:txBody>
      </p:sp>
      <p:sp>
        <p:nvSpPr>
          <p:cNvPr id="16" name="Date Placeholder 3"/>
          <p:cNvSpPr>
            <a:spLocks noGrp="1"/>
          </p:cNvSpPr>
          <p:nvPr>
            <p:ph type="dt" sz="half" idx="4294967295"/>
          </p:nvPr>
        </p:nvSpPr>
        <p:spPr>
          <a:xfrm>
            <a:off x="381000" y="6400800"/>
            <a:ext cx="2438400" cy="457200"/>
          </a:xfrm>
          <a:prstGeom prst="rect">
            <a:avLst/>
          </a:prstGeom>
        </p:spPr>
        <p:txBody>
          <a:bodyPr lIns="91431" tIns="45715" rIns="91431" bIns="45715"/>
          <a:lstStyle/>
          <a:p>
            <a:r>
              <a:rPr lang="en-US" sz="1100" dirty="0" smtClean="0">
                <a:solidFill>
                  <a:srgbClr val="692A36"/>
                </a:solidFill>
                <a:latin typeface="Arial"/>
                <a:cs typeface="Arial"/>
              </a:rPr>
              <a:t>May </a:t>
            </a:r>
            <a:r>
              <a:rPr lang="en-US" sz="1100" dirty="0">
                <a:solidFill>
                  <a:srgbClr val="692A36"/>
                </a:solidFill>
                <a:latin typeface="Arial"/>
                <a:cs typeface="Arial"/>
              </a:rPr>
              <a:t>2013</a:t>
            </a:r>
          </a:p>
          <a:p>
            <a:r>
              <a:rPr lang="en-US" sz="1100" dirty="0">
                <a:solidFill>
                  <a:srgbClr val="692A36"/>
                </a:solidFill>
                <a:latin typeface="Arial"/>
                <a:cs typeface="Arial"/>
              </a:rPr>
              <a:t>Mike Harrison</a:t>
            </a:r>
          </a:p>
        </p:txBody>
      </p:sp>
      <p:sp>
        <p:nvSpPr>
          <p:cNvPr id="17" name="Slide Number Placeholder 5"/>
          <p:cNvSpPr>
            <a:spLocks noGrp="1"/>
          </p:cNvSpPr>
          <p:nvPr>
            <p:ph type="sldNum" sz="quarter" idx="4294967295"/>
          </p:nvPr>
        </p:nvSpPr>
        <p:spPr>
          <a:xfrm>
            <a:off x="6553200" y="6400800"/>
            <a:ext cx="1905000" cy="457200"/>
          </a:xfrm>
          <a:prstGeom prst="rect">
            <a:avLst/>
          </a:prstGeom>
        </p:spPr>
        <p:txBody>
          <a:bodyPr lIns="91431" tIns="45715" rIns="91431" bIns="45715"/>
          <a:lstStyle/>
          <a:p>
            <a:fld id="{AAB6FA28-7AEC-3F43-9C2D-3DB969CFEC6A}" type="slidenum">
              <a:rPr lang="en-US" sz="1100">
                <a:solidFill>
                  <a:srgbClr val="692A36"/>
                </a:solidFill>
                <a:latin typeface="Arial"/>
                <a:cs typeface="Arial"/>
              </a:rPr>
              <a:pPr/>
              <a:t>2</a:t>
            </a:fld>
            <a:endParaRPr lang="en-US" sz="1100" dirty="0">
              <a:solidFill>
                <a:srgbClr val="692A36"/>
              </a:solidFill>
              <a:latin typeface="Arial"/>
              <a:cs typeface="Arial"/>
            </a:endParaRPr>
          </a:p>
        </p:txBody>
      </p:sp>
      <p:pic>
        <p:nvPicPr>
          <p:cNvPr id="14" name="図 13"/>
          <p:cNvPicPr>
            <a:picLocks noChangeAspect="1"/>
          </p:cNvPicPr>
          <p:nvPr/>
        </p:nvPicPr>
        <p:blipFill>
          <a:blip r:embed="rId3"/>
          <a:stretch>
            <a:fillRect/>
          </a:stretch>
        </p:blipFill>
        <p:spPr>
          <a:xfrm>
            <a:off x="-7578" y="1"/>
            <a:ext cx="3922463" cy="943885"/>
          </a:xfrm>
          <a:prstGeom prst="rect">
            <a:avLst/>
          </a:prstGeom>
        </p:spPr>
      </p:pic>
      <p:sp>
        <p:nvSpPr>
          <p:cNvPr id="21" name="TextBox 20"/>
          <p:cNvSpPr txBox="1"/>
          <p:nvPr/>
        </p:nvSpPr>
        <p:spPr>
          <a:xfrm>
            <a:off x="4333696" y="6169972"/>
            <a:ext cx="3081344" cy="461655"/>
          </a:xfrm>
          <a:prstGeom prst="rect">
            <a:avLst/>
          </a:prstGeom>
          <a:solidFill>
            <a:schemeClr val="accent6">
              <a:lumMod val="40000"/>
              <a:lumOff val="60000"/>
            </a:schemeClr>
          </a:solidFill>
          <a:ln>
            <a:solidFill>
              <a:srgbClr val="660066"/>
            </a:solidFill>
          </a:ln>
        </p:spPr>
        <p:txBody>
          <a:bodyPr wrap="square" lIns="91431" tIns="45715" rIns="91431" bIns="45715" rtlCol="0">
            <a:spAutoFit/>
          </a:bodyPr>
          <a:lstStyle/>
          <a:p>
            <a:pPr algn="ctr"/>
            <a:r>
              <a:rPr lang="en-US" sz="2400" dirty="0" smtClean="0"/>
              <a:t>Working Groups</a:t>
            </a:r>
            <a:endParaRPr lang="en-US" sz="2400" dirty="0"/>
          </a:p>
        </p:txBody>
      </p:sp>
      <p:cxnSp>
        <p:nvCxnSpPr>
          <p:cNvPr id="22" name="Straight Connector 21"/>
          <p:cNvCxnSpPr/>
          <p:nvPr/>
        </p:nvCxnSpPr>
        <p:spPr>
          <a:xfrm rot="5400000" flipH="1" flipV="1">
            <a:off x="5542646" y="5944603"/>
            <a:ext cx="449946" cy="793"/>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07954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Title 1"/>
          <p:cNvSpPr txBox="1">
            <a:spLocks/>
          </p:cNvSpPr>
          <p:nvPr/>
        </p:nvSpPr>
        <p:spPr>
          <a:xfrm>
            <a:off x="4333695" y="82634"/>
            <a:ext cx="4577667" cy="683271"/>
          </a:xfrm>
          <a:prstGeom prst="rect">
            <a:avLst/>
          </a:prstGeom>
        </p:spPr>
        <p:txBody>
          <a:bodyPr vert="horz" lIns="0" tIns="0" rIns="0" bIns="0"/>
          <a:lstStyle/>
          <a:p>
            <a:pPr algn="ctr" defTabSz="457154">
              <a:spcBef>
                <a:spcPct val="0"/>
              </a:spcBef>
              <a:defRPr/>
            </a:pPr>
            <a:r>
              <a:rPr kumimoji="0" lang="en-US" sz="2400" b="1" dirty="0" smtClean="0">
                <a:solidFill>
                  <a:srgbClr val="692A36"/>
                </a:solidFill>
                <a:latin typeface="Arial"/>
                <a:cs typeface="Arial"/>
              </a:rPr>
              <a:t>Function of the KEK LC Project Office</a:t>
            </a:r>
            <a:endParaRPr kumimoji="0" lang="en-US" sz="2400" b="1" dirty="0">
              <a:solidFill>
                <a:srgbClr val="692A36"/>
              </a:solidFill>
              <a:latin typeface="Arial"/>
              <a:cs typeface="Arial"/>
            </a:endParaRPr>
          </a:p>
        </p:txBody>
      </p:sp>
      <p:sp>
        <p:nvSpPr>
          <p:cNvPr id="16" name="Date Placeholder 3"/>
          <p:cNvSpPr>
            <a:spLocks noGrp="1"/>
          </p:cNvSpPr>
          <p:nvPr>
            <p:ph type="dt" sz="half" idx="4294967295"/>
          </p:nvPr>
        </p:nvSpPr>
        <p:spPr>
          <a:xfrm>
            <a:off x="381000" y="6400800"/>
            <a:ext cx="2438400" cy="457200"/>
          </a:xfrm>
          <a:prstGeom prst="rect">
            <a:avLst/>
          </a:prstGeom>
        </p:spPr>
        <p:txBody>
          <a:bodyPr lIns="91431" tIns="45715" rIns="91431" bIns="45715"/>
          <a:lstStyle/>
          <a:p>
            <a:r>
              <a:rPr lang="en-US" sz="1100" dirty="0" smtClean="0">
                <a:solidFill>
                  <a:srgbClr val="692A36"/>
                </a:solidFill>
                <a:latin typeface="Arial"/>
                <a:cs typeface="Arial"/>
              </a:rPr>
              <a:t>May </a:t>
            </a:r>
            <a:r>
              <a:rPr lang="en-US" sz="1100" dirty="0">
                <a:solidFill>
                  <a:srgbClr val="692A36"/>
                </a:solidFill>
                <a:latin typeface="Arial"/>
                <a:cs typeface="Arial"/>
              </a:rPr>
              <a:t>2013</a:t>
            </a:r>
          </a:p>
          <a:p>
            <a:r>
              <a:rPr lang="en-US" sz="1100" dirty="0">
                <a:solidFill>
                  <a:srgbClr val="692A36"/>
                </a:solidFill>
                <a:latin typeface="Arial"/>
                <a:cs typeface="Arial"/>
              </a:rPr>
              <a:t>Mike Harrison</a:t>
            </a:r>
          </a:p>
        </p:txBody>
      </p:sp>
      <p:sp>
        <p:nvSpPr>
          <p:cNvPr id="17" name="Slide Number Placeholder 5"/>
          <p:cNvSpPr>
            <a:spLocks noGrp="1"/>
          </p:cNvSpPr>
          <p:nvPr>
            <p:ph type="sldNum" sz="quarter" idx="4294967295"/>
          </p:nvPr>
        </p:nvSpPr>
        <p:spPr>
          <a:xfrm>
            <a:off x="6553200" y="6400800"/>
            <a:ext cx="1905000" cy="457200"/>
          </a:xfrm>
          <a:prstGeom prst="rect">
            <a:avLst/>
          </a:prstGeom>
        </p:spPr>
        <p:txBody>
          <a:bodyPr lIns="91431" tIns="45715" rIns="91431" bIns="45715"/>
          <a:lstStyle/>
          <a:p>
            <a:fld id="{AAB6FA28-7AEC-3F43-9C2D-3DB969CFEC6A}" type="slidenum">
              <a:rPr lang="en-US" sz="1100">
                <a:solidFill>
                  <a:srgbClr val="692A36"/>
                </a:solidFill>
                <a:latin typeface="Arial"/>
                <a:cs typeface="Arial"/>
              </a:rPr>
              <a:pPr/>
              <a:t>3</a:t>
            </a:fld>
            <a:endParaRPr lang="en-US" sz="1100" dirty="0">
              <a:solidFill>
                <a:srgbClr val="692A36"/>
              </a:solidFill>
              <a:latin typeface="Arial"/>
              <a:cs typeface="Arial"/>
            </a:endParaRPr>
          </a:p>
        </p:txBody>
      </p:sp>
      <p:pic>
        <p:nvPicPr>
          <p:cNvPr id="14" name="図 13"/>
          <p:cNvPicPr>
            <a:picLocks noChangeAspect="1"/>
          </p:cNvPicPr>
          <p:nvPr/>
        </p:nvPicPr>
        <p:blipFill>
          <a:blip r:embed="rId3"/>
          <a:stretch>
            <a:fillRect/>
          </a:stretch>
        </p:blipFill>
        <p:spPr>
          <a:xfrm>
            <a:off x="-7578" y="1"/>
            <a:ext cx="3922463" cy="943885"/>
          </a:xfrm>
          <a:prstGeom prst="rect">
            <a:avLst/>
          </a:prstGeom>
        </p:spPr>
      </p:pic>
      <p:sp>
        <p:nvSpPr>
          <p:cNvPr id="18" name="コンテンツ プレースホルダー 5"/>
          <p:cNvSpPr>
            <a:spLocks noGrp="1"/>
          </p:cNvSpPr>
          <p:nvPr>
            <p:ph idx="1"/>
          </p:nvPr>
        </p:nvSpPr>
        <p:spPr>
          <a:xfrm>
            <a:off x="147956" y="1615098"/>
            <a:ext cx="8763407" cy="4511066"/>
          </a:xfrm>
        </p:spPr>
        <p:txBody>
          <a:bodyPr>
            <a:normAutofit/>
          </a:bodyPr>
          <a:lstStyle/>
          <a:p>
            <a:pPr lvl="1"/>
            <a:r>
              <a:rPr lang="en-US" altLang="ja-JP" sz="2400" dirty="0" smtClean="0">
                <a:solidFill>
                  <a:srgbClr val="000000"/>
                </a:solidFill>
              </a:rPr>
              <a:t>Domestic Program</a:t>
            </a:r>
          </a:p>
          <a:p>
            <a:pPr lvl="2"/>
            <a:r>
              <a:rPr lang="en-US" altLang="ja-JP" sz="2000" dirty="0" smtClean="0"/>
              <a:t>ILC Accelerator Design, R&amp;D, CFS design, Geological Survey</a:t>
            </a:r>
          </a:p>
          <a:p>
            <a:pPr lvl="2"/>
            <a:r>
              <a:rPr lang="en-US" altLang="ja-JP" sz="2000" dirty="0" smtClean="0">
                <a:solidFill>
                  <a:srgbClr val="000000"/>
                </a:solidFill>
              </a:rPr>
              <a:t>Support for the ILC to be hosted by Japan</a:t>
            </a:r>
          </a:p>
          <a:p>
            <a:pPr marL="914400" lvl="2" indent="0">
              <a:buNone/>
            </a:pPr>
            <a:endParaRPr lang="en-US" altLang="ja-JP" dirty="0" smtClean="0"/>
          </a:p>
          <a:p>
            <a:pPr marL="457200" indent="-457200"/>
            <a:r>
              <a:rPr lang="en-US" altLang="ja-JP" sz="2800" dirty="0" smtClean="0">
                <a:solidFill>
                  <a:srgbClr val="000000"/>
                </a:solidFill>
              </a:rPr>
              <a:t>Co-ordination of International and domestic co-operation </a:t>
            </a:r>
          </a:p>
          <a:p>
            <a:pPr lvl="2"/>
            <a:r>
              <a:rPr lang="en-US" altLang="ja-JP" sz="2000" dirty="0" smtClean="0"/>
              <a:t>Interface to global co-operation with LCC</a:t>
            </a:r>
          </a:p>
          <a:p>
            <a:pPr lvl="2"/>
            <a:r>
              <a:rPr lang="en-US" altLang="ja-JP" sz="2000" dirty="0" smtClean="0"/>
              <a:t>Co-ordination of domestic co-operation </a:t>
            </a:r>
          </a:p>
          <a:p>
            <a:pPr lvl="2"/>
            <a:r>
              <a:rPr lang="en-US" altLang="ja-JP" sz="2000" dirty="0" smtClean="0"/>
              <a:t>Linkage to International co-operation to/from the KEK internal co-ordination activities</a:t>
            </a:r>
          </a:p>
          <a:p>
            <a:pPr marL="0" indent="0">
              <a:buNone/>
            </a:pPr>
            <a:endParaRPr kumimoji="1" lang="ja-JP" alt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079541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Title 1"/>
          <p:cNvSpPr txBox="1">
            <a:spLocks/>
          </p:cNvSpPr>
          <p:nvPr/>
        </p:nvSpPr>
        <p:spPr>
          <a:xfrm>
            <a:off x="4333695" y="82634"/>
            <a:ext cx="4577667" cy="683271"/>
          </a:xfrm>
          <a:prstGeom prst="rect">
            <a:avLst/>
          </a:prstGeom>
        </p:spPr>
        <p:txBody>
          <a:bodyPr vert="horz" lIns="0" tIns="0" rIns="0" bIns="0"/>
          <a:lstStyle/>
          <a:p>
            <a:pPr algn="ctr" defTabSz="457154">
              <a:spcBef>
                <a:spcPct val="0"/>
              </a:spcBef>
              <a:defRPr/>
            </a:pPr>
            <a:r>
              <a:rPr kumimoji="0" lang="en-US" sz="2400" b="1" dirty="0" smtClean="0">
                <a:solidFill>
                  <a:srgbClr val="692A36"/>
                </a:solidFill>
                <a:latin typeface="Arial"/>
                <a:cs typeface="Arial"/>
              </a:rPr>
              <a:t>Function of the TB &amp; Working Groups</a:t>
            </a:r>
            <a:endParaRPr kumimoji="0" lang="en-US" sz="2400" b="1" dirty="0">
              <a:solidFill>
                <a:srgbClr val="692A36"/>
              </a:solidFill>
              <a:latin typeface="Arial"/>
              <a:cs typeface="Arial"/>
            </a:endParaRPr>
          </a:p>
        </p:txBody>
      </p:sp>
      <p:sp>
        <p:nvSpPr>
          <p:cNvPr id="16" name="Date Placeholder 3"/>
          <p:cNvSpPr>
            <a:spLocks noGrp="1"/>
          </p:cNvSpPr>
          <p:nvPr>
            <p:ph type="dt" sz="half" idx="4294967295"/>
          </p:nvPr>
        </p:nvSpPr>
        <p:spPr>
          <a:xfrm>
            <a:off x="381000" y="6400800"/>
            <a:ext cx="2438400" cy="457200"/>
          </a:xfrm>
          <a:prstGeom prst="rect">
            <a:avLst/>
          </a:prstGeom>
        </p:spPr>
        <p:txBody>
          <a:bodyPr lIns="91431" tIns="45715" rIns="91431" bIns="45715"/>
          <a:lstStyle/>
          <a:p>
            <a:r>
              <a:rPr lang="en-US" sz="1100" dirty="0" smtClean="0">
                <a:solidFill>
                  <a:srgbClr val="692A36"/>
                </a:solidFill>
                <a:latin typeface="Arial"/>
                <a:cs typeface="Arial"/>
              </a:rPr>
              <a:t>May </a:t>
            </a:r>
            <a:r>
              <a:rPr lang="en-US" sz="1100" dirty="0">
                <a:solidFill>
                  <a:srgbClr val="692A36"/>
                </a:solidFill>
                <a:latin typeface="Arial"/>
                <a:cs typeface="Arial"/>
              </a:rPr>
              <a:t>2013</a:t>
            </a:r>
          </a:p>
          <a:p>
            <a:r>
              <a:rPr lang="en-US" sz="1100" dirty="0">
                <a:solidFill>
                  <a:srgbClr val="692A36"/>
                </a:solidFill>
                <a:latin typeface="Arial"/>
                <a:cs typeface="Arial"/>
              </a:rPr>
              <a:t>Mike Harrison</a:t>
            </a:r>
          </a:p>
        </p:txBody>
      </p:sp>
      <p:sp>
        <p:nvSpPr>
          <p:cNvPr id="17" name="Slide Number Placeholder 5"/>
          <p:cNvSpPr>
            <a:spLocks noGrp="1"/>
          </p:cNvSpPr>
          <p:nvPr>
            <p:ph type="sldNum" sz="quarter" idx="4294967295"/>
          </p:nvPr>
        </p:nvSpPr>
        <p:spPr>
          <a:xfrm>
            <a:off x="6553200" y="6400800"/>
            <a:ext cx="1905000" cy="457200"/>
          </a:xfrm>
          <a:prstGeom prst="rect">
            <a:avLst/>
          </a:prstGeom>
        </p:spPr>
        <p:txBody>
          <a:bodyPr lIns="91431" tIns="45715" rIns="91431" bIns="45715"/>
          <a:lstStyle/>
          <a:p>
            <a:fld id="{AAB6FA28-7AEC-3F43-9C2D-3DB969CFEC6A}" type="slidenum">
              <a:rPr lang="en-US" sz="1100">
                <a:solidFill>
                  <a:srgbClr val="692A36"/>
                </a:solidFill>
                <a:latin typeface="Arial"/>
                <a:cs typeface="Arial"/>
              </a:rPr>
              <a:pPr/>
              <a:t>4</a:t>
            </a:fld>
            <a:endParaRPr lang="en-US" sz="1100" dirty="0">
              <a:solidFill>
                <a:srgbClr val="692A36"/>
              </a:solidFill>
              <a:latin typeface="Arial"/>
              <a:cs typeface="Arial"/>
            </a:endParaRPr>
          </a:p>
        </p:txBody>
      </p:sp>
      <p:pic>
        <p:nvPicPr>
          <p:cNvPr id="14" name="図 13"/>
          <p:cNvPicPr>
            <a:picLocks noChangeAspect="1"/>
          </p:cNvPicPr>
          <p:nvPr/>
        </p:nvPicPr>
        <p:blipFill>
          <a:blip r:embed="rId3"/>
          <a:stretch>
            <a:fillRect/>
          </a:stretch>
        </p:blipFill>
        <p:spPr>
          <a:xfrm>
            <a:off x="-7578" y="1"/>
            <a:ext cx="3922463" cy="943885"/>
          </a:xfrm>
          <a:prstGeom prst="rect">
            <a:avLst/>
          </a:prstGeom>
        </p:spPr>
      </p:pic>
      <p:sp>
        <p:nvSpPr>
          <p:cNvPr id="18" name="コンテンツ プレースホルダー 5"/>
          <p:cNvSpPr>
            <a:spLocks noGrp="1"/>
          </p:cNvSpPr>
          <p:nvPr>
            <p:ph idx="1"/>
          </p:nvPr>
        </p:nvSpPr>
        <p:spPr>
          <a:xfrm>
            <a:off x="303707" y="1270052"/>
            <a:ext cx="8607656" cy="4856112"/>
          </a:xfrm>
        </p:spPr>
        <p:txBody>
          <a:bodyPr>
            <a:normAutofit/>
          </a:bodyPr>
          <a:lstStyle/>
          <a:p>
            <a:pPr>
              <a:buNone/>
            </a:pPr>
            <a:r>
              <a:rPr lang="en-US" altLang="ja-JP" sz="2800" dirty="0" smtClean="0"/>
              <a:t>The Technical Board</a:t>
            </a:r>
          </a:p>
          <a:p>
            <a:pPr lvl="2"/>
            <a:r>
              <a:rPr lang="en-US" altLang="ja-JP" sz="2000" dirty="0" smtClean="0"/>
              <a:t>Determine the ILC work plan</a:t>
            </a:r>
            <a:endParaRPr lang="en-US" altLang="ja-JP" sz="1600" dirty="0" smtClean="0"/>
          </a:p>
          <a:p>
            <a:pPr lvl="2"/>
            <a:r>
              <a:rPr lang="en-US" altLang="ja-JP" sz="2000" dirty="0" smtClean="0">
                <a:solidFill>
                  <a:srgbClr val="000000"/>
                </a:solidFill>
              </a:rPr>
              <a:t>Maintain the baseline design</a:t>
            </a:r>
          </a:p>
          <a:p>
            <a:pPr marL="914400" lvl="2" indent="0">
              <a:buNone/>
            </a:pPr>
            <a:endParaRPr lang="en-US" altLang="ja-JP" dirty="0" smtClean="0"/>
          </a:p>
          <a:p>
            <a:pPr>
              <a:buNone/>
            </a:pPr>
            <a:r>
              <a:rPr lang="en-US" altLang="ja-JP" sz="2800" dirty="0" smtClean="0">
                <a:solidFill>
                  <a:srgbClr val="000000"/>
                </a:solidFill>
              </a:rPr>
              <a:t>Working Groups</a:t>
            </a:r>
          </a:p>
          <a:p>
            <a:pPr lvl="2"/>
            <a:r>
              <a:rPr lang="en-US" altLang="ja-JP" sz="2000" dirty="0" smtClean="0"/>
              <a:t>Provide technical updates to the baseline</a:t>
            </a:r>
          </a:p>
          <a:p>
            <a:pPr lvl="2"/>
            <a:r>
              <a:rPr lang="en-US" altLang="ja-JP" sz="2000" dirty="0" smtClean="0"/>
              <a:t>Refine and extend the existing design at the sub-system level.</a:t>
            </a:r>
          </a:p>
          <a:p>
            <a:pPr marL="0" indent="0">
              <a:buNone/>
            </a:pPr>
            <a:endParaRPr kumimoji="1" lang="ja-JP" altLang="en-US" sz="36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079541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Title 1"/>
          <p:cNvSpPr txBox="1">
            <a:spLocks/>
          </p:cNvSpPr>
          <p:nvPr/>
        </p:nvSpPr>
        <p:spPr>
          <a:xfrm>
            <a:off x="4333696" y="82634"/>
            <a:ext cx="4124504" cy="683271"/>
          </a:xfrm>
          <a:prstGeom prst="rect">
            <a:avLst/>
          </a:prstGeom>
        </p:spPr>
        <p:txBody>
          <a:bodyPr vert="horz" lIns="0" tIns="0" rIns="0" bIns="0"/>
          <a:lstStyle/>
          <a:p>
            <a:pPr algn="ctr" defTabSz="457154">
              <a:spcBef>
                <a:spcPct val="0"/>
              </a:spcBef>
              <a:defRPr/>
            </a:pPr>
            <a:r>
              <a:rPr kumimoji="0" lang="en-US" sz="2400" b="1" dirty="0" smtClean="0">
                <a:solidFill>
                  <a:srgbClr val="692A36"/>
                </a:solidFill>
                <a:latin typeface="Arial"/>
                <a:cs typeface="Arial"/>
              </a:rPr>
              <a:t>Program Considerations</a:t>
            </a:r>
            <a:endParaRPr kumimoji="0" lang="en-US" sz="2400" b="1" dirty="0">
              <a:solidFill>
                <a:srgbClr val="692A36"/>
              </a:solidFill>
              <a:latin typeface="Arial"/>
              <a:cs typeface="Arial"/>
            </a:endParaRPr>
          </a:p>
        </p:txBody>
      </p:sp>
      <p:sp>
        <p:nvSpPr>
          <p:cNvPr id="16" name="Date Placeholder 3"/>
          <p:cNvSpPr>
            <a:spLocks noGrp="1"/>
          </p:cNvSpPr>
          <p:nvPr>
            <p:ph type="dt" sz="half" idx="4294967295"/>
          </p:nvPr>
        </p:nvSpPr>
        <p:spPr>
          <a:xfrm>
            <a:off x="381000" y="6400800"/>
            <a:ext cx="2438400" cy="457200"/>
          </a:xfrm>
          <a:prstGeom prst="rect">
            <a:avLst/>
          </a:prstGeom>
        </p:spPr>
        <p:txBody>
          <a:bodyPr lIns="91431" tIns="45715" rIns="91431" bIns="45715"/>
          <a:lstStyle/>
          <a:p>
            <a:r>
              <a:rPr lang="en-US" sz="1100" dirty="0" smtClean="0">
                <a:solidFill>
                  <a:srgbClr val="692A36"/>
                </a:solidFill>
                <a:latin typeface="Arial"/>
                <a:cs typeface="Arial"/>
              </a:rPr>
              <a:t>May </a:t>
            </a:r>
            <a:r>
              <a:rPr lang="en-US" sz="1100" dirty="0">
                <a:solidFill>
                  <a:srgbClr val="692A36"/>
                </a:solidFill>
                <a:latin typeface="Arial"/>
                <a:cs typeface="Arial"/>
              </a:rPr>
              <a:t>2013</a:t>
            </a:r>
          </a:p>
          <a:p>
            <a:r>
              <a:rPr lang="en-US" sz="1100" dirty="0">
                <a:solidFill>
                  <a:srgbClr val="692A36"/>
                </a:solidFill>
                <a:latin typeface="Arial"/>
                <a:cs typeface="Arial"/>
              </a:rPr>
              <a:t>Mike Harrison</a:t>
            </a:r>
          </a:p>
        </p:txBody>
      </p:sp>
      <p:sp>
        <p:nvSpPr>
          <p:cNvPr id="17" name="Slide Number Placeholder 5"/>
          <p:cNvSpPr>
            <a:spLocks noGrp="1"/>
          </p:cNvSpPr>
          <p:nvPr>
            <p:ph type="sldNum" sz="quarter" idx="4294967295"/>
          </p:nvPr>
        </p:nvSpPr>
        <p:spPr>
          <a:xfrm>
            <a:off x="6553200" y="6400800"/>
            <a:ext cx="1905000" cy="457200"/>
          </a:xfrm>
          <a:prstGeom prst="rect">
            <a:avLst/>
          </a:prstGeom>
        </p:spPr>
        <p:txBody>
          <a:bodyPr lIns="91431" tIns="45715" rIns="91431" bIns="45715"/>
          <a:lstStyle/>
          <a:p>
            <a:fld id="{AAB6FA28-7AEC-3F43-9C2D-3DB969CFEC6A}" type="slidenum">
              <a:rPr lang="en-US" sz="1100">
                <a:solidFill>
                  <a:srgbClr val="692A36"/>
                </a:solidFill>
                <a:latin typeface="Arial"/>
                <a:cs typeface="Arial"/>
              </a:rPr>
              <a:pPr/>
              <a:t>5</a:t>
            </a:fld>
            <a:endParaRPr lang="en-US" sz="1100" dirty="0">
              <a:solidFill>
                <a:srgbClr val="692A36"/>
              </a:solidFill>
              <a:latin typeface="Arial"/>
              <a:cs typeface="Arial"/>
            </a:endParaRPr>
          </a:p>
        </p:txBody>
      </p:sp>
      <p:pic>
        <p:nvPicPr>
          <p:cNvPr id="14" name="図 13"/>
          <p:cNvPicPr>
            <a:picLocks noChangeAspect="1"/>
          </p:cNvPicPr>
          <p:nvPr/>
        </p:nvPicPr>
        <p:blipFill>
          <a:blip r:embed="rId3"/>
          <a:stretch>
            <a:fillRect/>
          </a:stretch>
        </p:blipFill>
        <p:spPr>
          <a:xfrm>
            <a:off x="-7578" y="1"/>
            <a:ext cx="3922463" cy="943885"/>
          </a:xfrm>
          <a:prstGeom prst="rect">
            <a:avLst/>
          </a:prstGeom>
        </p:spPr>
      </p:pic>
      <p:sp>
        <p:nvSpPr>
          <p:cNvPr id="18" name="コンテンツ プレースホルダー 5"/>
          <p:cNvSpPr>
            <a:spLocks noGrp="1"/>
          </p:cNvSpPr>
          <p:nvPr>
            <p:ph idx="1"/>
          </p:nvPr>
        </p:nvSpPr>
        <p:spPr>
          <a:xfrm>
            <a:off x="303707" y="1270052"/>
            <a:ext cx="8607656" cy="5130748"/>
          </a:xfrm>
        </p:spPr>
        <p:txBody>
          <a:bodyPr>
            <a:normAutofit lnSpcReduction="10000"/>
          </a:bodyPr>
          <a:lstStyle/>
          <a:p>
            <a:pPr>
              <a:buNone/>
            </a:pPr>
            <a:r>
              <a:rPr lang="en-US" altLang="ja-JP" sz="2800" dirty="0" smtClean="0"/>
              <a:t>Japanese Initiative</a:t>
            </a:r>
          </a:p>
          <a:p>
            <a:pPr lvl="2"/>
            <a:r>
              <a:rPr lang="en-US" altLang="ja-JP" sz="2000" dirty="0" smtClean="0"/>
              <a:t>A preferred site will be announced in July.  The TDR generic site must then be replaced by a real one.  This will certainly requiring modifying the baseline to some extent.</a:t>
            </a:r>
            <a:endParaRPr lang="en-US" altLang="ja-JP" sz="1600" dirty="0" smtClean="0"/>
          </a:p>
          <a:p>
            <a:pPr lvl="2"/>
            <a:r>
              <a:rPr lang="en-US" altLang="ja-JP" sz="2000" dirty="0" smtClean="0">
                <a:solidFill>
                  <a:srgbClr val="000000"/>
                </a:solidFill>
              </a:rPr>
              <a:t>The JPS ILC proposal calls for a phased approach to </a:t>
            </a:r>
            <a:r>
              <a:rPr lang="en-US" altLang="ja-JP" sz="2000" dirty="0" err="1" smtClean="0">
                <a:solidFill>
                  <a:srgbClr val="000000"/>
                </a:solidFill>
              </a:rPr>
              <a:t>CoM</a:t>
            </a:r>
            <a:r>
              <a:rPr lang="en-US" altLang="ja-JP" sz="2000" dirty="0" smtClean="0">
                <a:solidFill>
                  <a:srgbClr val="000000"/>
                </a:solidFill>
              </a:rPr>
              <a:t> energy (250 -&gt; 500).  While this is completely consistent with an LC approach it was not addressed in the TDR and will change aspects of the ML, schedule, cost, production rates etc..</a:t>
            </a:r>
          </a:p>
          <a:p>
            <a:pPr marL="914400" lvl="2" indent="0">
              <a:buNone/>
            </a:pPr>
            <a:endParaRPr lang="en-US" altLang="ja-JP" dirty="0" smtClean="0"/>
          </a:p>
          <a:p>
            <a:pPr>
              <a:buNone/>
            </a:pPr>
            <a:r>
              <a:rPr lang="en-US" altLang="ja-JP" sz="2800" dirty="0" smtClean="0">
                <a:solidFill>
                  <a:srgbClr val="000000"/>
                </a:solidFill>
              </a:rPr>
              <a:t>Cryomodules</a:t>
            </a:r>
          </a:p>
          <a:p>
            <a:pPr lvl="2"/>
            <a:r>
              <a:rPr lang="en-US" altLang="ja-JP" sz="2000" dirty="0" smtClean="0">
                <a:solidFill>
                  <a:srgbClr val="000000"/>
                </a:solidFill>
              </a:rPr>
              <a:t>While the GDE program did a decent job on cavities we were lacking on cryomodules.  Integrating cavities into cryomodule strings loses gradient for no obvious reason.  Fortunately we are about to benefit from the XFEL production program (90 cryomodules).  We must take advantage of this situation.</a:t>
            </a:r>
          </a:p>
        </p:txBody>
      </p:sp>
      <p:pic>
        <p:nvPicPr>
          <p:cNvPr id="7" name="コンテンツ プレースホルダー 3"/>
          <p:cNvPicPr>
            <a:picLocks noChangeAspect="1"/>
          </p:cNvPicPr>
          <p:nvPr/>
        </p:nvPicPr>
        <p:blipFill rotWithShape="1">
          <a:blip r:embed="rId4" cstate="screen">
            <a:extLs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a:ext>
            </a:extLst>
          </a:blip>
          <a:srcRect l="1291" t="-424" r="1291"/>
          <a:stretch/>
        </p:blipFill>
        <p:spPr>
          <a:xfrm>
            <a:off x="260726" y="1408804"/>
            <a:ext cx="8716124" cy="4697517"/>
          </a:xfrm>
          <a:prstGeom prst="rect">
            <a:avLst/>
          </a:prstGeom>
          <a:ln>
            <a:noFill/>
          </a:ln>
        </p:spPr>
      </p:pic>
      <p:pic>
        <p:nvPicPr>
          <p:cNvPr id="8" name="コンテンツ プレースホルダー 4" descr="\\Data_tohoku\D\交通計画G\002_都市地域計画系フォルダ\都市地域計画系データ\H24年度\■ILCプロジェクト立地に関わる調査検討\05打合せ資料\作業資料(片岡）\CG追加\20130522\0522_p3.jpg"/>
          <p:cNvPicPr>
            <a:picLocks/>
          </p:cNvPicPr>
          <p:nvPr/>
        </p:nvPicPr>
        <p:blipFill>
          <a:blip r:embed="rId5" cstate="print">
            <a:extLst>
              <a:ext uri="{BEBA8EAE-BF5A-486C-A8C5-ECC9F3942E4B}">
                <a14:imgProps xmlns:a14="http://schemas.microsoft.com/office/drawing/2010/main" xmlns:p="http://schemas.openxmlformats.org/presentationml/2006/main" xmlns:r="http://schemas.openxmlformats.org/officeDocument/2006/relationships" xmlns:a="http://schemas.openxmlformats.org/drawingml/2006/main" xmlns="">
                  <a14:imgLayer r:embed="rId6">
                    <a14:imgEffect>
                      <a14:brightnessContrast bright="20000" contrast="20000"/>
                    </a14:imgEffect>
                  </a14:imgLayer>
                </a14:imgProps>
              </a:ext>
              <a:ext uri="{28A0092B-C50C-407E-A947-70E740481C1C}">
                <a14:useLocalDpi xmlns:a14="http://schemas.microsoft.com/office/drawing/2010/main" xmlns:p="http://schemas.openxmlformats.org/presentationml/2006/main" xmlns:r="http://schemas.openxmlformats.org/officeDocument/2006/relationships" xmlns:a="http://schemas.openxmlformats.org/drawingml/2006/main" xmlns=""/>
              </a:ext>
            </a:extLst>
          </a:blip>
          <a:srcRect/>
          <a:stretch>
            <a:fillRect/>
          </a:stretch>
        </p:blipFill>
        <p:spPr bwMode="auto">
          <a:xfrm>
            <a:off x="498750" y="1420143"/>
            <a:ext cx="7327074" cy="4527564"/>
          </a:xfrm>
          <a:prstGeom prst="rect">
            <a:avLst/>
          </a:prstGeom>
          <a:noFill/>
          <a:ln>
            <a:noFill/>
          </a:ln>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079541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childTnLst>
                          </p:cTn>
                        </p:par>
                        <p:par>
                          <p:cTn id="11" fill="hold">
                            <p:stCondLst>
                              <p:cond delay="0"/>
                            </p:stCondLst>
                            <p:childTnLst>
                              <p:par>
                                <p:cTn id="12" presetID="1" presetClass="entr" presetSubtype="0"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nodeType="clickEffect">
                                  <p:stCondLst>
                                    <p:cond delay="0"/>
                                  </p:stCondLst>
                                  <p:childTnLst>
                                    <p:set>
                                      <p:cBhvr>
                                        <p:cTn id="17"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Title 1"/>
          <p:cNvSpPr txBox="1">
            <a:spLocks/>
          </p:cNvSpPr>
          <p:nvPr/>
        </p:nvSpPr>
        <p:spPr>
          <a:xfrm>
            <a:off x="4333695" y="82634"/>
            <a:ext cx="4577667" cy="683271"/>
          </a:xfrm>
          <a:prstGeom prst="rect">
            <a:avLst/>
          </a:prstGeom>
        </p:spPr>
        <p:txBody>
          <a:bodyPr vert="horz" lIns="0" tIns="0" rIns="0" bIns="0"/>
          <a:lstStyle/>
          <a:p>
            <a:pPr algn="ctr" defTabSz="457154">
              <a:spcBef>
                <a:spcPct val="0"/>
              </a:spcBef>
              <a:defRPr/>
            </a:pPr>
            <a:r>
              <a:rPr kumimoji="0" lang="en-US" sz="2800" b="1" dirty="0" smtClean="0">
                <a:solidFill>
                  <a:srgbClr val="692A36"/>
                </a:solidFill>
                <a:latin typeface="Arial"/>
                <a:cs typeface="Arial"/>
              </a:rPr>
              <a:t>Program Considerations</a:t>
            </a:r>
            <a:endParaRPr kumimoji="0" lang="en-US" sz="2800" b="1" dirty="0">
              <a:solidFill>
                <a:srgbClr val="692A36"/>
              </a:solidFill>
              <a:latin typeface="Arial"/>
              <a:cs typeface="Arial"/>
            </a:endParaRPr>
          </a:p>
        </p:txBody>
      </p:sp>
      <p:sp>
        <p:nvSpPr>
          <p:cNvPr id="16" name="Date Placeholder 3"/>
          <p:cNvSpPr>
            <a:spLocks noGrp="1"/>
          </p:cNvSpPr>
          <p:nvPr>
            <p:ph type="dt" sz="half" idx="4294967295"/>
          </p:nvPr>
        </p:nvSpPr>
        <p:spPr>
          <a:xfrm>
            <a:off x="381000" y="6400800"/>
            <a:ext cx="2438400" cy="457200"/>
          </a:xfrm>
          <a:prstGeom prst="rect">
            <a:avLst/>
          </a:prstGeom>
        </p:spPr>
        <p:txBody>
          <a:bodyPr lIns="91431" tIns="45715" rIns="91431" bIns="45715"/>
          <a:lstStyle/>
          <a:p>
            <a:r>
              <a:rPr lang="en-US" sz="1100" dirty="0" smtClean="0">
                <a:solidFill>
                  <a:srgbClr val="692A36"/>
                </a:solidFill>
                <a:latin typeface="Arial"/>
                <a:cs typeface="Arial"/>
              </a:rPr>
              <a:t>May </a:t>
            </a:r>
            <a:r>
              <a:rPr lang="en-US" sz="1100" dirty="0">
                <a:solidFill>
                  <a:srgbClr val="692A36"/>
                </a:solidFill>
                <a:latin typeface="Arial"/>
                <a:cs typeface="Arial"/>
              </a:rPr>
              <a:t>2013</a:t>
            </a:r>
          </a:p>
          <a:p>
            <a:r>
              <a:rPr lang="en-US" sz="1100" dirty="0">
                <a:solidFill>
                  <a:srgbClr val="692A36"/>
                </a:solidFill>
                <a:latin typeface="Arial"/>
                <a:cs typeface="Arial"/>
              </a:rPr>
              <a:t>Mike Harrison</a:t>
            </a:r>
          </a:p>
        </p:txBody>
      </p:sp>
      <p:sp>
        <p:nvSpPr>
          <p:cNvPr id="17" name="Slide Number Placeholder 5"/>
          <p:cNvSpPr>
            <a:spLocks noGrp="1"/>
          </p:cNvSpPr>
          <p:nvPr>
            <p:ph type="sldNum" sz="quarter" idx="4294967295"/>
          </p:nvPr>
        </p:nvSpPr>
        <p:spPr>
          <a:xfrm>
            <a:off x="6553200" y="6400800"/>
            <a:ext cx="1905000" cy="457200"/>
          </a:xfrm>
          <a:prstGeom prst="rect">
            <a:avLst/>
          </a:prstGeom>
        </p:spPr>
        <p:txBody>
          <a:bodyPr lIns="91431" tIns="45715" rIns="91431" bIns="45715"/>
          <a:lstStyle/>
          <a:p>
            <a:fld id="{AAB6FA28-7AEC-3F43-9C2D-3DB969CFEC6A}" type="slidenum">
              <a:rPr lang="en-US" sz="1100">
                <a:solidFill>
                  <a:srgbClr val="692A36"/>
                </a:solidFill>
                <a:latin typeface="Arial"/>
                <a:cs typeface="Arial"/>
              </a:rPr>
              <a:pPr/>
              <a:t>6</a:t>
            </a:fld>
            <a:endParaRPr lang="en-US" sz="1100" dirty="0">
              <a:solidFill>
                <a:srgbClr val="692A36"/>
              </a:solidFill>
              <a:latin typeface="Arial"/>
              <a:cs typeface="Arial"/>
            </a:endParaRPr>
          </a:p>
        </p:txBody>
      </p:sp>
      <p:pic>
        <p:nvPicPr>
          <p:cNvPr id="14" name="図 13"/>
          <p:cNvPicPr>
            <a:picLocks noChangeAspect="1"/>
          </p:cNvPicPr>
          <p:nvPr/>
        </p:nvPicPr>
        <p:blipFill>
          <a:blip r:embed="rId3"/>
          <a:stretch>
            <a:fillRect/>
          </a:stretch>
        </p:blipFill>
        <p:spPr>
          <a:xfrm>
            <a:off x="-7578" y="1"/>
            <a:ext cx="3922463" cy="943885"/>
          </a:xfrm>
          <a:prstGeom prst="rect">
            <a:avLst/>
          </a:prstGeom>
        </p:spPr>
      </p:pic>
      <p:sp>
        <p:nvSpPr>
          <p:cNvPr id="18" name="コンテンツ プレースホルダー 5"/>
          <p:cNvSpPr>
            <a:spLocks noGrp="1"/>
          </p:cNvSpPr>
          <p:nvPr>
            <p:ph idx="1"/>
          </p:nvPr>
        </p:nvSpPr>
        <p:spPr>
          <a:xfrm>
            <a:off x="303707" y="1097280"/>
            <a:ext cx="8607656" cy="5028884"/>
          </a:xfrm>
        </p:spPr>
        <p:txBody>
          <a:bodyPr>
            <a:normAutofit lnSpcReduction="10000"/>
          </a:bodyPr>
          <a:lstStyle/>
          <a:p>
            <a:pPr>
              <a:buNone/>
            </a:pPr>
            <a:r>
              <a:rPr lang="en-US" altLang="ja-JP" sz="2800" dirty="0" smtClean="0">
                <a:solidFill>
                  <a:srgbClr val="000000"/>
                </a:solidFill>
              </a:rPr>
              <a:t>Cryomodules</a:t>
            </a:r>
          </a:p>
          <a:p>
            <a:pPr lvl="2"/>
            <a:r>
              <a:rPr lang="en-US" altLang="ja-JP" sz="2000" dirty="0" smtClean="0">
                <a:solidFill>
                  <a:srgbClr val="000000"/>
                </a:solidFill>
              </a:rPr>
              <a:t>We need to review the current baseline design especially couplers, tuners, etc..  Again the XFEL experience will help greatly in this regard</a:t>
            </a:r>
          </a:p>
          <a:p>
            <a:pPr lvl="2"/>
            <a:r>
              <a:rPr lang="en-US" altLang="ja-JP" sz="2000" dirty="0" smtClean="0">
                <a:solidFill>
                  <a:srgbClr val="000000"/>
                </a:solidFill>
              </a:rPr>
              <a:t>The quad package is not demonstrated yet.</a:t>
            </a:r>
          </a:p>
          <a:p>
            <a:pPr lvl="2"/>
            <a:endParaRPr lang="en-US" altLang="ja-JP" dirty="0" smtClean="0">
              <a:solidFill>
                <a:srgbClr val="000000"/>
              </a:solidFill>
            </a:endParaRPr>
          </a:p>
          <a:p>
            <a:pPr lvl="1">
              <a:buNone/>
            </a:pPr>
            <a:r>
              <a:rPr lang="en-US" altLang="ja-JP" sz="2400" dirty="0" smtClean="0">
                <a:solidFill>
                  <a:srgbClr val="000000"/>
                </a:solidFill>
              </a:rPr>
              <a:t>Other Hardware</a:t>
            </a:r>
          </a:p>
          <a:p>
            <a:pPr lvl="2"/>
            <a:r>
              <a:rPr lang="en-US" altLang="ja-JP" sz="2000" dirty="0" smtClean="0">
                <a:solidFill>
                  <a:srgbClr val="000000"/>
                </a:solidFill>
              </a:rPr>
              <a:t>The R&amp;D program to validate the positron targeting and capture design was not completed.</a:t>
            </a:r>
          </a:p>
          <a:p>
            <a:pPr lvl="2"/>
            <a:r>
              <a:rPr lang="en-US" altLang="ja-JP" sz="2000" dirty="0" smtClean="0">
                <a:solidFill>
                  <a:srgbClr val="000000"/>
                </a:solidFill>
              </a:rPr>
              <a:t>How do we continue the cavity R&amp;D efforts ?</a:t>
            </a:r>
          </a:p>
          <a:p>
            <a:pPr lvl="2"/>
            <a:r>
              <a:rPr lang="en-US" altLang="ja-JP" sz="2000" dirty="0" smtClean="0">
                <a:solidFill>
                  <a:srgbClr val="000000"/>
                </a:solidFill>
              </a:rPr>
              <a:t>Vibration in the beam delivery system lurks</a:t>
            </a:r>
          </a:p>
          <a:p>
            <a:pPr lvl="2"/>
            <a:r>
              <a:rPr lang="en-US" altLang="ja-JP" sz="2000" dirty="0" smtClean="0">
                <a:solidFill>
                  <a:srgbClr val="000000"/>
                </a:solidFill>
              </a:rPr>
              <a:t>Still plenty of scope for value engineering (cost containment)</a:t>
            </a:r>
          </a:p>
          <a:p>
            <a:pPr lvl="3"/>
            <a:r>
              <a:rPr lang="en-US" altLang="ja-JP" dirty="0" smtClean="0">
                <a:solidFill>
                  <a:srgbClr val="000000"/>
                </a:solidFill>
              </a:rPr>
              <a:t>HLRF</a:t>
            </a:r>
          </a:p>
          <a:p>
            <a:pPr lvl="3"/>
            <a:r>
              <a:rPr lang="en-US" altLang="ja-JP" dirty="0" smtClean="0">
                <a:solidFill>
                  <a:srgbClr val="000000"/>
                </a:solidFill>
              </a:rPr>
              <a:t>Modulators</a:t>
            </a:r>
          </a:p>
          <a:p>
            <a:pPr lvl="3"/>
            <a:r>
              <a:rPr lang="en-US" altLang="ja-JP" dirty="0" smtClean="0">
                <a:solidFill>
                  <a:srgbClr val="000000"/>
                </a:solidFill>
              </a:rPr>
              <a:t>Cryogenics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0795419"/>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Title 1"/>
          <p:cNvSpPr txBox="1">
            <a:spLocks/>
          </p:cNvSpPr>
          <p:nvPr/>
        </p:nvSpPr>
        <p:spPr>
          <a:xfrm>
            <a:off x="4333695" y="82634"/>
            <a:ext cx="4577667" cy="683271"/>
          </a:xfrm>
          <a:prstGeom prst="rect">
            <a:avLst/>
          </a:prstGeom>
        </p:spPr>
        <p:txBody>
          <a:bodyPr vert="horz" lIns="0" tIns="0" rIns="0" bIns="0"/>
          <a:lstStyle/>
          <a:p>
            <a:pPr algn="ctr" defTabSz="457154">
              <a:spcBef>
                <a:spcPct val="0"/>
              </a:spcBef>
              <a:defRPr/>
            </a:pPr>
            <a:r>
              <a:rPr kumimoji="0" lang="en-US" sz="2800" b="1" dirty="0" smtClean="0">
                <a:solidFill>
                  <a:srgbClr val="692A36"/>
                </a:solidFill>
                <a:latin typeface="Arial"/>
                <a:cs typeface="Arial"/>
              </a:rPr>
              <a:t>Program Considerations</a:t>
            </a:r>
            <a:endParaRPr kumimoji="0" lang="en-US" sz="2800" b="1" dirty="0">
              <a:solidFill>
                <a:srgbClr val="692A36"/>
              </a:solidFill>
              <a:latin typeface="Arial"/>
              <a:cs typeface="Arial"/>
            </a:endParaRPr>
          </a:p>
        </p:txBody>
      </p:sp>
      <p:sp>
        <p:nvSpPr>
          <p:cNvPr id="16" name="Date Placeholder 3"/>
          <p:cNvSpPr>
            <a:spLocks noGrp="1"/>
          </p:cNvSpPr>
          <p:nvPr>
            <p:ph type="dt" sz="half" idx="4294967295"/>
          </p:nvPr>
        </p:nvSpPr>
        <p:spPr>
          <a:xfrm>
            <a:off x="381000" y="6400800"/>
            <a:ext cx="2438400" cy="457200"/>
          </a:xfrm>
          <a:prstGeom prst="rect">
            <a:avLst/>
          </a:prstGeom>
        </p:spPr>
        <p:txBody>
          <a:bodyPr lIns="91431" tIns="45715" rIns="91431" bIns="45715"/>
          <a:lstStyle/>
          <a:p>
            <a:r>
              <a:rPr lang="en-US" sz="1100" dirty="0" smtClean="0">
                <a:solidFill>
                  <a:srgbClr val="692A36"/>
                </a:solidFill>
                <a:latin typeface="Arial"/>
                <a:cs typeface="Arial"/>
              </a:rPr>
              <a:t>May </a:t>
            </a:r>
            <a:r>
              <a:rPr lang="en-US" sz="1100" dirty="0">
                <a:solidFill>
                  <a:srgbClr val="692A36"/>
                </a:solidFill>
                <a:latin typeface="Arial"/>
                <a:cs typeface="Arial"/>
              </a:rPr>
              <a:t>2013</a:t>
            </a:r>
          </a:p>
          <a:p>
            <a:r>
              <a:rPr lang="en-US" sz="1100" dirty="0">
                <a:solidFill>
                  <a:srgbClr val="692A36"/>
                </a:solidFill>
                <a:latin typeface="Arial"/>
                <a:cs typeface="Arial"/>
              </a:rPr>
              <a:t>Mike Harrison</a:t>
            </a:r>
          </a:p>
        </p:txBody>
      </p:sp>
      <p:sp>
        <p:nvSpPr>
          <p:cNvPr id="17" name="Slide Number Placeholder 5"/>
          <p:cNvSpPr>
            <a:spLocks noGrp="1"/>
          </p:cNvSpPr>
          <p:nvPr>
            <p:ph type="sldNum" sz="quarter" idx="4294967295"/>
          </p:nvPr>
        </p:nvSpPr>
        <p:spPr>
          <a:xfrm>
            <a:off x="6553200" y="6400800"/>
            <a:ext cx="1905000" cy="457200"/>
          </a:xfrm>
          <a:prstGeom prst="rect">
            <a:avLst/>
          </a:prstGeom>
        </p:spPr>
        <p:txBody>
          <a:bodyPr lIns="91431" tIns="45715" rIns="91431" bIns="45715"/>
          <a:lstStyle/>
          <a:p>
            <a:fld id="{AAB6FA28-7AEC-3F43-9C2D-3DB969CFEC6A}" type="slidenum">
              <a:rPr lang="en-US" sz="1100">
                <a:solidFill>
                  <a:srgbClr val="692A36"/>
                </a:solidFill>
                <a:latin typeface="Arial"/>
                <a:cs typeface="Arial"/>
              </a:rPr>
              <a:pPr/>
              <a:t>7</a:t>
            </a:fld>
            <a:endParaRPr lang="en-US" sz="1100" dirty="0">
              <a:solidFill>
                <a:srgbClr val="692A36"/>
              </a:solidFill>
              <a:latin typeface="Arial"/>
              <a:cs typeface="Arial"/>
            </a:endParaRPr>
          </a:p>
        </p:txBody>
      </p:sp>
      <p:pic>
        <p:nvPicPr>
          <p:cNvPr id="14" name="図 13"/>
          <p:cNvPicPr>
            <a:picLocks noChangeAspect="1"/>
          </p:cNvPicPr>
          <p:nvPr/>
        </p:nvPicPr>
        <p:blipFill>
          <a:blip r:embed="rId3"/>
          <a:stretch>
            <a:fillRect/>
          </a:stretch>
        </p:blipFill>
        <p:spPr>
          <a:xfrm>
            <a:off x="-7578" y="1"/>
            <a:ext cx="3922463" cy="943885"/>
          </a:xfrm>
          <a:prstGeom prst="rect">
            <a:avLst/>
          </a:prstGeom>
        </p:spPr>
      </p:pic>
      <p:sp>
        <p:nvSpPr>
          <p:cNvPr id="18" name="コンテンツ プレースホルダー 5"/>
          <p:cNvSpPr>
            <a:spLocks noGrp="1"/>
          </p:cNvSpPr>
          <p:nvPr>
            <p:ph idx="1"/>
          </p:nvPr>
        </p:nvSpPr>
        <p:spPr>
          <a:xfrm>
            <a:off x="303707" y="1097280"/>
            <a:ext cx="8607656" cy="5028884"/>
          </a:xfrm>
        </p:spPr>
        <p:txBody>
          <a:bodyPr>
            <a:normAutofit/>
          </a:bodyPr>
          <a:lstStyle/>
          <a:p>
            <a:pPr>
              <a:buNone/>
            </a:pPr>
            <a:r>
              <a:rPr lang="en-US" altLang="ja-JP" sz="2800" dirty="0" smtClean="0">
                <a:solidFill>
                  <a:srgbClr val="000000"/>
                </a:solidFill>
              </a:rPr>
              <a:t>System tests</a:t>
            </a:r>
          </a:p>
          <a:p>
            <a:pPr lvl="2"/>
            <a:r>
              <a:rPr lang="en-US" altLang="ja-JP" sz="2000" dirty="0" smtClean="0">
                <a:solidFill>
                  <a:srgbClr val="000000"/>
                </a:solidFill>
              </a:rPr>
              <a:t>We will plan to continue these activities – see Nick’s talk</a:t>
            </a:r>
          </a:p>
          <a:p>
            <a:pPr lvl="2"/>
            <a:endParaRPr lang="en-US" altLang="ja-JP" dirty="0" smtClean="0">
              <a:solidFill>
                <a:srgbClr val="000000"/>
              </a:solidFill>
            </a:endParaRPr>
          </a:p>
          <a:p>
            <a:pPr lvl="1">
              <a:buNone/>
            </a:pPr>
            <a:r>
              <a:rPr lang="en-US" altLang="ja-JP" sz="2400" dirty="0" smtClean="0">
                <a:solidFill>
                  <a:srgbClr val="000000"/>
                </a:solidFill>
              </a:rPr>
              <a:t>Baseline Design &amp; Costs</a:t>
            </a:r>
          </a:p>
          <a:p>
            <a:pPr lvl="2"/>
            <a:r>
              <a:rPr lang="en-US" altLang="ja-JP" sz="2000" dirty="0" smtClean="0">
                <a:solidFill>
                  <a:srgbClr val="000000"/>
                </a:solidFill>
              </a:rPr>
              <a:t>We will proceed using the TDR design and incremental changes under baseline control.  For internal aspects of the machine this will mean the TB.  For items that impact the high-level machine parameters then we need to figure something out in the context of the LCC.  The concept is straightforward, quite often the reality less so.</a:t>
            </a:r>
          </a:p>
          <a:p>
            <a:pPr lvl="2"/>
            <a:r>
              <a:rPr lang="en-US" altLang="ja-JP" sz="2000" dirty="0" smtClean="0">
                <a:solidFill>
                  <a:srgbClr val="000000"/>
                </a:solidFill>
              </a:rPr>
              <a:t>The TDR machine cost estimate and it’s basis needs to be captured in more formal way.  The TB needs to decide how to do this.  There is lots of GDE work in this area to build on.</a:t>
            </a:r>
            <a:endParaRPr lang="en-US" altLang="ja-JP" dirty="0" smtClean="0">
              <a:solidFill>
                <a:srgbClr val="000000"/>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0795419"/>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Title 1"/>
          <p:cNvSpPr txBox="1">
            <a:spLocks/>
          </p:cNvSpPr>
          <p:nvPr/>
        </p:nvSpPr>
        <p:spPr>
          <a:xfrm>
            <a:off x="4333695" y="82634"/>
            <a:ext cx="4577667" cy="683271"/>
          </a:xfrm>
          <a:prstGeom prst="rect">
            <a:avLst/>
          </a:prstGeom>
        </p:spPr>
        <p:txBody>
          <a:bodyPr vert="horz" lIns="0" tIns="0" rIns="0" bIns="0"/>
          <a:lstStyle/>
          <a:p>
            <a:pPr algn="ctr" defTabSz="457154">
              <a:spcBef>
                <a:spcPct val="0"/>
              </a:spcBef>
              <a:defRPr/>
            </a:pPr>
            <a:r>
              <a:rPr kumimoji="0" lang="en-US" sz="2800" b="1" dirty="0" smtClean="0">
                <a:solidFill>
                  <a:srgbClr val="692A36"/>
                </a:solidFill>
                <a:latin typeface="Arial"/>
                <a:cs typeface="Arial"/>
              </a:rPr>
              <a:t>Program Issues</a:t>
            </a:r>
            <a:endParaRPr kumimoji="0" lang="en-US" sz="2800" b="1" dirty="0">
              <a:solidFill>
                <a:srgbClr val="692A36"/>
              </a:solidFill>
              <a:latin typeface="Arial"/>
              <a:cs typeface="Arial"/>
            </a:endParaRPr>
          </a:p>
        </p:txBody>
      </p:sp>
      <p:sp>
        <p:nvSpPr>
          <p:cNvPr id="16" name="Date Placeholder 3"/>
          <p:cNvSpPr>
            <a:spLocks noGrp="1"/>
          </p:cNvSpPr>
          <p:nvPr>
            <p:ph type="dt" sz="half" idx="4294967295"/>
          </p:nvPr>
        </p:nvSpPr>
        <p:spPr>
          <a:xfrm>
            <a:off x="381000" y="6400800"/>
            <a:ext cx="2438400" cy="457200"/>
          </a:xfrm>
          <a:prstGeom prst="rect">
            <a:avLst/>
          </a:prstGeom>
        </p:spPr>
        <p:txBody>
          <a:bodyPr lIns="91431" tIns="45715" rIns="91431" bIns="45715"/>
          <a:lstStyle/>
          <a:p>
            <a:r>
              <a:rPr lang="en-US" sz="1100" dirty="0" smtClean="0">
                <a:solidFill>
                  <a:srgbClr val="692A36"/>
                </a:solidFill>
                <a:latin typeface="Arial"/>
                <a:cs typeface="Arial"/>
              </a:rPr>
              <a:t>May </a:t>
            </a:r>
            <a:r>
              <a:rPr lang="en-US" sz="1100" dirty="0">
                <a:solidFill>
                  <a:srgbClr val="692A36"/>
                </a:solidFill>
                <a:latin typeface="Arial"/>
                <a:cs typeface="Arial"/>
              </a:rPr>
              <a:t>2013</a:t>
            </a:r>
          </a:p>
          <a:p>
            <a:r>
              <a:rPr lang="en-US" sz="1100" dirty="0">
                <a:solidFill>
                  <a:srgbClr val="692A36"/>
                </a:solidFill>
                <a:latin typeface="Arial"/>
                <a:cs typeface="Arial"/>
              </a:rPr>
              <a:t>Mike Harrison</a:t>
            </a:r>
          </a:p>
        </p:txBody>
      </p:sp>
      <p:sp>
        <p:nvSpPr>
          <p:cNvPr id="17" name="Slide Number Placeholder 5"/>
          <p:cNvSpPr>
            <a:spLocks noGrp="1"/>
          </p:cNvSpPr>
          <p:nvPr>
            <p:ph type="sldNum" sz="quarter" idx="4294967295"/>
          </p:nvPr>
        </p:nvSpPr>
        <p:spPr>
          <a:xfrm>
            <a:off x="6553200" y="6400800"/>
            <a:ext cx="1905000" cy="457200"/>
          </a:xfrm>
          <a:prstGeom prst="rect">
            <a:avLst/>
          </a:prstGeom>
        </p:spPr>
        <p:txBody>
          <a:bodyPr lIns="91431" tIns="45715" rIns="91431" bIns="45715"/>
          <a:lstStyle/>
          <a:p>
            <a:fld id="{AAB6FA28-7AEC-3F43-9C2D-3DB969CFEC6A}" type="slidenum">
              <a:rPr lang="en-US" sz="1100">
                <a:solidFill>
                  <a:srgbClr val="692A36"/>
                </a:solidFill>
                <a:latin typeface="Arial"/>
                <a:cs typeface="Arial"/>
              </a:rPr>
              <a:pPr/>
              <a:t>8</a:t>
            </a:fld>
            <a:endParaRPr lang="en-US" sz="1100" dirty="0">
              <a:solidFill>
                <a:srgbClr val="692A36"/>
              </a:solidFill>
              <a:latin typeface="Arial"/>
              <a:cs typeface="Arial"/>
            </a:endParaRPr>
          </a:p>
        </p:txBody>
      </p:sp>
      <p:pic>
        <p:nvPicPr>
          <p:cNvPr id="14" name="図 13"/>
          <p:cNvPicPr>
            <a:picLocks noChangeAspect="1"/>
          </p:cNvPicPr>
          <p:nvPr/>
        </p:nvPicPr>
        <p:blipFill>
          <a:blip r:embed="rId3"/>
          <a:stretch>
            <a:fillRect/>
          </a:stretch>
        </p:blipFill>
        <p:spPr>
          <a:xfrm>
            <a:off x="-7578" y="1"/>
            <a:ext cx="3922463" cy="943885"/>
          </a:xfrm>
          <a:prstGeom prst="rect">
            <a:avLst/>
          </a:prstGeom>
        </p:spPr>
      </p:pic>
      <p:sp>
        <p:nvSpPr>
          <p:cNvPr id="18" name="コンテンツ プレースホルダー 5"/>
          <p:cNvSpPr>
            <a:spLocks noGrp="1"/>
          </p:cNvSpPr>
          <p:nvPr>
            <p:ph idx="1"/>
          </p:nvPr>
        </p:nvSpPr>
        <p:spPr>
          <a:xfrm>
            <a:off x="303707" y="1097280"/>
            <a:ext cx="8607656" cy="5028884"/>
          </a:xfrm>
        </p:spPr>
        <p:txBody>
          <a:bodyPr>
            <a:normAutofit/>
          </a:bodyPr>
          <a:lstStyle/>
          <a:p>
            <a:pPr>
              <a:buNone/>
            </a:pPr>
            <a:r>
              <a:rPr lang="en-US" altLang="ja-JP" sz="2800" dirty="0" smtClean="0">
                <a:solidFill>
                  <a:srgbClr val="000000"/>
                </a:solidFill>
              </a:rPr>
              <a:t>Resources</a:t>
            </a:r>
          </a:p>
          <a:p>
            <a:pPr lvl="2">
              <a:buNone/>
            </a:pPr>
            <a:r>
              <a:rPr lang="en-US" altLang="ja-JP" sz="2000" dirty="0" smtClean="0">
                <a:solidFill>
                  <a:srgbClr val="000000"/>
                </a:solidFill>
              </a:rPr>
              <a:t>We are not scoped for a construction project at this time</a:t>
            </a:r>
          </a:p>
          <a:p>
            <a:pPr lvl="2"/>
            <a:r>
              <a:rPr lang="en-US" altLang="ja-JP" sz="2000" dirty="0" smtClean="0">
                <a:solidFill>
                  <a:srgbClr val="000000"/>
                </a:solidFill>
              </a:rPr>
              <a:t>Japan is ~stable but </a:t>
            </a:r>
            <a:r>
              <a:rPr lang="en-US" altLang="ja-JP" sz="2000" dirty="0" err="1" smtClean="0">
                <a:solidFill>
                  <a:srgbClr val="000000"/>
                </a:solidFill>
              </a:rPr>
              <a:t>KEK’s</a:t>
            </a:r>
            <a:r>
              <a:rPr lang="en-US" altLang="ja-JP" sz="2000" dirty="0" smtClean="0">
                <a:solidFill>
                  <a:srgbClr val="000000"/>
                </a:solidFill>
              </a:rPr>
              <a:t> Ops budget is trending down.  Trying to compensate via accelerator technology R&amp;D requests.</a:t>
            </a:r>
          </a:p>
          <a:p>
            <a:pPr lvl="2"/>
            <a:r>
              <a:rPr lang="en-US" altLang="ja-JP" sz="2000" dirty="0" smtClean="0">
                <a:solidFill>
                  <a:srgbClr val="000000"/>
                </a:solidFill>
              </a:rPr>
              <a:t>US has to a large extent ceased work after the GDE R&amp;D program ended with the TDR- a wait-and-see approach.  The recent MEXT-DOE umbrella agreement on science and technology co-operation has possibly opened the door a little.  I do not expect the US to return to the $35M/yr level before we press the launch button.</a:t>
            </a:r>
          </a:p>
          <a:p>
            <a:pPr lvl="2"/>
            <a:r>
              <a:rPr lang="en-US" altLang="ja-JP" sz="2000" dirty="0" smtClean="0">
                <a:solidFill>
                  <a:srgbClr val="000000"/>
                </a:solidFill>
              </a:rPr>
              <a:t>Explicit ILC work in Europe remains at a low level.  A small </a:t>
            </a:r>
            <a:r>
              <a:rPr lang="en-US" altLang="ja-JP" sz="2000" dirty="0" err="1" smtClean="0">
                <a:solidFill>
                  <a:srgbClr val="000000"/>
                </a:solidFill>
              </a:rPr>
              <a:t>programme</a:t>
            </a:r>
            <a:r>
              <a:rPr lang="en-US" altLang="ja-JP" sz="2000" dirty="0" smtClean="0">
                <a:solidFill>
                  <a:srgbClr val="000000"/>
                </a:solidFill>
              </a:rPr>
              <a:t> at DESY (1Meuro/yr) will continue principally aimed at cavities &amp; </a:t>
            </a:r>
            <a:r>
              <a:rPr lang="en-US" altLang="ja-JP" sz="2000" dirty="0" err="1" smtClean="0">
                <a:solidFill>
                  <a:srgbClr val="000000"/>
                </a:solidFill>
              </a:rPr>
              <a:t>industrialisation</a:t>
            </a:r>
            <a:r>
              <a:rPr lang="en-US" altLang="ja-JP" sz="2000" dirty="0" smtClean="0">
                <a:solidFill>
                  <a:srgbClr val="000000"/>
                </a:solidFill>
              </a:rPr>
              <a:t>.</a:t>
            </a:r>
          </a:p>
          <a:p>
            <a:pPr lvl="2"/>
            <a:r>
              <a:rPr lang="en-US" altLang="ja-JP" sz="2000" dirty="0" smtClean="0">
                <a:solidFill>
                  <a:srgbClr val="000000"/>
                </a:solidFill>
              </a:rPr>
              <a:t>CLIC-ILC synergies </a:t>
            </a:r>
            <a:r>
              <a:rPr lang="en-US" altLang="ja-JP" sz="2000" dirty="0" smtClean="0">
                <a:solidFill>
                  <a:srgbClr val="000000"/>
                </a:solidFill>
              </a:rPr>
              <a:t>can obviously </a:t>
            </a:r>
            <a:r>
              <a:rPr lang="en-US" altLang="ja-JP" sz="2000" dirty="0" smtClean="0">
                <a:solidFill>
                  <a:srgbClr val="000000"/>
                </a:solidFill>
              </a:rPr>
              <a:t>help.  Ideally this should be a win-win situation.</a:t>
            </a:r>
          </a:p>
          <a:p>
            <a:pPr lvl="2"/>
            <a:endParaRPr lang="en-US" altLang="ja-JP" sz="2000" dirty="0" smtClean="0">
              <a:solidFill>
                <a:srgbClr val="000000"/>
              </a:solidFill>
            </a:endParaRPr>
          </a:p>
          <a:p>
            <a:pPr lvl="2"/>
            <a:endParaRPr lang="en-US" altLang="ja-JP" dirty="0" smtClean="0">
              <a:solidFill>
                <a:srgbClr val="000000"/>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079541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 name="Title 1"/>
          <p:cNvSpPr txBox="1">
            <a:spLocks/>
          </p:cNvSpPr>
          <p:nvPr/>
        </p:nvSpPr>
        <p:spPr>
          <a:xfrm>
            <a:off x="4333695" y="82634"/>
            <a:ext cx="4577667" cy="683271"/>
          </a:xfrm>
          <a:prstGeom prst="rect">
            <a:avLst/>
          </a:prstGeom>
        </p:spPr>
        <p:txBody>
          <a:bodyPr vert="horz" lIns="0" tIns="0" rIns="0" bIns="0"/>
          <a:lstStyle/>
          <a:p>
            <a:pPr algn="ctr" defTabSz="457154">
              <a:spcBef>
                <a:spcPct val="0"/>
              </a:spcBef>
              <a:defRPr/>
            </a:pPr>
            <a:r>
              <a:rPr kumimoji="0" lang="en-US" sz="2800" b="1" dirty="0" smtClean="0">
                <a:solidFill>
                  <a:srgbClr val="692A36"/>
                </a:solidFill>
                <a:latin typeface="Arial"/>
                <a:cs typeface="Arial"/>
              </a:rPr>
              <a:t>Program Issues</a:t>
            </a:r>
            <a:endParaRPr kumimoji="0" lang="en-US" sz="2800" b="1" dirty="0">
              <a:solidFill>
                <a:srgbClr val="692A36"/>
              </a:solidFill>
              <a:latin typeface="Arial"/>
              <a:cs typeface="Arial"/>
            </a:endParaRPr>
          </a:p>
        </p:txBody>
      </p:sp>
      <p:sp>
        <p:nvSpPr>
          <p:cNvPr id="16" name="Date Placeholder 3"/>
          <p:cNvSpPr>
            <a:spLocks noGrp="1"/>
          </p:cNvSpPr>
          <p:nvPr>
            <p:ph type="dt" sz="half" idx="4294967295"/>
          </p:nvPr>
        </p:nvSpPr>
        <p:spPr>
          <a:xfrm>
            <a:off x="381000" y="6400800"/>
            <a:ext cx="2438400" cy="457200"/>
          </a:xfrm>
          <a:prstGeom prst="rect">
            <a:avLst/>
          </a:prstGeom>
        </p:spPr>
        <p:txBody>
          <a:bodyPr lIns="91431" tIns="45715" rIns="91431" bIns="45715"/>
          <a:lstStyle/>
          <a:p>
            <a:r>
              <a:rPr lang="en-US" sz="1100" dirty="0" smtClean="0">
                <a:solidFill>
                  <a:srgbClr val="692A36"/>
                </a:solidFill>
                <a:latin typeface="Arial"/>
                <a:cs typeface="Arial"/>
              </a:rPr>
              <a:t>May </a:t>
            </a:r>
            <a:r>
              <a:rPr lang="en-US" sz="1100" dirty="0">
                <a:solidFill>
                  <a:srgbClr val="692A36"/>
                </a:solidFill>
                <a:latin typeface="Arial"/>
                <a:cs typeface="Arial"/>
              </a:rPr>
              <a:t>2013</a:t>
            </a:r>
          </a:p>
          <a:p>
            <a:r>
              <a:rPr lang="en-US" sz="1100" dirty="0">
                <a:solidFill>
                  <a:srgbClr val="692A36"/>
                </a:solidFill>
                <a:latin typeface="Arial"/>
                <a:cs typeface="Arial"/>
              </a:rPr>
              <a:t>Mike Harrison</a:t>
            </a:r>
          </a:p>
        </p:txBody>
      </p:sp>
      <p:sp>
        <p:nvSpPr>
          <p:cNvPr id="17" name="Slide Number Placeholder 5"/>
          <p:cNvSpPr>
            <a:spLocks noGrp="1"/>
          </p:cNvSpPr>
          <p:nvPr>
            <p:ph type="sldNum" sz="quarter" idx="4294967295"/>
          </p:nvPr>
        </p:nvSpPr>
        <p:spPr>
          <a:xfrm>
            <a:off x="6553200" y="6400800"/>
            <a:ext cx="1905000" cy="457200"/>
          </a:xfrm>
          <a:prstGeom prst="rect">
            <a:avLst/>
          </a:prstGeom>
        </p:spPr>
        <p:txBody>
          <a:bodyPr lIns="91431" tIns="45715" rIns="91431" bIns="45715"/>
          <a:lstStyle/>
          <a:p>
            <a:fld id="{AAB6FA28-7AEC-3F43-9C2D-3DB969CFEC6A}" type="slidenum">
              <a:rPr lang="en-US" sz="1100">
                <a:solidFill>
                  <a:srgbClr val="692A36"/>
                </a:solidFill>
                <a:latin typeface="Arial"/>
                <a:cs typeface="Arial"/>
              </a:rPr>
              <a:pPr/>
              <a:t>9</a:t>
            </a:fld>
            <a:endParaRPr lang="en-US" sz="1100" dirty="0">
              <a:solidFill>
                <a:srgbClr val="692A36"/>
              </a:solidFill>
              <a:latin typeface="Arial"/>
              <a:cs typeface="Arial"/>
            </a:endParaRPr>
          </a:p>
        </p:txBody>
      </p:sp>
      <p:pic>
        <p:nvPicPr>
          <p:cNvPr id="14" name="図 13"/>
          <p:cNvPicPr>
            <a:picLocks noChangeAspect="1"/>
          </p:cNvPicPr>
          <p:nvPr/>
        </p:nvPicPr>
        <p:blipFill>
          <a:blip r:embed="rId3"/>
          <a:stretch>
            <a:fillRect/>
          </a:stretch>
        </p:blipFill>
        <p:spPr>
          <a:xfrm>
            <a:off x="-7578" y="1"/>
            <a:ext cx="3922463" cy="943885"/>
          </a:xfrm>
          <a:prstGeom prst="rect">
            <a:avLst/>
          </a:prstGeom>
        </p:spPr>
      </p:pic>
      <p:sp>
        <p:nvSpPr>
          <p:cNvPr id="18" name="コンテンツ プレースホルダー 5"/>
          <p:cNvSpPr>
            <a:spLocks noGrp="1"/>
          </p:cNvSpPr>
          <p:nvPr>
            <p:ph idx="1"/>
          </p:nvPr>
        </p:nvSpPr>
        <p:spPr>
          <a:xfrm>
            <a:off x="303707" y="1306872"/>
            <a:ext cx="8607656" cy="4819291"/>
          </a:xfrm>
        </p:spPr>
        <p:txBody>
          <a:bodyPr>
            <a:normAutofit/>
          </a:bodyPr>
          <a:lstStyle/>
          <a:p>
            <a:pPr lvl="1">
              <a:buNone/>
            </a:pPr>
            <a:r>
              <a:rPr lang="en-US" altLang="ja-JP" sz="2400" dirty="0" smtClean="0">
                <a:solidFill>
                  <a:srgbClr val="000000"/>
                </a:solidFill>
              </a:rPr>
              <a:t>Project Engineering</a:t>
            </a:r>
          </a:p>
          <a:p>
            <a:pPr lvl="2"/>
            <a:r>
              <a:rPr lang="en-US" altLang="ja-JP" sz="2000" dirty="0" smtClean="0">
                <a:solidFill>
                  <a:srgbClr val="000000"/>
                </a:solidFill>
              </a:rPr>
              <a:t>Not much at this time. The two areas which can be legitimately described as engineering are the cryomodules and aspects of the MDI.  We will plan to maintain this state of affairs.</a:t>
            </a:r>
            <a:endParaRPr lang="en-US" altLang="ja-JP" dirty="0" smtClean="0">
              <a:solidFill>
                <a:srgbClr val="000000"/>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4079541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286</TotalTime>
  <Words>822</Words>
  <Application>Microsoft Macintosh PowerPoint</Application>
  <PresentationFormat>On-screen Show (4:3)</PresentationFormat>
  <Paragraphs>113</Paragraphs>
  <Slides>9</Slides>
  <Notes>9</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ホワイト</vt:lpstr>
      <vt:lpstr>Slide 1</vt:lpstr>
      <vt:lpstr>Slide 2</vt:lpstr>
      <vt:lpstr>Slide 3</vt:lpstr>
      <vt:lpstr>Slide 4</vt:lpstr>
      <vt:lpstr>Slide 5</vt:lpstr>
      <vt:lpstr>Slide 6</vt:lpstr>
      <vt:lpstr>Slide 7</vt:lpstr>
      <vt:lpstr>Slide 8</vt:lpstr>
      <vt:lpstr>Slide 9</vt:lpstr>
    </vt:vector>
  </TitlesOfParts>
  <Company>KEK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Linear Collider Collaboration </dc:title>
  <dc:creator>Yamamoto Akira</dc:creator>
  <cp:lastModifiedBy>Mike Harrison</cp:lastModifiedBy>
  <cp:revision>18</cp:revision>
  <dcterms:created xsi:type="dcterms:W3CDTF">2013-05-27T06:51:00Z</dcterms:created>
  <dcterms:modified xsi:type="dcterms:W3CDTF">2013-05-27T07:06:54Z</dcterms:modified>
</cp:coreProperties>
</file>