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4" r:id="rId3"/>
    <p:sldId id="257" r:id="rId4"/>
    <p:sldId id="258" r:id="rId5"/>
    <p:sldId id="265" r:id="rId6"/>
    <p:sldId id="259" r:id="rId7"/>
    <p:sldId id="262" r:id="rId8"/>
    <p:sldId id="266" r:id="rId9"/>
    <p:sldId id="268" r:id="rId10"/>
    <p:sldId id="260" r:id="rId11"/>
    <p:sldId id="269" r:id="rId12"/>
    <p:sldId id="263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318C5-9ECF-4C82-8D34-5F0778250683}" type="datetimeFigureOut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0A46D-CFCC-405B-B7D8-498D46207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76338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0A46D-CFCC-405B-B7D8-498D4620706B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70133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0A46D-CFCC-405B-B7D8-498D4620706B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03639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9584-0ECE-4D42-B523-D545F44AB4D9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741998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D2C48-75D0-4FFC-B450-9822B4482FF2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963724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2744-0775-48DC-9433-1744DF3E9B08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135055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E125-D0C2-4AC9-AF78-AFA599BACF00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634026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BFB9F-C84E-4FCC-9C48-4EA6521F6721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1402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C90B-A2FC-4382-9667-DBC4B8EA0C9A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751608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A976F-A8C3-4235-837A-A83DDAB76320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88026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E125-35C4-4134-869C-9D798AC6857B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24144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C2AA-58D0-4B69-805A-454E65A34BAB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898632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17AF3-2EBA-4DE6-A4D9-4FACF7546D4B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7836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7F90-83E9-4B60-A066-ED0C5482D8FB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741187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2E14D-6EF5-4019-9A7D-76497310FAB3}" type="datetime1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795CB-EE0E-417B-8D92-0D7429190CC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63228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Strategy of detector solenoid construction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Yasuhiro Sugimoto</a:t>
            </a:r>
          </a:p>
          <a:p>
            <a:r>
              <a:rPr lang="en-US" altLang="ja-JP" dirty="0" smtClean="0"/>
              <a:t>KEK</a:t>
            </a:r>
          </a:p>
          <a:p>
            <a:r>
              <a:rPr kumimoji="1" lang="en-US" altLang="ja-JP" dirty="0" smtClean="0"/>
              <a:t>2013/5/28@ECFA2013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84890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Solenoid construction method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err="1" smtClean="0"/>
              <a:t>Y.Makida</a:t>
            </a:r>
            <a:r>
              <a:rPr kumimoji="1" lang="en-US" altLang="ja-JP" dirty="0" smtClean="0"/>
              <a:t> and </a:t>
            </a:r>
            <a:r>
              <a:rPr kumimoji="1" lang="en-US" altLang="ja-JP" dirty="0" err="1" smtClean="0"/>
              <a:t>T.Okamura</a:t>
            </a:r>
            <a:r>
              <a:rPr kumimoji="1" lang="en-US" altLang="ja-JP" dirty="0" smtClean="0"/>
              <a:t> discussed construction of superconducting solenoid with people of a company</a:t>
            </a:r>
          </a:p>
          <a:p>
            <a:r>
              <a:rPr lang="en-US" altLang="ja-JP" dirty="0" smtClean="0"/>
              <a:t>Suggestions of the company</a:t>
            </a:r>
            <a:endParaRPr kumimoji="1" lang="en-US" altLang="ja-JP" dirty="0" smtClean="0"/>
          </a:p>
          <a:p>
            <a:pPr lvl="1"/>
            <a:r>
              <a:rPr lang="en-US" altLang="ja-JP" dirty="0"/>
              <a:t>B</a:t>
            </a:r>
            <a:r>
              <a:rPr lang="en-US" altLang="ja-JP" dirty="0" smtClean="0"/>
              <a:t>oth options are feasible</a:t>
            </a:r>
          </a:p>
          <a:p>
            <a:pPr lvl="1"/>
            <a:r>
              <a:rPr lang="en-US" altLang="ja-JP" dirty="0" smtClean="0"/>
              <a:t>They showed a construction time line which is much longer than we expected</a:t>
            </a:r>
            <a:r>
              <a:rPr lang="ja-JP" altLang="en-US" dirty="0"/>
              <a:t> </a:t>
            </a:r>
            <a:r>
              <a:rPr lang="en-US" altLang="ja-JP" dirty="0" smtClean="0">
                <a:sym typeface="Wingdings" pitchFamily="2" charset="2"/>
              </a:rPr>
              <a:t> </a:t>
            </a:r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Coil winding on site has a risk of delay of overall schedule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Coil winding on site might require an additional machine tool to make the mandrel  </a:t>
            </a:r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cost increase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kumimoji="1" lang="en-US" altLang="ja-JP" dirty="0" smtClean="0"/>
              <a:t>They prefer  coil winding at the </a:t>
            </a:r>
            <a:r>
              <a:rPr lang="en-US" altLang="ja-JP" dirty="0" smtClean="0"/>
              <a:t>factory</a:t>
            </a:r>
            <a:r>
              <a:rPr kumimoji="1" lang="en-US" altLang="ja-JP" dirty="0" smtClean="0"/>
              <a:t> rather than winding on site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81552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9144000" cy="4373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角丸四角形 8"/>
          <p:cNvSpPr/>
          <p:nvPr/>
        </p:nvSpPr>
        <p:spPr>
          <a:xfrm>
            <a:off x="3851920" y="3541822"/>
            <a:ext cx="216024" cy="499233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TDR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 possible scenario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60031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3851920" y="5733255"/>
            <a:ext cx="757456" cy="207501"/>
          </a:xfrm>
          <a:prstGeom prst="roundRect">
            <a:avLst/>
          </a:prstGeom>
          <a:solidFill>
            <a:srgbClr val="92D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TDR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851920" y="6005056"/>
            <a:ext cx="941049" cy="205610"/>
          </a:xfrm>
          <a:prstGeom prst="roundRect">
            <a:avLst/>
          </a:prstGeom>
          <a:solidFill>
            <a:srgbClr val="92D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TDR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302212" y="3536999"/>
            <a:ext cx="765732" cy="504056"/>
          </a:xfrm>
          <a:prstGeom prst="round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左右矢印 13"/>
          <p:cNvSpPr/>
          <p:nvPr/>
        </p:nvSpPr>
        <p:spPr>
          <a:xfrm>
            <a:off x="4644008" y="5783222"/>
            <a:ext cx="2549307" cy="155849"/>
          </a:xfrm>
          <a:prstGeom prst="leftRightArrow">
            <a:avLst/>
          </a:prstGeom>
          <a:solidFill>
            <a:srgbClr val="92D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左右矢印 14"/>
          <p:cNvSpPr/>
          <p:nvPr/>
        </p:nvSpPr>
        <p:spPr>
          <a:xfrm>
            <a:off x="4820750" y="6028265"/>
            <a:ext cx="3232967" cy="159193"/>
          </a:xfrm>
          <a:prstGeom prst="leftRightArrow">
            <a:avLst/>
          </a:prstGeom>
          <a:solidFill>
            <a:srgbClr val="92D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923928" y="5369569"/>
            <a:ext cx="1922302" cy="2160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 smtClean="0">
                <a:solidFill>
                  <a:schemeClr val="tx1"/>
                </a:solidFill>
              </a:rPr>
              <a:t>Sub-det. construction off site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cxnSp>
        <p:nvCxnSpPr>
          <p:cNvPr id="6" name="直線コネクタ 5"/>
          <p:cNvCxnSpPr>
            <a:stCxn id="14" idx="1"/>
            <a:endCxn id="4" idx="2"/>
          </p:cNvCxnSpPr>
          <p:nvPr/>
        </p:nvCxnSpPr>
        <p:spPr>
          <a:xfrm flipH="1" flipV="1">
            <a:off x="4885079" y="5585593"/>
            <a:ext cx="1033583" cy="23659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stCxn id="4" idx="2"/>
            <a:endCxn id="15" idx="1"/>
          </p:cNvCxnSpPr>
          <p:nvPr/>
        </p:nvCxnSpPr>
        <p:spPr>
          <a:xfrm>
            <a:off x="4885079" y="5585593"/>
            <a:ext cx="1552155" cy="48247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角丸四角形 7"/>
          <p:cNvSpPr/>
          <p:nvPr/>
        </p:nvSpPr>
        <p:spPr>
          <a:xfrm>
            <a:off x="3302212" y="3536999"/>
            <a:ext cx="497960" cy="2813824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Detector Proposal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946972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45024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Ther</a:t>
            </a:r>
            <a:r>
              <a:rPr lang="en-US" altLang="ja-JP" dirty="0" smtClean="0"/>
              <a:t>e are two options of superconducting solenoid construction: winding on site or winding at a factory</a:t>
            </a:r>
          </a:p>
          <a:p>
            <a:r>
              <a:rPr kumimoji="1" lang="en-US" altLang="ja-JP" dirty="0" smtClean="0"/>
              <a:t>Both options are feasible</a:t>
            </a:r>
          </a:p>
          <a:p>
            <a:r>
              <a:rPr lang="en-US" altLang="ja-JP" dirty="0" smtClean="0"/>
              <a:t>Coil winding at a factory seems less risky and preferable</a:t>
            </a:r>
          </a:p>
          <a:p>
            <a:r>
              <a:rPr kumimoji="1" lang="en-US" altLang="ja-JP" dirty="0" smtClean="0"/>
              <a:t>Detailed dimensions of access road/tunnels</a:t>
            </a:r>
            <a:r>
              <a:rPr lang="ja-JP" altLang="en-US" dirty="0"/>
              <a:t> </a:t>
            </a:r>
            <a:r>
              <a:rPr lang="en-US" altLang="ja-JP" dirty="0" smtClean="0"/>
              <a:t>should be confirmed</a:t>
            </a:r>
          </a:p>
          <a:p>
            <a:r>
              <a:rPr kumimoji="1" lang="en-US" altLang="ja-JP" dirty="0" smtClean="0"/>
              <a:t>More discussion on the time line is necessary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22064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Among the detector components to be transported to the cavern, superconducting solenoid is the biggest </a:t>
            </a:r>
            <a:r>
              <a:rPr lang="en-US" altLang="ja-JP" dirty="0" smtClean="0"/>
              <a:t>one</a:t>
            </a:r>
            <a:r>
              <a:rPr kumimoji="1" lang="en-US" altLang="ja-JP" dirty="0" smtClean="0"/>
              <a:t>, and the construction method gives impacts to other issues of ILC</a:t>
            </a:r>
          </a:p>
          <a:p>
            <a:pPr lvl="1"/>
            <a:r>
              <a:rPr lang="en-US" altLang="ja-JP" dirty="0" smtClean="0"/>
              <a:t>Surface assembly hall design</a:t>
            </a:r>
          </a:p>
          <a:p>
            <a:pPr lvl="1"/>
            <a:r>
              <a:rPr kumimoji="1" lang="en-US" altLang="ja-JP" dirty="0" smtClean="0"/>
              <a:t>Road, tunnels, bridges, and port for the access to the central region</a:t>
            </a:r>
          </a:p>
          <a:p>
            <a:pPr lvl="1"/>
            <a:r>
              <a:rPr lang="en-US" altLang="ja-JP" dirty="0" smtClean="0"/>
              <a:t>Overall schedule</a:t>
            </a:r>
            <a:endParaRPr kumimoji="1" lang="en-US" altLang="ja-JP" dirty="0" smtClean="0"/>
          </a:p>
          <a:p>
            <a:r>
              <a:rPr lang="en-US" altLang="ja-JP" dirty="0" smtClean="0"/>
              <a:t>Strategy of detector solenoid construction should be determined as soon as possible 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97796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Solenoid design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Global parameters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01589973"/>
              </p:ext>
            </p:extLst>
          </p:nvPr>
        </p:nvGraphicFramePr>
        <p:xfrm>
          <a:off x="1187624" y="2420888"/>
          <a:ext cx="7200798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1512167"/>
                <a:gridCol w="1512167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SiD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Coil</a:t>
                      </a:r>
                      <a:r>
                        <a:rPr kumimoji="1" lang="en-US" altLang="ja-JP" baseline="0" dirty="0" smtClean="0"/>
                        <a:t> outer radius [mm]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3112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Coil</a:t>
                      </a:r>
                      <a:r>
                        <a:rPr kumimoji="1" lang="en-US" altLang="ja-JP" baseline="0" dirty="0" smtClean="0"/>
                        <a:t> length [mm]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7350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5586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Cryostat outer radius [mm]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4400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3392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Cryostat length [mm]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7810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6066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Cold</a:t>
                      </a:r>
                      <a:r>
                        <a:rPr kumimoji="1" lang="en-US" altLang="ja-JP" baseline="0" dirty="0" smtClean="0"/>
                        <a:t> mass [t]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Number of modules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Module</a:t>
                      </a:r>
                      <a:r>
                        <a:rPr kumimoji="1" lang="en-US" altLang="ja-JP" baseline="0" dirty="0" smtClean="0"/>
                        <a:t> length [mm]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2793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Module weight [t]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Winding layers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25154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Coil winding option 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Winding at </a:t>
            </a:r>
            <a:r>
              <a:rPr lang="en-US" altLang="ja-JP" dirty="0"/>
              <a:t>a</a:t>
            </a:r>
            <a:r>
              <a:rPr kumimoji="1" lang="en-US" altLang="ja-JP" dirty="0" smtClean="0"/>
              <a:t> factory</a:t>
            </a:r>
          </a:p>
          <a:p>
            <a:pPr lvl="1"/>
            <a:r>
              <a:rPr lang="en-US" altLang="ja-JP" dirty="0" smtClean="0"/>
              <a:t>Each module is made at </a:t>
            </a:r>
            <a:r>
              <a:rPr lang="en-US" altLang="ja-JP" dirty="0"/>
              <a:t>a</a:t>
            </a:r>
            <a:r>
              <a:rPr lang="en-US" altLang="ja-JP" dirty="0" smtClean="0"/>
              <a:t> factory</a:t>
            </a:r>
          </a:p>
          <a:p>
            <a:pPr lvl="1"/>
            <a:r>
              <a:rPr kumimoji="1" lang="en-US" altLang="ja-JP" dirty="0" smtClean="0"/>
              <a:t>Modules are transported to the surface assembly hall on site, and assembled into one solenoid</a:t>
            </a:r>
          </a:p>
          <a:p>
            <a:pPr lvl="1"/>
            <a:r>
              <a:rPr lang="en-US" altLang="ja-JP" dirty="0" smtClean="0"/>
              <a:t>Merits</a:t>
            </a:r>
          </a:p>
          <a:p>
            <a:pPr lvl="2"/>
            <a:r>
              <a:rPr kumimoji="1" lang="en-US" altLang="ja-JP" dirty="0" smtClean="0"/>
              <a:t>Construction of modules can be started befor</a:t>
            </a:r>
            <a:r>
              <a:rPr lang="en-US" altLang="ja-JP" dirty="0" smtClean="0"/>
              <a:t>e completion of the assembly hall construction</a:t>
            </a:r>
          </a:p>
          <a:p>
            <a:pPr lvl="2"/>
            <a:r>
              <a:rPr lang="en-US" altLang="ja-JP" dirty="0" smtClean="0"/>
              <a:t>We don’t need winding machine in the assembly hall </a:t>
            </a:r>
            <a:r>
              <a:rPr lang="en-US" altLang="ja-JP" dirty="0" smtClean="0">
                <a:sym typeface="Wingdings" pitchFamily="2" charset="2"/>
              </a:rPr>
              <a:t> less space is needed for the assembly hall</a:t>
            </a:r>
            <a:endParaRPr lang="en-US" altLang="ja-JP" dirty="0">
              <a:sym typeface="Wingdings" pitchFamily="2" charset="2"/>
            </a:endParaRP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Demerits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Module transportation issues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6578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Coil winding </a:t>
            </a:r>
            <a:r>
              <a:rPr lang="en-US" altLang="ja-JP" dirty="0" smtClean="0"/>
              <a:t>option 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Winding on site</a:t>
            </a:r>
          </a:p>
          <a:p>
            <a:pPr lvl="1"/>
            <a:r>
              <a:rPr lang="en-US" altLang="ja-JP" dirty="0" smtClean="0"/>
              <a:t>Superconducting cable is made at a factory</a:t>
            </a:r>
          </a:p>
          <a:p>
            <a:pPr lvl="1"/>
            <a:r>
              <a:rPr kumimoji="1" lang="en-US" altLang="ja-JP" dirty="0" smtClean="0"/>
              <a:t>Spools of SCC for one layer of one module (2.6km for ILD) is transported to the assembly hall on site</a:t>
            </a:r>
          </a:p>
          <a:p>
            <a:pPr lvl="1"/>
            <a:r>
              <a:rPr lang="en-US" altLang="ja-JP" dirty="0" smtClean="0"/>
              <a:t>Coil winding and assembly of modules in the assembly hall</a:t>
            </a:r>
          </a:p>
          <a:p>
            <a:pPr lvl="1"/>
            <a:r>
              <a:rPr kumimoji="1" lang="en-US" altLang="ja-JP" dirty="0" smtClean="0"/>
              <a:t>Merit</a:t>
            </a:r>
          </a:p>
          <a:p>
            <a:pPr lvl="2"/>
            <a:r>
              <a:rPr lang="en-US" altLang="ja-JP" dirty="0" smtClean="0"/>
              <a:t>No transportation issue (a spool of SCC is much smaller than a coil module)</a:t>
            </a:r>
          </a:p>
          <a:p>
            <a:pPr lvl="1"/>
            <a:r>
              <a:rPr kumimoji="1" lang="en-US" altLang="ja-JP" dirty="0" smtClean="0"/>
              <a:t>Demerit</a:t>
            </a:r>
          </a:p>
          <a:p>
            <a:pPr lvl="2"/>
            <a:r>
              <a:rPr lang="en-US" altLang="ja-JP" dirty="0" smtClean="0"/>
              <a:t>We have to wait for the completion of the assembly hall construction on site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95780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Transportation issue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/>
              <a:t>Coil modules are large (</a:t>
            </a:r>
            <a:r>
              <a:rPr kumimoji="1" lang="en-US" altLang="ja-JP" dirty="0" smtClean="0">
                <a:latin typeface="Symbol" pitchFamily="18" charset="2"/>
              </a:rPr>
              <a:t>f</a:t>
            </a:r>
            <a:r>
              <a:rPr kumimoji="1" lang="en-US" altLang="ja-JP" dirty="0" smtClean="0"/>
              <a:t>8mx2.5m for ILD) and heavy (65t for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)</a:t>
            </a:r>
          </a:p>
          <a:p>
            <a:r>
              <a:rPr lang="en-US" altLang="ja-JP" dirty="0" smtClean="0"/>
              <a:t>Access road (and tunnels) should be wide enough and bridges should be strong enough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752475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22436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Access to the site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92695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A possible route for </a:t>
            </a:r>
            <a:r>
              <a:rPr kumimoji="1" lang="en-US" altLang="ja-JP" dirty="0" err="1" smtClean="0"/>
              <a:t>Kitakami</a:t>
            </a:r>
            <a:r>
              <a:rPr kumimoji="1" lang="en-US" altLang="ja-JP" dirty="0" smtClean="0"/>
              <a:t> site (street view available for &gt;50%)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38" y="2492896"/>
            <a:ext cx="74295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円弧 3"/>
          <p:cNvSpPr/>
          <p:nvPr/>
        </p:nvSpPr>
        <p:spPr>
          <a:xfrm flipH="1" flipV="1">
            <a:off x="3417952" y="4669145"/>
            <a:ext cx="936104" cy="720080"/>
          </a:xfrm>
          <a:prstGeom prst="arc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85804" y="5877272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Bypass road 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under construction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7" name="直線矢印コネクタ 6"/>
          <p:cNvCxnSpPr>
            <a:stCxn id="5" idx="0"/>
          </p:cNvCxnSpPr>
          <p:nvPr/>
        </p:nvCxnSpPr>
        <p:spPr>
          <a:xfrm flipV="1">
            <a:off x="3127115" y="5301208"/>
            <a:ext cx="398849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円/楕円 7"/>
          <p:cNvSpPr/>
          <p:nvPr/>
        </p:nvSpPr>
        <p:spPr>
          <a:xfrm>
            <a:off x="5758212" y="5445224"/>
            <a:ext cx="720080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2229820" y="2636912"/>
            <a:ext cx="720080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50828" y="5379293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Port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02454" y="266359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IR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343253" y="6502147"/>
            <a:ext cx="835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© Google</a:t>
            </a:r>
            <a:endParaRPr kumimoji="1" lang="ja-JP" altLang="en-US" sz="1200" dirty="0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46669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Access to the site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Present bottle neck will be solved by the bypass road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706" y="2204864"/>
            <a:ext cx="66675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7044721" y="6093459"/>
            <a:ext cx="835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FF00"/>
                </a:solidFill>
              </a:rPr>
              <a:t>© Google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42128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Access to the site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Tunnel looks OK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75480"/>
            <a:ext cx="7770348" cy="4497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7596336" y="6396141"/>
            <a:ext cx="835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FF00"/>
                </a:solidFill>
              </a:rPr>
              <a:t>© Google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795CB-EE0E-417B-8D92-0D7429190CCE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26192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522</Words>
  <Application>Microsoft Office PowerPoint</Application>
  <PresentationFormat>画面に合わせる (4:3)</PresentationFormat>
  <Paragraphs>108</Paragraphs>
  <Slides>12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Strategy of detector solenoid construction</vt:lpstr>
      <vt:lpstr>Introduction</vt:lpstr>
      <vt:lpstr>Solenoid design</vt:lpstr>
      <vt:lpstr>Coil winding option 1</vt:lpstr>
      <vt:lpstr>Coil winding option 2</vt:lpstr>
      <vt:lpstr>Transportation issue</vt:lpstr>
      <vt:lpstr>Access to the site</vt:lpstr>
      <vt:lpstr>Access to the site</vt:lpstr>
      <vt:lpstr>Access to the site</vt:lpstr>
      <vt:lpstr>Solenoid construction method</vt:lpstr>
      <vt:lpstr>A possible scenario 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of detector solenoid construction</dc:title>
  <dc:creator>sugimoto</dc:creator>
  <cp:lastModifiedBy>sugimoto</cp:lastModifiedBy>
  <cp:revision>23</cp:revision>
  <dcterms:created xsi:type="dcterms:W3CDTF">2013-05-16T04:48:57Z</dcterms:created>
  <dcterms:modified xsi:type="dcterms:W3CDTF">2013-05-27T04:27:03Z</dcterms:modified>
</cp:coreProperties>
</file>