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415" r:id="rId2"/>
    <p:sldId id="418" r:id="rId3"/>
    <p:sldId id="550" r:id="rId4"/>
    <p:sldId id="500" r:id="rId5"/>
    <p:sldId id="514" r:id="rId6"/>
    <p:sldId id="497" r:id="rId7"/>
    <p:sldId id="539" r:id="rId8"/>
    <p:sldId id="503" r:id="rId9"/>
    <p:sldId id="507" r:id="rId10"/>
    <p:sldId id="570" r:id="rId11"/>
    <p:sldId id="511" r:id="rId12"/>
    <p:sldId id="456" r:id="rId13"/>
    <p:sldId id="555" r:id="rId14"/>
    <p:sldId id="556" r:id="rId15"/>
    <p:sldId id="562" r:id="rId16"/>
    <p:sldId id="557" r:id="rId17"/>
    <p:sldId id="565" r:id="rId18"/>
    <p:sldId id="558" r:id="rId19"/>
    <p:sldId id="559" r:id="rId20"/>
    <p:sldId id="568" r:id="rId21"/>
    <p:sldId id="569" r:id="rId22"/>
    <p:sldId id="571" r:id="rId23"/>
    <p:sldId id="566" r:id="rId24"/>
    <p:sldId id="560" r:id="rId25"/>
    <p:sldId id="561" r:id="rId26"/>
    <p:sldId id="564" r:id="rId27"/>
    <p:sldId id="572" r:id="rId28"/>
    <p:sldId id="549" r:id="rId29"/>
  </p:sldIdLst>
  <p:sldSz cx="9144000" cy="6858000" type="screen4x3"/>
  <p:notesSz cx="6797675" cy="9856788"/>
  <p:defaultTextStyle>
    <a:defPPr>
      <a:defRPr lang="de-DE"/>
    </a:defPPr>
    <a:lvl1pPr algn="l" rtl="0" fontAlgn="base">
      <a:spcBef>
        <a:spcPct val="20000"/>
      </a:spcBef>
      <a:spcAft>
        <a:spcPct val="0"/>
      </a:spcAft>
      <a:buClr>
        <a:srgbClr val="F8B323"/>
      </a:buClr>
      <a:buFont typeface="Wingdings" charset="0"/>
      <a:buChar char="n"/>
      <a:defRPr sz="9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20000"/>
      </a:spcBef>
      <a:spcAft>
        <a:spcPct val="0"/>
      </a:spcAft>
      <a:buClr>
        <a:srgbClr val="F8B323"/>
      </a:buClr>
      <a:buFont typeface="Wingdings" charset="0"/>
      <a:buChar char="n"/>
      <a:defRPr sz="9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20000"/>
      </a:spcBef>
      <a:spcAft>
        <a:spcPct val="0"/>
      </a:spcAft>
      <a:buClr>
        <a:srgbClr val="F8B323"/>
      </a:buClr>
      <a:buFont typeface="Wingdings" charset="0"/>
      <a:buChar char="n"/>
      <a:defRPr sz="9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20000"/>
      </a:spcBef>
      <a:spcAft>
        <a:spcPct val="0"/>
      </a:spcAft>
      <a:buClr>
        <a:srgbClr val="F8B323"/>
      </a:buClr>
      <a:buFont typeface="Wingdings" charset="0"/>
      <a:buChar char="n"/>
      <a:defRPr sz="9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20000"/>
      </a:spcBef>
      <a:spcAft>
        <a:spcPct val="0"/>
      </a:spcAft>
      <a:buClr>
        <a:srgbClr val="F8B323"/>
      </a:buClr>
      <a:buFont typeface="Wingdings" charset="0"/>
      <a:buChar char="n"/>
      <a:defRPr sz="9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9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9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9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9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D930A"/>
    <a:srgbClr val="261748"/>
    <a:srgbClr val="E0E0E0"/>
    <a:srgbClr val="DDDDDD"/>
    <a:srgbClr val="251555"/>
    <a:srgbClr val="626262"/>
    <a:srgbClr val="100F2E"/>
    <a:srgbClr val="23145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583" autoAdjust="0"/>
    <p:restoredTop sz="94660"/>
  </p:normalViewPr>
  <p:slideViewPr>
    <p:cSldViewPr snapToGrid="0">
      <p:cViewPr>
        <p:scale>
          <a:sx n="100" d="100"/>
          <a:sy n="100" d="100"/>
        </p:scale>
        <p:origin x="-2436" y="-666"/>
      </p:cViewPr>
      <p:guideLst>
        <p:guide orient="horz" pos="3999"/>
        <p:guide orient="horz" pos="881"/>
        <p:guide orient="horz" pos="1781"/>
        <p:guide orient="horz" pos="4045"/>
        <p:guide orient="horz" pos="3204"/>
        <p:guide orient="horz" pos="607"/>
        <p:guide pos="5277"/>
        <p:guide pos="2882"/>
        <p:guide pos="4053"/>
        <p:guide pos="255"/>
        <p:guide pos="5691"/>
        <p:guide pos="79"/>
        <p:guide pos="744"/>
      </p:guideLst>
    </p:cSldViewPr>
  </p:slideViewPr>
  <p:outlineViewPr>
    <p:cViewPr>
      <p:scale>
        <a:sx n="33" d="100"/>
        <a:sy n="33" d="100"/>
      </p:scale>
      <p:origin x="0" y="25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18400"/>
    </p:cViewPr>
  </p:sorterViewPr>
  <p:notesViewPr>
    <p:cSldViewPr snapToGrid="0">
      <p:cViewPr>
        <p:scale>
          <a:sx n="100" d="100"/>
          <a:sy n="100" d="100"/>
        </p:scale>
        <p:origin x="-1494" y="888"/>
      </p:cViewPr>
      <p:guideLst>
        <p:guide orient="horz" pos="3105"/>
        <p:guide pos="2135"/>
      </p:guideLst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278303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2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buClrTx/>
              <a:buFontTx/>
              <a:buNone/>
              <a:defRPr sz="1200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6" y="0"/>
            <a:ext cx="2945659" cy="492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buClrTx/>
              <a:buFontTx/>
              <a:buNone/>
              <a:defRPr sz="1200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3949"/>
            <a:ext cx="2945659" cy="492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buClrTx/>
              <a:buFontTx/>
              <a:buNone/>
              <a:defRPr sz="1200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6" y="9363949"/>
            <a:ext cx="2945659" cy="492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buClrTx/>
              <a:buFontTx/>
              <a:buNone/>
              <a:defRPr sz="1200"/>
            </a:lvl1pPr>
          </a:lstStyle>
          <a:p>
            <a:pPr>
              <a:defRPr/>
            </a:pPr>
            <a:fld id="{60BAD459-3F85-3A46-9098-2E80316C8B00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753611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672364CF-0B17-7844-AB9C-EE09400B6E9F}" type="slidenum">
              <a:rPr lang="en-US" sz="1200"/>
              <a:pPr/>
              <a:t>1</a:t>
            </a:fld>
            <a:endParaRPr lang="en-US" sz="1200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35038" y="739775"/>
            <a:ext cx="4929187" cy="36957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6357" y="4681974"/>
            <a:ext cx="4984962" cy="443555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lIns="91431" tIns="45716" rIns="91431" bIns="45716"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936625" y="739775"/>
            <a:ext cx="4926013" cy="36957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1506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679768" y="4681974"/>
            <a:ext cx="5438140" cy="443555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8CC9EA36-EBD9-A04F-9F87-1DA414580415}" type="slidenum">
              <a:rPr lang="de-DE" sz="1200"/>
              <a:pPr/>
              <a:t>3</a:t>
            </a:fld>
            <a:endParaRPr lang="de-DE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D30AE211-21D6-A94C-9AE9-E958A3CF889F}" type="slidenum">
              <a:rPr lang="de-DE" sz="1200"/>
              <a:pPr/>
              <a:t>8</a:t>
            </a:fld>
            <a:endParaRPr lang="de-DE" sz="1200"/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35038" y="739775"/>
            <a:ext cx="4927600" cy="3695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6357" y="4681974"/>
            <a:ext cx="4984962" cy="443555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marL="228600" indent="-228600" eaLnBrk="1" hangingPunct="1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b="1">
                <a:ea typeface="ＭＳ Ｐゴシック" charset="0"/>
                <a:cs typeface="ＭＳ Ｐゴシック" charset="0"/>
              </a:rPr>
              <a:t>   </a:t>
            </a:r>
            <a:r>
              <a:rPr lang="en-GB" sz="1100" b="1">
                <a:ea typeface="ＭＳ Ｐゴシック" charset="0"/>
                <a:cs typeface="ＭＳ Ｐゴシック" charset="0"/>
              </a:rPr>
              <a:t>Before you start</a:t>
            </a:r>
            <a:r>
              <a:rPr lang="en-GB" sz="1100">
                <a:ea typeface="ＭＳ Ｐゴシック" charset="0"/>
                <a:cs typeface="ＭＳ Ｐゴシック" charset="0"/>
              </a:rPr>
              <a:t> editing the slides of your talk change to the </a:t>
            </a:r>
            <a:r>
              <a:rPr lang="en-GB" sz="1100" b="1">
                <a:ea typeface="ＭＳ Ｐゴシック" charset="0"/>
                <a:cs typeface="ＭＳ Ｐゴシック" charset="0"/>
              </a:rPr>
              <a:t>Master Slide view</a:t>
            </a:r>
            <a:r>
              <a:rPr lang="en-GB" sz="1100">
                <a:ea typeface="ＭＳ Ｐゴシック" charset="0"/>
                <a:cs typeface="ＭＳ Ｐゴシック" charset="0"/>
              </a:rPr>
              <a:t>:   </a:t>
            </a:r>
            <a:br>
              <a:rPr lang="en-GB" sz="1100">
                <a:ea typeface="ＭＳ Ｐゴシック" charset="0"/>
                <a:cs typeface="ＭＳ Ｐゴシック" charset="0"/>
              </a:rPr>
            </a:br>
            <a:r>
              <a:rPr lang="en-GB" sz="1100">
                <a:ea typeface="ＭＳ Ｐゴシック" charset="0"/>
                <a:cs typeface="ＭＳ Ｐゴシック" charset="0"/>
              </a:rPr>
              <a:t>   Menu button “View”,</a:t>
            </a:r>
            <a:r>
              <a:rPr lang="en-GB" sz="1100">
                <a:ea typeface="ＭＳ Ｐゴシック" charset="0"/>
                <a:cs typeface="ＭＳ Ｐゴシック" charset="0"/>
                <a:sym typeface="Wingdings" charset="0"/>
              </a:rPr>
              <a:t> Master, Slide Master:</a:t>
            </a:r>
            <a:br>
              <a:rPr lang="en-GB" sz="1100">
                <a:ea typeface="ＭＳ Ｐゴシック" charset="0"/>
                <a:cs typeface="ＭＳ Ｐゴシック" charset="0"/>
                <a:sym typeface="Wingdings" charset="0"/>
              </a:rPr>
            </a:br>
            <a:endParaRPr lang="en-GB" sz="1100">
              <a:ea typeface="ＭＳ Ｐゴシック" charset="0"/>
              <a:cs typeface="ＭＳ Ｐゴシック" charset="0"/>
              <a:sym typeface="Wingdings" charset="0"/>
            </a:endParaRPr>
          </a:p>
          <a:p>
            <a:pPr marL="228600" indent="-228600" eaLnBrk="1" hangingPunct="1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sz="1100">
                <a:ea typeface="ＭＳ Ｐゴシック" charset="0"/>
                <a:cs typeface="ＭＳ Ｐゴシック" charset="0"/>
                <a:sym typeface="Wingdings" charset="0"/>
              </a:rPr>
              <a:t>   </a:t>
            </a:r>
            <a:r>
              <a:rPr lang="en-GB" sz="1100" b="1">
                <a:ea typeface="ＭＳ Ｐゴシック" charset="0"/>
                <a:cs typeface="ＭＳ Ｐゴシック" charset="0"/>
                <a:sym typeface="Wingdings" charset="0"/>
              </a:rPr>
              <a:t>Edit the following 2 items in the 1st slide:</a:t>
            </a:r>
            <a:r>
              <a:rPr lang="en-GB" sz="1100">
                <a:ea typeface="ＭＳ Ｐゴシック" charset="0"/>
                <a:cs typeface="ＭＳ Ｐゴシック" charset="0"/>
                <a:sym typeface="Wingdings" charset="0"/>
              </a:rPr>
              <a:t/>
            </a:r>
            <a:br>
              <a:rPr lang="en-GB" sz="1100">
                <a:ea typeface="ＭＳ Ｐゴシック" charset="0"/>
                <a:cs typeface="ＭＳ Ｐゴシック" charset="0"/>
                <a:sym typeface="Wingdings" charset="0"/>
              </a:rPr>
            </a:br>
            <a:r>
              <a:rPr lang="en-GB" sz="1100">
                <a:ea typeface="ＭＳ Ｐゴシック" charset="0"/>
                <a:cs typeface="ＭＳ Ｐゴシック" charset="0"/>
                <a:sym typeface="Wingdings" charset="0"/>
              </a:rPr>
              <a:t>   1)  1st row in the violet header: </a:t>
            </a:r>
            <a:br>
              <a:rPr lang="en-GB" sz="1100">
                <a:ea typeface="ＭＳ Ｐゴシック" charset="0"/>
                <a:cs typeface="ＭＳ Ｐゴシック" charset="0"/>
                <a:sym typeface="Wingdings" charset="0"/>
              </a:rPr>
            </a:br>
            <a:r>
              <a:rPr lang="en-GB" sz="1100">
                <a:ea typeface="ＭＳ Ｐゴシック" charset="0"/>
                <a:cs typeface="ＭＳ Ｐゴシック" charset="0"/>
                <a:sym typeface="Wingdings" charset="0"/>
              </a:rPr>
              <a:t>       Delete the existent text and write the title of your talk into this text field</a:t>
            </a:r>
            <a:br>
              <a:rPr lang="en-GB" sz="1100">
                <a:ea typeface="ＭＳ Ｐゴシック" charset="0"/>
                <a:cs typeface="ＭＳ Ｐゴシック" charset="0"/>
                <a:sym typeface="Wingdings" charset="0"/>
              </a:rPr>
            </a:br>
            <a:r>
              <a:rPr lang="en-GB" sz="1100">
                <a:ea typeface="ＭＳ Ｐゴシック" charset="0"/>
                <a:cs typeface="ＭＳ Ｐゴシック" charset="0"/>
                <a:sym typeface="Wingdings" charset="0"/>
              </a:rPr>
              <a:t>   2)  The 2 rows in the footer area: Delete the text and write the information </a:t>
            </a:r>
            <a:br>
              <a:rPr lang="en-GB" sz="1100">
                <a:ea typeface="ＭＳ Ｐゴシック" charset="0"/>
                <a:cs typeface="ＭＳ Ｐゴシック" charset="0"/>
                <a:sym typeface="Wingdings" charset="0"/>
              </a:rPr>
            </a:br>
            <a:r>
              <a:rPr lang="en-GB" sz="1100">
                <a:ea typeface="ＭＳ Ｐゴシック" charset="0"/>
                <a:cs typeface="ＭＳ Ｐゴシック" charset="0"/>
                <a:sym typeface="Wingdings" charset="0"/>
              </a:rPr>
              <a:t>       regarding your talk (same as on the Title Slide) into this text field.  </a:t>
            </a:r>
            <a:br>
              <a:rPr lang="en-GB" sz="1100">
                <a:ea typeface="ＭＳ Ｐゴシック" charset="0"/>
                <a:cs typeface="ＭＳ Ｐゴシック" charset="0"/>
                <a:sym typeface="Wingdings" charset="0"/>
              </a:rPr>
            </a:br>
            <a:endParaRPr lang="en-GB" sz="1100">
              <a:ea typeface="ＭＳ Ｐゴシック" charset="0"/>
              <a:cs typeface="ＭＳ Ｐゴシック" charset="0"/>
              <a:sym typeface="Wingdings" charset="0"/>
            </a:endParaRPr>
          </a:p>
          <a:p>
            <a:pPr marL="228600" indent="-228600" eaLnBrk="1" hangingPunct="1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sz="1100">
                <a:ea typeface="ＭＳ Ｐゴシック" charset="0"/>
                <a:cs typeface="ＭＳ Ｐゴシック" charset="0"/>
                <a:sym typeface="Wingdings" charset="0"/>
              </a:rPr>
              <a:t>   If you want to use more </a:t>
            </a:r>
            <a:r>
              <a:rPr lang="en-GB" sz="1100" b="1">
                <a:ea typeface="ＭＳ Ｐゴシック" charset="0"/>
                <a:cs typeface="ＭＳ Ｐゴシック" charset="0"/>
                <a:sym typeface="Wingdings" charset="0"/>
              </a:rPr>
              <a:t>partner logos</a:t>
            </a:r>
            <a:r>
              <a:rPr lang="en-GB" sz="1100">
                <a:ea typeface="ＭＳ Ｐゴシック" charset="0"/>
                <a:cs typeface="ＭＳ Ｐゴシック" charset="0"/>
                <a:sym typeface="Wingdings" charset="0"/>
              </a:rPr>
              <a:t> position them left </a:t>
            </a:r>
            <a:br>
              <a:rPr lang="en-GB" sz="1100">
                <a:ea typeface="ＭＳ Ｐゴシック" charset="0"/>
                <a:cs typeface="ＭＳ Ｐゴシック" charset="0"/>
                <a:sym typeface="Wingdings" charset="0"/>
              </a:rPr>
            </a:br>
            <a:r>
              <a:rPr lang="en-GB" sz="1100">
                <a:ea typeface="ＭＳ Ｐゴシック" charset="0"/>
                <a:cs typeface="ＭＳ Ｐゴシック" charset="0"/>
                <a:sym typeface="Wingdings" charset="0"/>
              </a:rPr>
              <a:t>   beside the DESY logo in the footer area </a:t>
            </a:r>
            <a:br>
              <a:rPr lang="en-GB" sz="1100">
                <a:ea typeface="ＭＳ Ｐゴシック" charset="0"/>
                <a:cs typeface="ＭＳ Ｐゴシック" charset="0"/>
                <a:sym typeface="Wingdings" charset="0"/>
              </a:rPr>
            </a:br>
            <a:r>
              <a:rPr lang="en-GB" sz="1100">
                <a:ea typeface="ＭＳ Ｐゴシック" charset="0"/>
                <a:cs typeface="ＭＳ Ｐゴシック" charset="0"/>
                <a:sym typeface="Wingdings" charset="0"/>
              </a:rPr>
              <a:t>   </a:t>
            </a:r>
            <a:r>
              <a:rPr lang="en-GB" sz="1100" b="1">
                <a:ea typeface="ＭＳ Ｐゴシック" charset="0"/>
                <a:cs typeface="ＭＳ Ｐゴシック" charset="0"/>
                <a:sym typeface="Wingdings" charset="0"/>
              </a:rPr>
              <a:t>Close Master View</a:t>
            </a:r>
            <a:endParaRPr lang="en-GB" sz="1100" b="1">
              <a:ea typeface="ＭＳ Ｐゴシック" charset="0"/>
              <a:cs typeface="ＭＳ Ｐゴシック" charset="0"/>
            </a:endParaRPr>
          </a:p>
          <a:p>
            <a:pPr marL="228600" indent="-228600" eaLnBrk="1" hangingPunct="1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endParaRPr lang="en-US" sz="1100">
              <a:ea typeface="ＭＳ Ｐゴシック" charset="0"/>
              <a:cs typeface="ＭＳ Ｐゴシック" charset="0"/>
              <a:sym typeface="Wingdings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935038" y="739775"/>
            <a:ext cx="4929187" cy="36957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46082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679768" y="4681974"/>
            <a:ext cx="5438140" cy="443555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4608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7DA7ADB2-3426-2041-8462-E0DF1BE656F2}" type="slidenum">
              <a:rPr lang="de-DE" sz="1200"/>
              <a:pPr/>
              <a:t>9</a:t>
            </a:fld>
            <a:endParaRPr lang="de-DE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73"/>
          <p:cNvSpPr>
            <a:spLocks noChangeShapeType="1"/>
          </p:cNvSpPr>
          <p:nvPr userDrawn="1"/>
        </p:nvSpPr>
        <p:spPr bwMode="auto">
          <a:xfrm>
            <a:off x="115888" y="6477000"/>
            <a:ext cx="8904287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Rectangle 82"/>
          <p:cNvSpPr>
            <a:spLocks noChangeArrowheads="1"/>
          </p:cNvSpPr>
          <p:nvPr userDrawn="1"/>
        </p:nvSpPr>
        <p:spPr bwMode="auto">
          <a:xfrm>
            <a:off x="8448675" y="119063"/>
            <a:ext cx="569913" cy="903287"/>
          </a:xfrm>
          <a:prstGeom prst="rect">
            <a:avLst/>
          </a:prstGeom>
          <a:solidFill>
            <a:schemeClr val="hlink"/>
          </a:solidFill>
          <a:ln w="9525">
            <a:solidFill>
              <a:srgbClr val="261748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6" name="Picture 83" descr="logo-XFEL_rgb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7475" y="114300"/>
            <a:ext cx="911225" cy="91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85"/>
          <p:cNvSpPr>
            <a:spLocks noChangeShapeType="1"/>
          </p:cNvSpPr>
          <p:nvPr userDrawn="1"/>
        </p:nvSpPr>
        <p:spPr bwMode="auto">
          <a:xfrm>
            <a:off x="115888" y="6477000"/>
            <a:ext cx="8904287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8" name="Picture 87" descr="Undulator_final_nurh#50DE97_links4-1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5375" y="114300"/>
            <a:ext cx="7281863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24" name="Rectangle 8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42975" y="3411538"/>
            <a:ext cx="7258050" cy="2868612"/>
          </a:xfrm>
          <a:ln w="28575"/>
        </p:spPr>
        <p:txBody>
          <a:bodyPr lIns="91440" tIns="45720" bIns="0"/>
          <a:lstStyle>
            <a:lvl1pPr marL="0" indent="0" algn="ctr">
              <a:buFont typeface="Wingdings" charset="2"/>
              <a:buNone/>
              <a:defRPr sz="3200">
                <a:solidFill>
                  <a:schemeClr val="hlink"/>
                </a:solidFill>
              </a:defRPr>
            </a:lvl1pPr>
          </a:lstStyle>
          <a:p>
            <a:r>
              <a:rPr lang="en-GB"/>
              <a:t>Subtitle format (max. 4 lines)</a:t>
            </a:r>
          </a:p>
          <a:p>
            <a:r>
              <a:rPr lang="en-GB"/>
              <a:t>(conference, location, name of the speaker, date)</a:t>
            </a:r>
          </a:p>
          <a:p>
            <a:r>
              <a:rPr lang="en-GB"/>
              <a:t>You are in the slide master view: Don’t edit here!</a:t>
            </a:r>
          </a:p>
        </p:txBody>
      </p:sp>
      <p:sp>
        <p:nvSpPr>
          <p:cNvPr id="10326" name="Rectangle 86"/>
          <p:cNvSpPr>
            <a:spLocks noGrp="1" noChangeArrowheads="1"/>
          </p:cNvSpPr>
          <p:nvPr>
            <p:ph type="ctrTitle" sz="quarter"/>
          </p:nvPr>
        </p:nvSpPr>
        <p:spPr>
          <a:xfrm>
            <a:off x="939800" y="1314450"/>
            <a:ext cx="7251700" cy="1844675"/>
          </a:xfrm>
        </p:spPr>
        <p:txBody>
          <a:bodyPr lIns="91440" bIns="45720" anchor="ctr"/>
          <a:lstStyle>
            <a:lvl1pPr algn="ctr">
              <a:defRPr sz="5500" b="0">
                <a:solidFill>
                  <a:schemeClr val="hlink"/>
                </a:solidFill>
              </a:defRPr>
            </a:lvl1pPr>
          </a:lstStyle>
          <a:p>
            <a:r>
              <a:rPr lang="en-GB"/>
              <a:t>Title format (max. 2 lines), don’t edit here</a:t>
            </a:r>
          </a:p>
        </p:txBody>
      </p:sp>
    </p:spTree>
    <p:extLst>
      <p:ext uri="{BB962C8B-B14F-4D97-AF65-F5344CB8AC3E}">
        <p14:creationId xmlns:p14="http://schemas.microsoft.com/office/powerpoint/2010/main" val="2515849094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33A29F-20E4-9C48-BD5F-AE9EF5CF654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Footer Placeholder 23"/>
          <p:cNvSpPr>
            <a:spLocks noGrp="1"/>
          </p:cNvSpPr>
          <p:nvPr>
            <p:ph type="ftr" sz="quarter" idx="11"/>
          </p:nvPr>
        </p:nvSpPr>
        <p:spPr bwMode="auto">
          <a:xfrm>
            <a:off x="31524" y="6443436"/>
            <a:ext cx="2221139" cy="414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Font typeface="Wingdings" charset="0"/>
              <a:buNone/>
            </a:pPr>
            <a:r>
              <a:rPr lang="en-US" smtClean="0"/>
              <a:t>Massimo Altarelli, European XFEL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3665394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13488" y="541338"/>
            <a:ext cx="2063750" cy="5265737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475" y="541338"/>
            <a:ext cx="6043613" cy="5265737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8ED89-AD47-4742-9307-B055BEE6750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Footer Placeholder 23"/>
          <p:cNvSpPr>
            <a:spLocks noGrp="1"/>
          </p:cNvSpPr>
          <p:nvPr>
            <p:ph type="ftr" sz="quarter" idx="11"/>
          </p:nvPr>
        </p:nvSpPr>
        <p:spPr bwMode="auto">
          <a:xfrm>
            <a:off x="31524" y="6443436"/>
            <a:ext cx="2221139" cy="414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Font typeface="Wingdings" charset="0"/>
              <a:buNone/>
            </a:pPr>
            <a:r>
              <a:rPr lang="en-US" smtClean="0"/>
              <a:t>Massimo Altarelli, European XFEL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198162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3788" y="541338"/>
            <a:ext cx="7283450" cy="481012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7475" y="1347788"/>
            <a:ext cx="2774950" cy="4459287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3044825" y="1347788"/>
            <a:ext cx="2774950" cy="2152650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044825" y="3652838"/>
            <a:ext cx="2774950" cy="2154237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283288-B9ED-BB4E-99ED-7BC8A5BAC1A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8" name="Footer Placeholder 23"/>
          <p:cNvSpPr>
            <a:spLocks noGrp="1"/>
          </p:cNvSpPr>
          <p:nvPr>
            <p:ph type="ftr" sz="quarter" idx="11"/>
          </p:nvPr>
        </p:nvSpPr>
        <p:spPr bwMode="auto">
          <a:xfrm>
            <a:off x="31524" y="6443436"/>
            <a:ext cx="2221139" cy="414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Font typeface="Wingdings" charset="0"/>
              <a:buNone/>
            </a:pPr>
            <a:r>
              <a:rPr lang="en-US" smtClean="0"/>
              <a:t>Massimo Altarelli, European XFEL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649892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7E7591-92C4-514D-BFA2-4108888A5F7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9405342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309F61-4FF3-3D48-93C0-27D208F361B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Footer Placeholder 23"/>
          <p:cNvSpPr>
            <a:spLocks noGrp="1"/>
          </p:cNvSpPr>
          <p:nvPr>
            <p:ph type="ftr" sz="quarter" idx="11"/>
          </p:nvPr>
        </p:nvSpPr>
        <p:spPr bwMode="auto">
          <a:xfrm>
            <a:off x="31524" y="6443436"/>
            <a:ext cx="2221139" cy="414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Font typeface="Wingdings" charset="0"/>
              <a:buNone/>
            </a:pPr>
            <a:r>
              <a:rPr lang="en-US" smtClean="0"/>
              <a:t>Massimo Altarelli, European XFEL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9178690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475" y="1347788"/>
            <a:ext cx="2774950" cy="44592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4825" y="1347788"/>
            <a:ext cx="2774950" cy="44592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30AC63-323F-D847-9497-F1AEED5776F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Footer Placeholder 23"/>
          <p:cNvSpPr>
            <a:spLocks noGrp="1"/>
          </p:cNvSpPr>
          <p:nvPr>
            <p:ph type="ftr" sz="quarter" idx="11"/>
          </p:nvPr>
        </p:nvSpPr>
        <p:spPr bwMode="auto">
          <a:xfrm>
            <a:off x="31524" y="6443436"/>
            <a:ext cx="2221139" cy="414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Font typeface="Wingdings" charset="0"/>
              <a:buNone/>
            </a:pPr>
            <a:r>
              <a:rPr lang="en-US" smtClean="0"/>
              <a:t>Massimo Altarelli, European XFEL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9255240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F43FCE-9FD3-FB47-B862-892A5C16582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9" name="Footer Placeholder 23"/>
          <p:cNvSpPr>
            <a:spLocks noGrp="1"/>
          </p:cNvSpPr>
          <p:nvPr>
            <p:ph type="ftr" sz="quarter" idx="11"/>
          </p:nvPr>
        </p:nvSpPr>
        <p:spPr bwMode="auto">
          <a:xfrm>
            <a:off x="31524" y="6443436"/>
            <a:ext cx="2221139" cy="414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Font typeface="Wingdings" charset="0"/>
              <a:buNone/>
            </a:pPr>
            <a:r>
              <a:rPr lang="en-US" smtClean="0"/>
              <a:t>Massimo Altarelli, European XFEL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17617560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3BF956-4D58-DE48-B63C-D0CA6009653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5" name="Footer Placeholder 23"/>
          <p:cNvSpPr>
            <a:spLocks noGrp="1"/>
          </p:cNvSpPr>
          <p:nvPr>
            <p:ph type="ftr" sz="quarter" idx="11"/>
          </p:nvPr>
        </p:nvSpPr>
        <p:spPr bwMode="auto">
          <a:xfrm>
            <a:off x="31524" y="6443436"/>
            <a:ext cx="2221139" cy="414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Font typeface="Wingdings" charset="0"/>
              <a:buNone/>
            </a:pPr>
            <a:r>
              <a:rPr lang="en-US" dirty="0" smtClean="0"/>
              <a:t>Massimo </a:t>
            </a:r>
            <a:r>
              <a:rPr lang="en-US" dirty="0"/>
              <a:t>Altarelli, European XFEL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9409743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6F749A-C22E-8C4C-98A4-43B2ACE8156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4" name="Footer Placeholder 23"/>
          <p:cNvSpPr>
            <a:spLocks noGrp="1"/>
          </p:cNvSpPr>
          <p:nvPr>
            <p:ph type="ftr" sz="quarter" idx="11"/>
          </p:nvPr>
        </p:nvSpPr>
        <p:spPr bwMode="auto">
          <a:xfrm>
            <a:off x="31524" y="6443436"/>
            <a:ext cx="2221139" cy="414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Font typeface="Wingdings" charset="0"/>
              <a:buNone/>
            </a:pPr>
            <a:r>
              <a:rPr lang="en-US" smtClean="0"/>
              <a:t>Massimo Altarelli, European XFEL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1509983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6BE58B-CDD6-7D4C-88C1-51E106896CF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Footer Placeholder 23"/>
          <p:cNvSpPr>
            <a:spLocks noGrp="1"/>
          </p:cNvSpPr>
          <p:nvPr>
            <p:ph type="ftr" sz="quarter" idx="11"/>
          </p:nvPr>
        </p:nvSpPr>
        <p:spPr bwMode="auto">
          <a:xfrm>
            <a:off x="31524" y="6443436"/>
            <a:ext cx="2221139" cy="414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Font typeface="Wingdings" charset="0"/>
              <a:buNone/>
            </a:pPr>
            <a:r>
              <a:rPr lang="en-US" smtClean="0"/>
              <a:t>Massimo Altarelli, European XFEL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33910317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D0D64F-4675-D843-98DF-7334F2DC1EF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Footer Placeholder 23"/>
          <p:cNvSpPr>
            <a:spLocks noGrp="1"/>
          </p:cNvSpPr>
          <p:nvPr>
            <p:ph type="ftr" sz="quarter" idx="11"/>
          </p:nvPr>
        </p:nvSpPr>
        <p:spPr bwMode="auto">
          <a:xfrm>
            <a:off x="31524" y="6443436"/>
            <a:ext cx="2221139" cy="414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Font typeface="Wingdings" charset="0"/>
              <a:buNone/>
            </a:pPr>
            <a:r>
              <a:rPr lang="en-US" smtClean="0"/>
              <a:t>Massimo Altarelli, European XFEL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57694905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34" descr="Undulator_final_nurh#50DE97_rechts"/>
          <p:cNvPicPr>
            <a:picLocks noChangeAspect="1" noChangeArrowheads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47088" y="117475"/>
            <a:ext cx="57785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50" name="Rectangle 1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42325" y="114300"/>
            <a:ext cx="576263" cy="91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4000" tIns="45720" rIns="54000" bIns="18000" numCol="1" anchor="b" anchorCtr="0" compatLnSpc="1">
            <a:prstTxWarp prst="textNoShape">
              <a:avLst/>
            </a:prstTxWarp>
          </a:bodyPr>
          <a:lstStyle>
            <a:lvl1pPr algn="ctr" eaLnBrk="0" hangingPunct="0">
              <a:spcBef>
                <a:spcPct val="0"/>
              </a:spcBef>
              <a:buClrTx/>
              <a:buFontTx/>
              <a:buNone/>
              <a:defRPr sz="1000" b="1">
                <a:solidFill>
                  <a:schemeClr val="bg1"/>
                </a:solidFill>
                <a:cs typeface="Geneva" charset="0"/>
              </a:defRPr>
            </a:lvl1pPr>
          </a:lstStyle>
          <a:p>
            <a:pPr>
              <a:defRPr/>
            </a:pPr>
            <a:fld id="{0EB501FD-3124-4241-A653-13BE2EB54D1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028" name="Line 120"/>
          <p:cNvSpPr>
            <a:spLocks noChangeShapeType="1"/>
          </p:cNvSpPr>
          <p:nvPr userDrawn="1"/>
        </p:nvSpPr>
        <p:spPr bwMode="auto">
          <a:xfrm flipV="1">
            <a:off x="115888" y="6412703"/>
            <a:ext cx="8909050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9" name="Rectangle 122"/>
          <p:cNvSpPr>
            <a:spLocks noChangeArrowheads="1"/>
          </p:cNvSpPr>
          <p:nvPr userDrawn="1"/>
        </p:nvSpPr>
        <p:spPr bwMode="auto">
          <a:xfrm>
            <a:off x="1093788" y="114300"/>
            <a:ext cx="7283450" cy="915988"/>
          </a:xfrm>
          <a:prstGeom prst="rect">
            <a:avLst/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FontTx/>
              <a:buNone/>
            </a:pPr>
            <a:endParaRPr lang="en-GB" sz="2400"/>
          </a:p>
        </p:txBody>
      </p:sp>
      <p:sp>
        <p:nvSpPr>
          <p:cNvPr id="1030" name="Text Box 123"/>
          <p:cNvSpPr txBox="1">
            <a:spLocks noChangeArrowheads="1"/>
          </p:cNvSpPr>
          <p:nvPr userDrawn="1"/>
        </p:nvSpPr>
        <p:spPr bwMode="auto">
          <a:xfrm>
            <a:off x="1093788" y="169863"/>
            <a:ext cx="6629400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9200" tIns="0" rIns="46800" bIns="0" anchor="b"/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110000"/>
              </a:lnSpc>
              <a:spcBef>
                <a:spcPct val="50000"/>
              </a:spcBef>
              <a:buClrTx/>
              <a:buFontTx/>
              <a:buNone/>
              <a:defRPr/>
            </a:pPr>
            <a:r>
              <a:rPr lang="en-GB" sz="1000" dirty="0" smtClean="0">
                <a:solidFill>
                  <a:schemeClr val="bg1"/>
                </a:solidFill>
              </a:rPr>
              <a:t>Status</a:t>
            </a:r>
            <a:r>
              <a:rPr lang="en-GB" sz="1000" baseline="0" dirty="0" smtClean="0">
                <a:solidFill>
                  <a:schemeClr val="bg1"/>
                </a:solidFill>
              </a:rPr>
              <a:t> of </a:t>
            </a:r>
            <a:r>
              <a:rPr lang="en-GB" sz="1000" dirty="0" smtClean="0">
                <a:solidFill>
                  <a:schemeClr val="bg1"/>
                </a:solidFill>
              </a:rPr>
              <a:t>European XFEL accelerator construction project</a:t>
            </a:r>
          </a:p>
        </p:txBody>
      </p:sp>
      <p:pic>
        <p:nvPicPr>
          <p:cNvPr id="1031" name="Picture 127" descr="logo-XFEL_rgb"/>
          <p:cNvPicPr>
            <a:picLocks noChangeAspect="1" noChangeArrowheads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7475" y="114300"/>
            <a:ext cx="911225" cy="91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2" name="Rectangle 130"/>
          <p:cNvSpPr>
            <a:spLocks noGrp="1" noChangeArrowheads="1"/>
          </p:cNvSpPr>
          <p:nvPr>
            <p:ph type="title"/>
          </p:nvPr>
        </p:nvSpPr>
        <p:spPr bwMode="auto">
          <a:xfrm>
            <a:off x="1093788" y="541338"/>
            <a:ext cx="7283450" cy="481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72000" tIns="45720" rIns="9144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Slide title: Don’t edit here!</a:t>
            </a:r>
          </a:p>
        </p:txBody>
      </p:sp>
      <p:sp>
        <p:nvSpPr>
          <p:cNvPr id="1033" name="Rectangle 132"/>
          <p:cNvSpPr>
            <a:spLocks noGrp="1" noChangeAspect="1" noChangeArrowheads="1"/>
          </p:cNvSpPr>
          <p:nvPr>
            <p:ph type="body" idx="1"/>
          </p:nvPr>
        </p:nvSpPr>
        <p:spPr bwMode="auto">
          <a:xfrm>
            <a:off x="117475" y="1347788"/>
            <a:ext cx="5702300" cy="445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270000" tIns="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text format – don’t edit!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689" r:id="rId1"/>
    <p:sldLayoutId id="2147485690" r:id="rId2"/>
    <p:sldLayoutId id="2147485691" r:id="rId3"/>
    <p:sldLayoutId id="2147485692" r:id="rId4"/>
    <p:sldLayoutId id="2147485693" r:id="rId5"/>
    <p:sldLayoutId id="2147485694" r:id="rId6"/>
    <p:sldLayoutId id="2147485695" r:id="rId7"/>
    <p:sldLayoutId id="2147485696" r:id="rId8"/>
    <p:sldLayoutId id="2147485697" r:id="rId9"/>
    <p:sldLayoutId id="2147485698" r:id="rId10"/>
    <p:sldLayoutId id="2147485699" r:id="rId11"/>
    <p:sldLayoutId id="2147485700" r:id="rId12"/>
  </p:sldLayoutIdLst>
  <p:transition spd="med">
    <p:zoom/>
  </p:transition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298450" indent="-2984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charset="0"/>
        <a:buChar char="n"/>
        <a:defRPr sz="2400">
          <a:solidFill>
            <a:schemeClr val="tx2"/>
          </a:solidFill>
          <a:latin typeface="+mn-lt"/>
          <a:ea typeface="+mn-ea"/>
          <a:cs typeface="+mn-cs"/>
        </a:defRPr>
      </a:lvl1pPr>
      <a:lvl2pPr marL="558800" indent="-2587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charset="0"/>
        <a:buChar char="§"/>
        <a:defRPr sz="2400">
          <a:solidFill>
            <a:schemeClr val="tx2"/>
          </a:solidFill>
          <a:latin typeface="+mn-lt"/>
          <a:ea typeface="+mn-ea"/>
        </a:defRPr>
      </a:lvl2pPr>
      <a:lvl3pPr marL="817563" indent="-257175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charset="0"/>
        <a:buChar char=""/>
        <a:defRPr sz="2400">
          <a:solidFill>
            <a:schemeClr val="tx2"/>
          </a:solidFill>
          <a:latin typeface="+mn-lt"/>
          <a:ea typeface="+mn-ea"/>
        </a:defRPr>
      </a:lvl3pPr>
      <a:lvl4pPr marL="1077913" indent="-258763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charset="0"/>
        <a:buChar char="§"/>
        <a:defRPr sz="2400">
          <a:solidFill>
            <a:srgbClr val="100F2E"/>
          </a:solidFill>
          <a:latin typeface="+mn-lt"/>
          <a:ea typeface="+mn-ea"/>
        </a:defRPr>
      </a:lvl4pPr>
      <a:lvl5pPr marL="1312863" indent="-223838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5pPr>
      <a:lvl6pPr marL="1770063" indent="-223838" algn="l" rtl="0" fontAlgn="base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6pPr>
      <a:lvl7pPr marL="2227263" indent="-223838" algn="l" rtl="0" fontAlgn="base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7pPr>
      <a:lvl8pPr marL="2684463" indent="-223838" algn="l" rtl="0" fontAlgn="base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8pPr>
      <a:lvl9pPr marL="3141663" indent="-223838" algn="l" rtl="0" fontAlgn="base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17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jpeg"/><Relationship Id="rId14" Type="http://schemas.openxmlformats.org/officeDocument/2006/relationships/image" Target="../media/image1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6.png"/><Relationship Id="rId4" Type="http://schemas.openxmlformats.org/officeDocument/2006/relationships/image" Target="../media/image41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43.jpeg"/><Relationship Id="rId7" Type="http://schemas.openxmlformats.org/officeDocument/2006/relationships/image" Target="../media/image47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36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.jpeg"/><Relationship Id="rId5" Type="http://schemas.openxmlformats.org/officeDocument/2006/relationships/image" Target="../media/image52.jpeg"/><Relationship Id="rId4" Type="http://schemas.openxmlformats.org/officeDocument/2006/relationships/image" Target="../media/image5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7.png"/><Relationship Id="rId5" Type="http://schemas.openxmlformats.org/officeDocument/2006/relationships/image" Target="../media/image56.jpeg"/><Relationship Id="rId4" Type="http://schemas.openxmlformats.org/officeDocument/2006/relationships/image" Target="../media/image55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emf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png"/><Relationship Id="rId4" Type="http://schemas.openxmlformats.org/officeDocument/2006/relationships/image" Target="../media/image6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png"/><Relationship Id="rId5" Type="http://schemas.openxmlformats.org/officeDocument/2006/relationships/image" Target="../media/image68.jpeg"/><Relationship Id="rId4" Type="http://schemas.openxmlformats.org/officeDocument/2006/relationships/image" Target="../media/image67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7" Type="http://schemas.openxmlformats.org/officeDocument/2006/relationships/image" Target="../media/image36.png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3.png"/><Relationship Id="rId5" Type="http://schemas.openxmlformats.org/officeDocument/2006/relationships/image" Target="../media/image72.jpeg"/><Relationship Id="rId4" Type="http://schemas.openxmlformats.org/officeDocument/2006/relationships/image" Target="../media/image71.jpe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jpeg"/><Relationship Id="rId13" Type="http://schemas.openxmlformats.org/officeDocument/2006/relationships/image" Target="../media/image83.png"/><Relationship Id="rId18" Type="http://schemas.openxmlformats.org/officeDocument/2006/relationships/image" Target="../media/image87.png"/><Relationship Id="rId3" Type="http://schemas.openxmlformats.org/officeDocument/2006/relationships/image" Target="../media/image75.jpeg"/><Relationship Id="rId7" Type="http://schemas.openxmlformats.org/officeDocument/2006/relationships/image" Target="../media/image77.jpeg"/><Relationship Id="rId12" Type="http://schemas.openxmlformats.org/officeDocument/2006/relationships/image" Target="../media/image82.jpeg"/><Relationship Id="rId17" Type="http://schemas.openxmlformats.org/officeDocument/2006/relationships/image" Target="../media/image86.jpeg"/><Relationship Id="rId2" Type="http://schemas.openxmlformats.org/officeDocument/2006/relationships/image" Target="../media/image74.jpeg"/><Relationship Id="rId16" Type="http://schemas.openxmlformats.org/officeDocument/2006/relationships/image" Target="../media/image8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6.jpeg"/><Relationship Id="rId11" Type="http://schemas.openxmlformats.org/officeDocument/2006/relationships/image" Target="../media/image81.jpeg"/><Relationship Id="rId5" Type="http://schemas.openxmlformats.org/officeDocument/2006/relationships/image" Target="../media/image36.png"/><Relationship Id="rId15" Type="http://schemas.openxmlformats.org/officeDocument/2006/relationships/image" Target="../media/image84.png"/><Relationship Id="rId10" Type="http://schemas.openxmlformats.org/officeDocument/2006/relationships/image" Target="../media/image80.jpeg"/><Relationship Id="rId19" Type="http://schemas.microsoft.com/office/2007/relationships/hdphoto" Target="../media/hdphoto1.wdp"/><Relationship Id="rId4" Type="http://schemas.openxmlformats.org/officeDocument/2006/relationships/image" Target="../media/image59.emf"/><Relationship Id="rId9" Type="http://schemas.openxmlformats.org/officeDocument/2006/relationships/image" Target="../media/image79.jpeg"/><Relationship Id="rId14" Type="http://schemas.openxmlformats.org/officeDocument/2006/relationships/hyperlink" Target="http://www.su.se/english/" TargetMode="Externa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85888" y="3279775"/>
            <a:ext cx="7134225" cy="1143000"/>
          </a:xfrm>
        </p:spPr>
        <p:txBody>
          <a:bodyPr/>
          <a:lstStyle/>
          <a:p>
            <a:pPr eaLnBrk="1" hangingPunct="1"/>
            <a:r>
              <a:rPr lang="en-US" sz="2800" dirty="0" smtClean="0">
                <a:solidFill>
                  <a:srgbClr val="FF0000"/>
                </a:solidFill>
              </a:rPr>
              <a:t>Reinhard Brinkmann, DESY</a:t>
            </a:r>
            <a:br>
              <a:rPr lang="en-US" sz="2800" dirty="0" smtClean="0">
                <a:solidFill>
                  <a:srgbClr val="FF0000"/>
                </a:solidFill>
              </a:rPr>
            </a:br>
            <a:endParaRPr lang="en-US" sz="2000" dirty="0" smtClean="0">
              <a:solidFill>
                <a:schemeClr val="tx1"/>
              </a:solidFill>
            </a:endParaRPr>
          </a:p>
        </p:txBody>
      </p:sp>
      <p:sp>
        <p:nvSpPr>
          <p:cNvPr id="23" name="Text Box 4"/>
          <p:cNvSpPr txBox="1">
            <a:spLocks noChangeArrowheads="1"/>
          </p:cNvSpPr>
          <p:nvPr/>
        </p:nvSpPr>
        <p:spPr bwMode="auto">
          <a:xfrm>
            <a:off x="609600" y="2133600"/>
            <a:ext cx="7467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/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1001713" y="1671638"/>
            <a:ext cx="7904162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spcBef>
                <a:spcPts val="600"/>
              </a:spcBef>
              <a:buFont typeface="Wingdings" pitchFamily="2" charset="2"/>
              <a:buNone/>
            </a:pPr>
            <a:r>
              <a:rPr lang="en-US" sz="2800" b="1" dirty="0" smtClean="0">
                <a:solidFill>
                  <a:srgbClr val="261748"/>
                </a:solidFill>
              </a:rPr>
              <a:t>Status of the European XFEL Accelerator Construction Project</a:t>
            </a:r>
            <a:endParaRPr lang="en-US" sz="2800" b="1" dirty="0">
              <a:solidFill>
                <a:srgbClr val="261748"/>
              </a:solidFill>
            </a:endParaRPr>
          </a:p>
        </p:txBody>
      </p:sp>
      <p:pic>
        <p:nvPicPr>
          <p:cNvPr id="26" name="Picture 7" descr="france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557" y="3081338"/>
            <a:ext cx="909638" cy="608012"/>
          </a:xfrm>
          <a:prstGeom prst="rect">
            <a:avLst/>
          </a:prstGeom>
          <a:noFill/>
          <a:ln w="317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8" descr="germany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557" y="1400175"/>
            <a:ext cx="909638" cy="588963"/>
          </a:xfrm>
          <a:prstGeom prst="rect">
            <a:avLst/>
          </a:prstGeom>
          <a:noFill/>
          <a:ln w="317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10" descr="hungary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27425" y="5683250"/>
            <a:ext cx="911225" cy="588963"/>
          </a:xfrm>
          <a:prstGeom prst="rect">
            <a:avLst/>
          </a:prstGeom>
          <a:noFill/>
          <a:ln w="317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11" descr="italy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557" y="3948113"/>
            <a:ext cx="909638" cy="633412"/>
          </a:xfrm>
          <a:prstGeom prst="rect">
            <a:avLst/>
          </a:prstGeom>
          <a:noFill/>
          <a:ln w="317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12" descr="slovakia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64075" y="5683250"/>
            <a:ext cx="909638" cy="590550"/>
          </a:xfrm>
          <a:prstGeom prst="rect">
            <a:avLst/>
          </a:prstGeom>
          <a:noFill/>
          <a:ln w="317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14" descr="sweden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62063" y="5680075"/>
            <a:ext cx="911225" cy="588963"/>
          </a:xfrm>
          <a:prstGeom prst="rect">
            <a:avLst/>
          </a:prstGeom>
          <a:noFill/>
          <a:ln w="317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0" descr="th_flag_highres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557" y="5680075"/>
            <a:ext cx="909638" cy="585788"/>
          </a:xfrm>
          <a:prstGeom prst="rect">
            <a:avLst/>
          </a:prstGeom>
          <a:noFill/>
          <a:ln w="317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3" descr="spain.gif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5328"/>
          <a:stretch>
            <a:fillRect/>
          </a:stretch>
        </p:blipFill>
        <p:spPr bwMode="auto">
          <a:xfrm>
            <a:off x="6970713" y="5684838"/>
            <a:ext cx="909637" cy="576262"/>
          </a:xfrm>
          <a:prstGeom prst="rect">
            <a:avLst/>
          </a:prstGeom>
          <a:noFill/>
          <a:ln w="317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20" descr="C:\Users\fpoppe\Desktop\polen.gif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557" y="4870450"/>
            <a:ext cx="909638" cy="579438"/>
          </a:xfrm>
          <a:prstGeom prst="rect">
            <a:avLst/>
          </a:prstGeom>
          <a:noFill/>
          <a:ln w="317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21" descr="C:\Users\fpoppe\Desktop\russland.gif"/>
          <p:cNvPicPr>
            <a:picLocks noChangeAspect="1" noChangeArrowheads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557" y="2246313"/>
            <a:ext cx="909638" cy="579437"/>
          </a:xfrm>
          <a:prstGeom prst="rect">
            <a:avLst/>
          </a:prstGeom>
          <a:noFill/>
          <a:ln w="317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2" descr="C:\Users\fpoppe\Desktop\schweiz.gif"/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98713" y="5680075"/>
            <a:ext cx="911225" cy="585788"/>
          </a:xfrm>
          <a:prstGeom prst="rect">
            <a:avLst/>
          </a:prstGeom>
          <a:noFill/>
          <a:ln w="317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3" descr="C:\Users\fpoppe\Desktop\griechenland.gif"/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10538" y="5691188"/>
            <a:ext cx="911225" cy="577850"/>
          </a:xfrm>
          <a:prstGeom prst="rect">
            <a:avLst/>
          </a:prstGeom>
          <a:noFill/>
          <a:ln w="317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24" descr="C:\Users\fpoppe\Desktop\daenemark.gif"/>
          <p:cNvPicPr>
            <a:picLocks noChangeAspect="1" noChangeArrowheads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19775" y="5691188"/>
            <a:ext cx="911225" cy="577850"/>
          </a:xfrm>
          <a:prstGeom prst="rect">
            <a:avLst/>
          </a:prstGeom>
          <a:noFill/>
          <a:ln w="317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9" descr="DESY-Logo-cyan-RGB_ger"/>
          <p:cNvPicPr>
            <a:picLocks noChangeAspect="1" noChangeArrowheads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5191" y="4235279"/>
            <a:ext cx="655809" cy="655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9"/>
          <p:cNvPicPr>
            <a:picLocks noChangeAspect="1" noChangeArrowheads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8206" y="4251325"/>
            <a:ext cx="1525588" cy="61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hall – essentially completed</a:t>
            </a:r>
            <a:endParaRPr lang="de-DE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8" b="11725"/>
          <a:stretch/>
        </p:blipFill>
        <p:spPr bwMode="auto">
          <a:xfrm>
            <a:off x="125414" y="1123257"/>
            <a:ext cx="8909050" cy="52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6434138" y="5855493"/>
            <a:ext cx="2092239" cy="400110"/>
          </a:xfrm>
          <a:prstGeom prst="rect">
            <a:avLst/>
          </a:prstGeom>
          <a:solidFill>
            <a:srgbClr val="E0E0E0"/>
          </a:solidFill>
          <a:ln>
            <a:noFill/>
          </a:ln>
          <a:extLst/>
        </p:spPr>
        <p:txBody>
          <a:bodyPr wrap="none">
            <a:spAutoFit/>
          </a:bodyPr>
          <a:lstStyle>
            <a:defPPr>
              <a:defRPr lang="de-DE"/>
            </a:defPPr>
            <a:lvl1pPr eaLnBrk="1" hangingPunct="1">
              <a:buNone/>
              <a:defRPr sz="2000">
                <a:solidFill>
                  <a:srgbClr val="261748"/>
                </a:solidFill>
              </a:defRPr>
            </a:lvl1pPr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</a:lvl9pPr>
          </a:lstStyle>
          <a:p>
            <a:r>
              <a:rPr lang="en-GB" dirty="0"/>
              <a:t>24 October 2012</a:t>
            </a:r>
          </a:p>
        </p:txBody>
      </p:sp>
    </p:spTree>
    <p:extLst>
      <p:ext uri="{BB962C8B-B14F-4D97-AF65-F5344CB8AC3E}">
        <p14:creationId xmlns:p14="http://schemas.microsoft.com/office/powerpoint/2010/main" val="2154822452"/>
      </p:ext>
    </p:extLst>
  </p:cSld>
  <p:clrMapOvr>
    <a:masterClrMapping/>
  </p:clrMapOvr>
  <p:transition spd="med">
    <p:zoom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3" name="TextBox 5"/>
          <p:cNvSpPr txBox="1">
            <a:spLocks noChangeArrowheads="1"/>
          </p:cNvSpPr>
          <p:nvPr/>
        </p:nvSpPr>
        <p:spPr bwMode="auto">
          <a:xfrm>
            <a:off x="1068962" y="591302"/>
            <a:ext cx="7280275" cy="410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ts val="2400"/>
              </a:lnSpc>
              <a:spcBef>
                <a:spcPts val="0"/>
              </a:spcBef>
              <a:buFont typeface="Wingdings" charset="0"/>
              <a:buNone/>
            </a:pPr>
            <a:r>
              <a:rPr lang="en-US" sz="2400" b="1" dirty="0">
                <a:solidFill>
                  <a:schemeClr val="bg1"/>
                </a:solidFill>
              </a:rPr>
              <a:t>Architect’s concepts for the </a:t>
            </a:r>
            <a:r>
              <a:rPr lang="en-US" sz="2400" b="1" dirty="0" smtClean="0">
                <a:solidFill>
                  <a:schemeClr val="bg1"/>
                </a:solidFill>
              </a:rPr>
              <a:t>XHQ building</a:t>
            </a:r>
            <a:endParaRPr lang="en-US" sz="2400" b="1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007089"/>
            <a:ext cx="9144000" cy="54864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007090"/>
            <a:ext cx="9144000" cy="5486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01954"/>
            <a:ext cx="9144000" cy="5308536"/>
          </a:xfrm>
          <a:prstGeom prst="rect">
            <a:avLst/>
          </a:prstGeom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TextBox 3"/>
          <p:cNvSpPr txBox="1">
            <a:spLocks noChangeArrowheads="1"/>
          </p:cNvSpPr>
          <p:nvPr/>
        </p:nvSpPr>
        <p:spPr bwMode="auto">
          <a:xfrm>
            <a:off x="1080408" y="612320"/>
            <a:ext cx="72993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Font typeface="Wingdings" charset="0"/>
              <a:buNone/>
            </a:pPr>
            <a:r>
              <a:rPr lang="en-US" sz="2400" b="1" dirty="0">
                <a:solidFill>
                  <a:schemeClr val="bg1"/>
                </a:solidFill>
              </a:rPr>
              <a:t>Accelerator Consortium </a:t>
            </a:r>
          </a:p>
        </p:txBody>
      </p:sp>
      <p:pic>
        <p:nvPicPr>
          <p:cNvPr id="6" name="Picture 5" descr="C:\Users\fpoppe\Desktop\AR2010-Ch03-p48-Fig1.gif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6254" b="2709"/>
          <a:stretch/>
        </p:blipFill>
        <p:spPr bwMode="auto">
          <a:xfrm>
            <a:off x="261937" y="1180608"/>
            <a:ext cx="8462963" cy="5155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093788" y="541338"/>
            <a:ext cx="7283450" cy="481012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pPr>
              <a:buNone/>
            </a:pPr>
            <a:r>
              <a:rPr lang="de-DE" dirty="0" smtClean="0"/>
              <a:t>Test </a:t>
            </a:r>
            <a:r>
              <a:rPr lang="de-DE" dirty="0" err="1" smtClean="0"/>
              <a:t>facility</a:t>
            </a:r>
            <a:r>
              <a:rPr lang="de-DE" dirty="0" smtClean="0"/>
              <a:t> AMTF in </a:t>
            </a:r>
            <a:r>
              <a:rPr lang="de-DE" dirty="0" err="1" smtClean="0"/>
              <a:t>operation</a:t>
            </a:r>
            <a:endParaRPr lang="de-DE" dirty="0"/>
          </a:p>
        </p:txBody>
      </p:sp>
      <p:pic>
        <p:nvPicPr>
          <p:cNvPr id="3" name="Picture 2" descr="S:\user\groups\mdi\dnoelle\public\20130123_AMTF_VertInsertCraning_HorTestStandStatus\images\large\20130123-MK3_652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196751"/>
            <a:ext cx="7632000" cy="508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2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493794" y="6450806"/>
            <a:ext cx="342701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cap="flat" cmpd="sng">
                <a:solidFill>
                  <a:schemeClr val="folHlink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6" name="Picture 29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90580" y="6499546"/>
            <a:ext cx="389732" cy="353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cap="flat" cmpd="sng">
                <a:solidFill>
                  <a:schemeClr val="folHlink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7" name="Picture 9" descr="DESY-Logo-cyan-RGB_ger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50594" y="6465802"/>
            <a:ext cx="327905" cy="327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8159284"/>
      </p:ext>
    </p:extLst>
  </p:cSld>
  <p:clrMapOvr>
    <a:masterClrMapping/>
  </p:clrMapOvr>
  <p:transition spd="med">
    <p:zoom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130301" y="493713"/>
            <a:ext cx="6432550" cy="544512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pPr>
              <a:buNone/>
            </a:pPr>
            <a:r>
              <a:rPr lang="en-US" dirty="0" smtClean="0"/>
              <a:t>Successful start of cavity production</a:t>
            </a:r>
            <a:endParaRPr lang="de-DE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282575" y="1252511"/>
            <a:ext cx="4470400" cy="5080000"/>
          </a:xfrm>
          <a:prstGeom prst="rect">
            <a:avLst/>
          </a:prstGeom>
        </p:spPr>
        <p:txBody>
          <a:bodyPr/>
          <a:lstStyle>
            <a:lvl1pPr marL="298450" indent="-298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0"/>
              <a:buChar char="n"/>
              <a:defRPr sz="24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58800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0"/>
              <a:buChar char="§"/>
              <a:defRPr sz="2400">
                <a:solidFill>
                  <a:schemeClr val="tx2"/>
                </a:solidFill>
                <a:latin typeface="+mn-lt"/>
                <a:ea typeface="+mn-ea"/>
              </a:defRPr>
            </a:lvl2pPr>
            <a:lvl3pPr marL="817563" indent="-2571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charset="0"/>
              <a:buChar char=""/>
              <a:defRPr sz="2400">
                <a:solidFill>
                  <a:schemeClr val="tx2"/>
                </a:solidFill>
                <a:latin typeface="+mn-lt"/>
                <a:ea typeface="+mn-ea"/>
              </a:defRPr>
            </a:lvl3pPr>
            <a:lvl4pPr marL="1077913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charset="0"/>
              <a:buChar char="§"/>
              <a:defRPr sz="2400">
                <a:solidFill>
                  <a:srgbClr val="100F2E"/>
                </a:solidFill>
                <a:latin typeface="+mn-lt"/>
                <a:ea typeface="+mn-ea"/>
              </a:defRPr>
            </a:lvl4pPr>
            <a:lvl5pPr marL="1312863" indent="-223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5pPr>
            <a:lvl6pPr marL="17700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6pPr>
            <a:lvl7pPr marL="22272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7pPr>
            <a:lvl8pPr marL="26844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8pPr>
            <a:lvl9pPr marL="31416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9pPr>
          </a:lstStyle>
          <a:p>
            <a:r>
              <a:rPr lang="en-US" sz="1800" dirty="0" smtClean="0"/>
              <a:t>Cavity production (DESY – INFN/Milano) and test stand operation (DESY – Wroclaw Univ. – IFJ-PAN </a:t>
            </a:r>
            <a:r>
              <a:rPr lang="en-US" sz="1800" dirty="0" err="1" smtClean="0"/>
              <a:t>Kracow</a:t>
            </a:r>
            <a:r>
              <a:rPr lang="en-US" sz="1800" dirty="0" smtClean="0"/>
              <a:t>) started few months late, but remarkably smooth</a:t>
            </a:r>
          </a:p>
          <a:p>
            <a:r>
              <a:rPr lang="en-US" sz="1800" dirty="0" smtClean="0"/>
              <a:t>By now &gt;30 cavities (</a:t>
            </a:r>
            <a:r>
              <a:rPr lang="en-US" sz="1800" dirty="0" err="1" smtClean="0"/>
              <a:t>Zanon</a:t>
            </a:r>
            <a:r>
              <a:rPr lang="en-US" sz="1800" dirty="0" smtClean="0"/>
              <a:t> is ahead of RI…), increasing every week</a:t>
            </a:r>
          </a:p>
          <a:p>
            <a:pPr lvl="1"/>
            <a:r>
              <a:rPr lang="en-US" sz="1600" dirty="0" smtClean="0"/>
              <a:t>Average gradient </a:t>
            </a:r>
            <a:r>
              <a:rPr lang="en-US" sz="1600" b="1" dirty="0" smtClean="0"/>
              <a:t>27.9MV/m</a:t>
            </a:r>
            <a:r>
              <a:rPr lang="en-US" sz="1600" dirty="0" smtClean="0"/>
              <a:t> well above XFEL spec 24 MV/m</a:t>
            </a:r>
          </a:p>
          <a:p>
            <a:pPr lvl="1"/>
            <a:r>
              <a:rPr lang="en-US" sz="1600" dirty="0" smtClean="0"/>
              <a:t>3 cavities with field emission rinsed at DESY with ultrapure water </a:t>
            </a:r>
            <a:r>
              <a:rPr lang="en-US" sz="1600" dirty="0" smtClean="0">
                <a:sym typeface="Wingdings" pitchFamily="2" charset="2"/>
              </a:rPr>
              <a:t> good performance afterwards</a:t>
            </a:r>
          </a:p>
          <a:p>
            <a:pPr marL="300037" lvl="1" indent="0">
              <a:buNone/>
            </a:pPr>
            <a:endParaRPr lang="en-US" sz="1400" dirty="0" smtClean="0">
              <a:sym typeface="Wingdings" pitchFamily="2" charset="2"/>
            </a:endParaRPr>
          </a:p>
          <a:p>
            <a:r>
              <a:rPr lang="en-US" sz="1800" dirty="0" smtClean="0">
                <a:sym typeface="Wingdings" pitchFamily="2" charset="2"/>
              </a:rPr>
              <a:t>1</a:t>
            </a:r>
            <a:r>
              <a:rPr lang="en-US" sz="1800" baseline="30000" dirty="0" smtClean="0">
                <a:sym typeface="Wingdings" pitchFamily="2" charset="2"/>
              </a:rPr>
              <a:t>st</a:t>
            </a:r>
            <a:r>
              <a:rPr lang="en-US" sz="1800" dirty="0" smtClean="0">
                <a:sym typeface="Wingdings" pitchFamily="2" charset="2"/>
              </a:rPr>
              <a:t> batch of 8 cavities was delayed 2 months (for 1</a:t>
            </a:r>
            <a:r>
              <a:rPr lang="en-US" sz="1800" baseline="30000" dirty="0" smtClean="0">
                <a:sym typeface="Wingdings" pitchFamily="2" charset="2"/>
              </a:rPr>
              <a:t>st</a:t>
            </a:r>
            <a:r>
              <a:rPr lang="en-US" sz="1800" dirty="0" smtClean="0">
                <a:sym typeface="Wingdings" pitchFamily="2" charset="2"/>
              </a:rPr>
              <a:t> pre-series module assembly), but by now have comforting buffer of cavities</a:t>
            </a:r>
          </a:p>
          <a:p>
            <a:pPr lvl="1"/>
            <a:endParaRPr lang="de-DE" sz="1400" dirty="0"/>
          </a:p>
        </p:txBody>
      </p:sp>
      <p:pic>
        <p:nvPicPr>
          <p:cNvPr id="5" name="Grafik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5400" y="1107737"/>
            <a:ext cx="3808750" cy="2684774"/>
          </a:xfrm>
          <a:prstGeom prst="rect">
            <a:avLst/>
          </a:prstGeom>
        </p:spPr>
      </p:pic>
      <p:pic>
        <p:nvPicPr>
          <p:cNvPr id="6" name="Picture 1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52975" y="3946498"/>
            <a:ext cx="4256425" cy="2386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Gerade Verbindung 14"/>
          <p:cNvCxnSpPr/>
          <p:nvPr/>
        </p:nvCxnSpPr>
        <p:spPr bwMode="auto">
          <a:xfrm>
            <a:off x="6718300" y="4060032"/>
            <a:ext cx="0" cy="1998662"/>
          </a:xfrm>
          <a:prstGeom prst="line">
            <a:avLst/>
          </a:prstGeom>
          <a:ln>
            <a:solidFill>
              <a:srgbClr val="99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2076531"/>
      </p:ext>
    </p:extLst>
  </p:cSld>
  <p:clrMapOvr>
    <a:masterClrMapping/>
  </p:clrMapOvr>
  <p:transition spd="med">
    <p:zoom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Nb</a:t>
            </a:r>
            <a:r>
              <a:rPr lang="en-US" dirty="0" smtClean="0"/>
              <a:t> material qualification at DESY</a:t>
            </a:r>
            <a:endParaRPr lang="de-DE" dirty="0"/>
          </a:p>
        </p:txBody>
      </p:sp>
      <p:pic>
        <p:nvPicPr>
          <p:cNvPr id="3" name="Picture 2" descr="N:\intern\Xenia2\Serie Material\OTIC\Reportts\EA\N00343-2-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6355" y="4189490"/>
            <a:ext cx="2780673" cy="2235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G:\NOTIC 3\N00343\2-1-1-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1129547"/>
            <a:ext cx="4042852" cy="3032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124744"/>
            <a:ext cx="3973842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79328" y="5085184"/>
            <a:ext cx="4896544" cy="113877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de-DE"/>
            </a:defPPr>
            <a:lvl1pPr fontAlgn="base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2000">
                <a:solidFill>
                  <a:srgbClr val="261748"/>
                </a:solidFill>
                <a:latin typeface="Arial" charset="0"/>
                <a:ea typeface="ＭＳ Ｐゴシック" pitchFamily="112" charset="-128"/>
              </a:defRPr>
            </a:lvl1pPr>
            <a:lvl2pPr marL="742950" indent="-285750" eaLnBrk="0" hangingPunct="0">
              <a:defRPr sz="900">
                <a:latin typeface="Arial" charset="0"/>
                <a:ea typeface="ＭＳ Ｐゴシック" pitchFamily="112" charset="-128"/>
              </a:defRPr>
            </a:lvl2pPr>
            <a:lvl3pPr marL="1143000" indent="-228600" eaLnBrk="0" hangingPunct="0">
              <a:defRPr sz="900">
                <a:latin typeface="Arial" charset="0"/>
                <a:ea typeface="ＭＳ Ｐゴシック" pitchFamily="112" charset="-128"/>
              </a:defRPr>
            </a:lvl3pPr>
            <a:lvl4pPr marL="1600200" indent="-228600" eaLnBrk="0" hangingPunct="0">
              <a:defRPr sz="900">
                <a:latin typeface="Arial" charset="0"/>
                <a:ea typeface="ＭＳ Ｐゴシック" pitchFamily="112" charset="-128"/>
              </a:defRPr>
            </a:lvl4pPr>
            <a:lvl5pPr marL="2057400" indent="-228600" eaLnBrk="0" hangingPunct="0">
              <a:defRPr sz="900">
                <a:latin typeface="Arial" charset="0"/>
                <a:ea typeface="ＭＳ Ｐゴシック" pitchFamily="112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latin typeface="Arial" charset="0"/>
                <a:ea typeface="ＭＳ Ｐゴシック" pitchFamily="112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latin typeface="Arial" charset="0"/>
                <a:ea typeface="ＭＳ Ｐゴシック" pitchFamily="112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latin typeface="Arial" charset="0"/>
                <a:ea typeface="ＭＳ Ｐゴシック" pitchFamily="112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latin typeface="Arial" charset="0"/>
                <a:ea typeface="ＭＳ Ｐゴシック" pitchFamily="112" charset="-128"/>
              </a:defRPr>
            </a:lvl9pPr>
          </a:lstStyle>
          <a:p>
            <a:r>
              <a:rPr lang="en-US" dirty="0" smtClean="0"/>
              <a:t> eddy </a:t>
            </a:r>
            <a:r>
              <a:rPr lang="en-US" dirty="0"/>
              <a:t>current </a:t>
            </a:r>
            <a:r>
              <a:rPr lang="en-US" dirty="0" smtClean="0"/>
              <a:t>scan</a:t>
            </a:r>
          </a:p>
          <a:p>
            <a:r>
              <a:rPr lang="en-US" dirty="0"/>
              <a:t> </a:t>
            </a:r>
            <a:r>
              <a:rPr lang="en-US" dirty="0" smtClean="0"/>
              <a:t>3D -microscope image</a:t>
            </a:r>
          </a:p>
          <a:p>
            <a:r>
              <a:rPr lang="en-US" dirty="0" smtClean="0"/>
              <a:t> </a:t>
            </a:r>
            <a:r>
              <a:rPr lang="en-US" dirty="0"/>
              <a:t>nondestructive element </a:t>
            </a:r>
            <a:r>
              <a:rPr lang="en-US" dirty="0" smtClean="0"/>
              <a:t>analysis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080123" y="4569837"/>
            <a:ext cx="16063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400" b="1" i="1" dirty="0" smtClean="0"/>
              <a:t>Example for Ta detection</a:t>
            </a:r>
            <a:endParaRPr lang="de-DE" sz="1400" b="1" i="1" dirty="0"/>
          </a:p>
        </p:txBody>
      </p:sp>
      <p:pic>
        <p:nvPicPr>
          <p:cNvPr id="8" name="Picture 9" descr="DESY-Logo-cyan-RGB_ger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72074" y="6465802"/>
            <a:ext cx="327905" cy="327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8874770"/>
      </p:ext>
    </p:extLst>
  </p:cSld>
  <p:clrMapOvr>
    <a:masterClrMapping/>
  </p:clrMapOvr>
  <p:transition spd="med">
    <p:zoom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520" y="1082453"/>
            <a:ext cx="3858930" cy="2170648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Impressions from cavity manufacturing…</a:t>
            </a:r>
            <a:endParaRPr lang="de-DE" dirty="0"/>
          </a:p>
        </p:txBody>
      </p:sp>
      <p:pic>
        <p:nvPicPr>
          <p:cNvPr id="4" name="Picture 2" descr="C:\Users\MICHEL~1\AppData\Local\Temp\Rar$DRa0.074\cleanroom\IMG_20130410_14544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87051" y="4058701"/>
            <a:ext cx="4112928" cy="2313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P:\0 X-FEL\1300\0 - Visit\2013-04 foto varie EZ\IMG_164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6279" y="1082453"/>
            <a:ext cx="2331582" cy="3497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D:\My Documents local\admin_XFEL\ACB\ACB 4_2013\stuff to talk about\RI_cleanroom2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462" y="3345778"/>
            <a:ext cx="3844763" cy="2883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D:\My Documents local\admin_XFEL\ACB\ACB 4_2013\stuff to talk about\RI_tuning2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81451" y="1082454"/>
            <a:ext cx="2894197" cy="2170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545388" y="6510338"/>
            <a:ext cx="384175" cy="287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cap="flat" cmpd="sng">
                <a:solidFill>
                  <a:schemeClr val="folHlink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9" name="Picture 9" descr="DESY-Logo-cyan-RGB_ger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72074" y="6465802"/>
            <a:ext cx="327905" cy="327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4459823"/>
      </p:ext>
    </p:extLst>
  </p:cSld>
  <p:clrMapOvr>
    <a:masterClrMapping/>
  </p:clrMapOvr>
  <p:transition spd="med">
    <p:zoom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Cryostats/vessels</a:t>
            </a:r>
            <a:endParaRPr lang="de-DE" dirty="0"/>
          </a:p>
        </p:txBody>
      </p:sp>
      <p:pic>
        <p:nvPicPr>
          <p:cNvPr id="4" name="Picture 2" descr="C:\Users\Weise\Desktop\2012_04_17 02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1655313"/>
            <a:ext cx="6336704" cy="4752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00800" y="1052736"/>
            <a:ext cx="8791680" cy="181588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9pPr>
          </a:lstStyle>
          <a:p>
            <a:pPr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</a:pPr>
            <a:r>
              <a:rPr lang="en-US" sz="2000" dirty="0" smtClean="0">
                <a:solidFill>
                  <a:srgbClr val="261748"/>
                </a:solidFill>
              </a:rPr>
              <a:t> </a:t>
            </a:r>
            <a:r>
              <a:rPr lang="en-US" sz="2000" dirty="0">
                <a:solidFill>
                  <a:srgbClr val="261748"/>
                </a:solidFill>
              </a:rPr>
              <a:t>a</a:t>
            </a:r>
            <a:r>
              <a:rPr lang="en-US" sz="2000" dirty="0" smtClean="0">
                <a:solidFill>
                  <a:srgbClr val="261748"/>
                </a:solidFill>
              </a:rPr>
              <a:t> total of 13 cryostats &amp; cold masses delivered by E. </a:t>
            </a:r>
            <a:r>
              <a:rPr lang="en-US" sz="2000" dirty="0" err="1" smtClean="0">
                <a:solidFill>
                  <a:srgbClr val="261748"/>
                </a:solidFill>
              </a:rPr>
              <a:t>Zanon</a:t>
            </a:r>
            <a:r>
              <a:rPr lang="en-US" sz="2000" dirty="0" smtClean="0">
                <a:solidFill>
                  <a:srgbClr val="261748"/>
                </a:solidFill>
              </a:rPr>
              <a:t> </a:t>
            </a:r>
          </a:p>
          <a:p>
            <a:pPr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</a:pPr>
            <a:r>
              <a:rPr lang="en-US" sz="2000" dirty="0">
                <a:solidFill>
                  <a:srgbClr val="261748"/>
                </a:solidFill>
              </a:rPr>
              <a:t> </a:t>
            </a:r>
            <a:r>
              <a:rPr lang="en-US" sz="2000" dirty="0" smtClean="0">
                <a:solidFill>
                  <a:srgbClr val="261748"/>
                </a:solidFill>
              </a:rPr>
              <a:t>8 units delivered by IHEP/Beijing (not an IKC) but 7 need re-work due to non-conformities</a:t>
            </a:r>
          </a:p>
          <a:p>
            <a:pPr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</a:pPr>
            <a:r>
              <a:rPr lang="en-US" sz="2000" dirty="0" smtClean="0">
                <a:solidFill>
                  <a:srgbClr val="261748"/>
                </a:solidFill>
              </a:rPr>
              <a:t> next 4 IHEP cryostats &amp; cold masses arrive in 5/2013; expected to be ok</a:t>
            </a:r>
          </a:p>
          <a:p>
            <a:pPr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</a:pPr>
            <a:r>
              <a:rPr lang="en-US" sz="2000" dirty="0">
                <a:solidFill>
                  <a:srgbClr val="261748"/>
                </a:solidFill>
              </a:rPr>
              <a:t> </a:t>
            </a:r>
            <a:r>
              <a:rPr lang="en-US" sz="2000" dirty="0" smtClean="0">
                <a:solidFill>
                  <a:srgbClr val="261748"/>
                </a:solidFill>
              </a:rPr>
              <a:t>overall delivery schedule ok</a:t>
            </a: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545388" y="6510338"/>
            <a:ext cx="384175" cy="287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cap="flat" cmpd="sng">
                <a:solidFill>
                  <a:schemeClr val="folHlink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8" name="Picture 9" descr="DESY-Logo-cyan-RGB_ger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72074" y="6465802"/>
            <a:ext cx="327905" cy="327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452033"/>
      </p:ext>
    </p:extLst>
  </p:cSld>
  <p:clrMapOvr>
    <a:masterClrMapping/>
  </p:clrMapOvr>
  <p:transition spd="med">
    <p:zoom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093788" y="541338"/>
            <a:ext cx="7283450" cy="481012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pPr>
              <a:buNone/>
            </a:pPr>
            <a:r>
              <a:rPr lang="de-DE" dirty="0" err="1" smtClean="0"/>
              <a:t>Frequency</a:t>
            </a:r>
            <a:r>
              <a:rPr lang="de-DE" dirty="0" smtClean="0"/>
              <a:t> </a:t>
            </a:r>
            <a:r>
              <a:rPr lang="de-DE" dirty="0" err="1" smtClean="0"/>
              <a:t>tuners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err="1" smtClean="0"/>
              <a:t>Frequency</a:t>
            </a:r>
            <a:r>
              <a:rPr lang="de-DE" dirty="0" smtClean="0"/>
              <a:t> Tuner</a:t>
            </a:r>
            <a:endParaRPr lang="de-DE" dirty="0"/>
          </a:p>
        </p:txBody>
      </p:sp>
      <p:grpSp>
        <p:nvGrpSpPr>
          <p:cNvPr id="3" name="Group 2"/>
          <p:cNvGrpSpPr/>
          <p:nvPr/>
        </p:nvGrpSpPr>
        <p:grpSpPr>
          <a:xfrm>
            <a:off x="113922" y="1124744"/>
            <a:ext cx="5133260" cy="5266372"/>
            <a:chOff x="2107498" y="1066800"/>
            <a:chExt cx="5501390" cy="5472524"/>
          </a:xfrm>
        </p:grpSpPr>
        <p:pic>
          <p:nvPicPr>
            <p:cNvPr id="4" name="Picture 3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2107498" y="1066800"/>
              <a:ext cx="5501390" cy="54725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99"/>
                  </a:solidFill>
                </a14:hiddenFill>
              </a:ex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Text Box 6"/>
            <p:cNvSpPr txBox="1">
              <a:spLocks noChangeArrowheads="1"/>
            </p:cNvSpPr>
            <p:nvPr/>
          </p:nvSpPr>
          <p:spPr bwMode="auto">
            <a:xfrm>
              <a:off x="3489716" y="3477582"/>
              <a:ext cx="1491860" cy="383789"/>
            </a:xfrm>
            <a:prstGeom prst="rect">
              <a:avLst/>
            </a:prstGeom>
            <a:solidFill>
              <a:srgbClr val="FFFF99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marL="342900" indent="-342900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1pPr>
              <a:lvl2pPr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2pPr>
              <a:lvl3pPr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3pPr>
              <a:lvl4pPr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4pPr>
              <a:lvl5pPr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fontAlgn="base">
                <a:spcBef>
                  <a:spcPts val="0"/>
                </a:spcBef>
                <a:spcAft>
                  <a:spcPct val="0"/>
                </a:spcAft>
              </a:pPr>
              <a:r>
                <a:rPr lang="en-US" dirty="0">
                  <a:solidFill>
                    <a:srgbClr val="261748"/>
                  </a:solidFill>
                </a:rPr>
                <a:t>Mechanics</a:t>
              </a:r>
            </a:p>
          </p:txBody>
        </p:sp>
        <p:sp>
          <p:nvSpPr>
            <p:cNvPr id="6" name="Text Box 7"/>
            <p:cNvSpPr txBox="1">
              <a:spLocks noChangeArrowheads="1"/>
            </p:cNvSpPr>
            <p:nvPr/>
          </p:nvSpPr>
          <p:spPr bwMode="auto">
            <a:xfrm>
              <a:off x="2378074" y="4733311"/>
              <a:ext cx="1296988" cy="383789"/>
            </a:xfrm>
            <a:prstGeom prst="rect">
              <a:avLst/>
            </a:prstGeom>
            <a:solidFill>
              <a:srgbClr val="FFFF99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marL="342900" indent="-342900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1pPr>
              <a:lvl2pPr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2pPr>
              <a:lvl3pPr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3pPr>
              <a:lvl4pPr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4pPr>
              <a:lvl5pPr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fontAlgn="base">
                <a:spcBef>
                  <a:spcPts val="0"/>
                </a:spcBef>
                <a:spcAft>
                  <a:spcPct val="0"/>
                </a:spcAft>
              </a:pPr>
              <a:r>
                <a:rPr lang="en-US" dirty="0">
                  <a:solidFill>
                    <a:srgbClr val="261748"/>
                  </a:solidFill>
                </a:rPr>
                <a:t>Drive Unit</a:t>
              </a:r>
            </a:p>
          </p:txBody>
        </p:sp>
        <p:sp>
          <p:nvSpPr>
            <p:cNvPr id="7" name="Text Box 8"/>
            <p:cNvSpPr txBox="1">
              <a:spLocks noChangeArrowheads="1"/>
            </p:cNvSpPr>
            <p:nvPr/>
          </p:nvSpPr>
          <p:spPr bwMode="auto">
            <a:xfrm>
              <a:off x="2177792" y="1394359"/>
              <a:ext cx="1728787" cy="383789"/>
            </a:xfrm>
            <a:prstGeom prst="rect">
              <a:avLst/>
            </a:prstGeom>
            <a:solidFill>
              <a:srgbClr val="FFFF99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 anchorCtr="0">
              <a:spAutoFit/>
            </a:bodyPr>
            <a:lstStyle>
              <a:lvl1pPr marL="342900" indent="-342900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1pPr>
              <a:lvl2pPr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2pPr>
              <a:lvl3pPr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3pPr>
              <a:lvl4pPr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4pPr>
              <a:lvl5pPr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fontAlgn="base">
                <a:spcBef>
                  <a:spcPts val="0"/>
                </a:spcBef>
                <a:spcAft>
                  <a:spcPct val="0"/>
                </a:spcAft>
              </a:pPr>
              <a:r>
                <a:rPr lang="en-US" dirty="0" err="1">
                  <a:solidFill>
                    <a:srgbClr val="261748"/>
                  </a:solidFill>
                </a:rPr>
                <a:t>Piezo</a:t>
              </a:r>
              <a:r>
                <a:rPr lang="en-US" dirty="0">
                  <a:solidFill>
                    <a:srgbClr val="261748"/>
                  </a:solidFill>
                </a:rPr>
                <a:t> System</a:t>
              </a:r>
            </a:p>
          </p:txBody>
        </p:sp>
      </p:grpSp>
      <p:sp>
        <p:nvSpPr>
          <p:cNvPr id="8" name="TextBox 6"/>
          <p:cNvSpPr txBox="1">
            <a:spLocks noChangeArrowheads="1"/>
          </p:cNvSpPr>
          <p:nvPr/>
        </p:nvSpPr>
        <p:spPr bwMode="auto">
          <a:xfrm>
            <a:off x="5292080" y="1124744"/>
            <a:ext cx="3744416" cy="51891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9pPr>
          </a:lstStyle>
          <a:p>
            <a:pPr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</a:pPr>
            <a:r>
              <a:rPr lang="en-US" sz="2000" dirty="0" smtClean="0">
                <a:solidFill>
                  <a:srgbClr val="261748"/>
                </a:solidFill>
              </a:rPr>
              <a:t> </a:t>
            </a:r>
            <a:r>
              <a:rPr lang="en-US" sz="2000" b="1" dirty="0">
                <a:solidFill>
                  <a:srgbClr val="261748"/>
                </a:solidFill>
              </a:rPr>
              <a:t>Mechanics: </a:t>
            </a:r>
          </a:p>
          <a:p>
            <a:pPr lvl="1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</a:pPr>
            <a:r>
              <a:rPr lang="en-US" sz="1600" dirty="0">
                <a:solidFill>
                  <a:srgbClr val="261748"/>
                </a:solidFill>
              </a:rPr>
              <a:t>Series fabrication ongoing. </a:t>
            </a:r>
          </a:p>
          <a:p>
            <a:pPr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</a:pPr>
            <a:r>
              <a:rPr lang="en-US" sz="2000" b="1" dirty="0" smtClean="0">
                <a:solidFill>
                  <a:srgbClr val="261748"/>
                </a:solidFill>
              </a:rPr>
              <a:t> Drive </a:t>
            </a:r>
            <a:r>
              <a:rPr lang="en-US" sz="2000" b="1" dirty="0">
                <a:solidFill>
                  <a:srgbClr val="261748"/>
                </a:solidFill>
              </a:rPr>
              <a:t>unit: </a:t>
            </a:r>
          </a:p>
          <a:p>
            <a:pPr lvl="1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</a:pPr>
            <a:r>
              <a:rPr lang="en-US" sz="1600" dirty="0">
                <a:solidFill>
                  <a:srgbClr val="261748"/>
                </a:solidFill>
              </a:rPr>
              <a:t>Documentation reports decided. </a:t>
            </a:r>
          </a:p>
          <a:p>
            <a:pPr lvl="1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</a:pPr>
            <a:r>
              <a:rPr lang="en-US" sz="1600" dirty="0">
                <a:solidFill>
                  <a:srgbClr val="261748"/>
                </a:solidFill>
              </a:rPr>
              <a:t>First units have FAT and been delivered to CEA and DESY. </a:t>
            </a:r>
          </a:p>
          <a:p>
            <a:pPr lvl="1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</a:pPr>
            <a:r>
              <a:rPr lang="en-US" sz="1600" dirty="0">
                <a:solidFill>
                  <a:srgbClr val="261748"/>
                </a:solidFill>
              </a:rPr>
              <a:t>Ramp up to series rate has been achieved.</a:t>
            </a:r>
          </a:p>
          <a:p>
            <a:pPr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</a:pPr>
            <a:r>
              <a:rPr lang="en-US" sz="2000" b="1" dirty="0" smtClean="0">
                <a:solidFill>
                  <a:srgbClr val="261748"/>
                </a:solidFill>
              </a:rPr>
              <a:t> </a:t>
            </a:r>
            <a:r>
              <a:rPr lang="en-US" sz="2000" b="1" dirty="0" err="1" smtClean="0">
                <a:solidFill>
                  <a:srgbClr val="261748"/>
                </a:solidFill>
              </a:rPr>
              <a:t>Piezo</a:t>
            </a:r>
            <a:r>
              <a:rPr lang="en-US" sz="2000" b="1" dirty="0" smtClean="0">
                <a:solidFill>
                  <a:srgbClr val="261748"/>
                </a:solidFill>
              </a:rPr>
              <a:t> </a:t>
            </a:r>
            <a:r>
              <a:rPr lang="en-US" sz="2000" b="1" dirty="0">
                <a:solidFill>
                  <a:srgbClr val="261748"/>
                </a:solidFill>
              </a:rPr>
              <a:t>system: </a:t>
            </a:r>
          </a:p>
          <a:p>
            <a:pPr lvl="1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</a:pPr>
            <a:r>
              <a:rPr lang="en-US" sz="1600" dirty="0">
                <a:solidFill>
                  <a:srgbClr val="261748"/>
                </a:solidFill>
              </a:rPr>
              <a:t>Continuing tests of permanent FLASH setup. </a:t>
            </a:r>
          </a:p>
          <a:p>
            <a:pPr lvl="1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</a:pPr>
            <a:r>
              <a:rPr lang="en-US" sz="1600" dirty="0">
                <a:solidFill>
                  <a:srgbClr val="261748"/>
                </a:solidFill>
              </a:rPr>
              <a:t>Series production of fixtures ongoing</a:t>
            </a:r>
            <a:r>
              <a:rPr lang="en-US" sz="1600" dirty="0" smtClean="0">
                <a:solidFill>
                  <a:srgbClr val="261748"/>
                </a:solidFill>
              </a:rPr>
              <a:t>.</a:t>
            </a:r>
          </a:p>
          <a:p>
            <a:pPr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</a:pPr>
            <a:r>
              <a:rPr lang="en-US" sz="2000" dirty="0">
                <a:solidFill>
                  <a:srgbClr val="261748"/>
                </a:solidFill>
              </a:rPr>
              <a:t> </a:t>
            </a:r>
            <a:r>
              <a:rPr lang="en-US" sz="2000" b="1" dirty="0">
                <a:solidFill>
                  <a:srgbClr val="261748"/>
                </a:solidFill>
              </a:rPr>
              <a:t>QC </a:t>
            </a:r>
            <a:r>
              <a:rPr lang="en-US" sz="2000" b="1" dirty="0" smtClean="0">
                <a:solidFill>
                  <a:srgbClr val="261748"/>
                </a:solidFill>
              </a:rPr>
              <a:t>testing: </a:t>
            </a:r>
            <a:endParaRPr lang="en-US" sz="2000" b="1" dirty="0">
              <a:solidFill>
                <a:srgbClr val="261748"/>
              </a:solidFill>
            </a:endParaRPr>
          </a:p>
          <a:p>
            <a:pPr lvl="1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</a:pPr>
            <a:r>
              <a:rPr lang="en-US" sz="1600" dirty="0" smtClean="0">
                <a:solidFill>
                  <a:srgbClr val="261748"/>
                </a:solidFill>
              </a:rPr>
              <a:t>during </a:t>
            </a:r>
            <a:r>
              <a:rPr lang="en-US" sz="1600" dirty="0">
                <a:solidFill>
                  <a:srgbClr val="261748"/>
                </a:solidFill>
              </a:rPr>
              <a:t>module installation at </a:t>
            </a:r>
            <a:r>
              <a:rPr lang="en-US" sz="1600" dirty="0" err="1">
                <a:solidFill>
                  <a:srgbClr val="261748"/>
                </a:solidFill>
              </a:rPr>
              <a:t>Saclay</a:t>
            </a:r>
            <a:r>
              <a:rPr lang="en-US" sz="1600" dirty="0">
                <a:solidFill>
                  <a:srgbClr val="261748"/>
                </a:solidFill>
              </a:rPr>
              <a:t> (INFN contribution). </a:t>
            </a:r>
          </a:p>
        </p:txBody>
      </p:sp>
      <p:pic>
        <p:nvPicPr>
          <p:cNvPr id="10" name="Picture 9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545388" y="6510338"/>
            <a:ext cx="384175" cy="287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cap="flat" cmpd="sng">
                <a:solidFill>
                  <a:schemeClr val="folHlink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1" name="Picture 9" descr="DESY-Logo-cyan-RGB_ger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72074" y="6465802"/>
            <a:ext cx="327905" cy="327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2536934"/>
      </p:ext>
    </p:extLst>
  </p:cSld>
  <p:clrMapOvr>
    <a:masterClrMapping/>
  </p:clrMapOvr>
  <p:transition spd="med">
    <p:zoom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093788" y="541338"/>
            <a:ext cx="7283450" cy="481012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pPr>
              <a:buNone/>
            </a:pPr>
            <a:r>
              <a:rPr lang="de-DE" dirty="0" err="1" smtClean="0"/>
              <a:t>Sc</a:t>
            </a:r>
            <a:r>
              <a:rPr lang="de-DE" dirty="0" smtClean="0"/>
              <a:t> </a:t>
            </a:r>
            <a:r>
              <a:rPr lang="de-DE" dirty="0" err="1" smtClean="0"/>
              <a:t>quads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current</a:t>
            </a:r>
            <a:r>
              <a:rPr lang="de-DE" dirty="0" smtClean="0"/>
              <a:t> </a:t>
            </a:r>
            <a:r>
              <a:rPr lang="de-DE" dirty="0" err="1" smtClean="0"/>
              <a:t>leads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err="1" smtClean="0"/>
              <a:t>Cold</a:t>
            </a:r>
            <a:r>
              <a:rPr lang="de-DE" dirty="0" smtClean="0"/>
              <a:t> Magnets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Current</a:t>
            </a:r>
            <a:r>
              <a:rPr lang="de-DE" dirty="0" smtClean="0"/>
              <a:t> Leads</a:t>
            </a:r>
          </a:p>
        </p:txBody>
      </p:sp>
      <p:sp>
        <p:nvSpPr>
          <p:cNvPr id="3" name="TextBox 6"/>
          <p:cNvSpPr txBox="1">
            <a:spLocks noChangeArrowheads="1"/>
          </p:cNvSpPr>
          <p:nvPr/>
        </p:nvSpPr>
        <p:spPr bwMode="auto">
          <a:xfrm>
            <a:off x="4652801" y="1268760"/>
            <a:ext cx="4429288" cy="138499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9pPr>
          </a:lstStyle>
          <a:p>
            <a:pPr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</a:pPr>
            <a:r>
              <a:rPr lang="en-US" sz="2000" dirty="0">
                <a:solidFill>
                  <a:srgbClr val="261748"/>
                </a:solidFill>
              </a:rPr>
              <a:t> </a:t>
            </a:r>
            <a:r>
              <a:rPr lang="en-US" sz="2000" b="1" dirty="0" smtClean="0">
                <a:solidFill>
                  <a:srgbClr val="261748"/>
                </a:solidFill>
              </a:rPr>
              <a:t>25 magnets </a:t>
            </a:r>
            <a:r>
              <a:rPr lang="en-US" sz="2000" dirty="0" smtClean="0">
                <a:solidFill>
                  <a:srgbClr val="261748"/>
                </a:solidFill>
              </a:rPr>
              <a:t>(CIEMAT IKC) measured at DESY (IFJ-PAN IKC)</a:t>
            </a:r>
          </a:p>
          <a:p>
            <a:pPr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</a:pPr>
            <a:r>
              <a:rPr lang="en-US" sz="2000" dirty="0">
                <a:solidFill>
                  <a:srgbClr val="261748"/>
                </a:solidFill>
              </a:rPr>
              <a:t> </a:t>
            </a:r>
            <a:r>
              <a:rPr lang="en-US" sz="2000" b="1" dirty="0" smtClean="0">
                <a:solidFill>
                  <a:srgbClr val="261748"/>
                </a:solidFill>
              </a:rPr>
              <a:t>current leads </a:t>
            </a:r>
            <a:r>
              <a:rPr lang="en-US" sz="2000" dirty="0" smtClean="0">
                <a:solidFill>
                  <a:srgbClr val="261748"/>
                </a:solidFill>
              </a:rPr>
              <a:t>(DESY IKC) for first modules available</a:t>
            </a:r>
            <a:endParaRPr lang="en-US" sz="2000" dirty="0">
              <a:solidFill>
                <a:srgbClr val="261748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458" r="9292"/>
          <a:stretch/>
        </p:blipFill>
        <p:spPr bwMode="auto">
          <a:xfrm>
            <a:off x="390550" y="3789040"/>
            <a:ext cx="2381250" cy="250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cap="flat" cmpd="sng">
                <a:solidFill>
                  <a:schemeClr val="folHlink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5" name="TextBox 6"/>
          <p:cNvSpPr txBox="1">
            <a:spLocks noChangeArrowheads="1"/>
          </p:cNvSpPr>
          <p:nvPr/>
        </p:nvSpPr>
        <p:spPr bwMode="auto">
          <a:xfrm>
            <a:off x="3700908" y="5734997"/>
            <a:ext cx="5335588" cy="646331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9pPr>
          </a:lstStyle>
          <a:p>
            <a:pPr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</a:pPr>
            <a:r>
              <a:rPr lang="en-US" sz="1800" dirty="0" smtClean="0">
                <a:solidFill>
                  <a:srgbClr val="261748"/>
                </a:solidFill>
              </a:rPr>
              <a:t> </a:t>
            </a:r>
            <a:r>
              <a:rPr lang="en-US" sz="1800" b="1" dirty="0" smtClean="0">
                <a:solidFill>
                  <a:srgbClr val="261748"/>
                </a:solidFill>
              </a:rPr>
              <a:t>assembly of quad packages </a:t>
            </a:r>
            <a:r>
              <a:rPr lang="en-US" sz="1800" dirty="0" smtClean="0">
                <a:solidFill>
                  <a:srgbClr val="261748"/>
                </a:solidFill>
              </a:rPr>
              <a:t>stopped after 8 units due to buffer overflow</a:t>
            </a:r>
          </a:p>
        </p:txBody>
      </p:sp>
      <p:pic>
        <p:nvPicPr>
          <p:cNvPr id="6" name="Picture 29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9394" y="6499546"/>
            <a:ext cx="389732" cy="353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cap="flat" cmpd="sng">
                <a:solidFill>
                  <a:schemeClr val="folHlink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grpSp>
        <p:nvGrpSpPr>
          <p:cNvPr id="7" name="Group 6"/>
          <p:cNvGrpSpPr/>
          <p:nvPr/>
        </p:nvGrpSpPr>
        <p:grpSpPr>
          <a:xfrm>
            <a:off x="80144" y="1052736"/>
            <a:ext cx="4572657" cy="2649587"/>
            <a:chOff x="80144" y="1052736"/>
            <a:chExt cx="4572657" cy="2649587"/>
          </a:xfrm>
        </p:grpSpPr>
        <p:pic>
          <p:nvPicPr>
            <p:cNvPr id="8" name="Picture 3"/>
            <p:cNvPicPr>
              <a:picLocks noChangeAspect="1" noChangeArrowheads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80144" y="1052736"/>
              <a:ext cx="4572657" cy="26495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cap="flat" cmpd="sng">
                  <a:solidFill>
                    <a:schemeClr val="folHlink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9" name="Rectangle 8"/>
            <p:cNvSpPr/>
            <p:nvPr/>
          </p:nvSpPr>
          <p:spPr bwMode="auto">
            <a:xfrm>
              <a:off x="2483768" y="1052736"/>
              <a:ext cx="2169033" cy="908521"/>
            </a:xfrm>
            <a:prstGeom prst="rect">
              <a:avLst/>
            </a:prstGeom>
            <a:solidFill>
              <a:schemeClr val="bg1"/>
            </a:solidFill>
            <a:ln w="285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de-DE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12" charset="-128"/>
              </a:endParaRPr>
            </a:p>
          </p:txBody>
        </p:sp>
      </p:grp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16" y="6564330"/>
            <a:ext cx="1345605" cy="223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 descr="D:\My Documents local\admin_XFEL\ACB\ACB 4_2013\stuff to talk about\IMG_3168.jp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779912" y="3573016"/>
            <a:ext cx="5093143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9" descr="DESY-Logo-cyan-RGB_ger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72074" y="6465802"/>
            <a:ext cx="327905" cy="327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0221027"/>
      </p:ext>
    </p:extLst>
  </p:cSld>
  <p:clrMapOvr>
    <a:masterClrMapping/>
  </p:clrMapOvr>
  <p:transition spd="med">
    <p:zo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>
          <a:xfrm>
            <a:off x="1095602" y="676727"/>
            <a:ext cx="7283450" cy="357188"/>
          </a:xfrm>
        </p:spPr>
        <p:txBody>
          <a:bodyPr/>
          <a:lstStyle/>
          <a:p>
            <a:r>
              <a:rPr lang="fr-FR" dirty="0" err="1" smtClean="0">
                <a:latin typeface="Arial" charset="0"/>
                <a:ea typeface="ＭＳ Ｐゴシック" charset="0"/>
                <a:cs typeface="ＭＳ Ｐゴシック" charset="0"/>
              </a:rPr>
              <a:t>European</a:t>
            </a:r>
            <a:r>
              <a:rPr lang="fr-FR" dirty="0" smtClean="0">
                <a:latin typeface="Arial" charset="0"/>
                <a:ea typeface="ＭＳ Ｐゴシック" charset="0"/>
                <a:cs typeface="ＭＳ Ｐゴシック" charset="0"/>
              </a:rPr>
              <a:t> XFEL Introduction</a:t>
            </a:r>
            <a:endParaRPr lang="en-GB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0" name="Rectangle 3"/>
          <p:cNvSpPr>
            <a:spLocks noGrp="1" noChangeAspect="1" noChangeArrowheads="1"/>
          </p:cNvSpPr>
          <p:nvPr>
            <p:ph type="body" sz="half" idx="1"/>
          </p:nvPr>
        </p:nvSpPr>
        <p:spPr>
          <a:xfrm>
            <a:off x="117475" y="1347788"/>
            <a:ext cx="3606800" cy="5000625"/>
          </a:xfrm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en-GB" sz="1800" b="1" dirty="0" smtClean="0"/>
              <a:t>Some specifications</a:t>
            </a:r>
          </a:p>
          <a:p>
            <a:pPr marL="211138" indent="-211138">
              <a:defRPr/>
            </a:pPr>
            <a:r>
              <a:rPr lang="en-GB" sz="1600" dirty="0" smtClean="0"/>
              <a:t>Photon energy 0.3-24 </a:t>
            </a:r>
            <a:r>
              <a:rPr lang="en-GB" sz="1600" dirty="0" err="1" smtClean="0"/>
              <a:t>keV</a:t>
            </a:r>
            <a:endParaRPr lang="en-GB" sz="1600" dirty="0" smtClean="0"/>
          </a:p>
          <a:p>
            <a:pPr marL="211138" indent="-211138">
              <a:defRPr/>
            </a:pPr>
            <a:r>
              <a:rPr lang="en-GB" sz="1600" dirty="0" smtClean="0"/>
              <a:t>Pulse duration ~ 10-100 </a:t>
            </a:r>
            <a:r>
              <a:rPr lang="en-GB" sz="1600" dirty="0" err="1" smtClean="0"/>
              <a:t>fs</a:t>
            </a:r>
            <a:endParaRPr lang="en-GB" sz="1600" dirty="0" smtClean="0"/>
          </a:p>
          <a:p>
            <a:pPr marL="211138" indent="-211138">
              <a:defRPr/>
            </a:pPr>
            <a:r>
              <a:rPr lang="en-GB" sz="1600" dirty="0" smtClean="0"/>
              <a:t>Pulse energy few </a:t>
            </a:r>
            <a:r>
              <a:rPr lang="en-GB" sz="1600" dirty="0" err="1" smtClean="0"/>
              <a:t>mJ</a:t>
            </a:r>
            <a:endParaRPr lang="en-GB" sz="1600" dirty="0" smtClean="0"/>
          </a:p>
          <a:p>
            <a:pPr marL="211138" indent="-211138">
              <a:defRPr/>
            </a:pPr>
            <a:r>
              <a:rPr lang="en-GB" sz="1600" dirty="0" smtClean="0"/>
              <a:t>Superconducting </a:t>
            </a:r>
            <a:r>
              <a:rPr lang="en-GB" sz="1600" dirty="0" err="1" smtClean="0"/>
              <a:t>linac</a:t>
            </a:r>
            <a:r>
              <a:rPr lang="en-GB" sz="1600" dirty="0" smtClean="0"/>
              <a:t>. 17.5 </a:t>
            </a:r>
            <a:r>
              <a:rPr lang="en-GB" sz="1600" dirty="0" err="1" smtClean="0"/>
              <a:t>GeV</a:t>
            </a:r>
            <a:endParaRPr lang="en-GB" sz="1600" dirty="0" smtClean="0"/>
          </a:p>
          <a:p>
            <a:pPr marL="211138" indent="-211138">
              <a:defRPr/>
            </a:pPr>
            <a:r>
              <a:rPr lang="en-GB" sz="1600" dirty="0" smtClean="0"/>
              <a:t>10 Hz  (27 000 b/s)</a:t>
            </a:r>
          </a:p>
          <a:p>
            <a:pPr marL="211138" indent="-211138">
              <a:defRPr/>
            </a:pPr>
            <a:r>
              <a:rPr lang="en-GB" sz="1600" dirty="0" smtClean="0"/>
              <a:t>5 </a:t>
            </a:r>
            <a:r>
              <a:rPr lang="en-GB" sz="1600" dirty="0" err="1" smtClean="0"/>
              <a:t>beamlines</a:t>
            </a:r>
            <a:r>
              <a:rPr lang="en-GB" sz="1600" dirty="0" smtClean="0"/>
              <a:t> / 10 instruments</a:t>
            </a:r>
          </a:p>
          <a:p>
            <a:pPr marL="398463" lvl="1" indent="-173038">
              <a:defRPr/>
            </a:pPr>
            <a:r>
              <a:rPr lang="fr-FR" sz="1600" dirty="0" smtClean="0"/>
              <a:t>Start version </a:t>
            </a:r>
            <a:r>
              <a:rPr lang="fr-FR" sz="1600" dirty="0" err="1" smtClean="0"/>
              <a:t>with</a:t>
            </a:r>
            <a:r>
              <a:rPr lang="fr-FR" sz="1600" dirty="0" smtClean="0"/>
              <a:t> 3 </a:t>
            </a:r>
            <a:r>
              <a:rPr lang="fr-FR" sz="1600" dirty="0" err="1" smtClean="0"/>
              <a:t>beamlines</a:t>
            </a:r>
            <a:r>
              <a:rPr lang="fr-FR" sz="1600" dirty="0" smtClean="0"/>
              <a:t> and 6 instruments</a:t>
            </a:r>
            <a:endParaRPr lang="en-GB" sz="1600" dirty="0" smtClean="0"/>
          </a:p>
          <a:p>
            <a:pPr marL="217488" indent="-217488">
              <a:defRPr/>
            </a:pPr>
            <a:r>
              <a:rPr lang="en-GB" sz="1600" dirty="0" smtClean="0"/>
              <a:t>Several extensions possible:</a:t>
            </a:r>
          </a:p>
          <a:p>
            <a:pPr marL="398463" lvl="1" indent="-173038">
              <a:buSzPct val="90000"/>
              <a:defRPr/>
            </a:pPr>
            <a:r>
              <a:rPr lang="en-GB" sz="1600" dirty="0"/>
              <a:t>More </a:t>
            </a:r>
            <a:r>
              <a:rPr lang="en-GB" sz="1600" dirty="0" err="1" smtClean="0"/>
              <a:t>undulators</a:t>
            </a:r>
            <a:r>
              <a:rPr lang="en-GB" sz="1600" dirty="0" smtClean="0"/>
              <a:t>     </a:t>
            </a:r>
            <a:endParaRPr lang="en-GB" sz="1600" dirty="0"/>
          </a:p>
          <a:p>
            <a:pPr marL="398463" lvl="1" indent="-173038">
              <a:buSzPct val="90000"/>
              <a:defRPr/>
            </a:pPr>
            <a:r>
              <a:rPr lang="en-GB" sz="1600" dirty="0"/>
              <a:t>More instruments</a:t>
            </a:r>
          </a:p>
          <a:p>
            <a:pPr marL="398463" lvl="1" indent="-173038">
              <a:buSzPct val="90000"/>
              <a:defRPr/>
            </a:pPr>
            <a:r>
              <a:rPr lang="en-GB" sz="1600" dirty="0" smtClean="0"/>
              <a:t>…….</a:t>
            </a:r>
          </a:p>
          <a:p>
            <a:pPr marL="398463" lvl="1" indent="-173038">
              <a:buSzPct val="90000"/>
              <a:defRPr/>
            </a:pPr>
            <a:r>
              <a:rPr lang="en-GB" sz="1600" dirty="0" smtClean="0">
                <a:solidFill>
                  <a:srgbClr val="FD930A"/>
                </a:solidFill>
              </a:rPr>
              <a:t>Variable polarization</a:t>
            </a:r>
          </a:p>
          <a:p>
            <a:pPr marL="398463" lvl="1" indent="-173038">
              <a:buSzPct val="90000"/>
              <a:defRPr/>
            </a:pPr>
            <a:r>
              <a:rPr lang="en-GB" sz="1600" dirty="0" smtClean="0">
                <a:solidFill>
                  <a:srgbClr val="FD930A"/>
                </a:solidFill>
              </a:rPr>
              <a:t>Self-Seeding</a:t>
            </a:r>
          </a:p>
          <a:p>
            <a:pPr marL="398463" lvl="1" indent="-173038">
              <a:buSzPct val="90000"/>
              <a:defRPr/>
            </a:pPr>
            <a:r>
              <a:rPr lang="en-GB" sz="1600" dirty="0" smtClean="0">
                <a:solidFill>
                  <a:srgbClr val="FD930A"/>
                </a:solidFill>
              </a:rPr>
              <a:t>CW operation</a:t>
            </a:r>
            <a:endParaRPr lang="fr-FR" sz="1600" dirty="0" smtClean="0">
              <a:solidFill>
                <a:srgbClr val="FD930A"/>
              </a:solidFill>
            </a:endParaRPr>
          </a:p>
          <a:p>
            <a:pPr>
              <a:buFont typeface="Wingdings" pitchFamily="2" charset="2"/>
              <a:buNone/>
              <a:defRPr/>
            </a:pPr>
            <a:r>
              <a:rPr lang="en-GB" sz="1600" dirty="0" smtClean="0"/>
              <a:t>First beam for users 2016</a:t>
            </a:r>
          </a:p>
        </p:txBody>
      </p:sp>
      <p:pic>
        <p:nvPicPr>
          <p:cNvPr id="21" name="Picture 7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446463" y="4179888"/>
            <a:ext cx="5630862" cy="2174875"/>
          </a:xfrm>
          <a:ln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22" name="Picture 10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46563" y="1093788"/>
            <a:ext cx="4773612" cy="3016250"/>
          </a:xfrm>
        </p:spPr>
      </p:pic>
      <p:sp>
        <p:nvSpPr>
          <p:cNvPr id="24" name="TextBox 5"/>
          <p:cNvSpPr txBox="1">
            <a:spLocks noChangeArrowheads="1"/>
          </p:cNvSpPr>
          <p:nvPr/>
        </p:nvSpPr>
        <p:spPr bwMode="auto">
          <a:xfrm>
            <a:off x="4344988" y="4557713"/>
            <a:ext cx="1100137" cy="565150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en-US" sz="1400" b="1"/>
              <a:t>    SASE2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1400" b="1"/>
              <a:t>(= SASE1)</a:t>
            </a:r>
          </a:p>
        </p:txBody>
      </p:sp>
      <p:sp>
        <p:nvSpPr>
          <p:cNvPr id="25" name="TextBox 3"/>
          <p:cNvSpPr txBox="1">
            <a:spLocks noChangeArrowheads="1"/>
          </p:cNvSpPr>
          <p:nvPr/>
        </p:nvSpPr>
        <p:spPr bwMode="auto">
          <a:xfrm>
            <a:off x="4248150" y="5634038"/>
            <a:ext cx="1851025" cy="565150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en-US" sz="1200" b="1"/>
              <a:t> </a:t>
            </a:r>
            <a:r>
              <a:rPr lang="en-US" sz="1400" b="1"/>
              <a:t>SASE1, </a:t>
            </a:r>
            <a:r>
              <a:rPr lang="en-US" sz="1400" b="1">
                <a:latin typeface="Symbol" pitchFamily="18" charset="2"/>
              </a:rPr>
              <a:t>l</a:t>
            </a:r>
            <a:r>
              <a:rPr lang="en-US" sz="1400" b="1" baseline="-25000"/>
              <a:t>u</a:t>
            </a:r>
            <a:r>
              <a:rPr lang="en-US" sz="1400" b="1"/>
              <a:t>= 40 mm</a:t>
            </a:r>
            <a:endParaRPr lang="en-US" sz="1400" b="1" baseline="-25000"/>
          </a:p>
          <a:p>
            <a:pPr eaLnBrk="1" hangingPunct="1">
              <a:buFont typeface="Wingdings" pitchFamily="2" charset="2"/>
              <a:buNone/>
            </a:pPr>
            <a:r>
              <a:rPr lang="en-US" sz="1400" b="1"/>
              <a:t>    0.2 – 0.05 nm</a:t>
            </a:r>
          </a:p>
        </p:txBody>
      </p:sp>
      <p:sp>
        <p:nvSpPr>
          <p:cNvPr id="26" name="Rectangle 7"/>
          <p:cNvSpPr>
            <a:spLocks noChangeArrowheads="1"/>
          </p:cNvSpPr>
          <p:nvPr/>
        </p:nvSpPr>
        <p:spPr bwMode="auto">
          <a:xfrm>
            <a:off x="3305175" y="5113338"/>
            <a:ext cx="846138" cy="798512"/>
          </a:xfrm>
          <a:prstGeom prst="rect">
            <a:avLst/>
          </a:prstGeom>
          <a:solidFill>
            <a:srgbClr val="FFFFFF"/>
          </a:solidFill>
          <a:ln w="2857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pPr marL="342900" indent="-342900"/>
            <a:endParaRPr lang="en-US"/>
          </a:p>
        </p:txBody>
      </p:sp>
      <p:cxnSp>
        <p:nvCxnSpPr>
          <p:cNvPr id="27" name="Straight Arrow Connector 9"/>
          <p:cNvCxnSpPr>
            <a:cxnSpLocks noChangeShapeType="1"/>
            <a:stCxn id="26" idx="1"/>
            <a:endCxn id="26" idx="3"/>
          </p:cNvCxnSpPr>
          <p:nvPr/>
        </p:nvCxnSpPr>
        <p:spPr bwMode="auto">
          <a:xfrm>
            <a:off x="3305175" y="5511800"/>
            <a:ext cx="846138" cy="0"/>
          </a:xfrm>
          <a:prstGeom prst="straightConnector1">
            <a:avLst/>
          </a:prstGeom>
          <a:noFill/>
          <a:ln w="38100">
            <a:solidFill>
              <a:srgbClr val="1F123C"/>
            </a:solidFill>
            <a:round/>
            <a:headEnd/>
            <a:tailEnd type="arrow" w="med" len="med"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8" name="TextBox 12"/>
          <p:cNvSpPr txBox="1">
            <a:spLocks noChangeArrowheads="1"/>
          </p:cNvSpPr>
          <p:nvPr/>
        </p:nvSpPr>
        <p:spPr bwMode="auto">
          <a:xfrm>
            <a:off x="3135313" y="5621338"/>
            <a:ext cx="11366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en-US" sz="1400"/>
              <a:t> </a:t>
            </a:r>
            <a:r>
              <a:rPr lang="en-US" sz="1400" b="1"/>
              <a:t>17.5 GeV</a:t>
            </a:r>
          </a:p>
        </p:txBody>
      </p:sp>
      <p:sp>
        <p:nvSpPr>
          <p:cNvPr id="29" name="Rectangle 15"/>
          <p:cNvSpPr>
            <a:spLocks noChangeArrowheads="1"/>
          </p:cNvSpPr>
          <p:nvPr/>
        </p:nvSpPr>
        <p:spPr bwMode="auto">
          <a:xfrm>
            <a:off x="6510338" y="5754688"/>
            <a:ext cx="519112" cy="144462"/>
          </a:xfrm>
          <a:prstGeom prst="rect">
            <a:avLst/>
          </a:prstGeom>
          <a:solidFill>
            <a:srgbClr val="FFFFFF"/>
          </a:solidFill>
          <a:ln w="2857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pPr marL="342900" indent="-342900"/>
            <a:endParaRPr lang="en-US"/>
          </a:p>
        </p:txBody>
      </p:sp>
      <p:sp>
        <p:nvSpPr>
          <p:cNvPr id="30" name="Rectangle 16"/>
          <p:cNvSpPr>
            <a:spLocks noChangeArrowheads="1"/>
          </p:cNvSpPr>
          <p:nvPr/>
        </p:nvSpPr>
        <p:spPr bwMode="auto">
          <a:xfrm>
            <a:off x="6292850" y="5911850"/>
            <a:ext cx="1390650" cy="458788"/>
          </a:xfrm>
          <a:prstGeom prst="rect">
            <a:avLst/>
          </a:prstGeom>
          <a:solidFill>
            <a:srgbClr val="FFFFFF"/>
          </a:solidFill>
          <a:ln w="2857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pPr marL="342900" indent="-342900"/>
            <a:endParaRPr lang="en-US"/>
          </a:p>
        </p:txBody>
      </p:sp>
      <p:sp>
        <p:nvSpPr>
          <p:cNvPr id="31" name="TextBox 17"/>
          <p:cNvSpPr txBox="1">
            <a:spLocks noChangeArrowheads="1"/>
          </p:cNvSpPr>
          <p:nvPr/>
        </p:nvSpPr>
        <p:spPr bwMode="auto">
          <a:xfrm>
            <a:off x="5926138" y="5872391"/>
            <a:ext cx="1900237" cy="566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en-US" sz="1400" b="1" dirty="0"/>
              <a:t>SASE3, </a:t>
            </a:r>
            <a:r>
              <a:rPr lang="en-US" sz="1400" b="1" dirty="0" err="1">
                <a:latin typeface="Symbol" pitchFamily="18" charset="2"/>
              </a:rPr>
              <a:t>l</a:t>
            </a:r>
            <a:r>
              <a:rPr lang="en-US" sz="1400" b="1" baseline="-25000" dirty="0" err="1"/>
              <a:t>u</a:t>
            </a:r>
            <a:r>
              <a:rPr lang="en-US" sz="1400" b="1" dirty="0"/>
              <a:t>= 68 mm</a:t>
            </a:r>
            <a:endParaRPr lang="en-US" sz="1400" b="1" baseline="-25000" dirty="0"/>
          </a:p>
          <a:p>
            <a:pPr eaLnBrk="1" hangingPunct="1">
              <a:buFont typeface="Wingdings" pitchFamily="2" charset="2"/>
              <a:buNone/>
            </a:pPr>
            <a:r>
              <a:rPr lang="en-US" sz="1400" b="1" dirty="0"/>
              <a:t>    1.7 – 0.4 </a:t>
            </a:r>
            <a:r>
              <a:rPr lang="en-US" sz="1400" b="1" dirty="0" smtClean="0"/>
              <a:t>nm</a:t>
            </a:r>
            <a:endParaRPr lang="en-US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093788" y="541338"/>
            <a:ext cx="7283450" cy="481012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pPr>
              <a:buNone/>
            </a:pPr>
            <a:r>
              <a:rPr lang="de-DE" dirty="0" smtClean="0"/>
              <a:t>RF power </a:t>
            </a:r>
            <a:r>
              <a:rPr lang="de-DE" dirty="0" err="1" smtClean="0"/>
              <a:t>couplers</a:t>
            </a:r>
            <a:r>
              <a:rPr lang="de-DE" dirty="0" smtClean="0"/>
              <a:t> – </a:t>
            </a:r>
            <a:r>
              <a:rPr lang="de-DE" dirty="0" err="1" smtClean="0"/>
              <a:t>critical</a:t>
            </a:r>
            <a:r>
              <a:rPr lang="de-DE" dirty="0" smtClean="0"/>
              <a:t> </a:t>
            </a:r>
            <a:r>
              <a:rPr lang="de-DE" dirty="0" err="1" smtClean="0"/>
              <a:t>schedule</a:t>
            </a:r>
            <a:r>
              <a:rPr lang="de-DE" dirty="0" smtClean="0"/>
              <a:t>!</a:t>
            </a:r>
            <a:br>
              <a:rPr lang="de-DE" dirty="0" smtClean="0"/>
            </a:br>
            <a:r>
              <a:rPr lang="de-DE" dirty="0" smtClean="0"/>
              <a:t>RF Power System</a:t>
            </a:r>
            <a:endParaRPr lang="de-DE" dirty="0"/>
          </a:p>
        </p:txBody>
      </p:sp>
      <p:sp>
        <p:nvSpPr>
          <p:cNvPr id="3" name="TextBox 6"/>
          <p:cNvSpPr txBox="1">
            <a:spLocks noChangeArrowheads="1"/>
          </p:cNvSpPr>
          <p:nvPr/>
        </p:nvSpPr>
        <p:spPr bwMode="auto">
          <a:xfrm>
            <a:off x="216471" y="1248449"/>
            <a:ext cx="4037892" cy="489364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9pPr>
          </a:lstStyle>
          <a:p>
            <a:pPr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</a:pPr>
            <a:r>
              <a:rPr lang="en-US" sz="2000" dirty="0" smtClean="0">
                <a:solidFill>
                  <a:srgbClr val="261748"/>
                </a:solidFill>
              </a:rPr>
              <a:t> French contribution, manufacturing in industry, test/processing at LAL/</a:t>
            </a:r>
            <a:r>
              <a:rPr lang="en-US" sz="2000" dirty="0" err="1" smtClean="0">
                <a:solidFill>
                  <a:srgbClr val="261748"/>
                </a:solidFill>
              </a:rPr>
              <a:t>Orsay</a:t>
            </a:r>
            <a:endParaRPr lang="en-US" sz="2000" dirty="0" smtClean="0">
              <a:solidFill>
                <a:srgbClr val="261748"/>
              </a:solidFill>
            </a:endParaRPr>
          </a:p>
          <a:p>
            <a:pPr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</a:pPr>
            <a:r>
              <a:rPr lang="en-US" sz="2000" dirty="0" smtClean="0">
                <a:solidFill>
                  <a:srgbClr val="261748"/>
                </a:solidFill>
              </a:rPr>
              <a:t> copper coating in industrial production took long time to reliably establish </a:t>
            </a:r>
          </a:p>
          <a:p>
            <a:pPr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</a:pPr>
            <a:r>
              <a:rPr lang="en-US" sz="2000" dirty="0" smtClean="0">
                <a:solidFill>
                  <a:srgbClr val="261748"/>
                </a:solidFill>
              </a:rPr>
              <a:t> by now two couplers /week delivered, ramp-up to 4/week soon, ramp up to required rate 8/week with additional infrastructure &amp; shifts</a:t>
            </a:r>
          </a:p>
          <a:p>
            <a:pPr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</a:pPr>
            <a:r>
              <a:rPr lang="en-US" sz="2000" dirty="0">
                <a:solidFill>
                  <a:srgbClr val="261748"/>
                </a:solidFill>
              </a:rPr>
              <a:t> </a:t>
            </a:r>
            <a:r>
              <a:rPr lang="en-US" sz="2000" dirty="0" smtClean="0">
                <a:solidFill>
                  <a:srgbClr val="261748"/>
                </a:solidFill>
              </a:rPr>
              <a:t>most critical component to avoid further delays in the ramp-up of accelerator module assembly at CEA/</a:t>
            </a:r>
            <a:r>
              <a:rPr lang="en-US" sz="2000" dirty="0" err="1" smtClean="0">
                <a:solidFill>
                  <a:srgbClr val="261748"/>
                </a:solidFill>
              </a:rPr>
              <a:t>Saclay</a:t>
            </a:r>
            <a:endParaRPr lang="en-US" sz="2000" dirty="0" smtClean="0">
              <a:solidFill>
                <a:srgbClr val="261748"/>
              </a:solidFill>
            </a:endParaRPr>
          </a:p>
        </p:txBody>
      </p:sp>
      <p:pic>
        <p:nvPicPr>
          <p:cNvPr id="4" name="Picture 9" descr="DESY-Logo-cyan-RGB_ger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72074" y="6465802"/>
            <a:ext cx="327905" cy="327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43480" y="3434758"/>
            <a:ext cx="2368014" cy="2941641"/>
          </a:xfrm>
          <a:prstGeom prst="rect">
            <a:avLst/>
          </a:prstGeom>
        </p:spPr>
      </p:pic>
      <p:pic>
        <p:nvPicPr>
          <p:cNvPr id="6" name="Imag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43479" y="1248449"/>
            <a:ext cx="2368014" cy="2056726"/>
          </a:xfrm>
          <a:prstGeom prst="rect">
            <a:avLst/>
          </a:prstGeom>
        </p:spPr>
      </p:pic>
      <p:pic>
        <p:nvPicPr>
          <p:cNvPr id="7" name="Picture 6" descr="Partie chaude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62239" y="1248450"/>
            <a:ext cx="1290861" cy="3022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6" descr="http://phenix-france.in2p3.fr/software/jin/Images/logo_cnrs.gif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89289" y="6465802"/>
            <a:ext cx="266105" cy="36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6312713"/>
      </p:ext>
    </p:extLst>
  </p:cSld>
  <p:clrMapOvr>
    <a:masterClrMapping/>
  </p:clrMapOvr>
  <p:transition spd="med">
    <p:zoom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254125" y="413544"/>
            <a:ext cx="8520113" cy="544512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pPr>
              <a:buNone/>
            </a:pPr>
            <a:r>
              <a:rPr lang="en-US" dirty="0" smtClean="0"/>
              <a:t>Module assembly (DESY – CEA/</a:t>
            </a:r>
            <a:r>
              <a:rPr lang="en-US" dirty="0" err="1" smtClean="0"/>
              <a:t>Saclay</a:t>
            </a:r>
            <a:r>
              <a:rPr lang="en-US" dirty="0" smtClean="0"/>
              <a:t>)</a:t>
            </a:r>
            <a:endParaRPr lang="de-DE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14475" y="2005242"/>
            <a:ext cx="5869665" cy="420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52072" y="1143448"/>
            <a:ext cx="7974767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 Performance drop after assembly not yet avoided…</a:t>
            </a:r>
          </a:p>
          <a:p>
            <a:r>
              <a:rPr lang="en-US" sz="1800" i="1" dirty="0" smtClean="0"/>
              <a:t> (but this prototype module still performs above XFEL spec)</a:t>
            </a:r>
            <a:endParaRPr lang="de-DE" sz="1800" i="1" dirty="0"/>
          </a:p>
        </p:txBody>
      </p:sp>
      <p:pic>
        <p:nvPicPr>
          <p:cNvPr id="5" name="Picture 143" descr="class-fondblanc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49988" y="6346465"/>
            <a:ext cx="336762" cy="486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9" descr="DESY-Logo-cyan-RGB_ger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21751" y="6434384"/>
            <a:ext cx="327905" cy="327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4566497"/>
      </p:ext>
    </p:extLst>
  </p:cSld>
  <p:clrMapOvr>
    <a:masterClrMapping/>
  </p:clrMapOvr>
  <p:transition spd="med">
    <p:zoom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1078200" y="440193"/>
            <a:ext cx="7313326" cy="481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9pPr>
          </a:lstStyle>
          <a:p>
            <a:pPr>
              <a:buNone/>
            </a:pPr>
            <a:r>
              <a:rPr lang="en-US" dirty="0" smtClean="0"/>
              <a:t>Module transport test Hamburg-</a:t>
            </a:r>
            <a:r>
              <a:rPr lang="en-US" dirty="0" err="1" smtClean="0"/>
              <a:t>Saclay</a:t>
            </a:r>
            <a:r>
              <a:rPr lang="en-US" dirty="0" smtClean="0"/>
              <a:t>-Hamburg 2008…</a:t>
            </a:r>
            <a:endParaRPr lang="en-GB" dirty="0"/>
          </a:p>
        </p:txBody>
      </p:sp>
      <p:sp>
        <p:nvSpPr>
          <p:cNvPr id="3" name="Rectangle 3"/>
          <p:cNvSpPr txBox="1">
            <a:spLocks noChangeAspect="1" noChangeArrowheads="1"/>
          </p:cNvSpPr>
          <p:nvPr/>
        </p:nvSpPr>
        <p:spPr>
          <a:xfrm>
            <a:off x="117475" y="1347788"/>
            <a:ext cx="4349750" cy="4459287"/>
          </a:xfrm>
          <a:prstGeom prst="rect">
            <a:avLst/>
          </a:prstGeom>
        </p:spPr>
        <p:txBody>
          <a:bodyPr/>
          <a:lstStyle>
            <a:lvl1pPr marL="265113" indent="-265113" algn="l" rtl="0" fontAlgn="base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" charset="0"/>
              <a:buChar char="&gt;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184150" algn="l" rtl="0" fontAlgn="base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2pPr>
            <a:lvl3pPr marL="1236663" indent="-228600" algn="l" rtl="0" fontAlgn="base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n-lt"/>
              </a:defRPr>
            </a:lvl3pPr>
            <a:lvl4pPr marL="1644650" indent="-228600" algn="l" rt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90000"/>
              </a:lnSpc>
              <a:buFont typeface="Wingdings" pitchFamily="2" charset="2"/>
              <a:buChar char="§"/>
            </a:pPr>
            <a:r>
              <a:rPr lang="en-US" dirty="0" smtClean="0"/>
              <a:t>Vibration/shock-damped transport frame developed in industry</a:t>
            </a:r>
          </a:p>
          <a:p>
            <a:pPr>
              <a:lnSpc>
                <a:spcPct val="90000"/>
              </a:lnSpc>
              <a:buFont typeface="Wingdings" pitchFamily="2" charset="2"/>
              <a:buChar char="§"/>
            </a:pPr>
            <a:r>
              <a:rPr lang="en-US" dirty="0" smtClean="0"/>
              <a:t>After truck transport to </a:t>
            </a:r>
            <a:r>
              <a:rPr lang="en-US" dirty="0" err="1" smtClean="0"/>
              <a:t>Saclay</a:t>
            </a:r>
            <a:r>
              <a:rPr lang="en-US" dirty="0" smtClean="0"/>
              <a:t>, back on CMTB at DESY for RF test:</a:t>
            </a:r>
          </a:p>
          <a:p>
            <a:pPr lvl="1">
              <a:lnSpc>
                <a:spcPct val="90000"/>
              </a:lnSpc>
            </a:pPr>
            <a:r>
              <a:rPr lang="en-US" sz="1800" dirty="0" smtClean="0"/>
              <a:t>No mechanical damage, no vacuum leaks</a:t>
            </a:r>
          </a:p>
          <a:p>
            <a:pPr lvl="1">
              <a:lnSpc>
                <a:spcPct val="90000"/>
              </a:lnSpc>
            </a:pPr>
            <a:r>
              <a:rPr lang="en-US" sz="1800" dirty="0" smtClean="0"/>
              <a:t>Cool-down and RF-powering without problems</a:t>
            </a:r>
          </a:p>
          <a:p>
            <a:pPr lvl="1">
              <a:lnSpc>
                <a:spcPct val="90000"/>
              </a:lnSpc>
            </a:pPr>
            <a:r>
              <a:rPr lang="en-US" sz="1800" dirty="0" smtClean="0"/>
              <a:t>two of 8 cavities show reduced gradient (36</a:t>
            </a:r>
            <a:r>
              <a:rPr lang="en-US" sz="1800" dirty="0" smtClean="0">
                <a:sym typeface="Wingdings" pitchFamily="2" charset="2"/>
              </a:rPr>
              <a:t>30, </a:t>
            </a:r>
            <a:r>
              <a:rPr lang="en-US" sz="1800" dirty="0" smtClean="0"/>
              <a:t>26</a:t>
            </a:r>
            <a:r>
              <a:rPr lang="en-US" sz="1800" dirty="0" smtClean="0">
                <a:sym typeface="Wingdings" pitchFamily="2" charset="2"/>
              </a:rPr>
              <a:t>18 MV/m)</a:t>
            </a:r>
          </a:p>
          <a:p>
            <a:pPr lvl="1">
              <a:lnSpc>
                <a:spcPct val="90000"/>
              </a:lnSpc>
            </a:pPr>
            <a:r>
              <a:rPr lang="en-US" sz="1800" dirty="0" smtClean="0">
                <a:sym typeface="Wingdings" pitchFamily="2" charset="2"/>
              </a:rPr>
              <a:t>Possible reason (speculative): small dust particles shaken loose and changed position ??</a:t>
            </a:r>
          </a:p>
        </p:txBody>
      </p:sp>
      <p:pic>
        <p:nvPicPr>
          <p:cNvPr id="4" name="Picture 2" descr="C:\Documents and Settings\weise\Desktop\P1000030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83163" y="1073150"/>
            <a:ext cx="3159125" cy="23701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65650" y="3476625"/>
            <a:ext cx="4152900" cy="3003550"/>
          </a:xfrm>
          <a:prstGeom prst="rect">
            <a:avLst/>
          </a:prstGeom>
          <a:noFill/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27006073"/>
      </p:ext>
    </p:extLst>
  </p:cSld>
  <p:clrMapOvr>
    <a:masterClrMapping/>
  </p:clrMapOvr>
  <p:transition spd="med">
    <p:zoom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\\win.desy.de\group\mdi\dnoelle\public\20130118_StockVisit\images\large\20130118-IMG_598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1268760"/>
            <a:ext cx="2734959" cy="1823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1093788" y="541338"/>
            <a:ext cx="7283450" cy="481012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pPr>
              <a:buNone/>
            </a:pPr>
            <a:r>
              <a:rPr lang="de-DE" dirty="0" smtClean="0"/>
              <a:t>RF </a:t>
            </a:r>
            <a:r>
              <a:rPr lang="de-DE" dirty="0" err="1" smtClean="0"/>
              <a:t>system</a:t>
            </a:r>
            <a:r>
              <a:rPr lang="de-DE" dirty="0" smtClean="0"/>
              <a:t> </a:t>
            </a:r>
            <a:r>
              <a:rPr lang="de-DE" dirty="0" err="1" smtClean="0"/>
              <a:t>components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RF Power System</a:t>
            </a:r>
            <a:endParaRPr lang="de-DE" dirty="0"/>
          </a:p>
        </p:txBody>
      </p:sp>
      <p:sp>
        <p:nvSpPr>
          <p:cNvPr id="4" name="TextBox 6"/>
          <p:cNvSpPr txBox="1">
            <a:spLocks noChangeArrowheads="1"/>
          </p:cNvSpPr>
          <p:nvPr/>
        </p:nvSpPr>
        <p:spPr bwMode="auto">
          <a:xfrm>
            <a:off x="35496" y="1052150"/>
            <a:ext cx="4037892" cy="3600986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9pPr>
          </a:lstStyle>
          <a:p>
            <a:pPr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</a:pPr>
            <a:r>
              <a:rPr lang="en-US" sz="2000" dirty="0" smtClean="0">
                <a:solidFill>
                  <a:srgbClr val="261748"/>
                </a:solidFill>
              </a:rPr>
              <a:t> all major components ordered </a:t>
            </a:r>
          </a:p>
          <a:p>
            <a:pPr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</a:pPr>
            <a:r>
              <a:rPr lang="en-US" sz="2000" dirty="0" smtClean="0">
                <a:solidFill>
                  <a:srgbClr val="261748"/>
                </a:solidFill>
              </a:rPr>
              <a:t> several components delivered, e.g.</a:t>
            </a:r>
          </a:p>
          <a:p>
            <a:pPr lvl="1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§"/>
            </a:pPr>
            <a:r>
              <a:rPr lang="en-US" sz="2000" dirty="0" smtClean="0">
                <a:solidFill>
                  <a:srgbClr val="261748"/>
                </a:solidFill>
              </a:rPr>
              <a:t>4 klystrons </a:t>
            </a:r>
          </a:p>
          <a:p>
            <a:pPr lvl="1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§"/>
            </a:pPr>
            <a:r>
              <a:rPr lang="en-US" sz="2000" dirty="0" smtClean="0">
                <a:solidFill>
                  <a:srgbClr val="261748"/>
                </a:solidFill>
              </a:rPr>
              <a:t>8 modulators </a:t>
            </a:r>
          </a:p>
          <a:p>
            <a:pPr lvl="1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§"/>
            </a:pPr>
            <a:r>
              <a:rPr lang="en-US" sz="2000" dirty="0" smtClean="0">
                <a:solidFill>
                  <a:srgbClr val="261748"/>
                </a:solidFill>
              </a:rPr>
              <a:t>12 pulse transformers</a:t>
            </a:r>
          </a:p>
          <a:p>
            <a:pPr lvl="1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§"/>
            </a:pPr>
            <a:r>
              <a:rPr lang="en-US" sz="2000" dirty="0">
                <a:solidFill>
                  <a:srgbClr val="261748"/>
                </a:solidFill>
              </a:rPr>
              <a:t>18 connection modules</a:t>
            </a:r>
          </a:p>
          <a:p>
            <a:pPr lvl="1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§"/>
            </a:pPr>
            <a:r>
              <a:rPr lang="en-US" sz="2000" dirty="0" smtClean="0">
                <a:solidFill>
                  <a:srgbClr val="261748"/>
                </a:solidFill>
              </a:rPr>
              <a:t>100% pulse cables delivered and 80% installed</a:t>
            </a:r>
          </a:p>
          <a:p>
            <a:pPr lvl="1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§"/>
            </a:pPr>
            <a:r>
              <a:rPr lang="en-US" sz="2000" dirty="0" smtClean="0">
                <a:solidFill>
                  <a:srgbClr val="261748"/>
                </a:solidFill>
              </a:rPr>
              <a:t>22 preamplifiers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5496" y="4790762"/>
            <a:ext cx="3912335" cy="14465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9pPr>
          </a:lstStyle>
          <a:p>
            <a:pPr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</a:pPr>
            <a:r>
              <a:rPr lang="en-US" sz="2000" dirty="0" smtClean="0">
                <a:solidFill>
                  <a:srgbClr val="261748"/>
                </a:solidFill>
              </a:rPr>
              <a:t> RF interlock in production </a:t>
            </a:r>
          </a:p>
          <a:p>
            <a:pPr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</a:pPr>
            <a:r>
              <a:rPr lang="en-US" sz="2000" dirty="0">
                <a:solidFill>
                  <a:srgbClr val="261748"/>
                </a:solidFill>
              </a:rPr>
              <a:t> </a:t>
            </a:r>
            <a:r>
              <a:rPr lang="en-US" sz="2000" dirty="0" smtClean="0">
                <a:solidFill>
                  <a:srgbClr val="261748"/>
                </a:solidFill>
              </a:rPr>
              <a:t>CFT for PS for RF racks done</a:t>
            </a:r>
          </a:p>
          <a:p>
            <a:pPr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</a:pPr>
            <a:r>
              <a:rPr lang="en-US" sz="2000" dirty="0">
                <a:solidFill>
                  <a:srgbClr val="261748"/>
                </a:solidFill>
              </a:rPr>
              <a:t> I</a:t>
            </a:r>
            <a:r>
              <a:rPr lang="en-US" sz="2000" dirty="0" smtClean="0">
                <a:solidFill>
                  <a:srgbClr val="261748"/>
                </a:solidFill>
              </a:rPr>
              <a:t>nstallation procedures to be finalized</a:t>
            </a:r>
            <a:endParaRPr lang="en-US" sz="2000" dirty="0">
              <a:solidFill>
                <a:prstClr val="black"/>
              </a:solidFill>
            </a:endParaRPr>
          </a:p>
        </p:txBody>
      </p:sp>
      <p:pic>
        <p:nvPicPr>
          <p:cNvPr id="6" name="Picture 2" descr="S:\user\groups\mdi\dnoelle\public\20130410_XFEL_XHM_XTIN_XTL_XS1\images\medium\20130410-MK3_967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689" y="3890718"/>
            <a:ext cx="3714751" cy="247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/>
          <p:cNvPicPr>
            <a:picLocks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492200" y="1809040"/>
            <a:ext cx="2880000" cy="19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cap="flat" cmpd="sng">
                <a:solidFill>
                  <a:schemeClr val="folHlink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9" name="Picture 9" descr="DESY-Logo-cyan-RGB_ger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72074" y="6465802"/>
            <a:ext cx="327905" cy="327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8790562"/>
      </p:ext>
    </p:extLst>
  </p:cSld>
  <p:clrMapOvr>
    <a:masterClrMapping/>
  </p:clrMapOvr>
  <p:transition spd="med">
    <p:zoom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093788" y="541338"/>
            <a:ext cx="7283450" cy="481012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pPr>
              <a:buNone/>
            </a:pPr>
            <a:r>
              <a:rPr lang="de-DE" dirty="0" smtClean="0"/>
              <a:t>Warm </a:t>
            </a:r>
            <a:r>
              <a:rPr lang="de-DE" dirty="0" err="1" smtClean="0"/>
              <a:t>magnet</a:t>
            </a:r>
            <a:r>
              <a:rPr lang="de-DE" dirty="0" smtClean="0"/>
              <a:t> </a:t>
            </a:r>
            <a:r>
              <a:rPr lang="de-DE" dirty="0" err="1" smtClean="0"/>
              <a:t>production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Magnet </a:t>
            </a:r>
            <a:r>
              <a:rPr lang="de-DE" dirty="0" err="1" smtClean="0"/>
              <a:t>Production</a:t>
            </a:r>
            <a:r>
              <a:rPr lang="de-DE" dirty="0" smtClean="0"/>
              <a:t> </a:t>
            </a:r>
            <a:r>
              <a:rPr lang="de-DE" dirty="0" err="1" smtClean="0"/>
              <a:t>at</a:t>
            </a:r>
            <a:r>
              <a:rPr lang="de-DE" dirty="0" smtClean="0"/>
              <a:t> </a:t>
            </a:r>
            <a:r>
              <a:rPr lang="de-DE" dirty="0" err="1" smtClean="0"/>
              <a:t>Efremov</a:t>
            </a:r>
            <a:endParaRPr lang="de-DE" dirty="0"/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00800" y="1052736"/>
            <a:ext cx="8791680" cy="5287601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9pPr>
          </a:lstStyle>
          <a:p>
            <a:pPr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</a:pPr>
            <a:r>
              <a:rPr lang="en-US" sz="2000" dirty="0" smtClean="0">
                <a:solidFill>
                  <a:srgbClr val="261748"/>
                </a:solidFill>
              </a:rPr>
              <a:t> PRR for 19 out of 23 magnet types are finished; covers 95% of the more than 700 magnets</a:t>
            </a:r>
          </a:p>
          <a:p>
            <a:pPr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</a:pPr>
            <a:r>
              <a:rPr lang="en-US" sz="2000" dirty="0">
                <a:solidFill>
                  <a:srgbClr val="261748"/>
                </a:solidFill>
              </a:rPr>
              <a:t> </a:t>
            </a:r>
            <a:r>
              <a:rPr lang="en-US" sz="2000" dirty="0" smtClean="0">
                <a:solidFill>
                  <a:srgbClr val="261748"/>
                </a:solidFill>
              </a:rPr>
              <a:t>magnet fabrication is in full swing</a:t>
            </a:r>
          </a:p>
          <a:p>
            <a:pPr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</a:pPr>
            <a:endParaRPr lang="en-US" sz="2000" dirty="0" smtClean="0">
              <a:solidFill>
                <a:srgbClr val="261748"/>
              </a:solidFill>
            </a:endParaRPr>
          </a:p>
          <a:p>
            <a:pPr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</a:pPr>
            <a:endParaRPr lang="en-US" sz="2000" dirty="0">
              <a:solidFill>
                <a:srgbClr val="261748"/>
              </a:solidFill>
            </a:endParaRPr>
          </a:p>
          <a:p>
            <a:pPr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</a:pPr>
            <a:endParaRPr lang="en-US" sz="2000" dirty="0" smtClean="0">
              <a:solidFill>
                <a:srgbClr val="261748"/>
              </a:solidFill>
            </a:endParaRPr>
          </a:p>
          <a:p>
            <a:pPr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</a:pPr>
            <a:endParaRPr lang="en-US" sz="2000" dirty="0">
              <a:solidFill>
                <a:srgbClr val="261748"/>
              </a:solidFill>
            </a:endParaRPr>
          </a:p>
          <a:p>
            <a:pPr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</a:pPr>
            <a:endParaRPr lang="en-US" sz="2000" dirty="0" smtClean="0">
              <a:solidFill>
                <a:srgbClr val="261748"/>
              </a:solidFill>
            </a:endParaRPr>
          </a:p>
          <a:p>
            <a:pPr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</a:pPr>
            <a:endParaRPr lang="en-US" sz="2000" dirty="0">
              <a:solidFill>
                <a:srgbClr val="261748"/>
              </a:solidFill>
            </a:endParaRPr>
          </a:p>
          <a:p>
            <a:pPr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</a:pPr>
            <a:endParaRPr lang="en-US" sz="2000" dirty="0" smtClean="0">
              <a:solidFill>
                <a:srgbClr val="261748"/>
              </a:solidFill>
            </a:endParaRPr>
          </a:p>
          <a:p>
            <a:pPr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</a:pPr>
            <a:endParaRPr lang="en-US" sz="2000" dirty="0">
              <a:solidFill>
                <a:srgbClr val="261748"/>
              </a:solidFill>
            </a:endParaRPr>
          </a:p>
          <a:p>
            <a:pPr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</a:pPr>
            <a:r>
              <a:rPr lang="en-US" sz="2000" dirty="0" smtClean="0">
                <a:solidFill>
                  <a:srgbClr val="261748"/>
                </a:solidFill>
              </a:rPr>
              <a:t> quality control / magnetic measurement started </a:t>
            </a:r>
            <a:r>
              <a:rPr lang="en-US" sz="2000" dirty="0">
                <a:solidFill>
                  <a:srgbClr val="261748"/>
                </a:solidFill>
              </a:rPr>
              <a:t>at </a:t>
            </a:r>
            <a:r>
              <a:rPr lang="en-US" sz="2000" dirty="0" smtClean="0">
                <a:solidFill>
                  <a:srgbClr val="261748"/>
                </a:solidFill>
              </a:rPr>
              <a:t>DESY</a:t>
            </a:r>
          </a:p>
          <a:p>
            <a:pPr lvl="1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</a:pPr>
            <a:r>
              <a:rPr lang="en-US" sz="1600" dirty="0" smtClean="0">
                <a:solidFill>
                  <a:srgbClr val="261748"/>
                </a:solidFill>
              </a:rPr>
              <a:t>XBB</a:t>
            </a:r>
            <a:r>
              <a:rPr lang="en-US" sz="1600" dirty="0">
                <a:solidFill>
                  <a:srgbClr val="261748"/>
                </a:solidFill>
              </a:rPr>
              <a:t>: 11 out of 14 magnets delivered</a:t>
            </a:r>
          </a:p>
          <a:p>
            <a:pPr lvl="1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</a:pPr>
            <a:r>
              <a:rPr lang="en-US" sz="1600" dirty="0">
                <a:solidFill>
                  <a:srgbClr val="261748"/>
                </a:solidFill>
              </a:rPr>
              <a:t>XSC: All 17 magnets delivered</a:t>
            </a:r>
          </a:p>
          <a:p>
            <a:pPr lvl="1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</a:pPr>
            <a:r>
              <a:rPr lang="en-US" sz="1600" dirty="0">
                <a:solidFill>
                  <a:srgbClr val="261748"/>
                </a:solidFill>
              </a:rPr>
              <a:t>XQE: 14 out of 43 magnets </a:t>
            </a:r>
            <a:r>
              <a:rPr lang="en-US" sz="1600" dirty="0" smtClean="0">
                <a:solidFill>
                  <a:srgbClr val="261748"/>
                </a:solidFill>
              </a:rPr>
              <a:t>delivered</a:t>
            </a:r>
            <a:endParaRPr lang="en-US" sz="1600" dirty="0">
              <a:solidFill>
                <a:srgbClr val="261748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00800" y="2169120"/>
            <a:ext cx="8912261" cy="2709888"/>
            <a:chOff x="100800" y="2169120"/>
            <a:chExt cx="8912261" cy="2709888"/>
          </a:xfrm>
        </p:grpSpPr>
        <p:grpSp>
          <p:nvGrpSpPr>
            <p:cNvPr id="5" name="Group 4"/>
            <p:cNvGrpSpPr/>
            <p:nvPr/>
          </p:nvGrpSpPr>
          <p:grpSpPr>
            <a:xfrm>
              <a:off x="100800" y="2169120"/>
              <a:ext cx="1755000" cy="2709888"/>
              <a:chOff x="100800" y="2169120"/>
              <a:chExt cx="1755000" cy="2709888"/>
            </a:xfrm>
          </p:grpSpPr>
          <p:pic>
            <p:nvPicPr>
              <p:cNvPr id="12" name="Inhaltsplatzhalter 5"/>
              <p:cNvPicPr>
                <a:picLocks noChangeAspect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100800" y="2169120"/>
                <a:ext cx="1755000" cy="2340000"/>
              </a:xfrm>
              <a:prstGeom prst="rect">
                <a:avLst/>
              </a:prstGeom>
            </p:spPr>
          </p:pic>
          <p:sp>
            <p:nvSpPr>
              <p:cNvPr id="13" name="Textfeld 8"/>
              <p:cNvSpPr txBox="1">
                <a:spLocks noChangeArrowheads="1"/>
              </p:cNvSpPr>
              <p:nvPr/>
            </p:nvSpPr>
            <p:spPr bwMode="auto">
              <a:xfrm>
                <a:off x="402038" y="4509121"/>
                <a:ext cx="1152525" cy="3698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r>
                  <a:rPr lang="de-DE" b="1" dirty="0" smtClean="0">
                    <a:solidFill>
                      <a:srgbClr val="000000"/>
                    </a:solidFill>
                  </a:rPr>
                  <a:t>XBB</a:t>
                </a:r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>
              <a:off x="1927332" y="2169120"/>
              <a:ext cx="3509240" cy="2709888"/>
              <a:chOff x="1927332" y="2169120"/>
              <a:chExt cx="3509240" cy="2709888"/>
            </a:xfrm>
          </p:grpSpPr>
          <p:pic>
            <p:nvPicPr>
              <p:cNvPr id="10" name="Grafik 7"/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927332" y="2169120"/>
                <a:ext cx="3509240" cy="2340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1" name="Textfeld 9"/>
              <p:cNvSpPr txBox="1">
                <a:spLocks noChangeArrowheads="1"/>
              </p:cNvSpPr>
              <p:nvPr/>
            </p:nvSpPr>
            <p:spPr bwMode="auto">
              <a:xfrm>
                <a:off x="2817559" y="4509120"/>
                <a:ext cx="1728787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r>
                  <a:rPr lang="de-DE" b="1" dirty="0" smtClean="0">
                    <a:solidFill>
                      <a:srgbClr val="000000"/>
                    </a:solidFill>
                  </a:rPr>
                  <a:t>XSC</a:t>
                </a: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5515661" y="2169120"/>
              <a:ext cx="3497400" cy="2709888"/>
              <a:chOff x="5515661" y="2169120"/>
              <a:chExt cx="3497400" cy="2709888"/>
            </a:xfrm>
          </p:grpSpPr>
          <p:pic>
            <p:nvPicPr>
              <p:cNvPr id="8" name="Inhaltsplatzhalter 6"/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5515661" y="2169120"/>
                <a:ext cx="3497400" cy="2340000"/>
              </a:xfrm>
              <a:prstGeom prst="rect">
                <a:avLst/>
              </a:prstGeom>
            </p:spPr>
          </p:pic>
          <p:sp>
            <p:nvSpPr>
              <p:cNvPr id="9" name="Textfeld 10"/>
              <p:cNvSpPr txBox="1">
                <a:spLocks noChangeArrowheads="1"/>
              </p:cNvSpPr>
              <p:nvPr/>
            </p:nvSpPr>
            <p:spPr bwMode="auto">
              <a:xfrm>
                <a:off x="6544430" y="4509121"/>
                <a:ext cx="1439862" cy="3698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r>
                  <a:rPr lang="de-DE" b="1" dirty="0" smtClean="0">
                    <a:solidFill>
                      <a:srgbClr val="000000"/>
                    </a:solidFill>
                  </a:rPr>
                  <a:t>XQE</a:t>
                </a:r>
              </a:p>
            </p:txBody>
          </p:sp>
        </p:grpSp>
      </p:grpSp>
      <p:pic>
        <p:nvPicPr>
          <p:cNvPr id="15" name="Picture 2" descr="C:\Documents and Settings\weise\Desktop\Logo - Efremov Institute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65418" y="6502001"/>
            <a:ext cx="445293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9" descr="DESY-Logo-cyan-RGB_ger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72074" y="6465802"/>
            <a:ext cx="327905" cy="327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6273124"/>
      </p:ext>
    </p:extLst>
  </p:cSld>
  <p:clrMapOvr>
    <a:masterClrMapping/>
  </p:clrMapOvr>
  <p:transition spd="med">
    <p:zoom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093788" y="541338"/>
            <a:ext cx="7283450" cy="481012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pPr>
              <a:buNone/>
            </a:pPr>
            <a:r>
              <a:rPr lang="de-DE" dirty="0" smtClean="0"/>
              <a:t>Warm </a:t>
            </a:r>
            <a:r>
              <a:rPr lang="de-DE" dirty="0" err="1" smtClean="0"/>
              <a:t>vacuum</a:t>
            </a:r>
            <a:r>
              <a:rPr lang="de-DE" dirty="0" smtClean="0"/>
              <a:t> </a:t>
            </a:r>
            <a:r>
              <a:rPr lang="de-DE" dirty="0" err="1" smtClean="0"/>
              <a:t>components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Warm </a:t>
            </a:r>
            <a:r>
              <a:rPr lang="de-DE" dirty="0" err="1" smtClean="0"/>
              <a:t>Vacuum</a:t>
            </a:r>
            <a:endParaRPr lang="de-DE" dirty="0"/>
          </a:p>
        </p:txBody>
      </p:sp>
      <p:grpSp>
        <p:nvGrpSpPr>
          <p:cNvPr id="3" name="Group 2"/>
          <p:cNvGrpSpPr/>
          <p:nvPr/>
        </p:nvGrpSpPr>
        <p:grpSpPr>
          <a:xfrm>
            <a:off x="6389497" y="2265522"/>
            <a:ext cx="2628000" cy="3726609"/>
            <a:chOff x="6351712" y="2693229"/>
            <a:chExt cx="2628000" cy="3726609"/>
          </a:xfrm>
        </p:grpSpPr>
        <p:pic>
          <p:nvPicPr>
            <p:cNvPr id="4" name="Content Placeholder 8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351712" y="2693229"/>
              <a:ext cx="2628000" cy="1888061"/>
            </a:xfrm>
            <a:prstGeom prst="rect">
              <a:avLst/>
            </a:prstGeom>
          </p:spPr>
        </p:pic>
        <p:pic>
          <p:nvPicPr>
            <p:cNvPr id="5" name="Content Placeholder 9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351712" y="4531778"/>
              <a:ext cx="2628000" cy="1888060"/>
            </a:xfrm>
            <a:prstGeom prst="rect">
              <a:avLst/>
            </a:prstGeom>
          </p:spPr>
        </p:pic>
      </p:grpSp>
      <p:pic>
        <p:nvPicPr>
          <p:cNvPr id="6" name="Content Placeholder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9872" y="2087545"/>
            <a:ext cx="2808312" cy="3744416"/>
          </a:xfrm>
          <a:prstGeom prst="rect">
            <a:avLst/>
          </a:prstGeom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00799" y="1052736"/>
            <a:ext cx="9043201" cy="114390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9pPr>
          </a:lstStyle>
          <a:p>
            <a:pPr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</a:pPr>
            <a:r>
              <a:rPr lang="en-US" sz="2000" dirty="0" smtClean="0">
                <a:solidFill>
                  <a:srgbClr val="261748"/>
                </a:solidFill>
              </a:rPr>
              <a:t> RF gun clean room assembly and shipping to DESY, </a:t>
            </a:r>
            <a:r>
              <a:rPr lang="en-US" sz="2000" dirty="0" err="1" smtClean="0">
                <a:solidFill>
                  <a:srgbClr val="261748"/>
                </a:solidFill>
              </a:rPr>
              <a:t>Zeuthen</a:t>
            </a:r>
            <a:r>
              <a:rPr lang="en-US" sz="2000" dirty="0" smtClean="0">
                <a:solidFill>
                  <a:srgbClr val="261748"/>
                </a:solidFill>
              </a:rPr>
              <a:t> (conditioning)</a:t>
            </a:r>
            <a:endParaRPr lang="en-US" sz="2000" dirty="0">
              <a:solidFill>
                <a:srgbClr val="261748"/>
              </a:solidFill>
            </a:endParaRPr>
          </a:p>
          <a:p>
            <a:pPr lvl="5" eaLnBrk="1" hangingPunct="1">
              <a:spcBef>
                <a:spcPts val="500"/>
              </a:spcBef>
            </a:pPr>
            <a:r>
              <a:rPr lang="en-US" sz="2000" dirty="0">
                <a:solidFill>
                  <a:srgbClr val="261748"/>
                </a:solidFill>
              </a:rPr>
              <a:t> </a:t>
            </a:r>
            <a:r>
              <a:rPr lang="en-US" sz="2000" dirty="0" smtClean="0">
                <a:solidFill>
                  <a:srgbClr val="261748"/>
                </a:solidFill>
              </a:rPr>
              <a:t>BC </a:t>
            </a:r>
            <a:r>
              <a:rPr lang="en-US" sz="2000" dirty="0">
                <a:solidFill>
                  <a:srgbClr val="261748"/>
                </a:solidFill>
              </a:rPr>
              <a:t>chicane 2nd prototype at </a:t>
            </a:r>
            <a:r>
              <a:rPr lang="en-US" sz="2000" dirty="0" smtClean="0">
                <a:solidFill>
                  <a:srgbClr val="261748"/>
                </a:solidFill>
              </a:rPr>
              <a:t>BINP</a:t>
            </a:r>
          </a:p>
          <a:p>
            <a:pPr lvl="8" algn="r" eaLnBrk="1" hangingPunct="1">
              <a:spcBef>
                <a:spcPts val="500"/>
              </a:spcBef>
            </a:pPr>
            <a:r>
              <a:rPr lang="en-US" sz="2000" dirty="0">
                <a:solidFill>
                  <a:srgbClr val="261748"/>
                </a:solidFill>
              </a:rPr>
              <a:t> Main collimator prototype at </a:t>
            </a:r>
            <a:r>
              <a:rPr lang="en-US" sz="2000" dirty="0" smtClean="0">
                <a:solidFill>
                  <a:srgbClr val="261748"/>
                </a:solidFill>
              </a:rPr>
              <a:t>BINP</a:t>
            </a:r>
          </a:p>
        </p:txBody>
      </p:sp>
      <p:pic>
        <p:nvPicPr>
          <p:cNvPr id="8" name="Content Placeholder 1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127" y="1916832"/>
            <a:ext cx="3174140" cy="2380605"/>
          </a:xfrm>
          <a:prstGeom prst="rect">
            <a:avLst/>
          </a:prstGeom>
        </p:spPr>
      </p:pic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100799" y="6021288"/>
            <a:ext cx="9043201" cy="40011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9pPr>
          </a:lstStyle>
          <a:p>
            <a:pPr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</a:pPr>
            <a:r>
              <a:rPr lang="en-US" sz="2000" dirty="0" smtClean="0">
                <a:solidFill>
                  <a:srgbClr val="261748"/>
                </a:solidFill>
              </a:rPr>
              <a:t> beam line reviews passed for injector, BC1 straight and main dump sections</a:t>
            </a:r>
            <a:endParaRPr lang="en-US" sz="2000" dirty="0">
              <a:solidFill>
                <a:srgbClr val="261748"/>
              </a:solidFill>
            </a:endParaRPr>
          </a:p>
        </p:txBody>
      </p:sp>
      <p:pic>
        <p:nvPicPr>
          <p:cNvPr id="11" name="Picture 9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55953" y="6465803"/>
            <a:ext cx="595413" cy="3292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cap="flat" cmpd="sng">
                <a:solidFill>
                  <a:schemeClr val="folHlink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2" name="Picture 9" descr="DESY-Logo-cyan-RGB_ger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72074" y="6465802"/>
            <a:ext cx="327905" cy="327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1458390"/>
      </p:ext>
    </p:extLst>
  </p:cSld>
  <p:clrMapOvr>
    <a:masterClrMapping/>
  </p:clrMapOvr>
  <p:transition spd="med">
    <p:zoom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Users\dnoelle\Desktop\XFEL Fotos\FolienFürHans\20120831-IMG_440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07441" y="3189565"/>
            <a:ext cx="1868861" cy="1246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9" descr="C:\Users\dnoelle\Desktop\XFEL Fotos\FolienFürHans\20100318-IMG_796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3076" y="4831326"/>
            <a:ext cx="1879614" cy="1253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143" descr="class-fondblanc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1713" y="6346465"/>
            <a:ext cx="336762" cy="486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9" descr="DESY-Logo-cyan-RGB_ger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21751" y="6434384"/>
            <a:ext cx="327905" cy="327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dnoelle\Desktop\XFEL Fotos\FolienFürHans\20120612-IMG_3357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72689" y="1217926"/>
            <a:ext cx="1120439" cy="1679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0" descr="C:\Users\dnoelle\Desktop\XFEL Fotos\FolienFürHans\20130207-IMG_6402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01679" y="4881445"/>
            <a:ext cx="1782900" cy="1189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3" descr="C:\Users\dnoelle\Desktop\XFEL Fotos\FolienFürHans\20130207-IMG_6403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96634" y="4881445"/>
            <a:ext cx="1804483" cy="1203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C:\Users\dnoelle\Desktop\XFEL Fotos\FolienFürHans\20120106-IMG_1276.jp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720" y="1300979"/>
            <a:ext cx="1142365" cy="1136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 descr="C:\Users\dnoelle\Desktop\XFEL Fotos\FolienFürHans\20120124-IMG_1783.jpg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3075" y="2835180"/>
            <a:ext cx="1317639" cy="1247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C:\Users\dnoelle\Desktop\XFEL Fotos\FolienFürHans\20120504-IMG_2445.jpg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78323" y="1306235"/>
            <a:ext cx="1265387" cy="844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0" descr="C:\Users\dnoelle\Desktop\XFEL Fotos\FolienFürHans\20121129-IMG_5560.jpg"/>
          <p:cNvPicPr>
            <a:picLocks noChangeAspect="1" noChangeArrowheads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73223" y="2404120"/>
            <a:ext cx="1148528" cy="1721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4" descr="Paul Scherrer Institut"/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97838" y="6497220"/>
            <a:ext cx="738188" cy="265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4" name="Group 26"/>
          <p:cNvGrpSpPr>
            <a:grpSpLocks/>
          </p:cNvGrpSpPr>
          <p:nvPr/>
        </p:nvGrpSpPr>
        <p:grpSpPr bwMode="auto">
          <a:xfrm>
            <a:off x="7012259" y="6347188"/>
            <a:ext cx="429578" cy="446518"/>
            <a:chOff x="989901" y="4144162"/>
            <a:chExt cx="1484851" cy="1096948"/>
          </a:xfrm>
        </p:grpSpPr>
        <p:sp>
          <p:nvSpPr>
            <p:cNvPr id="15" name="Rectangle 25"/>
            <p:cNvSpPr>
              <a:spLocks noChangeArrowheads="1"/>
            </p:cNvSpPr>
            <p:nvPr/>
          </p:nvSpPr>
          <p:spPr bwMode="auto">
            <a:xfrm>
              <a:off x="989901" y="4144162"/>
              <a:ext cx="1484851" cy="108218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342900" indent="-342900" eaLnBrk="1" hangingPunct="1">
                <a:spcBef>
                  <a:spcPct val="20000"/>
                </a:spcBef>
                <a:buClr>
                  <a:srgbClr val="F8B323"/>
                </a:buClr>
                <a:buFont typeface="Wingdings" pitchFamily="2" charset="2"/>
                <a:buChar char="n"/>
              </a:pPr>
              <a:endParaRPr lang="en-US" sz="900">
                <a:ea typeface="ＭＳ Ｐゴシック" pitchFamily="112" charset="-128"/>
              </a:endParaRPr>
            </a:p>
          </p:txBody>
        </p:sp>
        <p:pic>
          <p:nvPicPr>
            <p:cNvPr id="16" name="Picture 26" descr="Stockholm University home">
              <a:hlinkClick r:id="rId14" tooltip="Stockholm University home"/>
            </p:cNvPr>
            <p:cNvPicPr>
              <a:picLocks noChangeAspect="1" noChangeArrowheads="1"/>
            </p:cNvPicPr>
            <p:nvPr/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4683" y="4202885"/>
              <a:ext cx="1095375" cy="1038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1738" y="1217926"/>
            <a:ext cx="2886201" cy="17430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84579" y="3189565"/>
            <a:ext cx="1796853" cy="13257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8" cstate="screen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ackgroundRemoval t="2300" b="89952" l="2951" r="9568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56146" y="4297285"/>
            <a:ext cx="2621571" cy="1965881"/>
          </a:xfrm>
          <a:prstGeom prst="rect">
            <a:avLst/>
          </a:prstGeom>
        </p:spPr>
      </p:pic>
      <p:sp>
        <p:nvSpPr>
          <p:cNvPr id="20" name="Title 1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diagnostics, timing, LLRF, …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76318026"/>
      </p:ext>
    </p:extLst>
  </p:cSld>
  <p:clrMapOvr>
    <a:masterClrMapping/>
  </p:clrMapOvr>
  <p:transition spd="med">
    <p:zoom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Schedule, cost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475" y="1347788"/>
            <a:ext cx="8388350" cy="4459287"/>
          </a:xfrm>
        </p:spPr>
        <p:txBody>
          <a:bodyPr/>
          <a:lstStyle/>
          <a:p>
            <a:r>
              <a:rPr lang="en-US" dirty="0" smtClean="0"/>
              <a:t>Module assembly delayed due to delayed delivery of components</a:t>
            </a:r>
          </a:p>
          <a:p>
            <a:pPr lvl="1"/>
            <a:r>
              <a:rPr lang="en-US" sz="1800" dirty="0" smtClean="0"/>
              <a:t>This is the project’s critical path</a:t>
            </a:r>
            <a:endParaRPr lang="de-DE" sz="1800" dirty="0" smtClean="0"/>
          </a:p>
          <a:p>
            <a:pPr lvl="1"/>
            <a:r>
              <a:rPr lang="en-US" sz="1800" dirty="0" smtClean="0"/>
              <a:t>From present point of view, 6 – 9 months delay for completion of project </a:t>
            </a:r>
            <a:r>
              <a:rPr lang="en-US" sz="1800" dirty="0" smtClean="0">
                <a:sym typeface="Wingdings" pitchFamily="2" charset="2"/>
              </a:rPr>
              <a:t> 1</a:t>
            </a:r>
            <a:r>
              <a:rPr lang="en-US" sz="1800" baseline="30000" dirty="0" smtClean="0">
                <a:sym typeface="Wingdings" pitchFamily="2" charset="2"/>
              </a:rPr>
              <a:t>st</a:t>
            </a:r>
            <a:r>
              <a:rPr lang="en-US" sz="1800" dirty="0" smtClean="0">
                <a:sym typeface="Wingdings" pitchFamily="2" charset="2"/>
              </a:rPr>
              <a:t> SASE beam autumn 2016</a:t>
            </a:r>
          </a:p>
          <a:p>
            <a:pPr lvl="1"/>
            <a:r>
              <a:rPr lang="en-US" sz="1800" dirty="0" smtClean="0">
                <a:sym typeface="Wingdings" pitchFamily="2" charset="2"/>
              </a:rPr>
              <a:t>Will try to catch up by accelerating assembly (extra shifts) if possible (under discussion with CEA) – </a:t>
            </a:r>
            <a:r>
              <a:rPr lang="en-US" sz="1800" i="1" dirty="0" smtClean="0">
                <a:sym typeface="Wingdings" pitchFamily="2" charset="2"/>
              </a:rPr>
              <a:t>RF coupler delivery rate must be reached!</a:t>
            </a:r>
          </a:p>
          <a:p>
            <a:r>
              <a:rPr lang="en-US" dirty="0" smtClean="0">
                <a:sym typeface="Wingdings" pitchFamily="2" charset="2"/>
              </a:rPr>
              <a:t>Accelerator complex cost (~520M€ y2005 incl. tech infrastructure) approximately 6% above original plan</a:t>
            </a:r>
          </a:p>
          <a:p>
            <a:pPr lvl="1"/>
            <a:r>
              <a:rPr lang="en-US" sz="1800" dirty="0" smtClean="0">
                <a:sym typeface="Wingdings" pitchFamily="2" charset="2"/>
              </a:rPr>
              <a:t>Most cost figures by now well known, residual uncertainty, incl. delays, few percent</a:t>
            </a:r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3397996778"/>
      </p:ext>
    </p:extLst>
  </p:cSld>
  <p:clrMapOvr>
    <a:masterClrMapping/>
  </p:clrMapOvr>
  <p:transition spd="med">
    <p:zoom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030414"/>
            <a:ext cx="9144000" cy="1382712"/>
          </a:xfrm>
        </p:spPr>
        <p:txBody>
          <a:bodyPr/>
          <a:lstStyle/>
          <a:p>
            <a:pPr marL="0" indent="0">
              <a:buNone/>
            </a:pPr>
            <a:r>
              <a:rPr lang="en-US" sz="4800" dirty="0" smtClean="0"/>
              <a:t> </a:t>
            </a:r>
            <a:r>
              <a:rPr lang="en-US" sz="4800" b="1" dirty="0" smtClean="0">
                <a:solidFill>
                  <a:srgbClr val="100F2E"/>
                </a:solidFill>
              </a:rPr>
              <a:t>Thank you for your attention!</a:t>
            </a:r>
            <a:endParaRPr lang="en-US" sz="4800" b="1" dirty="0">
              <a:solidFill>
                <a:srgbClr val="100F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8119642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Organization of the European XFEL Project</a:t>
            </a:r>
          </a:p>
        </p:txBody>
      </p:sp>
      <p:sp>
        <p:nvSpPr>
          <p:cNvPr id="27" name="Slide Number Placeholder 3"/>
          <p:cNvSpPr txBox="1">
            <a:spLocks/>
          </p:cNvSpPr>
          <p:nvPr/>
        </p:nvSpPr>
        <p:spPr bwMode="auto">
          <a:xfrm>
            <a:off x="8442325" y="114300"/>
            <a:ext cx="576263" cy="91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4000" tIns="45720" rIns="54000" bIns="18000" numCol="1" anchor="b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 sz="900" b="1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Geneva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5pPr>
            <a:lvl6pPr marL="2514600" indent="-228600" algn="l" defTabSz="4572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6pPr>
            <a:lvl7pPr marL="2971800" indent="-228600" algn="l" defTabSz="4572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7pPr>
            <a:lvl8pPr marL="3429000" indent="-228600" algn="l" defTabSz="4572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8pPr>
            <a:lvl9pPr marL="3886200" indent="-228600" algn="l" defTabSz="4572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9pPr>
          </a:lstStyle>
          <a:p>
            <a:fld id="{21529082-1C64-4637-AEE3-A12AC628E792}" type="slidenum">
              <a:rPr lang="en-GB" sz="1000" smtClean="0">
                <a:solidFill>
                  <a:schemeClr val="bg1"/>
                </a:solidFill>
              </a:rPr>
              <a:pPr/>
              <a:t>3</a:t>
            </a:fld>
            <a:endParaRPr lang="en-GB" sz="1000" smtClean="0">
              <a:solidFill>
                <a:schemeClr val="bg1"/>
              </a:solidFill>
            </a:endParaRPr>
          </a:p>
        </p:txBody>
      </p:sp>
      <p:sp>
        <p:nvSpPr>
          <p:cNvPr id="28" name="Rectangle 5"/>
          <p:cNvSpPr>
            <a:spLocks noChangeArrowheads="1"/>
          </p:cNvSpPr>
          <p:nvPr/>
        </p:nvSpPr>
        <p:spPr bwMode="auto">
          <a:xfrm>
            <a:off x="2987675" y="1348240"/>
            <a:ext cx="3938588" cy="4995862"/>
          </a:xfrm>
          <a:prstGeom prst="rect">
            <a:avLst/>
          </a:prstGeom>
          <a:solidFill>
            <a:srgbClr val="87BCFF"/>
          </a:solidFill>
          <a:ln w="28575">
            <a:solidFill>
              <a:srgbClr val="FD930A"/>
            </a:solidFill>
            <a:round/>
            <a:headEnd/>
            <a:tailEnd/>
          </a:ln>
        </p:spPr>
        <p:txBody>
          <a:bodyPr/>
          <a:lstStyle/>
          <a:p>
            <a:pPr marL="342900" indent="-342900"/>
            <a:endParaRPr lang="en-US"/>
          </a:p>
        </p:txBody>
      </p:sp>
      <p:sp>
        <p:nvSpPr>
          <p:cNvPr id="29" name="TextBox 6"/>
          <p:cNvSpPr txBox="1">
            <a:spLocks noChangeArrowheads="1"/>
          </p:cNvSpPr>
          <p:nvPr/>
        </p:nvSpPr>
        <p:spPr bwMode="auto">
          <a:xfrm>
            <a:off x="3206750" y="1548265"/>
            <a:ext cx="3605213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en-US" sz="2400" b="1"/>
              <a:t>European XFEL GmbH</a:t>
            </a:r>
          </a:p>
        </p:txBody>
      </p:sp>
      <p:sp>
        <p:nvSpPr>
          <p:cNvPr id="30" name="Rectangle 7"/>
          <p:cNvSpPr>
            <a:spLocks noChangeArrowheads="1"/>
          </p:cNvSpPr>
          <p:nvPr/>
        </p:nvSpPr>
        <p:spPr bwMode="auto">
          <a:xfrm>
            <a:off x="3146425" y="2002290"/>
            <a:ext cx="3581400" cy="600075"/>
          </a:xfrm>
          <a:prstGeom prst="rect">
            <a:avLst/>
          </a:prstGeom>
          <a:solidFill>
            <a:srgbClr val="FD930A"/>
          </a:solidFill>
          <a:ln w="28575">
            <a:solidFill>
              <a:schemeClr val="folHlink"/>
            </a:solidFill>
            <a:round/>
            <a:headEnd/>
            <a:tailEnd/>
          </a:ln>
        </p:spPr>
        <p:txBody>
          <a:bodyPr/>
          <a:lstStyle/>
          <a:p>
            <a:pPr marL="342900" indent="-342900"/>
            <a:endParaRPr lang="en-US"/>
          </a:p>
        </p:txBody>
      </p:sp>
      <p:sp>
        <p:nvSpPr>
          <p:cNvPr id="31" name="TextBox 8"/>
          <p:cNvSpPr txBox="1">
            <a:spLocks noChangeArrowheads="1"/>
          </p:cNvSpPr>
          <p:nvPr/>
        </p:nvSpPr>
        <p:spPr bwMode="auto">
          <a:xfrm>
            <a:off x="4164013" y="1941965"/>
            <a:ext cx="1354137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en-US" sz="2200" b="1"/>
              <a:t> Council</a:t>
            </a:r>
          </a:p>
        </p:txBody>
      </p:sp>
      <p:sp>
        <p:nvSpPr>
          <p:cNvPr id="32" name="TextBox 9"/>
          <p:cNvSpPr txBox="1">
            <a:spLocks noChangeArrowheads="1"/>
          </p:cNvSpPr>
          <p:nvPr/>
        </p:nvSpPr>
        <p:spPr bwMode="auto">
          <a:xfrm>
            <a:off x="3073400" y="2708727"/>
            <a:ext cx="3738563" cy="3268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en-US" sz="2400" dirty="0"/>
              <a:t>     </a:t>
            </a:r>
            <a:r>
              <a:rPr lang="en-US" sz="2200" b="1" u="sng" dirty="0"/>
              <a:t>Management Board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200" dirty="0"/>
              <a:t>Managing Directors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400" i="1" dirty="0">
                <a:solidFill>
                  <a:srgbClr val="000090"/>
                </a:solidFill>
              </a:rPr>
              <a:t> </a:t>
            </a:r>
            <a:r>
              <a:rPr lang="en-US" sz="2000" i="1" dirty="0">
                <a:solidFill>
                  <a:srgbClr val="000090"/>
                </a:solidFill>
              </a:rPr>
              <a:t>M. Altarelli, Chair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000" i="1" dirty="0">
                <a:solidFill>
                  <a:srgbClr val="000090"/>
                </a:solidFill>
              </a:rPr>
              <a:t> C. Burger, Admin. Director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200" dirty="0"/>
              <a:t>Scientific Directors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400" i="1" dirty="0">
                <a:solidFill>
                  <a:srgbClr val="000090"/>
                </a:solidFill>
              </a:rPr>
              <a:t> </a:t>
            </a:r>
            <a:r>
              <a:rPr lang="en-US" sz="2000" i="1" dirty="0">
                <a:solidFill>
                  <a:srgbClr val="000090"/>
                </a:solidFill>
              </a:rPr>
              <a:t>S. Molodtsov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000" i="1" dirty="0">
                <a:solidFill>
                  <a:srgbClr val="000090"/>
                </a:solidFill>
              </a:rPr>
              <a:t> A. Schwarz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000" i="1" dirty="0">
                <a:solidFill>
                  <a:srgbClr val="000090"/>
                </a:solidFill>
              </a:rPr>
              <a:t> T. Tschentscher</a:t>
            </a:r>
            <a:endParaRPr lang="en-US" sz="2000" dirty="0"/>
          </a:p>
        </p:txBody>
      </p:sp>
      <p:sp>
        <p:nvSpPr>
          <p:cNvPr id="33" name="Rectangle 11"/>
          <p:cNvSpPr>
            <a:spLocks noChangeArrowheads="1"/>
          </p:cNvSpPr>
          <p:nvPr/>
        </p:nvSpPr>
        <p:spPr bwMode="auto">
          <a:xfrm>
            <a:off x="7175500" y="2451552"/>
            <a:ext cx="1849438" cy="3892550"/>
          </a:xfrm>
          <a:prstGeom prst="rect">
            <a:avLst/>
          </a:prstGeom>
          <a:solidFill>
            <a:srgbClr val="E0E0E0"/>
          </a:solidFill>
          <a:ln w="28575">
            <a:solidFill>
              <a:schemeClr val="folHlink"/>
            </a:solidFill>
            <a:round/>
            <a:headEnd/>
            <a:tailEnd/>
          </a:ln>
        </p:spPr>
        <p:txBody>
          <a:bodyPr/>
          <a:lstStyle/>
          <a:p>
            <a:pPr marL="342900" indent="-342900"/>
            <a:endParaRPr lang="en-US"/>
          </a:p>
        </p:txBody>
      </p:sp>
      <p:sp>
        <p:nvSpPr>
          <p:cNvPr id="34" name="TextBox 12"/>
          <p:cNvSpPr txBox="1">
            <a:spLocks noChangeArrowheads="1"/>
          </p:cNvSpPr>
          <p:nvPr/>
        </p:nvSpPr>
        <p:spPr bwMode="auto">
          <a:xfrm>
            <a:off x="7189788" y="2618240"/>
            <a:ext cx="1878012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en-US" sz="2200" b="1"/>
              <a:t>   Advisory Committees</a:t>
            </a:r>
          </a:p>
        </p:txBody>
      </p:sp>
      <p:sp>
        <p:nvSpPr>
          <p:cNvPr id="35" name="TextBox 13"/>
          <p:cNvSpPr txBox="1">
            <a:spLocks noChangeArrowheads="1"/>
          </p:cNvSpPr>
          <p:nvPr/>
        </p:nvSpPr>
        <p:spPr bwMode="auto">
          <a:xfrm>
            <a:off x="7315200" y="3431040"/>
            <a:ext cx="1473200" cy="224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en-US" sz="2000"/>
              <a:t>SAC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000"/>
              <a:t>MAC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000"/>
              <a:t>AFC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000"/>
              <a:t>IKRC +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000" i="1"/>
              <a:t>Det. AC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000" i="1"/>
              <a:t>Lasers AC</a:t>
            </a:r>
          </a:p>
        </p:txBody>
      </p:sp>
      <p:cxnSp>
        <p:nvCxnSpPr>
          <p:cNvPr id="36" name="Straight Arrow Connector 17"/>
          <p:cNvCxnSpPr>
            <a:cxnSpLocks noChangeShapeType="1"/>
          </p:cNvCxnSpPr>
          <p:nvPr/>
        </p:nvCxnSpPr>
        <p:spPr bwMode="auto">
          <a:xfrm flipH="1">
            <a:off x="6954838" y="2110240"/>
            <a:ext cx="1131887" cy="0"/>
          </a:xfrm>
          <a:prstGeom prst="straightConnector1">
            <a:avLst/>
          </a:prstGeom>
          <a:noFill/>
          <a:ln w="57150" cap="flat" cmpd="sng" algn="ctr">
            <a:solidFill>
              <a:schemeClr val="accent2"/>
            </a:solidFill>
            <a:prstDash val="solid"/>
            <a:round/>
            <a:headEnd type="none" w="med" len="med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127000" y="2403927"/>
            <a:ext cx="2205038" cy="2695575"/>
          </a:xfrm>
          <a:prstGeom prst="rect">
            <a:avLst/>
          </a:prstGeom>
          <a:solidFill>
            <a:srgbClr val="E0E0E0"/>
          </a:solidFill>
          <a:ln w="28575">
            <a:solidFill>
              <a:schemeClr val="folHlink"/>
            </a:solidFill>
            <a:round/>
            <a:headEnd/>
            <a:tailEnd/>
          </a:ln>
        </p:spPr>
        <p:txBody>
          <a:bodyPr/>
          <a:lstStyle/>
          <a:p>
            <a:pPr marL="342900" indent="-342900"/>
            <a:endParaRPr lang="en-US"/>
          </a:p>
        </p:txBody>
      </p:sp>
      <p:sp>
        <p:nvSpPr>
          <p:cNvPr id="38" name="TextBox 20"/>
          <p:cNvSpPr txBox="1">
            <a:spLocks noChangeArrowheads="1"/>
          </p:cNvSpPr>
          <p:nvPr/>
        </p:nvSpPr>
        <p:spPr bwMode="auto">
          <a:xfrm>
            <a:off x="358775" y="2451552"/>
            <a:ext cx="1893888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en-US" sz="2200" b="1"/>
              <a:t>Accelerator Consortium</a:t>
            </a:r>
          </a:p>
        </p:txBody>
      </p:sp>
      <p:sp>
        <p:nvSpPr>
          <p:cNvPr id="39" name="TextBox 21"/>
          <p:cNvSpPr txBox="1">
            <a:spLocks noChangeArrowheads="1"/>
          </p:cNvSpPr>
          <p:nvPr/>
        </p:nvSpPr>
        <p:spPr bwMode="auto">
          <a:xfrm>
            <a:off x="115888" y="3286577"/>
            <a:ext cx="2263775" cy="178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buFont typeface="Wingdings" pitchFamily="2" charset="2"/>
              <a:buNone/>
            </a:pPr>
            <a:r>
              <a:rPr lang="en-US" sz="2200" dirty="0"/>
              <a:t>Coordinator:</a:t>
            </a:r>
            <a:r>
              <a:rPr lang="en-US" sz="2200" i="1" dirty="0"/>
              <a:t>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en-US" sz="2000" dirty="0" smtClean="0">
                <a:solidFill>
                  <a:srgbClr val="0070C0"/>
                </a:solidFill>
              </a:rPr>
              <a:t>H. Weise, DESY</a:t>
            </a:r>
            <a:endParaRPr lang="en-US" sz="2000" dirty="0">
              <a:solidFill>
                <a:srgbClr val="0070C0"/>
              </a:solidFill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en-US" sz="2000" i="1" dirty="0"/>
              <a:t>Institutes from D, F, I, CH, PL, ES, RU, CN, SE…</a:t>
            </a:r>
          </a:p>
        </p:txBody>
      </p:sp>
      <p:cxnSp>
        <p:nvCxnSpPr>
          <p:cNvPr id="40" name="Straight Arrow Connector 23"/>
          <p:cNvCxnSpPr>
            <a:cxnSpLocks noChangeShapeType="1"/>
          </p:cNvCxnSpPr>
          <p:nvPr/>
        </p:nvCxnSpPr>
        <p:spPr bwMode="auto">
          <a:xfrm>
            <a:off x="2324100" y="2753177"/>
            <a:ext cx="655638" cy="0"/>
          </a:xfrm>
          <a:prstGeom prst="straightConnector1">
            <a:avLst/>
          </a:prstGeom>
          <a:noFill/>
          <a:ln w="57150" cap="flat" cmpd="sng" algn="ctr">
            <a:solidFill>
              <a:schemeClr val="accent2"/>
            </a:solidFill>
            <a:prstDash val="solid"/>
            <a:round/>
            <a:headEnd type="triangle" w="lg" len="med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sp>
        <p:nvSpPr>
          <p:cNvPr id="41" name="Rectangle 25"/>
          <p:cNvSpPr>
            <a:spLocks noChangeArrowheads="1"/>
          </p:cNvSpPr>
          <p:nvPr/>
        </p:nvSpPr>
        <p:spPr bwMode="auto">
          <a:xfrm>
            <a:off x="127000" y="5328102"/>
            <a:ext cx="2192338" cy="1017588"/>
          </a:xfrm>
          <a:prstGeom prst="rect">
            <a:avLst/>
          </a:prstGeom>
          <a:solidFill>
            <a:srgbClr val="E0E0E0"/>
          </a:solidFill>
          <a:ln w="28575">
            <a:solidFill>
              <a:schemeClr val="folHlink"/>
            </a:solidFill>
            <a:round/>
            <a:headEnd/>
            <a:tailEnd/>
          </a:ln>
        </p:spPr>
        <p:txBody>
          <a:bodyPr/>
          <a:lstStyle/>
          <a:p>
            <a:pPr marL="342900" indent="-342900"/>
            <a:endParaRPr lang="en-US"/>
          </a:p>
        </p:txBody>
      </p:sp>
      <p:sp>
        <p:nvSpPr>
          <p:cNvPr id="42" name="TextBox 26"/>
          <p:cNvSpPr txBox="1">
            <a:spLocks noChangeArrowheads="1"/>
          </p:cNvSpPr>
          <p:nvPr/>
        </p:nvSpPr>
        <p:spPr bwMode="auto">
          <a:xfrm>
            <a:off x="247650" y="5394777"/>
            <a:ext cx="2011363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en-US" sz="2200" b="1"/>
              <a:t>Other In-kind    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200" b="1"/>
              <a:t> Contributors</a:t>
            </a:r>
          </a:p>
        </p:txBody>
      </p:sp>
      <p:cxnSp>
        <p:nvCxnSpPr>
          <p:cNvPr id="43" name="Straight Connector 28"/>
          <p:cNvCxnSpPr>
            <a:cxnSpLocks noChangeShapeType="1"/>
          </p:cNvCxnSpPr>
          <p:nvPr/>
        </p:nvCxnSpPr>
        <p:spPr bwMode="auto">
          <a:xfrm>
            <a:off x="2638425" y="3053215"/>
            <a:ext cx="0" cy="2897187"/>
          </a:xfrm>
          <a:prstGeom prst="line">
            <a:avLst/>
          </a:prstGeom>
          <a:noFill/>
          <a:ln w="57150">
            <a:solidFill>
              <a:srgbClr val="FD930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4" name="Straight Arrow Connector 32"/>
          <p:cNvCxnSpPr>
            <a:cxnSpLocks noChangeShapeType="1"/>
          </p:cNvCxnSpPr>
          <p:nvPr/>
        </p:nvCxnSpPr>
        <p:spPr bwMode="auto">
          <a:xfrm flipH="1">
            <a:off x="2324100" y="5921827"/>
            <a:ext cx="327025" cy="0"/>
          </a:xfrm>
          <a:prstGeom prst="straightConnector1">
            <a:avLst/>
          </a:prstGeom>
          <a:noFill/>
          <a:ln w="57150" cap="flat" cmpd="sng" algn="ctr">
            <a:solidFill>
              <a:schemeClr val="accent2"/>
            </a:solidFill>
            <a:prstDash val="solid"/>
            <a:round/>
            <a:headEnd type="none" w="med" len="med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cxnSp>
        <p:nvCxnSpPr>
          <p:cNvPr id="45" name="Straight Arrow Connector 35"/>
          <p:cNvCxnSpPr>
            <a:cxnSpLocks noChangeShapeType="1"/>
          </p:cNvCxnSpPr>
          <p:nvPr/>
        </p:nvCxnSpPr>
        <p:spPr bwMode="auto">
          <a:xfrm>
            <a:off x="2638425" y="3080202"/>
            <a:ext cx="341313" cy="0"/>
          </a:xfrm>
          <a:prstGeom prst="straightConnector1">
            <a:avLst/>
          </a:prstGeom>
          <a:noFill/>
          <a:ln w="57150" cap="flat" cmpd="sng" algn="ctr">
            <a:solidFill>
              <a:schemeClr val="accent2"/>
            </a:solidFill>
            <a:prstDash val="solid"/>
            <a:round/>
            <a:headEnd type="none" w="med" len="med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sp>
        <p:nvSpPr>
          <p:cNvPr id="46" name="TextBox 25"/>
          <p:cNvSpPr txBox="1">
            <a:spLocks noChangeArrowheads="1"/>
          </p:cNvSpPr>
          <p:nvPr/>
        </p:nvSpPr>
        <p:spPr bwMode="auto">
          <a:xfrm>
            <a:off x="314325" y="1499052"/>
            <a:ext cx="221456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en-US" sz="2000"/>
              <a:t>     In-kind Contributions</a:t>
            </a:r>
          </a:p>
        </p:txBody>
      </p:sp>
      <p:sp>
        <p:nvSpPr>
          <p:cNvPr id="47" name="TextBox 3"/>
          <p:cNvSpPr txBox="1">
            <a:spLocks noChangeArrowheads="1"/>
          </p:cNvSpPr>
          <p:nvPr/>
        </p:nvSpPr>
        <p:spPr bwMode="auto">
          <a:xfrm>
            <a:off x="3273425" y="2248352"/>
            <a:ext cx="32654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buFont typeface="Wingdings" pitchFamily="2" charset="2"/>
              <a:buNone/>
            </a:pPr>
            <a:r>
              <a:rPr lang="en-US" sz="2000"/>
              <a:t>Chair R. Feidenhans</a:t>
            </a:r>
            <a:r>
              <a:rPr lang="en-US" altLang="en-US" sz="2000"/>
              <a:t>’</a:t>
            </a:r>
            <a:r>
              <a:rPr lang="en-US" sz="2000"/>
              <a:t>l</a:t>
            </a:r>
          </a:p>
        </p:txBody>
      </p:sp>
      <p:cxnSp>
        <p:nvCxnSpPr>
          <p:cNvPr id="48" name="Straight Connector 28"/>
          <p:cNvCxnSpPr>
            <a:cxnSpLocks noChangeShapeType="1"/>
          </p:cNvCxnSpPr>
          <p:nvPr/>
        </p:nvCxnSpPr>
        <p:spPr bwMode="auto">
          <a:xfrm>
            <a:off x="8078788" y="2080077"/>
            <a:ext cx="0" cy="371475"/>
          </a:xfrm>
          <a:prstGeom prst="line">
            <a:avLst/>
          </a:prstGeom>
          <a:noFill/>
          <a:ln w="57150">
            <a:solidFill>
              <a:srgbClr val="FD930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"/>
          <p:cNvSpPr txBox="1">
            <a:spLocks noChangeArrowheads="1"/>
          </p:cNvSpPr>
          <p:nvPr/>
        </p:nvSpPr>
        <p:spPr bwMode="auto">
          <a:xfrm>
            <a:off x="6317058" y="1398588"/>
            <a:ext cx="2707879" cy="461665"/>
          </a:xfrm>
          <a:prstGeom prst="rect">
            <a:avLst/>
          </a:prstGeom>
          <a:solidFill>
            <a:srgbClr val="E0E0E0"/>
          </a:solidFill>
          <a:ln>
            <a:noFill/>
          </a:ln>
          <a:extLst/>
        </p:spPr>
        <p:txBody>
          <a:bodyPr wrap="square" lIns="216000">
            <a:spAutoFit/>
          </a:bodyPr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Font typeface="Wingdings" charset="0"/>
              <a:buNone/>
            </a:pPr>
            <a:r>
              <a:rPr lang="en-US" sz="2400" dirty="0" smtClean="0"/>
              <a:t>18 January 2013</a:t>
            </a:r>
            <a:endParaRPr lang="en-US" sz="2400" dirty="0"/>
          </a:p>
        </p:txBody>
      </p:sp>
      <p:sp>
        <p:nvSpPr>
          <p:cNvPr id="2867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Civil Engineering Progress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26626" name="Picture 2" descr="C:\Users\fpoppe\Desktop\xfel1-13-01-18_09-39-38-3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5888" y="1398587"/>
            <a:ext cx="6201170" cy="4960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Modulator 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hall – modulators beginning to come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29700" name="Picture 5" descr="Modul_Hall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5888" y="1404000"/>
            <a:ext cx="8909050" cy="495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Injector shaft</a:t>
            </a:r>
          </a:p>
        </p:txBody>
      </p:sp>
      <p:pic>
        <p:nvPicPr>
          <p:cNvPr id="30724" name="Picture 5" descr="ec84238c-d6a2-455e-84fc-0fa62ef3b105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0650" y="1404000"/>
            <a:ext cx="8909050" cy="495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411913" y="4661724"/>
            <a:ext cx="2613025" cy="1692275"/>
          </a:xfrm>
          <a:prstGeom prst="rect">
            <a:avLst/>
          </a:prstGeom>
          <a:noFill/>
          <a:ln w="317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Prototype </a:t>
            </a:r>
            <a:r>
              <a:rPr lang="en-US" dirty="0" err="1" smtClean="0"/>
              <a:t>Linac</a:t>
            </a:r>
            <a:r>
              <a:rPr lang="en-US" dirty="0" smtClean="0"/>
              <a:t> girder installed in tunnel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87967"/>
            <a:ext cx="9144000" cy="5356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6476614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C:\Users\jensenp\AppData\Local\Microsoft\Windows\Temporary Internet Files\Content.Outlook\8O1W2R1L\DSC0183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92375" y="1063625"/>
            <a:ext cx="4344988" cy="579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3" name="Textfeld 1"/>
          <p:cNvSpPr txBox="1">
            <a:spLocks noChangeArrowheads="1"/>
          </p:cNvSpPr>
          <p:nvPr/>
        </p:nvSpPr>
        <p:spPr bwMode="auto">
          <a:xfrm>
            <a:off x="1383252" y="4840873"/>
            <a:ext cx="1741487" cy="338554"/>
          </a:xfrm>
          <a:prstGeom prst="rect">
            <a:avLst/>
          </a:prstGeom>
          <a:solidFill>
            <a:srgbClr val="FD930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de-DE"/>
            </a:defPPr>
            <a:lvl1pPr eaLnBrk="1" hangingPunct="1">
              <a:buFont typeface="Wingdings" pitchFamily="2" charset="2"/>
              <a:buNone/>
              <a:defRPr sz="1600">
                <a:latin typeface="Arial" pitchFamily="34" charset="0"/>
                <a:ea typeface="ＭＳ Ｐゴシック" pitchFamily="34" charset="-128"/>
                <a:cs typeface="+mn-cs"/>
              </a:defRPr>
            </a:lvl1pPr>
            <a:lvl2pPr marL="742950" indent="-285750" eaLnBrk="0" hangingPunct="0">
              <a:buFont typeface="Wingdings" pitchFamily="2" charset="2"/>
              <a:defRPr>
                <a:latin typeface="Arial" pitchFamily="34" charset="0"/>
                <a:ea typeface="ＭＳ Ｐゴシック" pitchFamily="34" charset="-128"/>
                <a:cs typeface="+mn-cs"/>
              </a:defRPr>
            </a:lvl2pPr>
            <a:lvl3pPr marL="1143000" indent="-228600" eaLnBrk="0" hangingPunct="0">
              <a:buFont typeface="Wingdings" pitchFamily="2" charset="2"/>
              <a:defRPr>
                <a:latin typeface="Arial" pitchFamily="34" charset="0"/>
                <a:ea typeface="ＭＳ Ｐゴシック" pitchFamily="34" charset="-128"/>
                <a:cs typeface="+mn-cs"/>
              </a:defRPr>
            </a:lvl3pPr>
            <a:lvl4pPr marL="1600200" indent="-228600" eaLnBrk="0" hangingPunct="0">
              <a:buFont typeface="Wingdings" pitchFamily="2" charset="2"/>
              <a:defRPr>
                <a:latin typeface="Arial" pitchFamily="34" charset="0"/>
                <a:ea typeface="ＭＳ Ｐゴシック" pitchFamily="34" charset="-128"/>
                <a:cs typeface="+mn-cs"/>
              </a:defRPr>
            </a:lvl4pPr>
            <a:lvl5pPr marL="2057400" indent="-228600" eaLnBrk="0" hangingPunct="0">
              <a:buFont typeface="Wingdings" pitchFamily="2" charset="2"/>
              <a:defRPr>
                <a:latin typeface="Arial" pitchFamily="34" charset="0"/>
                <a:ea typeface="ＭＳ Ｐゴシック" pitchFamily="34" charset="-128"/>
                <a:cs typeface="+mn-cs"/>
              </a:defRPr>
            </a:lvl5pPr>
            <a:lvl6pPr marL="2514600" indent="-228600" defTabSz="9144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>
                <a:latin typeface="Arial" pitchFamily="34" charset="0"/>
                <a:ea typeface="ＭＳ Ｐゴシック" pitchFamily="34" charset="-128"/>
                <a:cs typeface="+mn-cs"/>
              </a:defRPr>
            </a:lvl6pPr>
            <a:lvl7pPr marL="2971800" indent="-228600" defTabSz="9144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>
                <a:latin typeface="Arial" pitchFamily="34" charset="0"/>
                <a:ea typeface="ＭＳ Ｐゴシック" pitchFamily="34" charset="-128"/>
                <a:cs typeface="+mn-cs"/>
              </a:defRPr>
            </a:lvl7pPr>
            <a:lvl8pPr marL="3429000" indent="-228600" defTabSz="9144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>
                <a:latin typeface="Arial" pitchFamily="34" charset="0"/>
                <a:ea typeface="ＭＳ Ｐゴシック" pitchFamily="34" charset="-128"/>
                <a:cs typeface="+mn-cs"/>
              </a:defRPr>
            </a:lvl8pPr>
            <a:lvl9pPr marL="3886200" indent="-228600" defTabSz="9144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>
                <a:latin typeface="Arial" pitchFamily="34" charset="0"/>
                <a:ea typeface="ＭＳ Ｐゴシック" pitchFamily="34" charset="-128"/>
                <a:cs typeface="+mn-cs"/>
              </a:defRPr>
            </a:lvl9pPr>
          </a:lstStyle>
          <a:p>
            <a:r>
              <a:rPr lang="de-DE" dirty="0"/>
              <a:t>pulse </a:t>
            </a:r>
            <a:r>
              <a:rPr lang="de-DE" dirty="0" err="1"/>
              <a:t>cables</a:t>
            </a:r>
            <a:endParaRPr lang="de-DE" dirty="0"/>
          </a:p>
        </p:txBody>
      </p:sp>
      <p:sp>
        <p:nvSpPr>
          <p:cNvPr id="40964" name="Textfeld 2"/>
          <p:cNvSpPr txBox="1">
            <a:spLocks noChangeArrowheads="1"/>
          </p:cNvSpPr>
          <p:nvPr/>
        </p:nvSpPr>
        <p:spPr bwMode="auto">
          <a:xfrm>
            <a:off x="6919913" y="4826000"/>
            <a:ext cx="2116137" cy="338554"/>
          </a:xfrm>
          <a:prstGeom prst="rect">
            <a:avLst/>
          </a:prstGeom>
          <a:solidFill>
            <a:srgbClr val="FD930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de-DE"/>
            </a:defPPr>
            <a:lvl1pPr eaLnBrk="1" hangingPunct="1">
              <a:buFont typeface="Wingdings" pitchFamily="2" charset="2"/>
              <a:buNone/>
              <a:defRPr sz="1600">
                <a:latin typeface="Arial" pitchFamily="34" charset="0"/>
                <a:ea typeface="ＭＳ Ｐゴシック" pitchFamily="34" charset="-128"/>
                <a:cs typeface="+mn-cs"/>
              </a:defRPr>
            </a:lvl1pPr>
            <a:lvl2pPr marL="742950" indent="-285750" eaLnBrk="0" hangingPunct="0">
              <a:buFont typeface="Wingdings" pitchFamily="2" charset="2"/>
              <a:defRPr>
                <a:latin typeface="Arial" pitchFamily="34" charset="0"/>
                <a:ea typeface="ＭＳ Ｐゴシック" pitchFamily="34" charset="-128"/>
                <a:cs typeface="+mn-cs"/>
              </a:defRPr>
            </a:lvl2pPr>
            <a:lvl3pPr marL="1143000" indent="-228600" eaLnBrk="0" hangingPunct="0">
              <a:buFont typeface="Wingdings" pitchFamily="2" charset="2"/>
              <a:defRPr>
                <a:latin typeface="Arial" pitchFamily="34" charset="0"/>
                <a:ea typeface="ＭＳ Ｐゴシック" pitchFamily="34" charset="-128"/>
                <a:cs typeface="+mn-cs"/>
              </a:defRPr>
            </a:lvl3pPr>
            <a:lvl4pPr marL="1600200" indent="-228600" eaLnBrk="0" hangingPunct="0">
              <a:buFont typeface="Wingdings" pitchFamily="2" charset="2"/>
              <a:defRPr>
                <a:latin typeface="Arial" pitchFamily="34" charset="0"/>
                <a:ea typeface="ＭＳ Ｐゴシック" pitchFamily="34" charset="-128"/>
                <a:cs typeface="+mn-cs"/>
              </a:defRPr>
            </a:lvl4pPr>
            <a:lvl5pPr marL="2057400" indent="-228600" eaLnBrk="0" hangingPunct="0">
              <a:buFont typeface="Wingdings" pitchFamily="2" charset="2"/>
              <a:defRPr>
                <a:latin typeface="Arial" pitchFamily="34" charset="0"/>
                <a:ea typeface="ＭＳ Ｐゴシック" pitchFamily="34" charset="-128"/>
                <a:cs typeface="+mn-cs"/>
              </a:defRPr>
            </a:lvl5pPr>
            <a:lvl6pPr marL="2514600" indent="-228600" defTabSz="9144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>
                <a:latin typeface="Arial" pitchFamily="34" charset="0"/>
                <a:ea typeface="ＭＳ Ｐゴシック" pitchFamily="34" charset="-128"/>
                <a:cs typeface="+mn-cs"/>
              </a:defRPr>
            </a:lvl6pPr>
            <a:lvl7pPr marL="2971800" indent="-228600" defTabSz="9144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>
                <a:latin typeface="Arial" pitchFamily="34" charset="0"/>
                <a:ea typeface="ＭＳ Ｐゴシック" pitchFamily="34" charset="-128"/>
                <a:cs typeface="+mn-cs"/>
              </a:defRPr>
            </a:lvl7pPr>
            <a:lvl8pPr marL="3429000" indent="-228600" defTabSz="9144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>
                <a:latin typeface="Arial" pitchFamily="34" charset="0"/>
                <a:ea typeface="ＭＳ Ｐゴシック" pitchFamily="34" charset="-128"/>
                <a:cs typeface="+mn-cs"/>
              </a:defRPr>
            </a:lvl8pPr>
            <a:lvl9pPr marL="3886200" indent="-228600" defTabSz="9144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>
                <a:latin typeface="Arial" pitchFamily="34" charset="0"/>
                <a:ea typeface="ＭＳ Ｐゴシック" pitchFamily="34" charset="-128"/>
                <a:cs typeface="+mn-cs"/>
              </a:defRPr>
            </a:lvl9pPr>
          </a:lstStyle>
          <a:p>
            <a:r>
              <a:rPr lang="de-DE" dirty="0"/>
              <a:t>30 </a:t>
            </a:r>
            <a:r>
              <a:rPr lang="de-DE" baseline="30000" dirty="0" smtClean="0"/>
              <a:t>0</a:t>
            </a:r>
            <a:r>
              <a:rPr lang="de-DE" dirty="0" smtClean="0"/>
              <a:t>C </a:t>
            </a:r>
            <a:r>
              <a:rPr lang="de-DE" dirty="0" err="1"/>
              <a:t>water</a:t>
            </a:r>
            <a:r>
              <a:rPr lang="de-DE" dirty="0"/>
              <a:t> </a:t>
            </a:r>
            <a:r>
              <a:rPr lang="de-DE" dirty="0" err="1"/>
              <a:t>pipe</a:t>
            </a:r>
            <a:endParaRPr lang="de-DE" dirty="0"/>
          </a:p>
        </p:txBody>
      </p:sp>
      <p:sp>
        <p:nvSpPr>
          <p:cNvPr id="40965" name="Textfeld 3"/>
          <p:cNvSpPr txBox="1">
            <a:spLocks noChangeArrowheads="1"/>
          </p:cNvSpPr>
          <p:nvPr/>
        </p:nvSpPr>
        <p:spPr bwMode="auto">
          <a:xfrm>
            <a:off x="6919913" y="1995010"/>
            <a:ext cx="2047875" cy="584775"/>
          </a:xfrm>
          <a:prstGeom prst="rect">
            <a:avLst/>
          </a:prstGeom>
          <a:solidFill>
            <a:srgbClr val="FD930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de-DE"/>
            </a:defPPr>
            <a:lvl1pPr eaLnBrk="1" hangingPunct="1">
              <a:buFont typeface="Wingdings" pitchFamily="2" charset="2"/>
              <a:buNone/>
              <a:defRPr sz="1600">
                <a:latin typeface="Arial" pitchFamily="34" charset="0"/>
                <a:ea typeface="ＭＳ Ｐゴシック" pitchFamily="34" charset="-128"/>
                <a:cs typeface="+mn-cs"/>
              </a:defRPr>
            </a:lvl1pPr>
            <a:lvl2pPr marL="742950" indent="-285750" eaLnBrk="0" hangingPunct="0">
              <a:buFont typeface="Wingdings" pitchFamily="2" charset="2"/>
              <a:defRPr>
                <a:latin typeface="Arial" pitchFamily="34" charset="0"/>
                <a:ea typeface="ＭＳ Ｐゴシック" pitchFamily="34" charset="-128"/>
                <a:cs typeface="+mn-cs"/>
              </a:defRPr>
            </a:lvl2pPr>
            <a:lvl3pPr marL="1143000" indent="-228600" eaLnBrk="0" hangingPunct="0">
              <a:buFont typeface="Wingdings" pitchFamily="2" charset="2"/>
              <a:defRPr>
                <a:latin typeface="Arial" pitchFamily="34" charset="0"/>
                <a:ea typeface="ＭＳ Ｐゴシック" pitchFamily="34" charset="-128"/>
                <a:cs typeface="+mn-cs"/>
              </a:defRPr>
            </a:lvl3pPr>
            <a:lvl4pPr marL="1600200" indent="-228600" eaLnBrk="0" hangingPunct="0">
              <a:buFont typeface="Wingdings" pitchFamily="2" charset="2"/>
              <a:defRPr>
                <a:latin typeface="Arial" pitchFamily="34" charset="0"/>
                <a:ea typeface="ＭＳ Ｐゴシック" pitchFamily="34" charset="-128"/>
                <a:cs typeface="+mn-cs"/>
              </a:defRPr>
            </a:lvl4pPr>
            <a:lvl5pPr marL="2057400" indent="-228600" eaLnBrk="0" hangingPunct="0">
              <a:buFont typeface="Wingdings" pitchFamily="2" charset="2"/>
              <a:defRPr>
                <a:latin typeface="Arial" pitchFamily="34" charset="0"/>
                <a:ea typeface="ＭＳ Ｐゴシック" pitchFamily="34" charset="-128"/>
                <a:cs typeface="+mn-cs"/>
              </a:defRPr>
            </a:lvl5pPr>
            <a:lvl6pPr marL="2514600" indent="-228600" defTabSz="9144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>
                <a:latin typeface="Arial" pitchFamily="34" charset="0"/>
                <a:ea typeface="ＭＳ Ｐゴシック" pitchFamily="34" charset="-128"/>
                <a:cs typeface="+mn-cs"/>
              </a:defRPr>
            </a:lvl6pPr>
            <a:lvl7pPr marL="2971800" indent="-228600" defTabSz="9144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>
                <a:latin typeface="Arial" pitchFamily="34" charset="0"/>
                <a:ea typeface="ＭＳ Ｐゴシック" pitchFamily="34" charset="-128"/>
                <a:cs typeface="+mn-cs"/>
              </a:defRPr>
            </a:lvl7pPr>
            <a:lvl8pPr marL="3429000" indent="-228600" defTabSz="9144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>
                <a:latin typeface="Arial" pitchFamily="34" charset="0"/>
                <a:ea typeface="ＭＳ Ｐゴシック" pitchFamily="34" charset="-128"/>
                <a:cs typeface="+mn-cs"/>
              </a:defRPr>
            </a:lvl8pPr>
            <a:lvl9pPr marL="3886200" indent="-228600" defTabSz="9144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>
                <a:latin typeface="Arial" pitchFamily="34" charset="0"/>
                <a:ea typeface="ＭＳ Ｐゴシック" pitchFamily="34" charset="-128"/>
                <a:cs typeface="+mn-cs"/>
              </a:defRPr>
            </a:lvl9pPr>
          </a:lstStyle>
          <a:p>
            <a:r>
              <a:rPr lang="de-DE" dirty="0" err="1"/>
              <a:t>supports</a:t>
            </a:r>
            <a:r>
              <a:rPr lang="de-DE" dirty="0"/>
              <a:t> for </a:t>
            </a:r>
            <a:r>
              <a:rPr lang="de-DE" dirty="0" err="1"/>
              <a:t>water</a:t>
            </a:r>
            <a:r>
              <a:rPr lang="de-DE" dirty="0"/>
              <a:t> </a:t>
            </a:r>
            <a:r>
              <a:rPr lang="de-DE" dirty="0" err="1"/>
              <a:t>pipes</a:t>
            </a:r>
            <a:endParaRPr lang="de-DE" dirty="0"/>
          </a:p>
        </p:txBody>
      </p:sp>
      <p:cxnSp>
        <p:nvCxnSpPr>
          <p:cNvPr id="40966" name="Gerade Verbindung mit Pfeil 5"/>
          <p:cNvCxnSpPr>
            <a:cxnSpLocks noChangeShapeType="1"/>
          </p:cNvCxnSpPr>
          <p:nvPr/>
        </p:nvCxnSpPr>
        <p:spPr bwMode="auto">
          <a:xfrm flipV="1">
            <a:off x="2759075" y="4429125"/>
            <a:ext cx="1517650" cy="581025"/>
          </a:xfrm>
          <a:prstGeom prst="straightConnector1">
            <a:avLst/>
          </a:prstGeom>
          <a:noFill/>
          <a:ln w="63500" cap="flat" cmpd="sng" algn="ctr">
            <a:solidFill>
              <a:schemeClr val="accent2"/>
            </a:solidFill>
            <a:prstDash val="solid"/>
            <a:round/>
            <a:headEnd type="none" w="med" len="med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cxnSp>
        <p:nvCxnSpPr>
          <p:cNvPr id="40967" name="Gerade Verbindung mit Pfeil 7"/>
          <p:cNvCxnSpPr>
            <a:cxnSpLocks noChangeShapeType="1"/>
          </p:cNvCxnSpPr>
          <p:nvPr/>
        </p:nvCxnSpPr>
        <p:spPr bwMode="auto">
          <a:xfrm flipH="1" flipV="1">
            <a:off x="5494339" y="4125915"/>
            <a:ext cx="1425574" cy="714958"/>
          </a:xfrm>
          <a:prstGeom prst="straightConnector1">
            <a:avLst/>
          </a:prstGeom>
          <a:noFill/>
          <a:ln w="63500" cap="flat" cmpd="sng" algn="ctr">
            <a:solidFill>
              <a:schemeClr val="accent2"/>
            </a:solidFill>
            <a:prstDash val="solid"/>
            <a:round/>
            <a:headEnd type="none" w="med" len="med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cxnSp>
        <p:nvCxnSpPr>
          <p:cNvPr id="40968" name="Gerade Verbindung mit Pfeil 9"/>
          <p:cNvCxnSpPr>
            <a:cxnSpLocks noChangeShapeType="1"/>
          </p:cNvCxnSpPr>
          <p:nvPr/>
        </p:nvCxnSpPr>
        <p:spPr bwMode="auto">
          <a:xfrm flipH="1" flipV="1">
            <a:off x="5989639" y="1908176"/>
            <a:ext cx="930274" cy="112712"/>
          </a:xfrm>
          <a:prstGeom prst="straightConnector1">
            <a:avLst/>
          </a:prstGeom>
          <a:noFill/>
          <a:ln w="63500" cap="flat" cmpd="sng" algn="ctr">
            <a:solidFill>
              <a:schemeClr val="accent2"/>
            </a:solidFill>
            <a:prstDash val="solid"/>
            <a:round/>
            <a:headEnd type="none" w="med" len="med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sp>
        <p:nvSpPr>
          <p:cNvPr id="40969" name="Textfeld 11"/>
          <p:cNvSpPr txBox="1">
            <a:spLocks noChangeArrowheads="1"/>
          </p:cNvSpPr>
          <p:nvPr/>
        </p:nvSpPr>
        <p:spPr bwMode="auto">
          <a:xfrm>
            <a:off x="7161213" y="3535363"/>
            <a:ext cx="1587500" cy="584775"/>
          </a:xfrm>
          <a:prstGeom prst="rect">
            <a:avLst/>
          </a:prstGeom>
          <a:solidFill>
            <a:srgbClr val="FD930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de-DE"/>
            </a:defPPr>
            <a:lvl1pPr eaLnBrk="1" hangingPunct="1">
              <a:buFont typeface="Wingdings" pitchFamily="2" charset="2"/>
              <a:buNone/>
              <a:defRPr sz="1600">
                <a:latin typeface="Arial" pitchFamily="34" charset="0"/>
                <a:ea typeface="ＭＳ Ｐゴシック" pitchFamily="34" charset="-128"/>
                <a:cs typeface="+mn-cs"/>
              </a:defRPr>
            </a:lvl1pPr>
            <a:lvl2pPr marL="742950" indent="-285750" eaLnBrk="0" hangingPunct="0">
              <a:buFont typeface="Wingdings" pitchFamily="2" charset="2"/>
              <a:defRPr>
                <a:latin typeface="Arial" pitchFamily="34" charset="0"/>
                <a:ea typeface="ＭＳ Ｐゴシック" pitchFamily="34" charset="-128"/>
                <a:cs typeface="+mn-cs"/>
              </a:defRPr>
            </a:lvl2pPr>
            <a:lvl3pPr marL="1143000" indent="-228600" eaLnBrk="0" hangingPunct="0">
              <a:buFont typeface="Wingdings" pitchFamily="2" charset="2"/>
              <a:defRPr>
                <a:latin typeface="Arial" pitchFamily="34" charset="0"/>
                <a:ea typeface="ＭＳ Ｐゴシック" pitchFamily="34" charset="-128"/>
                <a:cs typeface="+mn-cs"/>
              </a:defRPr>
            </a:lvl3pPr>
            <a:lvl4pPr marL="1600200" indent="-228600" eaLnBrk="0" hangingPunct="0">
              <a:buFont typeface="Wingdings" pitchFamily="2" charset="2"/>
              <a:defRPr>
                <a:latin typeface="Arial" pitchFamily="34" charset="0"/>
                <a:ea typeface="ＭＳ Ｐゴシック" pitchFamily="34" charset="-128"/>
                <a:cs typeface="+mn-cs"/>
              </a:defRPr>
            </a:lvl4pPr>
            <a:lvl5pPr marL="2057400" indent="-228600" eaLnBrk="0" hangingPunct="0">
              <a:buFont typeface="Wingdings" pitchFamily="2" charset="2"/>
              <a:defRPr>
                <a:latin typeface="Arial" pitchFamily="34" charset="0"/>
                <a:ea typeface="ＭＳ Ｐゴシック" pitchFamily="34" charset="-128"/>
                <a:cs typeface="+mn-cs"/>
              </a:defRPr>
            </a:lvl5pPr>
            <a:lvl6pPr marL="2514600" indent="-228600" defTabSz="9144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>
                <a:latin typeface="Arial" pitchFamily="34" charset="0"/>
                <a:ea typeface="ＭＳ Ｐゴシック" pitchFamily="34" charset="-128"/>
                <a:cs typeface="+mn-cs"/>
              </a:defRPr>
            </a:lvl6pPr>
            <a:lvl7pPr marL="2971800" indent="-228600" defTabSz="9144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>
                <a:latin typeface="Arial" pitchFamily="34" charset="0"/>
                <a:ea typeface="ＭＳ Ｐゴシック" pitchFamily="34" charset="-128"/>
                <a:cs typeface="+mn-cs"/>
              </a:defRPr>
            </a:lvl7pPr>
            <a:lvl8pPr marL="3429000" indent="-228600" defTabSz="9144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>
                <a:latin typeface="Arial" pitchFamily="34" charset="0"/>
                <a:ea typeface="ＭＳ Ｐゴシック" pitchFamily="34" charset="-128"/>
                <a:cs typeface="+mn-cs"/>
              </a:defRPr>
            </a:lvl8pPr>
            <a:lvl9pPr marL="3886200" indent="-228600" defTabSz="9144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>
                <a:latin typeface="Arial" pitchFamily="34" charset="0"/>
                <a:ea typeface="ＭＳ Ｐゴシック" pitchFamily="34" charset="-128"/>
                <a:cs typeface="+mn-cs"/>
              </a:defRPr>
            </a:lvl9pPr>
          </a:lstStyle>
          <a:p>
            <a:r>
              <a:rPr lang="de-DE" dirty="0" err="1"/>
              <a:t>ductwork</a:t>
            </a:r>
            <a:r>
              <a:rPr lang="de-DE" dirty="0"/>
              <a:t> for </a:t>
            </a:r>
            <a:r>
              <a:rPr lang="de-DE" dirty="0" err="1"/>
              <a:t>fiber</a:t>
            </a:r>
            <a:r>
              <a:rPr lang="de-DE" dirty="0"/>
              <a:t> </a:t>
            </a:r>
            <a:r>
              <a:rPr lang="de-DE" dirty="0" err="1"/>
              <a:t>cables</a:t>
            </a:r>
            <a:endParaRPr lang="de-DE" dirty="0"/>
          </a:p>
        </p:txBody>
      </p:sp>
      <p:cxnSp>
        <p:nvCxnSpPr>
          <p:cNvPr id="40970" name="Gerade Verbindung mit Pfeil 13"/>
          <p:cNvCxnSpPr>
            <a:cxnSpLocks noChangeShapeType="1"/>
          </p:cNvCxnSpPr>
          <p:nvPr/>
        </p:nvCxnSpPr>
        <p:spPr bwMode="auto">
          <a:xfrm flipH="1">
            <a:off x="5781675" y="3559175"/>
            <a:ext cx="1379538" cy="0"/>
          </a:xfrm>
          <a:prstGeom prst="straightConnector1">
            <a:avLst/>
          </a:prstGeom>
          <a:noFill/>
          <a:ln w="63500" cap="flat" cmpd="sng" algn="ctr">
            <a:solidFill>
              <a:schemeClr val="accent2"/>
            </a:solidFill>
            <a:prstDash val="solid"/>
            <a:round/>
            <a:headEnd type="none" w="med" len="med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sp>
        <p:nvSpPr>
          <p:cNvPr id="40971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Tunnel infrastructure installation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33350" y="1504950"/>
            <a:ext cx="2359025" cy="1532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800" dirty="0" smtClean="0"/>
              <a:t>Started March 2012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800" dirty="0" smtClean="0"/>
              <a:t>Well on schedule, completion Sept 2013</a:t>
            </a:r>
            <a:endParaRPr lang="de-DE" sz="1800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0" name="TextBox 5"/>
          <p:cNvSpPr txBox="1">
            <a:spLocks noChangeArrowheads="1"/>
          </p:cNvSpPr>
          <p:nvPr/>
        </p:nvSpPr>
        <p:spPr bwMode="auto">
          <a:xfrm>
            <a:off x="1078822" y="612095"/>
            <a:ext cx="708818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Font typeface="Wingdings" charset="0"/>
              <a:buNone/>
            </a:pPr>
            <a:r>
              <a:rPr lang="en-US" sz="2400" b="1" dirty="0" err="1">
                <a:solidFill>
                  <a:srgbClr val="FFFFFF"/>
                </a:solidFill>
              </a:rPr>
              <a:t>Schenefeld</a:t>
            </a:r>
            <a:r>
              <a:rPr lang="en-US" sz="2400" b="1" dirty="0">
                <a:solidFill>
                  <a:srgbClr val="FFFFFF"/>
                </a:solidFill>
              </a:rPr>
              <a:t> campus</a:t>
            </a:r>
          </a:p>
        </p:txBody>
      </p:sp>
      <p:pic>
        <p:nvPicPr>
          <p:cNvPr id="28674" name="Picture 2" descr="C:\Users\fpoppe\Desktop\2012-10-01_0027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5413" y="1098748"/>
            <a:ext cx="8899525" cy="525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SY European XFEL">
  <a:themeElements>
    <a:clrScheme name="DESY European XFEL 1">
      <a:dk1>
        <a:srgbClr val="261748"/>
      </a:dk1>
      <a:lt1>
        <a:srgbClr val="FFFFFF"/>
      </a:lt1>
      <a:dk2>
        <a:srgbClr val="000000"/>
      </a:dk2>
      <a:lt2>
        <a:srgbClr val="E0E0E0"/>
      </a:lt2>
      <a:accent1>
        <a:srgbClr val="261748"/>
      </a:accent1>
      <a:accent2>
        <a:srgbClr val="FD930A"/>
      </a:accent2>
      <a:accent3>
        <a:srgbClr val="FFFFFF"/>
      </a:accent3>
      <a:accent4>
        <a:srgbClr val="1F123C"/>
      </a:accent4>
      <a:accent5>
        <a:srgbClr val="ACABB1"/>
      </a:accent5>
      <a:accent6>
        <a:srgbClr val="E58508"/>
      </a:accent6>
      <a:hlink>
        <a:srgbClr val="261748"/>
      </a:hlink>
      <a:folHlink>
        <a:srgbClr val="FD930A"/>
      </a:folHlink>
    </a:clrScheme>
    <a:fontScheme name="DESY European XFEL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chemeClr val="folHlink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8B323"/>
          </a:buClr>
          <a:buSzTx/>
          <a:buFont typeface="Wingdings" charset="2"/>
          <a:buChar char="n"/>
          <a:tabLst/>
          <a:defRPr kumimoji="0" lang="de-DE" sz="9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chemeClr val="folHlink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8B323"/>
          </a:buClr>
          <a:buSzTx/>
          <a:buFont typeface="Wingdings" charset="2"/>
          <a:buChar char="n"/>
          <a:tabLst/>
          <a:defRPr kumimoji="0" lang="de-DE" sz="9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DESY European XFEL 1">
        <a:dk1>
          <a:srgbClr val="261748"/>
        </a:dk1>
        <a:lt1>
          <a:srgbClr val="FFFFFF"/>
        </a:lt1>
        <a:dk2>
          <a:srgbClr val="000000"/>
        </a:dk2>
        <a:lt2>
          <a:srgbClr val="E0E0E0"/>
        </a:lt2>
        <a:accent1>
          <a:srgbClr val="261748"/>
        </a:accent1>
        <a:accent2>
          <a:srgbClr val="FD930A"/>
        </a:accent2>
        <a:accent3>
          <a:srgbClr val="FFFFFF"/>
        </a:accent3>
        <a:accent4>
          <a:srgbClr val="1F123C"/>
        </a:accent4>
        <a:accent5>
          <a:srgbClr val="ACABB1"/>
        </a:accent5>
        <a:accent6>
          <a:srgbClr val="E58508"/>
        </a:accent6>
        <a:hlink>
          <a:srgbClr val="261748"/>
        </a:hlink>
        <a:folHlink>
          <a:srgbClr val="FD930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261748"/>
      </a:dk1>
      <a:lt1>
        <a:srgbClr val="FFFFFF"/>
      </a:lt1>
      <a:dk2>
        <a:srgbClr val="000000"/>
      </a:dk2>
      <a:lt2>
        <a:srgbClr val="E0E0E0"/>
      </a:lt2>
      <a:accent1>
        <a:srgbClr val="261748"/>
      </a:accent1>
      <a:accent2>
        <a:srgbClr val="FD930A"/>
      </a:accent2>
      <a:accent3>
        <a:srgbClr val="FFFFFF"/>
      </a:accent3>
      <a:accent4>
        <a:srgbClr val="1F123C"/>
      </a:accent4>
      <a:accent5>
        <a:srgbClr val="ACABB1"/>
      </a:accent5>
      <a:accent6>
        <a:srgbClr val="E58508"/>
      </a:accent6>
      <a:hlink>
        <a:srgbClr val="261748"/>
      </a:hlink>
      <a:folHlink>
        <a:srgbClr val="FD930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1042</Words>
  <Application>Microsoft Office PowerPoint</Application>
  <PresentationFormat>On-screen Show (4:3)</PresentationFormat>
  <Paragraphs>174</Paragraphs>
  <Slides>28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DESY European XFEL</vt:lpstr>
      <vt:lpstr>Reinhard Brinkmann, DESY </vt:lpstr>
      <vt:lpstr>European XFEL Introduction</vt:lpstr>
      <vt:lpstr>Organization of the European XFEL Project</vt:lpstr>
      <vt:lpstr>Civil Engineering Progress</vt:lpstr>
      <vt:lpstr>Modulator hall – modulators beginning to come</vt:lpstr>
      <vt:lpstr>Injector shaft</vt:lpstr>
      <vt:lpstr>Prototype Linac girder installed in tunnel</vt:lpstr>
      <vt:lpstr>Tunnel infrastructure installation</vt:lpstr>
      <vt:lpstr>PowerPoint Presentation</vt:lpstr>
      <vt:lpstr>Experimental hall – essentially completed</vt:lpstr>
      <vt:lpstr>PowerPoint Presentation</vt:lpstr>
      <vt:lpstr>PowerPoint Presentation</vt:lpstr>
      <vt:lpstr>PowerPoint Presentation</vt:lpstr>
      <vt:lpstr>PowerPoint Presentation</vt:lpstr>
      <vt:lpstr>Nb material qualification at DESY</vt:lpstr>
      <vt:lpstr>Impressions from cavity manufacturing…</vt:lpstr>
      <vt:lpstr>Cryostats/vessels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Beam diagnostics, timing, LLRF, …</vt:lpstr>
      <vt:lpstr>Schedule, cost</vt:lpstr>
      <vt:lpstr>PowerPoint Presentation</vt:lpstr>
    </vt:vector>
  </TitlesOfParts>
  <Company>xxx xxx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xxx xxx</dc:creator>
  <cp:lastModifiedBy>Brinkmann, Reinhard</cp:lastModifiedBy>
  <cp:revision>566</cp:revision>
  <cp:lastPrinted>2013-01-17T16:04:20Z</cp:lastPrinted>
  <dcterms:created xsi:type="dcterms:W3CDTF">2011-02-25T10:59:28Z</dcterms:created>
  <dcterms:modified xsi:type="dcterms:W3CDTF">2013-06-03T07:21:57Z</dcterms:modified>
</cp:coreProperties>
</file>