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61" r:id="rId4"/>
    <p:sldId id="262" r:id="rId5"/>
    <p:sldId id="263" r:id="rId6"/>
    <p:sldId id="265" r:id="rId7"/>
    <p:sldId id="266" r:id="rId8"/>
    <p:sldId id="267" r:id="rId9"/>
    <p:sldId id="269" r:id="rId10"/>
    <p:sldId id="268" r:id="rId11"/>
    <p:sldId id="271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30A"/>
    <a:srgbClr val="CE62D1"/>
    <a:srgbClr val="E0E0E0"/>
    <a:srgbClr val="261748"/>
    <a:srgbClr val="251555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1" autoAdjust="0"/>
    <p:restoredTop sz="84141" autoAdjust="0"/>
  </p:normalViewPr>
  <p:slideViewPr>
    <p:cSldViewPr snapToGrid="0" showGuides="1">
      <p:cViewPr>
        <p:scale>
          <a:sx n="89" d="100"/>
          <a:sy n="89" d="100"/>
        </p:scale>
        <p:origin x="-1212" y="-72"/>
      </p:cViewPr>
      <p:guideLst>
        <p:guide orient="horz" pos="3956"/>
        <p:guide orient="horz" pos="900"/>
        <p:guide orient="horz" pos="2432"/>
        <p:guide orient="horz" pos="4038"/>
        <p:guide pos="5284"/>
        <p:guide pos="1750"/>
        <p:guide pos="4023"/>
        <p:guide pos="5685"/>
        <p:guide pos="249"/>
        <p:guide pos="5329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468" y="-156"/>
      </p:cViewPr>
      <p:guideLst>
        <p:guide orient="horz" pos="2880"/>
        <p:guide pos="215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203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1" y="1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fld id="{70F96095-A911-4B8A-9974-6A40BAAD550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93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08DDF-290B-49BC-9F94-6BC547E80180}" type="slidenum">
              <a:rPr lang="de-DE"/>
              <a:pPr/>
              <a:t>1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1" tIns="45716" rIns="91431" bIns="45716"/>
          <a:lstStyle/>
          <a:p>
            <a:pPr marL="228578" indent="-228578"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How to edit the title slide</a:t>
            </a:r>
          </a:p>
          <a:p>
            <a:pPr marL="228578" indent="-228578">
              <a:spcBef>
                <a:spcPct val="0"/>
              </a:spcBef>
              <a:spcAft>
                <a:spcPct val="20000"/>
              </a:spcAft>
            </a:pPr>
            <a:endParaRPr lang="en-GB" dirty="0"/>
          </a:p>
          <a:p>
            <a:pPr marL="228578" indent="-228578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Upper area: </a:t>
            </a:r>
            <a:r>
              <a:rPr lang="en-GB" b="1" dirty="0"/>
              <a:t>Title</a:t>
            </a:r>
            <a:r>
              <a:rPr lang="en-GB" dirty="0"/>
              <a:t> of your talk, max. 2 rows of the defined size (55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78" indent="-228578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Lower area </a:t>
            </a:r>
            <a:r>
              <a:rPr lang="en-GB" b="1" dirty="0"/>
              <a:t>(subtitle):</a:t>
            </a:r>
            <a:r>
              <a:rPr lang="en-GB" dirty="0"/>
              <a:t> Conference/meeting/workshop, location, date, </a:t>
            </a:r>
            <a:br>
              <a:rPr lang="en-GB" dirty="0"/>
            </a:br>
            <a:r>
              <a:rPr lang="en-GB" dirty="0"/>
              <a:t>your name and affiliation, max. 4 rows of the defined size (32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78" indent="-228578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Change the </a:t>
            </a:r>
            <a:r>
              <a:rPr lang="en-GB" b="1" dirty="0"/>
              <a:t>partner logos</a:t>
            </a:r>
            <a:r>
              <a:rPr lang="en-GB" dirty="0"/>
              <a:t> or add others in the last row.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31" tIns="45716" rIns="91431" bIns="45716"/>
          <a:lstStyle/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Before you start</a:t>
            </a:r>
            <a:r>
              <a:rPr lang="en-GB" dirty="0"/>
              <a:t> editing the slides of your talk change to the </a:t>
            </a:r>
            <a:r>
              <a:rPr lang="en-GB" b="1" dirty="0"/>
              <a:t>Master Slide view</a:t>
            </a:r>
            <a:r>
              <a:rPr lang="en-GB" dirty="0"/>
              <a:t>:</a:t>
            </a:r>
          </a:p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/>
              <a:t>Menu button “View” &gt; </a:t>
            </a:r>
            <a:r>
              <a:rPr lang="en-GB" dirty="0">
                <a:sym typeface="Wingdings" pitchFamily="2" charset="2"/>
              </a:rPr>
              <a:t>Slide Master:</a:t>
            </a:r>
          </a:p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dirty="0">
              <a:sym typeface="Wingdings" pitchFamily="2" charset="2"/>
            </a:endParaRPr>
          </a:p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Edit the following items: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de-DE" b="1" dirty="0">
                <a:sym typeface="Wingdings" pitchFamily="2" charset="2"/>
              </a:rPr>
              <a:t>1. O</a:t>
            </a:r>
            <a:r>
              <a:rPr lang="en-GB" b="1" dirty="0">
                <a:sym typeface="Wingdings" pitchFamily="2" charset="2"/>
              </a:rPr>
              <a:t>n the Title slide (second master slide)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     </a:t>
            </a:r>
            <a:r>
              <a:rPr lang="en-GB" dirty="0">
                <a:sym typeface="Wingdings" pitchFamily="2" charset="2"/>
              </a:rPr>
              <a:t> a) Click to add title of your talk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>
                <a:sym typeface="Wingdings" pitchFamily="2" charset="2"/>
              </a:rPr>
              <a:t>      b) Click to add subtitle </a:t>
            </a:r>
            <a:r>
              <a:rPr lang="en-GB" noProof="0" dirty="0" smtClean="0"/>
              <a:t>(conference, location, name of the speaker, date)</a:t>
            </a:r>
          </a:p>
          <a:p>
            <a:pPr defTabSz="91431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de-DE" b="1" dirty="0">
                <a:sym typeface="Wingdings" pitchFamily="2" charset="2"/>
              </a:rPr>
              <a:t>2. O</a:t>
            </a:r>
            <a:r>
              <a:rPr lang="en-GB" b="1" dirty="0">
                <a:sym typeface="Wingdings" pitchFamily="2" charset="2"/>
              </a:rPr>
              <a:t>n the Slide Master (first master slide)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de-DE" dirty="0">
                <a:sym typeface="Wingdings" pitchFamily="2" charset="2"/>
              </a:rPr>
              <a:t>      a) The </a:t>
            </a:r>
            <a:r>
              <a:rPr lang="en-GB" dirty="0">
                <a:sym typeface="Wingdings" pitchFamily="2" charset="2"/>
              </a:rPr>
              <a:t>1st row in the violet header: </a:t>
            </a:r>
            <a:r>
              <a:rPr lang="de-DE" dirty="0">
                <a:sym typeface="Wingdings" pitchFamily="2" charset="2"/>
              </a:rPr>
              <a:t>D</a:t>
            </a:r>
            <a:r>
              <a:rPr lang="en-GB" dirty="0" err="1">
                <a:sym typeface="Wingdings" pitchFamily="2" charset="2"/>
              </a:rPr>
              <a:t>elete</a:t>
            </a:r>
            <a:r>
              <a:rPr lang="en-GB" dirty="0">
                <a:sym typeface="Wingdings" pitchFamily="2" charset="2"/>
              </a:rPr>
              <a:t> the existent text and write the title of your talk into this text field</a:t>
            </a:r>
            <a:br>
              <a:rPr lang="en-GB" dirty="0">
                <a:sym typeface="Wingdings" pitchFamily="2" charset="2"/>
              </a:rPr>
            </a:br>
            <a:r>
              <a:rPr lang="en-GB" dirty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dirty="0">
                <a:sym typeface="Wingdings" pitchFamily="2" charset="2"/>
              </a:rPr>
            </a:br>
            <a:endParaRPr lang="en-GB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>
                <a:sym typeface="Wingdings" pitchFamily="2" charset="2"/>
              </a:rPr>
              <a:t>If you want to use more </a:t>
            </a:r>
            <a:r>
              <a:rPr lang="en-GB" b="1" dirty="0">
                <a:sym typeface="Wingdings" pitchFamily="2" charset="2"/>
              </a:rPr>
              <a:t>partner logos</a:t>
            </a:r>
            <a:r>
              <a:rPr lang="en-GB" dirty="0">
                <a:sym typeface="Wingdings" pitchFamily="2" charset="2"/>
              </a:rPr>
              <a:t> position them left beside the DESY logo in the footer area.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b="1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Close Master View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noProof="0"/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404607" y="3411538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information</a:t>
            </a:r>
          </a:p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95250" y="1314450"/>
            <a:ext cx="8963025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90867"/>
            <a:ext cx="1055640" cy="10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589240"/>
            <a:ext cx="1656184" cy="66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3" y="5390867"/>
            <a:ext cx="4230839" cy="96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RF aspects of quality control </a:t>
            </a:r>
            <a:br>
              <a:rPr lang="en-US" dirty="0" smtClean="0"/>
            </a:br>
            <a:r>
              <a:rPr lang="en-US" dirty="0" smtClean="0"/>
              <a:t>for XFEL serial cavities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5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39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3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 noProof="0"/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noProof="0" smtClean="0">
                <a:solidFill>
                  <a:schemeClr val="bg1"/>
                </a:solidFill>
                <a:ea typeface="Geneva" pitchFamily="1" charset="-128"/>
              </a:rPr>
              <a:pPr lvl="0" algn="ctr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r>
              <a:rPr lang="en-GB" sz="1000" b="1" noProof="0" dirty="0" smtClean="0">
                <a:solidFill>
                  <a:schemeClr val="bg1"/>
                </a:solidFill>
                <a:ea typeface="Geneva" pitchFamily="1" charset="-128"/>
              </a:rPr>
              <a:t>/11</a:t>
            </a:r>
            <a:endParaRPr lang="en-GB" sz="1000" b="1" noProof="0" dirty="0" smtClean="0">
              <a:solidFill>
                <a:schemeClr val="bg1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ECFA LC2013, 28</a:t>
            </a:r>
            <a:r>
              <a:rPr lang="en-GB" baseline="0" noProof="0" dirty="0" smtClean="0"/>
              <a:t> May 2013</a:t>
            </a:r>
            <a:endParaRPr lang="en-GB" noProof="0" dirty="0" smtClean="0"/>
          </a:p>
          <a:p>
            <a:pPr lvl="0"/>
            <a:r>
              <a:rPr lang="en-GB" noProof="0" dirty="0" smtClean="0"/>
              <a:t>Alexey Sulimov, Jens </a:t>
            </a:r>
            <a:r>
              <a:rPr lang="en-GB" noProof="0" dirty="0" err="1" smtClean="0"/>
              <a:t>Iversen</a:t>
            </a:r>
            <a:r>
              <a:rPr lang="en-GB" noProof="0" dirty="0" smtClean="0"/>
              <a:t>, Denis </a:t>
            </a:r>
            <a:r>
              <a:rPr lang="en-GB" noProof="0" dirty="0" err="1" smtClean="0"/>
              <a:t>Kostin</a:t>
            </a:r>
            <a:r>
              <a:rPr lang="en-GB" noProof="0" dirty="0" smtClean="0"/>
              <a:t>, </a:t>
            </a:r>
            <a:r>
              <a:rPr lang="en-US" dirty="0" smtClean="0"/>
              <a:t> Wolf-Dietrich </a:t>
            </a:r>
            <a:r>
              <a:rPr lang="en-US" dirty="0" err="1" smtClean="0"/>
              <a:t>Möller</a:t>
            </a:r>
            <a:r>
              <a:rPr lang="en-GB" noProof="0" dirty="0" smtClean="0"/>
              <a:t> , MHF-SL, DESY (Hamburg)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48817"/>
            <a:ext cx="631250" cy="25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511925"/>
            <a:ext cx="357932" cy="35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44" y="6519130"/>
            <a:ext cx="1257300" cy="287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5786" y="116958"/>
            <a:ext cx="724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RF Measurements and Documentation for the Industrial Fabrication of SC Cavities</a:t>
            </a:r>
            <a:endParaRPr lang="en-US" sz="1200" dirty="0" smtClean="0">
              <a:solidFill>
                <a:schemeClr val="accent3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11" Type="http://schemas.openxmlformats.org/officeDocument/2006/relationships/image" Target="../media/image19.jpe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8.emf"/><Relationship Id="rId4" Type="http://schemas.openxmlformats.org/officeDocument/2006/relationships/image" Target="../media/image15.e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Alexey </a:t>
            </a:r>
            <a:r>
              <a:rPr lang="en-GB" dirty="0" smtClean="0"/>
              <a:t>Sulimov,</a:t>
            </a:r>
          </a:p>
          <a:p>
            <a:r>
              <a:rPr lang="en-GB" dirty="0" smtClean="0"/>
              <a:t>DESY (Hamburg), 28 May 2013</a:t>
            </a:r>
          </a:p>
        </p:txBody>
      </p:sp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>
          <a:xfrm>
            <a:off x="109182" y="1314450"/>
            <a:ext cx="8911988" cy="18446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RF Measurements and Documentation for the Industrial Fabrication of SC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Cavities</a:t>
            </a:r>
            <a:r>
              <a:rPr lang="en-US" sz="3200" b="1" dirty="0" smtClean="0">
                <a:solidFill>
                  <a:srgbClr val="FFC000"/>
                </a:solidFill>
              </a:rPr>
              <a:t>.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appreciate:</a:t>
            </a: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company  </a:t>
            </a:r>
            <a:r>
              <a:rPr lang="en-US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E.Zanon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possibility to present the data</a:t>
            </a:r>
            <a:r>
              <a:rPr lang="en-US" sz="3200" b="1" dirty="0" smtClean="0">
                <a:solidFill>
                  <a:srgbClr val="FD930A"/>
                </a:solidFill>
              </a:rPr>
              <a:t>.</a:t>
            </a:r>
          </a:p>
          <a:p>
            <a:pPr algn="just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IPP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DESY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group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supporting the EDMS and data transfer</a:t>
            </a:r>
            <a:r>
              <a:rPr lang="en-US" sz="3200" b="1" dirty="0" smtClean="0">
                <a:solidFill>
                  <a:srgbClr val="FFC000"/>
                </a:solidFill>
              </a:rPr>
              <a:t>.</a:t>
            </a:r>
          </a:p>
          <a:p>
            <a:pPr algn="just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DESY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Base Team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organizing the automation of data analysis</a:t>
            </a:r>
            <a:r>
              <a:rPr lang="en-US" sz="3200" b="1" dirty="0" smtClean="0">
                <a:solidFill>
                  <a:srgbClr val="FFC000"/>
                </a:solidFill>
              </a:rPr>
              <a:t>.</a:t>
            </a:r>
          </a:p>
          <a:p>
            <a:pPr algn="just"/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3200" b="1" dirty="0">
              <a:solidFill>
                <a:srgbClr val="FD930A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65" y="6518714"/>
            <a:ext cx="85984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27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</a:t>
            </a:r>
            <a:r>
              <a:rPr lang="en-US" dirty="0" smtClean="0">
                <a:solidFill>
                  <a:srgbClr val="FFC000"/>
                </a:solidFill>
              </a:rPr>
              <a:t>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501631" y="3391741"/>
            <a:ext cx="7972425" cy="62086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all for attention </a:t>
            </a:r>
            <a:r>
              <a:rPr lang="en-US" sz="3600" b="1" dirty="0" smtClean="0">
                <a:solidFill>
                  <a:srgbClr val="FD930A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181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7170"/>
          <p:cNvSpPr/>
          <p:nvPr/>
        </p:nvSpPr>
        <p:spPr bwMode="auto">
          <a:xfrm>
            <a:off x="2753958" y="5905948"/>
            <a:ext cx="2151529" cy="441064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342583" y="3444689"/>
            <a:ext cx="2800493" cy="2380230"/>
            <a:chOff x="4665314" y="2121494"/>
            <a:chExt cx="2800493" cy="2380230"/>
          </a:xfrm>
        </p:grpSpPr>
        <p:pic>
          <p:nvPicPr>
            <p:cNvPr id="54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314" y="2121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714" y="2273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6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114" y="2426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514" y="2578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914" y="2731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314" y="2883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714" y="3035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114" y="3188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2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4514" y="3340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6914" y="3493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2" name="Group 41"/>
          <p:cNvGrpSpPr/>
          <p:nvPr/>
        </p:nvGrpSpPr>
        <p:grpSpPr>
          <a:xfrm>
            <a:off x="6182141" y="1680431"/>
            <a:ext cx="2800493" cy="2380230"/>
            <a:chOff x="4665314" y="2121494"/>
            <a:chExt cx="2800493" cy="2380230"/>
          </a:xfrm>
        </p:grpSpPr>
        <p:pic>
          <p:nvPicPr>
            <p:cNvPr id="43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314" y="2121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714" y="2273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114" y="2426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514" y="2578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914" y="2731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8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314" y="2883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714" y="3035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114" y="3188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4514" y="3340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2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6914" y="3493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Oval 7"/>
          <p:cNvSpPr/>
          <p:nvPr/>
        </p:nvSpPr>
        <p:spPr bwMode="auto">
          <a:xfrm>
            <a:off x="2744992" y="1195891"/>
            <a:ext cx="1602890" cy="484093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77731" y="1215614"/>
            <a:ext cx="1602890" cy="484093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aspects of quality control for XFEL </a:t>
            </a:r>
            <a:r>
              <a:rPr lang="en-US" dirty="0" smtClean="0"/>
              <a:t>cavities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7671" y="5873915"/>
            <a:ext cx="7955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RF aspects of quality control for XFEL serial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cavities</a:t>
            </a:r>
            <a:r>
              <a:rPr lang="en-US" sz="2400" b="1" dirty="0" smtClean="0">
                <a:solidFill>
                  <a:srgbClr val="FFC000"/>
                </a:solidFill>
              </a:rPr>
              <a:t>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941" y="1247887"/>
            <a:ext cx="8584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800" dirty="0" smtClean="0">
                <a:solidFill>
                  <a:schemeClr val="accent3"/>
                </a:solidFill>
              </a:rPr>
              <a:t>RF Measurements and Documentation for the Industrial Fabrication of SC Cavities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16" y="1990165"/>
            <a:ext cx="2552800" cy="377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417887" y="1691188"/>
            <a:ext cx="2800493" cy="2380230"/>
            <a:chOff x="4665314" y="2121494"/>
            <a:chExt cx="2800493" cy="2380230"/>
          </a:xfrm>
        </p:grpSpPr>
        <p:pic>
          <p:nvPicPr>
            <p:cNvPr id="10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314" y="2121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714" y="2273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114" y="2426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514" y="2578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914" y="2731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314" y="2883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714" y="3035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114" y="3188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4514" y="3340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6914" y="3493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1" name="Group 30"/>
          <p:cNvGrpSpPr/>
          <p:nvPr/>
        </p:nvGrpSpPr>
        <p:grpSpPr>
          <a:xfrm>
            <a:off x="5936511" y="3263597"/>
            <a:ext cx="2800493" cy="2380230"/>
            <a:chOff x="4665314" y="2121494"/>
            <a:chExt cx="2800493" cy="2380230"/>
          </a:xfrm>
        </p:grpSpPr>
        <p:pic>
          <p:nvPicPr>
            <p:cNvPr id="32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314" y="2121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714" y="2273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114" y="2426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514" y="2578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914" y="2731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314" y="28834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714" y="30358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114" y="31882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4514" y="33406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6914" y="3493094"/>
              <a:ext cx="1428893" cy="1008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30" name="Straight Arrow Connector 29"/>
          <p:cNvCxnSpPr/>
          <p:nvPr/>
        </p:nvCxnSpPr>
        <p:spPr bwMode="auto">
          <a:xfrm>
            <a:off x="957431" y="1151068"/>
            <a:ext cx="892884" cy="753036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66" name="TextBox 65"/>
          <p:cNvSpPr txBox="1"/>
          <p:nvPr/>
        </p:nvSpPr>
        <p:spPr>
          <a:xfrm>
            <a:off x="1916654" y="1647713"/>
            <a:ext cx="99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IPAC’11</a:t>
            </a:r>
          </a:p>
        </p:txBody>
      </p:sp>
      <p:cxnSp>
        <p:nvCxnSpPr>
          <p:cNvPr id="7169" name="Straight Connector 7168"/>
          <p:cNvCxnSpPr/>
          <p:nvPr/>
        </p:nvCxnSpPr>
        <p:spPr bwMode="auto">
          <a:xfrm>
            <a:off x="3087445" y="1140311"/>
            <a:ext cx="5185186" cy="477639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173" name="Straight Arrow Connector 7172"/>
          <p:cNvCxnSpPr/>
          <p:nvPr/>
        </p:nvCxnSpPr>
        <p:spPr bwMode="auto">
          <a:xfrm flipH="1">
            <a:off x="3861995" y="1850315"/>
            <a:ext cx="4787153" cy="4034118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539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3788" y="307975"/>
            <a:ext cx="7283450" cy="714375"/>
          </a:xfrm>
        </p:spPr>
        <p:txBody>
          <a:bodyPr/>
          <a:lstStyle/>
          <a:p>
            <a:r>
              <a:rPr lang="en-GB" dirty="0" smtClean="0"/>
              <a:t>Production Sequence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9333" y="1478061"/>
            <a:ext cx="3519115" cy="2815035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Production sequence:</a:t>
            </a:r>
          </a:p>
          <a:p>
            <a:r>
              <a:rPr lang="en-GB" sz="1800" dirty="0" smtClean="0"/>
              <a:t>Cavity parts fabrication,</a:t>
            </a:r>
          </a:p>
          <a:p>
            <a:r>
              <a:rPr lang="en-GB" sz="1800" dirty="0" smtClean="0"/>
              <a:t>Cavity welding,</a:t>
            </a:r>
          </a:p>
          <a:p>
            <a:r>
              <a:rPr lang="en-GB" sz="1800" dirty="0" smtClean="0"/>
              <a:t>Cavity tuning,</a:t>
            </a:r>
          </a:p>
          <a:p>
            <a:r>
              <a:rPr lang="en-GB" sz="1800" dirty="0" smtClean="0"/>
              <a:t>Welding in helium tank (HT),</a:t>
            </a:r>
          </a:p>
          <a:p>
            <a:r>
              <a:rPr lang="en-GB" sz="1800" dirty="0" smtClean="0"/>
              <a:t>Pressure test (PT),</a:t>
            </a:r>
          </a:p>
          <a:p>
            <a:r>
              <a:rPr lang="en-GB" sz="1800" dirty="0" smtClean="0"/>
              <a:t>Cavity transport.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own Arrow 3"/>
          <p:cNvSpPr/>
          <p:nvPr/>
        </p:nvSpPr>
        <p:spPr bwMode="auto">
          <a:xfrm>
            <a:off x="5431590" y="4293096"/>
            <a:ext cx="484633" cy="501857"/>
          </a:xfrm>
          <a:prstGeom prst="downArrow">
            <a:avLst/>
          </a:prstGeom>
          <a:solidFill>
            <a:srgbClr val="FFFF00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30317" y="1556792"/>
            <a:ext cx="3456383" cy="260603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7680012" y="4313671"/>
            <a:ext cx="484632" cy="501857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97841" y="4876954"/>
            <a:ext cx="1152128" cy="35224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None/>
              <a:tabLst/>
            </a:pPr>
            <a:r>
              <a:rPr lang="en-US" sz="2000" dirty="0" smtClean="0">
                <a:solidFill>
                  <a:schemeClr val="accent3"/>
                </a:solidFill>
              </a:rPr>
              <a:t>EDMS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78212" y="4870958"/>
            <a:ext cx="2088231" cy="37427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rPr>
              <a:t>XFEL Data Base</a:t>
            </a:r>
          </a:p>
        </p:txBody>
      </p:sp>
      <p:pic>
        <p:nvPicPr>
          <p:cNvPr id="2112" name="Picture 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526286" cy="24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3" name="Picture 6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202" y="1803953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89" name="Rectangle 2088"/>
          <p:cNvSpPr/>
          <p:nvPr/>
        </p:nvSpPr>
        <p:spPr bwMode="auto">
          <a:xfrm>
            <a:off x="5868144" y="2525941"/>
            <a:ext cx="3018556" cy="163688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3" rtlCol="0" anchor="t" anchorCtr="0" compatLnSpc="1">
            <a:prstTxWarp prst="textNoShape">
              <a:avLst/>
            </a:prstTxWarp>
          </a:bodyPr>
          <a:lstStyle/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V_F01</a:t>
            </a:r>
            <a:r>
              <a:rPr lang="en-US" sz="1200" dirty="0" smtClean="0">
                <a:solidFill>
                  <a:srgbClr val="FF0000"/>
                </a:solidFill>
              </a:rPr>
              <a:t>x16</a:t>
            </a:r>
            <a:r>
              <a:rPr lang="en-US" sz="1200" dirty="0" smtClean="0">
                <a:solidFill>
                  <a:schemeClr val="accent3"/>
                </a:solidFill>
              </a:rPr>
              <a:t>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V_F02;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V_F03;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W_F01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x8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W_F02;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W_F03;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X_HCP;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X_M01;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X_F01;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>
                <a:solidFill>
                  <a:schemeClr val="accent3"/>
                </a:solidFill>
              </a:rPr>
              <a:t>X_M02;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X_F02;</a:t>
            </a:r>
            <a:endParaRPr lang="en-US" sz="1200" dirty="0">
              <a:solidFill>
                <a:schemeClr val="accent3"/>
              </a:solidFill>
            </a:endParaRP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X_M03;</a:t>
            </a:r>
            <a:endParaRPr lang="en-US" sz="1200" dirty="0">
              <a:solidFill>
                <a:schemeClr val="accent3"/>
              </a:solidFill>
            </a:endParaRP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>
                <a:solidFill>
                  <a:schemeClr val="accent3"/>
                </a:solidFill>
              </a:rPr>
              <a:t>X_F03</a:t>
            </a:r>
            <a:r>
              <a:rPr lang="en-US" sz="1200" dirty="0" smtClean="0">
                <a:solidFill>
                  <a:schemeClr val="accent3"/>
                </a:solidFill>
              </a:rPr>
              <a:t>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Y_M01;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Y_F02;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Y_F03.</a:t>
            </a:r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2090" name="Rectangle 2089"/>
          <p:cNvSpPr/>
          <p:nvPr/>
        </p:nvSpPr>
        <p:spPr bwMode="auto">
          <a:xfrm>
            <a:off x="5868144" y="2204864"/>
            <a:ext cx="3018556" cy="32107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2"/>
              </a:buClr>
              <a:buSzPct val="80000"/>
              <a:buNone/>
            </a:pPr>
            <a:r>
              <a:rPr lang="en-US" sz="1400" dirty="0">
                <a:solidFill>
                  <a:schemeClr val="accent3"/>
                </a:solidFill>
              </a:rPr>
              <a:t>Inspection Sheets for RF control</a:t>
            </a:r>
            <a:r>
              <a:rPr lang="en-US" sz="1400" dirty="0" smtClean="0">
                <a:solidFill>
                  <a:schemeClr val="accent3"/>
                </a:solidFill>
              </a:rPr>
              <a:t>: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6357769" y="4862457"/>
            <a:ext cx="441064" cy="365759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454846"/>
              </p:ext>
            </p:extLst>
          </p:nvPr>
        </p:nvGraphicFramePr>
        <p:xfrm>
          <a:off x="4855890" y="2208708"/>
          <a:ext cx="11985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5" name="Visio" r:id="rId3" imgW="1995791" imgH="1736387" progId="Visio.Drawing.11">
                  <p:embed/>
                </p:oleObj>
              </mc:Choice>
              <mc:Fallback>
                <p:oleObj name="Visio" r:id="rId3" imgW="1995791" imgH="1736387" progId="Visio.Drawing.11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5890" y="2208708"/>
                        <a:ext cx="1198563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parts fabrication</a:t>
            </a:r>
            <a:endParaRPr lang="en-US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540196" y="1268760"/>
            <a:ext cx="8352284" cy="2016224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Cavity parts fabrication:</a:t>
            </a:r>
          </a:p>
          <a:p>
            <a:r>
              <a:rPr lang="en-GB" sz="1800" dirty="0" smtClean="0"/>
              <a:t>Shape control </a:t>
            </a:r>
            <a:r>
              <a:rPr lang="en-GB" sz="1800" dirty="0"/>
              <a:t>for </a:t>
            </a:r>
            <a:r>
              <a:rPr lang="en-GB" sz="1800" dirty="0" smtClean="0"/>
              <a:t>half cells (HC), end groups (EG) and dumb-bells (DB);</a:t>
            </a:r>
          </a:p>
          <a:p>
            <a:r>
              <a:rPr lang="en-GB" sz="1800" dirty="0" smtClean="0"/>
              <a:t>DBs asymmetry control</a:t>
            </a:r>
            <a:r>
              <a:rPr lang="en-US" sz="1800" dirty="0"/>
              <a:t>;</a:t>
            </a:r>
            <a:endParaRPr lang="en-GB" sz="1800" dirty="0" smtClean="0"/>
          </a:p>
          <a:p>
            <a:r>
              <a:rPr lang="en-GB" sz="1800" dirty="0" smtClean="0"/>
              <a:t>Calculation of optimal parts lengths;</a:t>
            </a:r>
          </a:p>
          <a:p>
            <a:r>
              <a:rPr lang="en-GB" sz="1800" dirty="0" smtClean="0"/>
              <a:t>DBs sorting in cavity;</a:t>
            </a:r>
          </a:p>
          <a:p>
            <a:r>
              <a:rPr lang="en-GB" sz="1800" dirty="0" smtClean="0"/>
              <a:t>Estimation of cavity length in helium tank.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490179"/>
              </p:ext>
            </p:extLst>
          </p:nvPr>
        </p:nvGraphicFramePr>
        <p:xfrm>
          <a:off x="6461771" y="3754164"/>
          <a:ext cx="849312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6" name="Visio" r:id="rId5" imgW="1439694" imgH="1768813" progId="Visio.Drawing.11">
                  <p:embed/>
                </p:oleObj>
              </mc:Choice>
              <mc:Fallback>
                <p:oleObj name="Visio" r:id="rId5" imgW="1439694" imgH="1768813" progId="Visio.Drawing.11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1771" y="3754164"/>
                        <a:ext cx="849312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558536"/>
              </p:ext>
            </p:extLst>
          </p:nvPr>
        </p:nvGraphicFramePr>
        <p:xfrm>
          <a:off x="7808218" y="2208435"/>
          <a:ext cx="1084262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7" name="Visio" r:id="rId7" imgW="1548319" imgH="1593174" progId="Visio.Drawing.11">
                  <p:embed/>
                </p:oleObj>
              </mc:Choice>
              <mc:Fallback>
                <p:oleObj name="Visio" r:id="rId7" imgW="1548319" imgH="159317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8218" y="2208435"/>
                        <a:ext cx="1084262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126898"/>
              </p:ext>
            </p:extLst>
          </p:nvPr>
        </p:nvGraphicFramePr>
        <p:xfrm>
          <a:off x="6551948" y="2241996"/>
          <a:ext cx="668957" cy="100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8" name="Visio" r:id="rId9" imgW="1234872" imgH="1850957" progId="Visio.Drawing.11">
                  <p:embed/>
                </p:oleObj>
              </mc:Choice>
              <mc:Fallback>
                <p:oleObj name="Visio" r:id="rId9" imgW="1234872" imgH="1850957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948" y="2241996"/>
                        <a:ext cx="668957" cy="100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ight Arrow 1"/>
          <p:cNvSpPr/>
          <p:nvPr/>
        </p:nvSpPr>
        <p:spPr bwMode="auto">
          <a:xfrm>
            <a:off x="7292381" y="2503736"/>
            <a:ext cx="443830" cy="484632"/>
          </a:xfrm>
          <a:prstGeom prst="rightArrow">
            <a:avLst/>
          </a:prstGeom>
          <a:gradFill>
            <a:gsLst>
              <a:gs pos="0">
                <a:srgbClr val="000082"/>
              </a:gs>
              <a:gs pos="0">
                <a:srgbClr val="66008F"/>
              </a:gs>
              <a:gs pos="7000">
                <a:srgbClr val="BA0066"/>
              </a:gs>
              <a:gs pos="98000">
                <a:srgbClr val="FF0000"/>
              </a:gs>
              <a:gs pos="100000">
                <a:srgbClr val="FF8200"/>
              </a:gs>
            </a:gsLst>
            <a:lin ang="5400000" scaled="0"/>
          </a:gra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9" name="Left Arrow 8"/>
          <p:cNvSpPr/>
          <p:nvPr/>
        </p:nvSpPr>
        <p:spPr bwMode="auto">
          <a:xfrm>
            <a:off x="6080026" y="2491557"/>
            <a:ext cx="444835" cy="484632"/>
          </a:xfrm>
          <a:prstGeom prst="leftArrow">
            <a:avLst/>
          </a:prstGeom>
          <a:gradFill>
            <a:gsLst>
              <a:gs pos="0">
                <a:srgbClr val="000082"/>
              </a:gs>
              <a:gs pos="2000">
                <a:srgbClr val="66008F"/>
              </a:gs>
              <a:gs pos="97000">
                <a:srgbClr val="BA0066"/>
              </a:gs>
              <a:gs pos="100000">
                <a:srgbClr val="FF0000"/>
              </a:gs>
              <a:gs pos="100000">
                <a:srgbClr val="FF8200"/>
              </a:gs>
            </a:gsLst>
            <a:lin ang="5400000" scaled="0"/>
          </a:gra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6656090" y="3250108"/>
            <a:ext cx="484632" cy="432048"/>
          </a:xfrm>
          <a:prstGeom prst="downArrow">
            <a:avLst/>
          </a:prstGeom>
          <a:gradFill>
            <a:gsLst>
              <a:gs pos="0">
                <a:srgbClr val="FFF200"/>
              </a:gs>
              <a:gs pos="79000">
                <a:srgbClr val="FF7A00"/>
              </a:gs>
              <a:gs pos="98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pic>
        <p:nvPicPr>
          <p:cNvPr id="6200" name="Picture 56" descr="DSC08548_überarbeite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r="28656" b="7898"/>
          <a:stretch>
            <a:fillRect/>
          </a:stretch>
        </p:blipFill>
        <p:spPr bwMode="auto">
          <a:xfrm>
            <a:off x="1649412" y="3401590"/>
            <a:ext cx="2922588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5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5" b="4086"/>
          <a:stretch/>
        </p:blipFill>
        <p:spPr bwMode="auto">
          <a:xfrm>
            <a:off x="5557706" y="1124744"/>
            <a:ext cx="3474341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268760"/>
            <a:ext cx="6480720" cy="1440160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b="1" dirty="0" smtClean="0"/>
              <a:t>After cavity </a:t>
            </a:r>
            <a:r>
              <a:rPr lang="en-US" sz="1800" b="1" dirty="0"/>
              <a:t>welding:</a:t>
            </a:r>
          </a:p>
          <a:p>
            <a:pPr lvl="0"/>
            <a:r>
              <a:rPr lang="en-US" sz="1800" dirty="0" smtClean="0"/>
              <a:t>Measure the pi-mode </a:t>
            </a:r>
            <a:r>
              <a:rPr lang="en-US" sz="1800" dirty="0"/>
              <a:t>frequency and </a:t>
            </a:r>
            <a:r>
              <a:rPr lang="en-US" sz="1800" dirty="0" smtClean="0"/>
              <a:t>cavity length;</a:t>
            </a:r>
          </a:p>
          <a:p>
            <a:pPr lvl="0"/>
            <a:r>
              <a:rPr lang="en-US" sz="1800" dirty="0" smtClean="0"/>
              <a:t>Control the welding </a:t>
            </a:r>
            <a:r>
              <a:rPr lang="en-US" sz="1800" dirty="0"/>
              <a:t>parameters </a:t>
            </a:r>
            <a:r>
              <a:rPr lang="en-US" sz="1800" dirty="0" smtClean="0"/>
              <a:t>(</a:t>
            </a:r>
            <a:r>
              <a:rPr lang="en-US" sz="1800" dirty="0"/>
              <a:t>shrinkage and deformation);</a:t>
            </a:r>
          </a:p>
          <a:p>
            <a:pPr lvl="0"/>
            <a:r>
              <a:rPr lang="en-US" sz="1800" dirty="0" smtClean="0"/>
              <a:t>Calculated the cavity </a:t>
            </a:r>
            <a:r>
              <a:rPr lang="en-US" sz="1800" dirty="0"/>
              <a:t>length </a:t>
            </a:r>
            <a:r>
              <a:rPr lang="en-US" sz="1800" dirty="0" smtClean="0"/>
              <a:t>in </a:t>
            </a:r>
            <a:r>
              <a:rPr lang="en-US" sz="1800" dirty="0"/>
              <a:t>h</a:t>
            </a:r>
            <a:r>
              <a:rPr lang="en-US" sz="1800" dirty="0" smtClean="0"/>
              <a:t>elium tank.</a:t>
            </a:r>
          </a:p>
          <a:p>
            <a:pPr lvl="0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Welding (Acceptance Level 1)</a:t>
            </a:r>
            <a:endParaRPr lang="en-US" dirty="0"/>
          </a:p>
        </p:txBody>
      </p:sp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6326667" cy="353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65" y="6518714"/>
            <a:ext cx="85984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2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2" y="3124610"/>
            <a:ext cx="4594286" cy="3285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203772"/>
            <a:ext cx="5184576" cy="1793180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b="1" dirty="0" smtClean="0"/>
              <a:t>Values are controlled during cavity </a:t>
            </a:r>
            <a:r>
              <a:rPr lang="en-US" sz="1800" b="1" dirty="0"/>
              <a:t>tuning:</a:t>
            </a:r>
          </a:p>
          <a:p>
            <a:pPr lvl="0"/>
            <a:r>
              <a:rPr lang="en-US" sz="1800" dirty="0" smtClean="0"/>
              <a:t>pi-mode </a:t>
            </a:r>
            <a:r>
              <a:rPr lang="en-US" sz="1800" dirty="0"/>
              <a:t>frequency, </a:t>
            </a:r>
            <a:endParaRPr lang="en-US" sz="1800" dirty="0" smtClean="0"/>
          </a:p>
          <a:p>
            <a:pPr lvl="0"/>
            <a:r>
              <a:rPr lang="en-US" sz="1800" dirty="0" smtClean="0"/>
              <a:t>field flatness (FF), </a:t>
            </a:r>
          </a:p>
          <a:p>
            <a:pPr lvl="0"/>
            <a:r>
              <a:rPr lang="en-US" sz="1800" dirty="0" smtClean="0"/>
              <a:t>cavity length, </a:t>
            </a:r>
          </a:p>
          <a:p>
            <a:pPr lvl="0"/>
            <a:r>
              <a:rPr lang="en-US" sz="1800" dirty="0" smtClean="0"/>
              <a:t>cavity cells eccentricity.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</a:t>
            </a:r>
            <a:r>
              <a:rPr lang="en-US" dirty="0" smtClean="0"/>
              <a:t>Tuning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080" y="2758896"/>
            <a:ext cx="4582858" cy="365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4" descr="imap://alexey%2Esulimov@mail.desy.de:993/fetch%3EUID%3E/INBOX%3E9316?part=1.2&amp;type=image/jpeg&amp;filename=_DSC05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p://alexey%2Esulimov@mail.desy.de:993/fetch%3EUID%3E/INBOX%3E9316?part=1.2&amp;type=image/jpeg&amp;filename=_DSC05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268760"/>
            <a:ext cx="2087510" cy="138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65" y="6518714"/>
            <a:ext cx="85984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01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203771"/>
            <a:ext cx="4896543" cy="1535921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b="1" dirty="0"/>
              <a:t>Welding in </a:t>
            </a:r>
            <a:r>
              <a:rPr lang="en-US" sz="1800" b="1" dirty="0" smtClean="0"/>
              <a:t>helium tank, pressure test:</a:t>
            </a:r>
            <a:endParaRPr lang="en-US" sz="1800" b="1" dirty="0"/>
          </a:p>
          <a:p>
            <a:pPr lvl="0"/>
            <a:r>
              <a:rPr lang="en-US" sz="1800" dirty="0"/>
              <a:t>Control of pi-mode frequency during the </a:t>
            </a:r>
            <a:r>
              <a:rPr lang="en-US" sz="1800" dirty="0" smtClean="0"/>
              <a:t>rings with bellow </a:t>
            </a:r>
            <a:r>
              <a:rPr lang="en-US" sz="1800" dirty="0"/>
              <a:t>and </a:t>
            </a:r>
            <a:r>
              <a:rPr lang="en-US" sz="1800" dirty="0" smtClean="0"/>
              <a:t>HT </a:t>
            </a:r>
            <a:r>
              <a:rPr lang="en-US" sz="1800" dirty="0"/>
              <a:t>welding;</a:t>
            </a:r>
          </a:p>
          <a:p>
            <a:pPr lvl="0"/>
            <a:r>
              <a:rPr lang="en-US" sz="1800" dirty="0"/>
              <a:t>Checking of RF parameters (</a:t>
            </a:r>
            <a:r>
              <a:rPr lang="en-US" sz="1800" dirty="0" err="1"/>
              <a:t>Fpi</a:t>
            </a:r>
            <a:r>
              <a:rPr lang="en-US" sz="1800" dirty="0"/>
              <a:t>, FF) before and after HT and PT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Welding in </a:t>
            </a:r>
            <a:r>
              <a:rPr lang="en-US" dirty="0" smtClean="0"/>
              <a:t>Helium Tank and Pressure Test (Acceptance Level 2)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869" y="2852936"/>
            <a:ext cx="6576417" cy="351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06" y="1171948"/>
            <a:ext cx="3888432" cy="156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65" y="6518714"/>
            <a:ext cx="85984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8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</a:t>
            </a:r>
            <a:r>
              <a:rPr lang="en-US" dirty="0" smtClean="0"/>
              <a:t>Transport (Acceptance Level 3)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245" y="1798420"/>
            <a:ext cx="5353334" cy="382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15888" y="1717251"/>
            <a:ext cx="3531725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/>
              <a:t>To estimate Field Flatness (FF) changes the two spectra have to be compared</a:t>
            </a:r>
            <a:r>
              <a:rPr lang="en-US" sz="1200" b="1" dirty="0" smtClean="0"/>
              <a:t>:</a:t>
            </a:r>
          </a:p>
          <a:p>
            <a:pPr>
              <a:buNone/>
            </a:pPr>
            <a:endParaRPr lang="en-US" sz="1200" dirty="0"/>
          </a:p>
          <a:p>
            <a:pPr marL="88900" indent="-88900"/>
            <a:r>
              <a:rPr lang="en-US" sz="1200" dirty="0"/>
              <a:t> </a:t>
            </a:r>
            <a:r>
              <a:rPr lang="en-US" sz="1200" dirty="0" smtClean="0"/>
              <a:t>Reference </a:t>
            </a:r>
            <a:r>
              <a:rPr lang="en-US" sz="1200" dirty="0"/>
              <a:t>spectrum SP2 can be downloaded </a:t>
            </a:r>
            <a:r>
              <a:rPr lang="en-US" sz="1200" dirty="0" smtClean="0"/>
              <a:t>from XFEL </a:t>
            </a:r>
            <a:r>
              <a:rPr lang="en-US" sz="1200" dirty="0"/>
              <a:t>DB (it’s a spectrum with known value of </a:t>
            </a:r>
            <a:r>
              <a:rPr lang="en-US" sz="1200" dirty="0" err="1"/>
              <a:t>FF</a:t>
            </a:r>
            <a:r>
              <a:rPr lang="en-US" sz="1200" baseline="30000" dirty="0" err="1"/>
              <a:t>ref</a:t>
            </a:r>
            <a:r>
              <a:rPr lang="en-US" sz="1200" dirty="0"/>
              <a:t>)</a:t>
            </a:r>
          </a:p>
          <a:p>
            <a:pPr marL="88900" indent="-88900"/>
            <a:r>
              <a:rPr lang="en-US" sz="1200" dirty="0"/>
              <a:t> </a:t>
            </a:r>
            <a:r>
              <a:rPr lang="en-US" sz="1200" dirty="0" smtClean="0"/>
              <a:t>N </a:t>
            </a:r>
            <a:r>
              <a:rPr lang="en-US" sz="1200" dirty="0"/>
              <a:t>= 9 – number of cavity cells, measured spectrum SP1 = {f</a:t>
            </a:r>
            <a:r>
              <a:rPr lang="en-US" sz="1200" baseline="-25000" dirty="0"/>
              <a:t>i</a:t>
            </a:r>
            <a:r>
              <a:rPr lang="en-US" sz="1200" dirty="0"/>
              <a:t>}, SP2 = {F</a:t>
            </a:r>
            <a:r>
              <a:rPr lang="en-US" sz="1200" baseline="-25000" dirty="0"/>
              <a:t>i</a:t>
            </a:r>
            <a:r>
              <a:rPr lang="en-US" sz="1200" dirty="0"/>
              <a:t>}, where </a:t>
            </a:r>
            <a:r>
              <a:rPr lang="en-US" sz="1200" dirty="0" err="1"/>
              <a:t>i</a:t>
            </a:r>
            <a:r>
              <a:rPr lang="en-US" sz="1200" dirty="0"/>
              <a:t> = 1…N.</a:t>
            </a:r>
          </a:p>
          <a:p>
            <a:pPr marL="88900" indent="-88900"/>
            <a:r>
              <a:rPr lang="en-US" sz="1200" dirty="0"/>
              <a:t> </a:t>
            </a:r>
            <a:r>
              <a:rPr lang="en-US" sz="1200" dirty="0" smtClean="0"/>
              <a:t>Relative </a:t>
            </a:r>
            <a:r>
              <a:rPr lang="en-US" sz="1200" dirty="0"/>
              <a:t>spectrum is calculated as:</a:t>
            </a:r>
          </a:p>
          <a:p>
            <a:pPr algn="ctr">
              <a:buNone/>
            </a:pPr>
            <a:r>
              <a:rPr lang="en-US" sz="1200" dirty="0"/>
              <a:t>RS = {</a:t>
            </a:r>
            <a:r>
              <a:rPr lang="en-US" sz="1200" dirty="0" err="1"/>
              <a:t>R</a:t>
            </a:r>
            <a:r>
              <a:rPr lang="en-US" sz="1200" baseline="-25000" dirty="0" err="1"/>
              <a:t>i</a:t>
            </a:r>
            <a:r>
              <a:rPr lang="en-US" sz="1200" dirty="0"/>
              <a:t>} = {F</a:t>
            </a:r>
            <a:r>
              <a:rPr lang="en-US" sz="1200" baseline="-25000" dirty="0"/>
              <a:t>i</a:t>
            </a:r>
            <a:r>
              <a:rPr lang="en-US" sz="1200" dirty="0"/>
              <a:t>/f</a:t>
            </a:r>
            <a:r>
              <a:rPr lang="en-US" sz="1200" baseline="-25000" dirty="0"/>
              <a:t>i</a:t>
            </a:r>
            <a:r>
              <a:rPr lang="en-US" sz="1200" dirty="0"/>
              <a:t> – F</a:t>
            </a:r>
            <a:r>
              <a:rPr lang="en-US" sz="1200" baseline="-25000" dirty="0"/>
              <a:t>N</a:t>
            </a:r>
            <a:r>
              <a:rPr lang="en-US" sz="1200" dirty="0"/>
              <a:t>/</a:t>
            </a:r>
            <a:r>
              <a:rPr lang="en-US" sz="1200" dirty="0" err="1"/>
              <a:t>f</a:t>
            </a:r>
            <a:r>
              <a:rPr lang="en-US" sz="1200" baseline="-25000" dirty="0" err="1"/>
              <a:t>N</a:t>
            </a:r>
            <a:r>
              <a:rPr lang="en-US" sz="1200" dirty="0"/>
              <a:t>}, where </a:t>
            </a:r>
            <a:r>
              <a:rPr lang="en-US" sz="1200" dirty="0" err="1"/>
              <a:t>i</a:t>
            </a:r>
            <a:r>
              <a:rPr lang="en-US" sz="1200" dirty="0"/>
              <a:t> = 1…N.</a:t>
            </a:r>
          </a:p>
          <a:p>
            <a:pPr marL="88900" indent="-88900"/>
            <a:r>
              <a:rPr lang="en-US" sz="1200" dirty="0"/>
              <a:t> </a:t>
            </a:r>
            <a:r>
              <a:rPr lang="en-US" sz="1200" dirty="0" smtClean="0"/>
              <a:t>Linear </a:t>
            </a:r>
            <a:r>
              <a:rPr lang="en-US" sz="1200" dirty="0"/>
              <a:t>Fit is calculated for relative spectrum:</a:t>
            </a:r>
          </a:p>
          <a:p>
            <a:pPr marL="88900" indent="-88900" algn="ctr">
              <a:buNone/>
            </a:pPr>
            <a:r>
              <a:rPr lang="en-US" sz="1200" dirty="0"/>
              <a:t>L = {L</a:t>
            </a:r>
            <a:r>
              <a:rPr lang="en-US" sz="1200" baseline="-25000" dirty="0"/>
              <a:t>i</a:t>
            </a:r>
            <a:r>
              <a:rPr lang="en-US" sz="1200" dirty="0"/>
              <a:t>} = </a:t>
            </a:r>
            <a:r>
              <a:rPr lang="en-US" sz="1200" dirty="0" err="1"/>
              <a:t>linear_fit</a:t>
            </a:r>
            <a:r>
              <a:rPr lang="en-US" sz="1200" dirty="0"/>
              <a:t>{</a:t>
            </a:r>
            <a:r>
              <a:rPr lang="en-US" sz="1200" dirty="0" err="1"/>
              <a:t>R</a:t>
            </a:r>
            <a:r>
              <a:rPr lang="en-US" sz="1200" baseline="-25000" dirty="0" err="1"/>
              <a:t>i</a:t>
            </a:r>
            <a:r>
              <a:rPr lang="en-US" sz="1200" dirty="0"/>
              <a:t>}, </a:t>
            </a:r>
            <a:r>
              <a:rPr lang="en-US" sz="1200" dirty="0" err="1"/>
              <a:t>i</a:t>
            </a:r>
            <a:r>
              <a:rPr lang="en-US" sz="1200" dirty="0"/>
              <a:t> = 1…N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Mean </a:t>
            </a:r>
            <a:r>
              <a:rPr lang="en-US" sz="1200" dirty="0"/>
              <a:t>squared error is calculated as:</a:t>
            </a:r>
          </a:p>
          <a:p>
            <a:pPr>
              <a:buNone/>
            </a:pPr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1200" dirty="0" smtClean="0"/>
              <a:t>Mean </a:t>
            </a:r>
            <a:r>
              <a:rPr lang="en-US" sz="1200" dirty="0"/>
              <a:t>spectrum frequency deviation is calculated as:</a:t>
            </a:r>
          </a:p>
          <a:p>
            <a:pPr>
              <a:buNone/>
            </a:pPr>
            <a:endParaRPr lang="en-US" sz="12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78" y="4369409"/>
            <a:ext cx="1110877" cy="37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17481"/>
            <a:ext cx="2016223" cy="20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65" y="6518714"/>
            <a:ext cx="85984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066" y="6529891"/>
            <a:ext cx="349087" cy="31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83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563" y="1128397"/>
            <a:ext cx="3461837" cy="193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033" y="3211035"/>
            <a:ext cx="1767635" cy="1264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078" y="3091588"/>
            <a:ext cx="1763238" cy="140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703" y="4540106"/>
            <a:ext cx="3486996" cy="18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58" y="10809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58" y="12333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58" y="13857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58" y="15381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8" y="16905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58" y="18429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58" y="19953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58" y="21477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858" y="23001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258" y="245253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9" y="25517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29" y="27041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29" y="28565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9" y="30089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29" y="31613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29" y="33137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29" y="34661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29" y="36185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029" y="37709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429" y="3923399"/>
            <a:ext cx="3526286" cy="248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ctangle 48"/>
          <p:cNvSpPr/>
          <p:nvPr/>
        </p:nvSpPr>
        <p:spPr bwMode="auto">
          <a:xfrm>
            <a:off x="1838405" y="4620555"/>
            <a:ext cx="3018556" cy="163688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3" rtlCol="0" anchor="t" anchorCtr="0" compatLnSpc="1">
            <a:prstTxWarp prst="textNoShape">
              <a:avLst/>
            </a:prstTxWarp>
          </a:bodyPr>
          <a:lstStyle/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V_F01</a:t>
            </a:r>
            <a:r>
              <a:rPr lang="en-US" sz="1200" dirty="0" smtClean="0">
                <a:solidFill>
                  <a:srgbClr val="FF0000"/>
                </a:solidFill>
              </a:rPr>
              <a:t>x16</a:t>
            </a:r>
            <a:r>
              <a:rPr lang="en-US" sz="1200" dirty="0" smtClean="0">
                <a:solidFill>
                  <a:schemeClr val="accent3"/>
                </a:solidFill>
              </a:rPr>
              <a:t>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V_F02;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V_F03;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W_F01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x8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W_F02;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rPr>
              <a:t>W_F03;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X_HCP;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X_M01;</a:t>
            </a:r>
          </a:p>
          <a:p>
            <a:pPr marL="180975" marR="0" indent="-1809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r>
              <a:rPr lang="en-US" sz="1200" dirty="0" smtClean="0">
                <a:solidFill>
                  <a:schemeClr val="accent3"/>
                </a:solidFill>
              </a:rPr>
              <a:t>X_F01;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>
                <a:solidFill>
                  <a:schemeClr val="accent3"/>
                </a:solidFill>
              </a:rPr>
              <a:t>X_M02;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X_F02;</a:t>
            </a:r>
            <a:endParaRPr lang="en-US" sz="1200" dirty="0">
              <a:solidFill>
                <a:schemeClr val="accent3"/>
              </a:solidFill>
            </a:endParaRP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X_M03;</a:t>
            </a:r>
            <a:endParaRPr lang="en-US" sz="1200" dirty="0">
              <a:solidFill>
                <a:schemeClr val="accent3"/>
              </a:solidFill>
            </a:endParaRP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>
                <a:solidFill>
                  <a:schemeClr val="accent3"/>
                </a:solidFill>
              </a:rPr>
              <a:t>X_F03</a:t>
            </a:r>
            <a:r>
              <a:rPr lang="en-US" sz="1200" dirty="0" smtClean="0">
                <a:solidFill>
                  <a:schemeClr val="accent3"/>
                </a:solidFill>
              </a:rPr>
              <a:t>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Y_M01;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Y_F01;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Y_F02;</a:t>
            </a:r>
          </a:p>
          <a:p>
            <a:pPr marL="180975" indent="-180975">
              <a:buClr>
                <a:schemeClr val="accent2"/>
              </a:buClr>
              <a:buSzPct val="80000"/>
            </a:pPr>
            <a:r>
              <a:rPr lang="en-US" sz="1200" dirty="0" smtClean="0">
                <a:solidFill>
                  <a:schemeClr val="accent3"/>
                </a:solidFill>
              </a:rPr>
              <a:t>Y_F03.</a:t>
            </a:r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838405" y="4299478"/>
            <a:ext cx="3018556" cy="321077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2"/>
              </a:buClr>
              <a:buSzPct val="80000"/>
              <a:buNone/>
            </a:pPr>
            <a:r>
              <a:rPr lang="en-US" sz="1400" dirty="0">
                <a:solidFill>
                  <a:schemeClr val="accent3"/>
                </a:solidFill>
              </a:rPr>
              <a:t>Inspection Sheets for RF control</a:t>
            </a:r>
            <a:r>
              <a:rPr lang="en-US" sz="1400" dirty="0" smtClean="0">
                <a:solidFill>
                  <a:schemeClr val="accent3"/>
                </a:solidFill>
              </a:rPr>
              <a:t>: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1957282" y="2920563"/>
            <a:ext cx="1152128" cy="35224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None/>
              <a:tabLst/>
            </a:pPr>
            <a:r>
              <a:rPr lang="en-US" sz="2000" dirty="0" smtClean="0">
                <a:solidFill>
                  <a:schemeClr val="accent3"/>
                </a:solidFill>
              </a:rPr>
              <a:t>EDMS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210087" y="2942744"/>
            <a:ext cx="2088231" cy="39187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rPr>
              <a:t>XFEL Data Base</a:t>
            </a:r>
          </a:p>
        </p:txBody>
      </p:sp>
      <p:sp>
        <p:nvSpPr>
          <p:cNvPr id="2" name="Left-Right Arrow Callout 1"/>
          <p:cNvSpPr/>
          <p:nvPr/>
        </p:nvSpPr>
        <p:spPr bwMode="auto">
          <a:xfrm>
            <a:off x="3151991" y="2420472"/>
            <a:ext cx="3012141" cy="1312432"/>
          </a:xfrm>
          <a:prstGeom prst="leftRightArrowCallout">
            <a:avLst>
              <a:gd name="adj1" fmla="val 7306"/>
              <a:gd name="adj2" fmla="val 9665"/>
              <a:gd name="adj3" fmla="val 11435"/>
              <a:gd name="adj4" fmla="val 86151"/>
            </a:avLst>
          </a:prstGeom>
          <a:blipFill>
            <a:blip r:embed="rId7"/>
            <a:tile tx="0" ty="0" sx="100000" sy="100000" flip="none" algn="tl"/>
          </a:blip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SzPct val="80000"/>
              <a:buNone/>
            </a:pPr>
            <a:endParaRPr lang="fr-FR" sz="800" b="1" dirty="0" smtClean="0">
              <a:solidFill>
                <a:schemeClr val="accent3"/>
              </a:solidFill>
            </a:endParaRPr>
          </a:p>
          <a:p>
            <a:pPr algn="ctr">
              <a:buClr>
                <a:schemeClr val="accent2"/>
              </a:buClr>
              <a:buSzPct val="80000"/>
              <a:buNone/>
            </a:pPr>
            <a:r>
              <a:rPr lang="fr-FR" sz="1400" b="1" dirty="0" smtClean="0">
                <a:solidFill>
                  <a:schemeClr val="accent3"/>
                </a:solidFill>
              </a:rPr>
              <a:t>39 </a:t>
            </a:r>
            <a:r>
              <a:rPr lang="fr-FR" sz="1400" b="1" dirty="0">
                <a:solidFill>
                  <a:schemeClr val="accent3"/>
                </a:solidFill>
              </a:rPr>
              <a:t>documents X 800 </a:t>
            </a:r>
            <a:r>
              <a:rPr lang="fr-FR" sz="1400" b="1" dirty="0" err="1">
                <a:solidFill>
                  <a:schemeClr val="accent3"/>
                </a:solidFill>
              </a:rPr>
              <a:t>cavities</a:t>
            </a:r>
            <a:r>
              <a:rPr lang="fr-FR" sz="1400" b="1" dirty="0">
                <a:solidFill>
                  <a:schemeClr val="accent3"/>
                </a:solidFill>
              </a:rPr>
              <a:t> </a:t>
            </a:r>
          </a:p>
          <a:p>
            <a:pPr algn="ctr">
              <a:buClr>
                <a:schemeClr val="accent2"/>
              </a:buClr>
              <a:buSzPct val="80000"/>
              <a:buNone/>
            </a:pPr>
            <a:r>
              <a:rPr lang="fr-FR" sz="1400" b="1" dirty="0" smtClean="0">
                <a:solidFill>
                  <a:schemeClr val="accent3"/>
                </a:solidFill>
              </a:rPr>
              <a:t>31200 </a:t>
            </a:r>
            <a:r>
              <a:rPr lang="fr-FR" sz="1400" b="1" dirty="0">
                <a:solidFill>
                  <a:schemeClr val="accent3"/>
                </a:solidFill>
              </a:rPr>
              <a:t>documents</a:t>
            </a:r>
          </a:p>
          <a:p>
            <a:pPr algn="ctr">
              <a:buClr>
                <a:schemeClr val="accent2"/>
              </a:buClr>
              <a:buSzPct val="80000"/>
              <a:buNone/>
            </a:pPr>
            <a:endParaRPr lang="fr-FR" sz="1400" b="1" dirty="0">
              <a:solidFill>
                <a:schemeClr val="accent3"/>
              </a:solidFill>
            </a:endParaRPr>
          </a:p>
          <a:p>
            <a:pPr algn="ctr">
              <a:buClr>
                <a:schemeClr val="accent2"/>
              </a:buClr>
              <a:buSzPct val="80000"/>
              <a:buNone/>
            </a:pPr>
            <a:r>
              <a:rPr lang="fr-FR" sz="1400" b="1" dirty="0">
                <a:solidFill>
                  <a:schemeClr val="accent3"/>
                </a:solidFill>
              </a:rPr>
              <a:t>312 documents / </a:t>
            </a:r>
            <a:r>
              <a:rPr lang="fr-FR" sz="1400" b="1" dirty="0" err="1">
                <a:solidFill>
                  <a:schemeClr val="accent3"/>
                </a:solidFill>
              </a:rPr>
              <a:t>week</a:t>
            </a:r>
            <a:endParaRPr lang="fr-FR" sz="1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2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template-european-xfel-gmbh_presentation-with-partner-logos</Template>
  <TotalTime>0</TotalTime>
  <Words>664</Words>
  <Application>Microsoft Office PowerPoint</Application>
  <PresentationFormat>On-screen Show (4:3)</PresentationFormat>
  <Paragraphs>121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template-european-xfel-gmbh_presentation-with-partner-logos</vt:lpstr>
      <vt:lpstr>Visio</vt:lpstr>
      <vt:lpstr>RF Measurements and Documentation for the Industrial Fabrication of SC Cavities.</vt:lpstr>
      <vt:lpstr>RF aspects of quality control for XFEL cavities</vt:lpstr>
      <vt:lpstr>Production Sequence</vt:lpstr>
      <vt:lpstr>Cavity parts fabrication</vt:lpstr>
      <vt:lpstr>Cavity Welding (Acceptance Level 1)</vt:lpstr>
      <vt:lpstr>Cavity Tuning</vt:lpstr>
      <vt:lpstr>Welding in Helium Tank and Pressure Test (Acceptance Level 2)</vt:lpstr>
      <vt:lpstr>Cavity Transport (Acceptance Level 3)</vt:lpstr>
      <vt:lpstr>Conclusion</vt:lpstr>
      <vt:lpstr>Acknowledgements</vt:lpstr>
      <vt:lpstr>THANK YOU !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Poppe, Frank</dc:creator>
  <cp:lastModifiedBy>sulimov_l</cp:lastModifiedBy>
  <cp:revision>65</cp:revision>
  <cp:lastPrinted>2013-05-23T15:23:26Z</cp:lastPrinted>
  <dcterms:created xsi:type="dcterms:W3CDTF">2012-08-22T12:02:11Z</dcterms:created>
  <dcterms:modified xsi:type="dcterms:W3CDTF">2013-05-27T21:11:01Z</dcterms:modified>
</cp:coreProperties>
</file>