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2" r:id="rId4"/>
    <p:sldId id="282" r:id="rId5"/>
    <p:sldId id="294" r:id="rId6"/>
    <p:sldId id="260" r:id="rId7"/>
    <p:sldId id="289" r:id="rId8"/>
    <p:sldId id="291" r:id="rId9"/>
    <p:sldId id="273" r:id="rId10"/>
    <p:sldId id="267" r:id="rId11"/>
    <p:sldId id="274" r:id="rId12"/>
    <p:sldId id="277" r:id="rId13"/>
    <p:sldId id="275" r:id="rId14"/>
    <p:sldId id="287" r:id="rId15"/>
    <p:sldId id="286" r:id="rId16"/>
    <p:sldId id="283" r:id="rId17"/>
    <p:sldId id="284" r:id="rId18"/>
    <p:sldId id="269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9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newsline.linearcollider.org/2011/07/07/achieving-cavity-resonance/flat-top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ns.cornell.edu/public/SRF2005/talks/thursday/ThA07_talk_srf2005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jlab.org/intralab/calendar/archive04/erl/talks/WG3/WG3_Daly_Mon_1100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Tuners for 1.3 GHz Elliptical Cavities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Warren Schappert</a:t>
            </a:r>
          </a:p>
          <a:p>
            <a:r>
              <a:rPr lang="en-US" sz="2000" dirty="0" smtClean="0"/>
              <a:t>Fermilab TD/I&amp;C</a:t>
            </a:r>
          </a:p>
          <a:p>
            <a:r>
              <a:rPr lang="en-US" dirty="0" smtClean="0"/>
              <a:t>Thursday May 29,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819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054" y="1009650"/>
            <a:ext cx="5039946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Tuner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3581400" cy="4830763"/>
          </a:xfrm>
        </p:spPr>
        <p:txBody>
          <a:bodyPr/>
          <a:lstStyle/>
          <a:p>
            <a:r>
              <a:rPr lang="en-US" dirty="0" smtClean="0"/>
              <a:t>Routinely </a:t>
            </a:r>
            <a:r>
              <a:rPr lang="en-US" dirty="0" smtClean="0"/>
              <a:t>reduce LFD from several hundreds of Hz to 10 Hz or better in FNAL/NML/CM1</a:t>
            </a:r>
          </a:p>
          <a:p>
            <a:r>
              <a:rPr lang="en-US" dirty="0"/>
              <a:t>S1G Performance comparable for all four different designs tested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86400" y="1447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FNAL/NML/CM1</a:t>
            </a:r>
            <a:endParaRPr lang="en-US" dirty="0"/>
          </a:p>
        </p:txBody>
      </p:sp>
      <p:pic>
        <p:nvPicPr>
          <p:cNvPr id="4100" name="Picture 4" descr="Q:\ILC_Cryomodule_Instrumentation\S1Global-TunerTests\LFD-KEK-Study-Raw_Data\Data\Plots\Mean Residual Detuning of SC1G Cavities after Compens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804" y="3580484"/>
            <a:ext cx="4344621" cy="325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287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3" t="10960" r="6720" b="1957"/>
          <a:stretch/>
        </p:blipFill>
        <p:spPr bwMode="auto">
          <a:xfrm>
            <a:off x="4648200" y="3962401"/>
            <a:ext cx="4495799" cy="2886074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Feed-forward Resonance Stabilization in Pulsed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552950" cy="5334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Cavities sensitive to changes in He pressure </a:t>
            </a:r>
            <a:r>
              <a:rPr lang="en-US" dirty="0" err="1" smtClean="0"/>
              <a:t>df</a:t>
            </a:r>
            <a:r>
              <a:rPr lang="en-US" dirty="0" smtClean="0"/>
              <a:t>/</a:t>
            </a:r>
            <a:r>
              <a:rPr lang="en-US" dirty="0" err="1" smtClean="0"/>
              <a:t>dP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 50 Hz/Torr</a:t>
            </a:r>
          </a:p>
          <a:p>
            <a:pPr lvl="1"/>
            <a:r>
              <a:rPr lang="en-US" dirty="0" smtClean="0">
                <a:sym typeface="Symbol"/>
              </a:rPr>
              <a:t>Can lead to large shifts in resonance frequency</a:t>
            </a:r>
            <a:endParaRPr lang="en-US" dirty="0" smtClean="0"/>
          </a:p>
          <a:p>
            <a:r>
              <a:rPr lang="en-US" dirty="0" smtClean="0"/>
              <a:t>Adaptive </a:t>
            </a:r>
            <a:r>
              <a:rPr lang="en-US" dirty="0" smtClean="0"/>
              <a:t>algorithm </a:t>
            </a:r>
            <a:r>
              <a:rPr lang="en-US" dirty="0" smtClean="0"/>
              <a:t>can adjust </a:t>
            </a:r>
            <a:r>
              <a:rPr lang="en-US" dirty="0" smtClean="0"/>
              <a:t>piezo bias based on running average of detuning during previous pulses</a:t>
            </a:r>
          </a:p>
          <a:p>
            <a:pPr lvl="1"/>
            <a:r>
              <a:rPr lang="en-US" dirty="0" smtClean="0"/>
              <a:t>Resonance can be stabilized to better than 1Hz on </a:t>
            </a:r>
            <a:r>
              <a:rPr lang="en-US" dirty="0" smtClean="0"/>
              <a:t>average</a:t>
            </a:r>
          </a:p>
          <a:p>
            <a:r>
              <a:rPr lang="en-US" dirty="0" smtClean="0"/>
              <a:t>Residual pulse-to-pulse  </a:t>
            </a:r>
            <a:r>
              <a:rPr lang="en-US" dirty="0"/>
              <a:t>detuning </a:t>
            </a:r>
            <a:r>
              <a:rPr lang="en-US" dirty="0" smtClean="0"/>
              <a:t>(microphonics) small </a:t>
            </a:r>
            <a:r>
              <a:rPr lang="en-US" dirty="0"/>
              <a:t>in </a:t>
            </a:r>
            <a:r>
              <a:rPr lang="en-US" dirty="0" smtClean="0"/>
              <a:t>FNAL/NML/CM1</a:t>
            </a:r>
            <a:endParaRPr lang="en-US" dirty="0"/>
          </a:p>
          <a:p>
            <a:pPr lvl="1"/>
            <a:r>
              <a:rPr lang="en-US" dirty="0"/>
              <a:t>Lower in the </a:t>
            </a:r>
            <a:r>
              <a:rPr lang="en-US" dirty="0" smtClean="0"/>
              <a:t>middle (&lt;2 Hz&gt;</a:t>
            </a:r>
            <a:endParaRPr lang="en-US" dirty="0"/>
          </a:p>
          <a:p>
            <a:pPr lvl="1"/>
            <a:r>
              <a:rPr lang="en-US" dirty="0"/>
              <a:t>Higher at the </a:t>
            </a:r>
            <a:r>
              <a:rPr lang="en-US" dirty="0" smtClean="0"/>
              <a:t>ends (9 Hz)</a:t>
            </a:r>
            <a:endParaRPr lang="en-US" dirty="0"/>
          </a:p>
          <a:p>
            <a:pPr lvl="2"/>
            <a:r>
              <a:rPr lang="en-US" dirty="0"/>
              <a:t>Vacuum </a:t>
            </a:r>
            <a:r>
              <a:rPr lang="en-US" dirty="0" smtClean="0"/>
              <a:t>pumps</a:t>
            </a:r>
          </a:p>
          <a:p>
            <a:r>
              <a:rPr lang="en-US" dirty="0" smtClean="0"/>
              <a:t>Microphonics compensation requires feedback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819545"/>
            <a:ext cx="1828800" cy="211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6775" y="1600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KEK/S1 Global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590" y="1784866"/>
            <a:ext cx="3026409" cy="204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29400" y="3276600"/>
            <a:ext cx="2238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FNAL/NML/CM1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05600" y="6096000"/>
            <a:ext cx="2238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FNAL/NML/CM1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026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611280"/>
            <a:ext cx="3914193" cy="3145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399"/>
            <a:ext cx="4114800" cy="1600201"/>
          </a:xfrm>
        </p:spPr>
        <p:txBody>
          <a:bodyPr>
            <a:normAutofit/>
          </a:bodyPr>
          <a:lstStyle/>
          <a:p>
            <a:r>
              <a:rPr lang="en-US" dirty="0" smtClean="0"/>
              <a:t>Microphonics in CW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85596"/>
            <a:ext cx="4648200" cy="494380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Microphonics extensively studied in CW cavities</a:t>
            </a:r>
          </a:p>
          <a:p>
            <a:pPr lvl="2"/>
            <a:r>
              <a:rPr lang="en-US" dirty="0" err="1" smtClean="0"/>
              <a:t>HoBiCaT</a:t>
            </a:r>
            <a:r>
              <a:rPr lang="en-US" dirty="0" smtClean="0"/>
              <a:t> 1.3 GHz CW</a:t>
            </a:r>
          </a:p>
          <a:p>
            <a:pPr lvl="1"/>
            <a:r>
              <a:rPr lang="en-US" dirty="0" smtClean="0"/>
              <a:t>CW detuning dominated by He pressure variations</a:t>
            </a:r>
          </a:p>
          <a:p>
            <a:pPr lvl="2"/>
            <a:r>
              <a:rPr lang="en-US" dirty="0" smtClean="0"/>
              <a:t>Can be controlled to 1 Hz RMS or better</a:t>
            </a:r>
          </a:p>
          <a:p>
            <a:r>
              <a:rPr lang="en-US" dirty="0" smtClean="0"/>
              <a:t>Same level may not be attainable in pulsed  cavities</a:t>
            </a:r>
          </a:p>
          <a:p>
            <a:pPr lvl="1"/>
            <a:r>
              <a:rPr lang="en-US" sz="1900" dirty="0" smtClean="0"/>
              <a:t>Accurate detuning measurements possible only when RF pulse is present</a:t>
            </a:r>
            <a:endParaRPr lang="en-US" sz="19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114368" y="9331"/>
            <a:ext cx="4007861" cy="3563005"/>
            <a:chOff x="6035801" y="-32425"/>
            <a:chExt cx="5038725" cy="4238625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5801" y="-32425"/>
              <a:ext cx="5038725" cy="4238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813800" y="2523073"/>
              <a:ext cx="2530471" cy="743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 smtClean="0"/>
                <a:t>HoBiCaT</a:t>
              </a:r>
              <a:endParaRPr lang="en-US" sz="2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13800" y="3135813"/>
              <a:ext cx="3420723" cy="665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ym typeface="Symbol"/>
                </a:rPr>
                <a:t></a:t>
              </a:r>
              <a:r>
                <a:rPr lang="en-US" sz="2800" baseline="-25000" dirty="0" smtClean="0">
                  <a:sym typeface="Symbol"/>
                </a:rPr>
                <a:t>Gaussian</a:t>
              </a:r>
              <a:r>
                <a:rPr lang="en-US" sz="2800" dirty="0" smtClean="0">
                  <a:sym typeface="Symbol"/>
                </a:rPr>
                <a:t>=0.82 Hz</a:t>
              </a:r>
              <a:endParaRPr lang="en-US" sz="28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734753" y="3883156"/>
            <a:ext cx="1006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FNAL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70026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Narrow Bandwidths and Long Pulses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2362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For some applications </a:t>
            </a:r>
            <a:r>
              <a:rPr lang="en-US" dirty="0"/>
              <a:t>l</a:t>
            </a:r>
            <a:r>
              <a:rPr lang="en-US" dirty="0" smtClean="0"/>
              <a:t>onger pulses and narrower bandwidths may be useful</a:t>
            </a:r>
          </a:p>
          <a:p>
            <a:pPr lvl="1"/>
            <a:r>
              <a:rPr lang="en-US" dirty="0" smtClean="0"/>
              <a:t>2011 Test using 9ms pulses in FNAL/NML/CM1/C5 and C6 for Project X</a:t>
            </a:r>
          </a:p>
          <a:p>
            <a:pPr lvl="2"/>
            <a:r>
              <a:rPr lang="en-US" dirty="0" smtClean="0"/>
              <a:t>Q</a:t>
            </a:r>
            <a:r>
              <a:rPr lang="en-US" baseline="-25000" dirty="0" smtClean="0"/>
              <a:t>L</a:t>
            </a:r>
            <a:r>
              <a:rPr lang="en-US" dirty="0" smtClean="0"/>
              <a:t> ranged between </a:t>
            </a:r>
            <a:r>
              <a:rPr lang="en-US" dirty="0"/>
              <a:t>3x10</a:t>
            </a:r>
            <a:r>
              <a:rPr lang="en-US" baseline="30000" dirty="0"/>
              <a:t>6 </a:t>
            </a:r>
            <a:r>
              <a:rPr lang="en-US" dirty="0" smtClean="0"/>
              <a:t>and 3x10</a:t>
            </a:r>
            <a:r>
              <a:rPr lang="en-US" baseline="30000" dirty="0" smtClean="0"/>
              <a:t>7 </a:t>
            </a:r>
            <a:endParaRPr lang="en-US" dirty="0" smtClean="0"/>
          </a:p>
          <a:p>
            <a:pPr lvl="1"/>
            <a:r>
              <a:rPr lang="en-US" dirty="0" smtClean="0"/>
              <a:t>Adaptive LFD control able to limit detuning to better than 50 Hz across  the flattop and most of the fill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00425"/>
            <a:ext cx="7982246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150" y="5105400"/>
            <a:ext cx="2981325" cy="115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95600" y="3810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FNAL/NML/CM1/C5 and C6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359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/>
              <a:t>Tuner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5410200" cy="5791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Slow and fast tuners must operate reliably over the lifetime of the machine</a:t>
            </a:r>
          </a:p>
          <a:p>
            <a:pPr lvl="1"/>
            <a:r>
              <a:rPr lang="en-US" sz="1600" dirty="0" smtClean="0"/>
              <a:t>Failure prone components should be located outside vacuum vessel if possible</a:t>
            </a:r>
          </a:p>
          <a:p>
            <a:pPr lvl="2"/>
            <a:r>
              <a:rPr lang="en-US" sz="1600" dirty="0" smtClean="0"/>
              <a:t>Heat leaks</a:t>
            </a:r>
          </a:p>
          <a:p>
            <a:pPr lvl="2"/>
            <a:r>
              <a:rPr lang="en-US" sz="1600" dirty="0" smtClean="0"/>
              <a:t>Linkage spring constant and inertia</a:t>
            </a:r>
            <a:endParaRPr lang="en-US" sz="1600" dirty="0"/>
          </a:p>
          <a:p>
            <a:pPr lvl="1"/>
            <a:r>
              <a:rPr lang="en-US" sz="1600" dirty="0" smtClean="0"/>
              <a:t>Internal components must have high MTBF</a:t>
            </a:r>
          </a:p>
          <a:p>
            <a:pPr lvl="2"/>
            <a:r>
              <a:rPr lang="en-US" sz="1600" dirty="0" smtClean="0"/>
              <a:t>Stepper motor, Gearbox, Linkage, Piezo…</a:t>
            </a:r>
          </a:p>
          <a:p>
            <a:pPr lvl="3"/>
            <a:r>
              <a:rPr lang="en-US" sz="1200" dirty="0" smtClean="0"/>
              <a:t>Access ports for LRU repair or replacement</a:t>
            </a:r>
            <a:endParaRPr lang="en-US" sz="900" dirty="0" smtClean="0"/>
          </a:p>
          <a:p>
            <a:r>
              <a:rPr lang="en-US" sz="1800" dirty="0" smtClean="0"/>
              <a:t>Experience varies widely</a:t>
            </a:r>
          </a:p>
          <a:p>
            <a:pPr lvl="1"/>
            <a:r>
              <a:rPr lang="en-US" sz="1600" dirty="0" smtClean="0"/>
              <a:t>Notable large scale “Piezo” failures at SNS</a:t>
            </a:r>
          </a:p>
          <a:p>
            <a:pPr lvl="1"/>
            <a:r>
              <a:rPr lang="en-US" sz="1600" dirty="0" smtClean="0"/>
              <a:t>Only a handful of tuner failures at DESY/FLASH </a:t>
            </a:r>
          </a:p>
          <a:p>
            <a:pPr lvl="1"/>
            <a:r>
              <a:rPr lang="en-US" sz="1400" dirty="0" smtClean="0"/>
              <a:t>Experience at FNAL shows there can be a long learning curve even with a “proven” design</a:t>
            </a:r>
          </a:p>
          <a:p>
            <a:r>
              <a:rPr lang="en-US" sz="2000" dirty="0" smtClean="0"/>
              <a:t>Need to treat tuner design like “Rocket Science”</a:t>
            </a:r>
          </a:p>
          <a:p>
            <a:pPr lvl="1"/>
            <a:r>
              <a:rPr lang="en-US" sz="1600" dirty="0" smtClean="0"/>
              <a:t>Many of the same components used by space flight community</a:t>
            </a:r>
          </a:p>
          <a:p>
            <a:pPr lvl="2"/>
            <a:r>
              <a:rPr lang="en-US" sz="1200" dirty="0" smtClean="0"/>
              <a:t>Similar environmental and reliability requirements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25" y="1524000"/>
            <a:ext cx="2972551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5592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"/>
            <a:ext cx="4981084" cy="12287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Piezo Actuator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329" y="1412800"/>
            <a:ext cx="4997177" cy="515147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Piezo actuators can be extremely reliable if treated properly</a:t>
            </a:r>
          </a:p>
          <a:p>
            <a:pPr lvl="1"/>
            <a:r>
              <a:rPr lang="en-US" dirty="0" smtClean="0"/>
              <a:t>High </a:t>
            </a:r>
            <a:r>
              <a:rPr lang="en-US" dirty="0"/>
              <a:t>piezo cryogenic lifetime demonstrated in several tests</a:t>
            </a:r>
          </a:p>
          <a:p>
            <a:pPr lvl="2"/>
            <a:r>
              <a:rPr lang="en-US" dirty="0"/>
              <a:t>INFN – 1.5x10</a:t>
            </a:r>
            <a:r>
              <a:rPr lang="en-US" baseline="30000" dirty="0"/>
              <a:t>9 </a:t>
            </a:r>
            <a:r>
              <a:rPr lang="en-US" dirty="0"/>
              <a:t>cycles </a:t>
            </a:r>
            <a:r>
              <a:rPr lang="en-US" dirty="0">
                <a:sym typeface="Symbol"/>
              </a:rPr>
              <a:t> 10 </a:t>
            </a:r>
            <a:r>
              <a:rPr lang="en-US" dirty="0" err="1">
                <a:sym typeface="Symbol"/>
              </a:rPr>
              <a:t>yr</a:t>
            </a:r>
            <a:r>
              <a:rPr lang="en-US" dirty="0">
                <a:sym typeface="Symbol"/>
              </a:rPr>
              <a:t> operation</a:t>
            </a:r>
            <a:endParaRPr lang="en-US" dirty="0"/>
          </a:p>
          <a:p>
            <a:pPr lvl="2"/>
            <a:r>
              <a:rPr lang="en-US" dirty="0"/>
              <a:t>NASA – 10</a:t>
            </a:r>
            <a:r>
              <a:rPr lang="en-US" baseline="30000" dirty="0"/>
              <a:t>10 </a:t>
            </a:r>
            <a:r>
              <a:rPr lang="en-US" dirty="0"/>
              <a:t>cycles</a:t>
            </a:r>
          </a:p>
          <a:p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/>
              <a:t>fail quickly if not treated properly</a:t>
            </a:r>
          </a:p>
          <a:p>
            <a:pPr lvl="1"/>
            <a:r>
              <a:rPr lang="en-US" dirty="0"/>
              <a:t>Piezo lifetime strongly affected by</a:t>
            </a:r>
          </a:p>
          <a:p>
            <a:pPr lvl="2"/>
            <a:r>
              <a:rPr lang="en-US" dirty="0"/>
              <a:t>Humidity, temperature and voltage</a:t>
            </a:r>
          </a:p>
          <a:p>
            <a:pPr lvl="2"/>
            <a:r>
              <a:rPr lang="en-US" dirty="0"/>
              <a:t>Cryogenic vacuum should be close to ideal </a:t>
            </a:r>
            <a:r>
              <a:rPr lang="en-US" dirty="0" smtClean="0"/>
              <a:t>environment</a:t>
            </a:r>
          </a:p>
          <a:p>
            <a:pPr lvl="1"/>
            <a:r>
              <a:rPr lang="en-US" dirty="0" smtClean="0"/>
              <a:t>Shear forces can lead to rapid failure</a:t>
            </a:r>
          </a:p>
          <a:p>
            <a:pPr lvl="2"/>
            <a:r>
              <a:rPr lang="en-US" dirty="0" smtClean="0"/>
              <a:t>Encapsulation critical</a:t>
            </a:r>
          </a:p>
          <a:p>
            <a:pPr lvl="3"/>
            <a:r>
              <a:rPr lang="en-US" dirty="0" smtClean="0"/>
              <a:t>Careful encapsulation design</a:t>
            </a:r>
          </a:p>
          <a:p>
            <a:pPr lvl="2"/>
            <a:r>
              <a:rPr lang="en-US" dirty="0" smtClean="0"/>
              <a:t>“Piezo” failures at SNS caused by 1 bar pressure transients</a:t>
            </a:r>
          </a:p>
          <a:p>
            <a:pPr lvl="3"/>
            <a:r>
              <a:rPr lang="en-US" dirty="0"/>
              <a:t>C</a:t>
            </a:r>
            <a:r>
              <a:rPr lang="en-US" dirty="0" smtClean="0"/>
              <a:t>apsule failed not actuator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5" y="838200"/>
            <a:ext cx="3657600" cy="2989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060" y="3060660"/>
            <a:ext cx="3414713" cy="620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4377" y="4419627"/>
            <a:ext cx="3096782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447005" y="3365199"/>
            <a:ext cx="1401723" cy="203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725" y="169307"/>
            <a:ext cx="2409825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57775" y="860941"/>
            <a:ext cx="1175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157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9" t="27023" r="17977" b="12942"/>
          <a:stretch/>
        </p:blipFill>
        <p:spPr bwMode="auto">
          <a:xfrm>
            <a:off x="4171950" y="1119319"/>
            <a:ext cx="4853024" cy="2919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Stepper Motor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01955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Stepper motor warm lifetime dominated by bearing wear</a:t>
            </a:r>
          </a:p>
          <a:p>
            <a:pPr lvl="1"/>
            <a:r>
              <a:rPr lang="en-US" dirty="0" smtClean="0"/>
              <a:t>Operation in cold vacuum requires bearing  and other modifications</a:t>
            </a:r>
          </a:p>
          <a:p>
            <a:r>
              <a:rPr lang="en-US" dirty="0" smtClean="0"/>
              <a:t>Vacuum and space qualified motors commercially available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1" y="4038600"/>
            <a:ext cx="343079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124450" y="6025575"/>
            <a:ext cx="3428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Phytron:65Msteps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5124450" y="1600200"/>
            <a:ext cx="33337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DESY: 65MSteps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43287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40" y="5177086"/>
            <a:ext cx="272415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94" y="17663"/>
            <a:ext cx="8229600" cy="1143000"/>
          </a:xfrm>
        </p:spPr>
        <p:txBody>
          <a:bodyPr/>
          <a:lstStyle/>
          <a:p>
            <a:r>
              <a:rPr lang="en-US" dirty="0" smtClean="0"/>
              <a:t>Limits to Tuner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189238"/>
            <a:ext cx="5638801" cy="566876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Cold vacuum is difficult environment for electromechanical systems</a:t>
            </a:r>
          </a:p>
          <a:p>
            <a:pPr lvl="1"/>
            <a:r>
              <a:rPr lang="en-US" dirty="0" smtClean="0"/>
              <a:t>Every component is a potential point of failure, piezo, stepper, gearbox, linkage…</a:t>
            </a:r>
          </a:p>
          <a:p>
            <a:r>
              <a:rPr lang="en-US" dirty="0"/>
              <a:t>Reliable tuner design requires careful component selection and extensive warm and cold testing of individual components and of assembled tuners</a:t>
            </a:r>
          </a:p>
          <a:p>
            <a:pPr lvl="1"/>
            <a:r>
              <a:rPr lang="en-US" dirty="0" smtClean="0"/>
              <a:t>e.g. DESY </a:t>
            </a:r>
            <a:r>
              <a:rPr lang="en-US" dirty="0"/>
              <a:t>experience with </a:t>
            </a:r>
            <a:r>
              <a:rPr lang="en-US" dirty="0" smtClean="0"/>
              <a:t>motors</a:t>
            </a:r>
            <a:endParaRPr lang="en-US" dirty="0"/>
          </a:p>
          <a:p>
            <a:pPr lvl="1"/>
            <a:r>
              <a:rPr lang="en-US" dirty="0" smtClean="0"/>
              <a:t>Suitable </a:t>
            </a:r>
            <a:r>
              <a:rPr lang="en-US" dirty="0"/>
              <a:t>high-reliability components are commercially available </a:t>
            </a:r>
            <a:endParaRPr lang="en-US" dirty="0" smtClean="0"/>
          </a:p>
          <a:p>
            <a:r>
              <a:rPr lang="en-US" dirty="0" smtClean="0"/>
              <a:t>Tuner reliability </a:t>
            </a:r>
            <a:r>
              <a:rPr lang="en-US" dirty="0"/>
              <a:t>program should be initiated and completed well prior to commencement of procurement and production</a:t>
            </a:r>
          </a:p>
          <a:p>
            <a:pPr lvl="1"/>
            <a:r>
              <a:rPr lang="en-US" dirty="0"/>
              <a:t>Once production begins schedule will take priority over everything else</a:t>
            </a:r>
          </a:p>
          <a:p>
            <a:pPr lvl="1"/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15" y="1005719"/>
            <a:ext cx="2256679" cy="221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562601" y="3065673"/>
            <a:ext cx="3581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600" dirty="0"/>
          </a:p>
          <a:p>
            <a:pPr algn="ctr"/>
            <a:r>
              <a:rPr lang="en-US" sz="600" dirty="0"/>
              <a:t> </a:t>
            </a:r>
            <a:r>
              <a:rPr lang="en-US" sz="600" b="1" dirty="0"/>
              <a:t>Life Test Failure of Harmonic Gears in a Two-Axis Gimbal for the </a:t>
            </a:r>
            <a:r>
              <a:rPr lang="en-US" sz="600" dirty="0"/>
              <a:t> </a:t>
            </a:r>
            <a:r>
              <a:rPr lang="en-US" sz="600" b="1" dirty="0" smtClean="0"/>
              <a:t>Mars </a:t>
            </a:r>
            <a:r>
              <a:rPr lang="en-US" sz="600" b="1" dirty="0"/>
              <a:t>Reconnaissance Orbiter Spacecraft </a:t>
            </a:r>
            <a:endParaRPr lang="en-US" sz="600" dirty="0"/>
          </a:p>
          <a:p>
            <a:pPr algn="ctr"/>
            <a:r>
              <a:rPr lang="en-US" sz="600" dirty="0"/>
              <a:t>Michael R. Johnson*, Russ </a:t>
            </a:r>
            <a:r>
              <a:rPr lang="en-US" sz="600" dirty="0" err="1"/>
              <a:t>Gehling</a:t>
            </a:r>
            <a:r>
              <a:rPr lang="en-US" sz="600" dirty="0"/>
              <a:t>**, Ray Head+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252" y="3608989"/>
            <a:ext cx="2172291" cy="153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740" y="1189238"/>
            <a:ext cx="981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5177086"/>
            <a:ext cx="1143000" cy="1523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2353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883159"/>
            <a:ext cx="7643278" cy="3777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Tuner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39" y="1143000"/>
            <a:ext cx="8153400" cy="2057401"/>
          </a:xfrm>
        </p:spPr>
        <p:txBody>
          <a:bodyPr>
            <a:normAutofit/>
          </a:bodyPr>
          <a:lstStyle/>
          <a:p>
            <a:r>
              <a:rPr lang="en-US" dirty="0" smtClean="0"/>
              <a:t>AES ILC Cost Study</a:t>
            </a:r>
          </a:p>
          <a:p>
            <a:pPr lvl="1"/>
            <a:r>
              <a:rPr lang="en-US" dirty="0" smtClean="0"/>
              <a:t> commissioned by Fermilab 2007/2011</a:t>
            </a:r>
          </a:p>
          <a:p>
            <a:pPr lvl="1"/>
            <a:r>
              <a:rPr lang="en-US" dirty="0" smtClean="0"/>
              <a:t>Tuning 4% of overall cryomodule cost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964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486400"/>
          </a:xfrm>
        </p:spPr>
        <p:txBody>
          <a:bodyPr>
            <a:noAutofit/>
          </a:bodyPr>
          <a:lstStyle/>
          <a:p>
            <a:r>
              <a:rPr lang="en-US" sz="1800" dirty="0" smtClean="0"/>
              <a:t>Variety of tuners for 1.3 GHz elliptical cavities have been built and tested</a:t>
            </a:r>
          </a:p>
          <a:p>
            <a:pPr lvl="1"/>
            <a:r>
              <a:rPr lang="en-US" sz="1600" dirty="0" smtClean="0"/>
              <a:t>Four distinctly different candidate cavity/tuner designs compared in ILC/S1G tests at KEK in 2010 </a:t>
            </a:r>
          </a:p>
          <a:p>
            <a:pPr lvl="2"/>
            <a:r>
              <a:rPr lang="en-US" sz="1600" dirty="0" smtClean="0"/>
              <a:t>Each demonstrated excellent performance following compensation</a:t>
            </a:r>
          </a:p>
          <a:p>
            <a:r>
              <a:rPr lang="en-US" sz="1800" dirty="0" smtClean="0"/>
              <a:t>Variety of control algorithms have been implemented and tested</a:t>
            </a:r>
          </a:p>
          <a:p>
            <a:pPr lvl="1"/>
            <a:r>
              <a:rPr lang="en-US" sz="1600" dirty="0" smtClean="0"/>
              <a:t>Feed-forward LFD compensation and resonance stabilization against He pressure variations are now well understood</a:t>
            </a:r>
          </a:p>
          <a:p>
            <a:pPr lvl="1"/>
            <a:r>
              <a:rPr lang="en-US" sz="1600" dirty="0" smtClean="0"/>
              <a:t>At narrower bandwidths microphonics becomes more important </a:t>
            </a:r>
          </a:p>
          <a:p>
            <a:pPr lvl="2"/>
            <a:r>
              <a:rPr lang="en-US" sz="1600" dirty="0" smtClean="0"/>
              <a:t>Feedback may be useful</a:t>
            </a:r>
          </a:p>
          <a:p>
            <a:pPr lvl="1"/>
            <a:r>
              <a:rPr lang="en-US" sz="1600" dirty="0" smtClean="0"/>
              <a:t>No fundamental reason detuning from all sources can’t be controlled  to 1Hz or better</a:t>
            </a:r>
          </a:p>
          <a:p>
            <a:r>
              <a:rPr lang="en-US" sz="1800" dirty="0" smtClean="0"/>
              <a:t>Tuner represents only a few percent of overall cryomodule cost</a:t>
            </a:r>
          </a:p>
          <a:p>
            <a:r>
              <a:rPr lang="en-US" sz="1800" dirty="0" smtClean="0"/>
              <a:t>Selection </a:t>
            </a:r>
            <a:r>
              <a:rPr lang="en-US" sz="1800" dirty="0" smtClean="0"/>
              <a:t>of tuner for collider cavities should focus on lifetime and reliability</a:t>
            </a:r>
            <a:endParaRPr lang="en-US" sz="1600" dirty="0" smtClean="0"/>
          </a:p>
          <a:p>
            <a:pPr lvl="1"/>
            <a:r>
              <a:rPr lang="en-US" sz="1600" dirty="0" smtClean="0"/>
              <a:t>Required reliability can be achieved</a:t>
            </a:r>
          </a:p>
          <a:p>
            <a:pPr lvl="2"/>
            <a:r>
              <a:rPr lang="en-US" sz="1400" dirty="0" smtClean="0"/>
              <a:t>Needs careful engineering of each element in the electro-mechanical chain</a:t>
            </a:r>
          </a:p>
          <a:p>
            <a:pPr lvl="2"/>
            <a:r>
              <a:rPr lang="en-US" sz="1400" dirty="0" smtClean="0"/>
              <a:t>Needs extensive cold testing of each component and of entire tuner assembly</a:t>
            </a:r>
          </a:p>
          <a:p>
            <a:r>
              <a:rPr lang="en-US" sz="1800" dirty="0" smtClean="0"/>
              <a:t>Tuner reliability evaluation and improvement program should be initiated and completed well before commencement of procurement and production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17973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Cavity Detuning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SC cavities </a:t>
            </a:r>
          </a:p>
          <a:p>
            <a:pPr lvl="1"/>
            <a:r>
              <a:rPr lang="en-US" dirty="0" smtClean="0"/>
              <a:t>Operate with very narrow bandwidths</a:t>
            </a:r>
          </a:p>
          <a:p>
            <a:pPr lvl="1"/>
            <a:r>
              <a:rPr lang="en-US" dirty="0" smtClean="0"/>
              <a:t>Manufactured from thin sheets of niobium to allow cooling</a:t>
            </a:r>
          </a:p>
          <a:p>
            <a:pPr lvl="1"/>
            <a:r>
              <a:rPr lang="en-US" dirty="0" smtClean="0"/>
              <a:t>Resonance frequency sensitive to mechanical distortions of cavity walls </a:t>
            </a:r>
          </a:p>
          <a:p>
            <a:r>
              <a:rPr lang="en-US" dirty="0" smtClean="0"/>
              <a:t>Tuner needed to</a:t>
            </a:r>
          </a:p>
          <a:p>
            <a:pPr lvl="1"/>
            <a:r>
              <a:rPr lang="en-US" dirty="0" smtClean="0"/>
              <a:t>Tune cavity resonance to RF frequency following cool-down</a:t>
            </a:r>
          </a:p>
          <a:p>
            <a:pPr lvl="1"/>
            <a:r>
              <a:rPr lang="en-US" dirty="0" smtClean="0"/>
              <a:t>Compensate for  dynamic detuning</a:t>
            </a:r>
          </a:p>
          <a:p>
            <a:pPr lvl="2"/>
            <a:r>
              <a:rPr lang="en-US" dirty="0" smtClean="0"/>
              <a:t>Lorentz force</a:t>
            </a:r>
          </a:p>
          <a:p>
            <a:pPr lvl="2"/>
            <a:r>
              <a:rPr lang="en-US" dirty="0" smtClean="0"/>
              <a:t>Helium pressure variations</a:t>
            </a:r>
          </a:p>
          <a:p>
            <a:pPr lvl="2"/>
            <a:r>
              <a:rPr lang="en-US" dirty="0" smtClean="0"/>
              <a:t>Microphonics</a:t>
            </a:r>
          </a:p>
          <a:p>
            <a:pPr lvl="1"/>
            <a:r>
              <a:rPr lang="en-US" dirty="0" smtClean="0"/>
              <a:t>Tune cavities off resonance in case of failure</a:t>
            </a:r>
            <a:endParaRPr lang="en-US" dirty="0" smtClean="0"/>
          </a:p>
        </p:txBody>
      </p:sp>
      <p:pic>
        <p:nvPicPr>
          <p:cNvPr id="4100" name="Picture 4" descr="Lorentz force detuning deforms the cavity shape and, therefore, its frequency. Image: Mariusz Grecki">
            <a:hlinkClick r:id="rId2" tooltip="Lorentz force detuning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676400"/>
            <a:ext cx="3457213" cy="393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67400" y="5646316"/>
            <a:ext cx="304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Image: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Maurisz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Grecki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643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275" y="5040733"/>
            <a:ext cx="2697325" cy="1798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Cavity Tuning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6388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Variety of tuning methods</a:t>
            </a:r>
          </a:p>
          <a:p>
            <a:pPr lvl="1"/>
            <a:r>
              <a:rPr lang="en-US" dirty="0" smtClean="0"/>
              <a:t>Mechanical</a:t>
            </a:r>
          </a:p>
          <a:p>
            <a:pPr lvl="1"/>
            <a:r>
              <a:rPr lang="en-US" dirty="0" smtClean="0"/>
              <a:t>Reactive</a:t>
            </a:r>
          </a:p>
          <a:p>
            <a:pPr lvl="1"/>
            <a:r>
              <a:rPr lang="en-US" dirty="0" smtClean="0"/>
              <a:t>Pressure</a:t>
            </a:r>
          </a:p>
          <a:p>
            <a:pPr lvl="2"/>
            <a:r>
              <a:rPr lang="en-US" dirty="0" smtClean="0"/>
              <a:t>Previous surveys </a:t>
            </a:r>
            <a:r>
              <a:rPr lang="en-US" dirty="0"/>
              <a:t>by Ed </a:t>
            </a:r>
            <a:r>
              <a:rPr lang="en-US" dirty="0" smtClean="0"/>
              <a:t>Daley </a:t>
            </a:r>
            <a:r>
              <a:rPr lang="en-US" dirty="0"/>
              <a:t>and Stefan </a:t>
            </a:r>
            <a:r>
              <a:rPr lang="en-US" dirty="0" err="1" smtClean="0"/>
              <a:t>Simrock</a:t>
            </a:r>
            <a:endParaRPr lang="en-US" dirty="0" smtClean="0"/>
          </a:p>
          <a:p>
            <a:pPr lvl="3"/>
            <a:r>
              <a:rPr lang="en-US" sz="900" dirty="0">
                <a:hlinkClick r:id="rId3"/>
              </a:rPr>
              <a:t>http://</a:t>
            </a:r>
            <a:r>
              <a:rPr lang="en-US" sz="900" dirty="0" smtClean="0">
                <a:hlinkClick r:id="rId3"/>
              </a:rPr>
              <a:t>www.lns.cornell.edu/public/SRF2005/talks/thursday/ThA07_talk_srf2005.pdf</a:t>
            </a:r>
            <a:endParaRPr lang="en-US" sz="900" dirty="0" smtClean="0"/>
          </a:p>
          <a:p>
            <a:pPr lvl="3"/>
            <a:r>
              <a:rPr lang="en-US" sz="900" dirty="0">
                <a:hlinkClick r:id="rId4"/>
              </a:rPr>
              <a:t>http://</a:t>
            </a:r>
            <a:r>
              <a:rPr lang="en-US" sz="900" dirty="0" smtClean="0">
                <a:hlinkClick r:id="rId4"/>
              </a:rPr>
              <a:t>www.jlab.org/intralab/calendar/archive04/erl/talks/WG3/WG3_Daly_Mon_1100.pdf</a:t>
            </a:r>
            <a:endParaRPr lang="en-US" sz="900" dirty="0" smtClean="0"/>
          </a:p>
          <a:p>
            <a:r>
              <a:rPr lang="en-US" dirty="0" smtClean="0"/>
              <a:t>Mechanical tuner most common tuner for 1.3 GHz cavities consisting of</a:t>
            </a:r>
          </a:p>
          <a:p>
            <a:pPr lvl="1"/>
            <a:r>
              <a:rPr lang="en-US" dirty="0" smtClean="0"/>
              <a:t>Stepper Motor</a:t>
            </a:r>
          </a:p>
          <a:p>
            <a:pPr lvl="1"/>
            <a:r>
              <a:rPr lang="en-US" dirty="0" smtClean="0"/>
              <a:t>Reduction Gearbox</a:t>
            </a:r>
          </a:p>
          <a:p>
            <a:pPr lvl="1"/>
            <a:r>
              <a:rPr lang="en-US" dirty="0" smtClean="0"/>
              <a:t>Rotational-to-Linear Conversion Mechanism</a:t>
            </a:r>
          </a:p>
          <a:p>
            <a:pPr lvl="1"/>
            <a:r>
              <a:rPr lang="en-US" dirty="0" smtClean="0"/>
              <a:t>Piezo Stack Actuator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733800"/>
            <a:ext cx="1828800" cy="19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1" y="1295400"/>
            <a:ext cx="2355272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78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Tuner </a:t>
            </a:r>
            <a:r>
              <a:rPr lang="en-US" dirty="0" smtClean="0"/>
              <a:t>Performance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4800600" cy="57150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Range</a:t>
            </a:r>
          </a:p>
          <a:p>
            <a:pPr lvl="1"/>
            <a:r>
              <a:rPr lang="en-US" dirty="0" smtClean="0"/>
              <a:t>Static Tuner</a:t>
            </a:r>
            <a:endParaRPr lang="en-US" dirty="0" smtClean="0"/>
          </a:p>
          <a:p>
            <a:pPr lvl="2"/>
            <a:r>
              <a:rPr lang="en-US" dirty="0" smtClean="0"/>
              <a:t>Sufficient to compensate for variations in resonance frequency following cool-down, e.g. 0.5 MHz</a:t>
            </a:r>
          </a:p>
          <a:p>
            <a:pPr lvl="2"/>
            <a:r>
              <a:rPr lang="en-US" dirty="0" smtClean="0"/>
              <a:t>Shift cavity off resonance by many </a:t>
            </a:r>
            <a:r>
              <a:rPr lang="en-US" dirty="0"/>
              <a:t> </a:t>
            </a:r>
            <a:r>
              <a:rPr lang="en-US" dirty="0" smtClean="0"/>
              <a:t>(&gt;20) bandwidths in the event of </a:t>
            </a:r>
            <a:r>
              <a:rPr lang="en-US" dirty="0" smtClean="0"/>
              <a:t>failure</a:t>
            </a:r>
          </a:p>
          <a:p>
            <a:pPr lvl="1"/>
            <a:r>
              <a:rPr lang="en-US" dirty="0" smtClean="0"/>
              <a:t>Dynamic Tuner</a:t>
            </a:r>
          </a:p>
          <a:p>
            <a:pPr lvl="2"/>
            <a:r>
              <a:rPr lang="en-US" dirty="0" smtClean="0"/>
              <a:t>Greater than maximum cavity dynamic detuning from all sources (e.g. 1kHz) </a:t>
            </a:r>
          </a:p>
          <a:p>
            <a:r>
              <a:rPr lang="en-US" dirty="0" smtClean="0"/>
              <a:t>Precision </a:t>
            </a:r>
            <a:endParaRPr lang="en-US" dirty="0" smtClean="0"/>
          </a:p>
          <a:p>
            <a:pPr lvl="1"/>
            <a:r>
              <a:rPr lang="en-US" dirty="0" smtClean="0"/>
              <a:t>Static</a:t>
            </a:r>
          </a:p>
          <a:p>
            <a:pPr lvl="2"/>
            <a:r>
              <a:rPr lang="en-US" dirty="0" smtClean="0"/>
              <a:t>Small </a:t>
            </a:r>
            <a:r>
              <a:rPr lang="en-US" dirty="0" smtClean="0"/>
              <a:t>fraction of fast actuator range (e.g. 100Hz/1kHz) should be adequate for normal operation</a:t>
            </a:r>
          </a:p>
          <a:p>
            <a:pPr lvl="2"/>
            <a:r>
              <a:rPr lang="en-US" dirty="0" smtClean="0"/>
              <a:t>Small fraction of a bandwidth (e.g. 10Hz/200 Hz) to provide for tuning in event of fast actuator failure</a:t>
            </a:r>
          </a:p>
          <a:p>
            <a:pPr lvl="1"/>
            <a:r>
              <a:rPr lang="en-US" dirty="0" smtClean="0"/>
              <a:t>Dynamic</a:t>
            </a:r>
            <a:endParaRPr lang="en-US" dirty="0" smtClean="0"/>
          </a:p>
          <a:p>
            <a:pPr lvl="2"/>
            <a:r>
              <a:rPr lang="en-US" dirty="0" smtClean="0"/>
              <a:t>Small </a:t>
            </a:r>
            <a:r>
              <a:rPr lang="en-US" dirty="0"/>
              <a:t>fraction of a bandwidth (e.g. &lt;</a:t>
            </a:r>
            <a:r>
              <a:rPr lang="en-US" dirty="0" smtClean="0"/>
              <a:t>10Hz/200 </a:t>
            </a:r>
            <a:r>
              <a:rPr lang="en-US" dirty="0"/>
              <a:t>Hz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Stiffness</a:t>
            </a:r>
          </a:p>
          <a:p>
            <a:pPr marL="742950" lvl="2" indent="-342900"/>
            <a:r>
              <a:rPr lang="en-US" sz="2600" dirty="0" smtClean="0"/>
              <a:t>High </a:t>
            </a:r>
            <a:r>
              <a:rPr lang="en-US" sz="2600" dirty="0" smtClean="0"/>
              <a:t>stiffness</a:t>
            </a:r>
          </a:p>
          <a:p>
            <a:pPr marL="1200150" lvl="3" indent="-342900"/>
            <a:r>
              <a:rPr lang="en-US" sz="2200" dirty="0" smtClean="0"/>
              <a:t>Bulk of actuator force </a:t>
            </a:r>
            <a:r>
              <a:rPr lang="en-US" sz="2200" dirty="0" smtClean="0"/>
              <a:t>should be transmitted to the cavity </a:t>
            </a:r>
          </a:p>
          <a:p>
            <a:r>
              <a:rPr lang="en-US" dirty="0" smtClean="0"/>
              <a:t>Lash and Hysteresis</a:t>
            </a:r>
          </a:p>
          <a:p>
            <a:pPr lvl="1"/>
            <a:r>
              <a:rPr lang="en-US" dirty="0" smtClean="0"/>
              <a:t>No lash during dynamic operation</a:t>
            </a:r>
          </a:p>
          <a:p>
            <a:pPr lvl="2"/>
            <a:r>
              <a:rPr lang="en-US" dirty="0" smtClean="0"/>
              <a:t>Lash and hysteresis during static tuning </a:t>
            </a:r>
            <a:r>
              <a:rPr lang="en-US" dirty="0"/>
              <a:t> </a:t>
            </a:r>
            <a:r>
              <a:rPr lang="en-US" dirty="0" smtClean="0"/>
              <a:t>may be </a:t>
            </a:r>
            <a:r>
              <a:rPr lang="en-US" dirty="0" smtClean="0"/>
              <a:t>acceptable</a:t>
            </a:r>
            <a:endParaRPr lang="en-US" dirty="0" smtClean="0"/>
          </a:p>
          <a:p>
            <a:r>
              <a:rPr lang="en-US" dirty="0" smtClean="0"/>
              <a:t>Reliability and </a:t>
            </a:r>
            <a:r>
              <a:rPr lang="en-US" dirty="0" smtClean="0"/>
              <a:t>Lifetime</a:t>
            </a:r>
          </a:p>
          <a:p>
            <a:pPr lvl="1"/>
            <a:r>
              <a:rPr lang="en-US" dirty="0" smtClean="0"/>
              <a:t>10 </a:t>
            </a:r>
            <a:r>
              <a:rPr lang="en-US" dirty="0" err="1" smtClean="0"/>
              <a:t>yr</a:t>
            </a:r>
            <a:r>
              <a:rPr lang="en-US" dirty="0" smtClean="0"/>
              <a:t> operation </a:t>
            </a:r>
            <a:r>
              <a:rPr lang="en-US" dirty="0" smtClean="0">
                <a:sym typeface="Symbol"/>
              </a:rPr>
              <a:t> 30M motor steps, 10</a:t>
            </a:r>
            <a:r>
              <a:rPr lang="en-US" baseline="30000" dirty="0" smtClean="0">
                <a:sym typeface="Symbol"/>
              </a:rPr>
              <a:t>9</a:t>
            </a:r>
            <a:r>
              <a:rPr lang="en-US" dirty="0" smtClean="0">
                <a:sym typeface="Symbol"/>
              </a:rPr>
              <a:t> piezo cycles</a:t>
            </a:r>
          </a:p>
          <a:p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Specifications must be tailored to specific cavity designs</a:t>
            </a:r>
            <a:endParaRPr lang="en-US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e</a:t>
            </a:r>
            <a:r>
              <a:rPr lang="en-US" dirty="0" smtClean="0">
                <a:sym typeface="Symbol"/>
              </a:rPr>
              <a:t>.g. Spring constant, sensitivity, </a:t>
            </a:r>
            <a:r>
              <a:rPr lang="en-US" dirty="0" err="1" smtClean="0">
                <a:sym typeface="Symbol"/>
              </a:rPr>
              <a:t>df</a:t>
            </a:r>
            <a:r>
              <a:rPr lang="en-US" dirty="0" smtClean="0">
                <a:sym typeface="Symbol"/>
              </a:rPr>
              <a:t>/</a:t>
            </a:r>
            <a:r>
              <a:rPr lang="en-US" dirty="0" err="1" smtClean="0">
                <a:sym typeface="Symbol"/>
              </a:rPr>
              <a:t>dP</a:t>
            </a:r>
            <a:r>
              <a:rPr lang="en-US" dirty="0" smtClean="0">
                <a:sym typeface="Symbol"/>
              </a:rPr>
              <a:t>, etc.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28800"/>
            <a:ext cx="3872305" cy="342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29200" y="1468993"/>
            <a:ext cx="4038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FNAL Functional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908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S1G Tuner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3276600" cy="5486400"/>
          </a:xfrm>
        </p:spPr>
        <p:txBody>
          <a:bodyPr>
            <a:normAutofit fontScale="70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S1 Global </a:t>
            </a:r>
            <a:r>
              <a:rPr lang="en-US" dirty="0"/>
              <a:t>Cryomodule </a:t>
            </a:r>
            <a:r>
              <a:rPr lang="en-US" dirty="0" smtClean="0"/>
              <a:t>at KEK built  </a:t>
            </a:r>
            <a:r>
              <a:rPr lang="en-US" dirty="0"/>
              <a:t>with 4 distinctly different cavity/tuner types</a:t>
            </a:r>
          </a:p>
          <a:p>
            <a:pPr marL="800100" lvl="2" indent="-400050"/>
            <a:r>
              <a:rPr lang="en-US" sz="1600" dirty="0"/>
              <a:t>KEK Cavity/KEK Slide Jack-Central Mount</a:t>
            </a:r>
          </a:p>
          <a:p>
            <a:pPr marL="800100" lvl="2" indent="-400050"/>
            <a:r>
              <a:rPr lang="en-US" sz="1600" dirty="0"/>
              <a:t>KEK Cavity/KEK Slide Jack-End Mount</a:t>
            </a:r>
          </a:p>
          <a:p>
            <a:pPr marL="800100" lvl="2" indent="-400050"/>
            <a:r>
              <a:rPr lang="en-US" sz="1600" dirty="0"/>
              <a:t>DESY </a:t>
            </a:r>
            <a:r>
              <a:rPr lang="en-US" sz="1600" dirty="0" smtClean="0"/>
              <a:t>Cavity/Saclay-DESY </a:t>
            </a:r>
            <a:r>
              <a:rPr lang="en-US" sz="1600" dirty="0"/>
              <a:t>Tuner</a:t>
            </a:r>
          </a:p>
          <a:p>
            <a:pPr marL="800100" lvl="2" indent="-400050"/>
            <a:r>
              <a:rPr lang="en-US" sz="1600" dirty="0"/>
              <a:t>FNAL Cavity/INFN Blade tuner</a:t>
            </a:r>
          </a:p>
          <a:p>
            <a:pPr marL="1257300" lvl="3" indent="-400050"/>
            <a:r>
              <a:rPr lang="en-US" sz="1000" dirty="0"/>
              <a:t>http://</a:t>
            </a:r>
            <a:r>
              <a:rPr lang="en-US" sz="1000" dirty="0" smtClean="0"/>
              <a:t>accelconf.web.cern.ch/accelconf/IPAC2011/papers/mooda02.pdf</a:t>
            </a:r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Different design </a:t>
            </a:r>
            <a:r>
              <a:rPr lang="en-US" dirty="0" smtClean="0"/>
              <a:t>tradeoffs for each </a:t>
            </a:r>
            <a:r>
              <a:rPr lang="en-US" dirty="0" smtClean="0"/>
              <a:t>type</a:t>
            </a:r>
            <a:endParaRPr lang="en-US" dirty="0" smtClean="0"/>
          </a:p>
          <a:p>
            <a:pPr marL="800100" lvl="2" indent="-400050"/>
            <a:r>
              <a:rPr lang="en-US" dirty="0" smtClean="0"/>
              <a:t>Saclay-DESY </a:t>
            </a:r>
            <a:r>
              <a:rPr lang="en-US" dirty="0"/>
              <a:t>tuner based on proven design in use at TTF</a:t>
            </a:r>
          </a:p>
          <a:p>
            <a:pPr marL="800100" lvl="2" indent="-400050"/>
            <a:r>
              <a:rPr lang="en-US" dirty="0"/>
              <a:t>KEK cavity/tuner  very stiff to minimize dynamic detuning on flattop</a:t>
            </a:r>
          </a:p>
          <a:p>
            <a:pPr marL="800100" lvl="2" indent="-400050"/>
            <a:r>
              <a:rPr lang="en-US" dirty="0"/>
              <a:t>INFN blade tuner light and low </a:t>
            </a:r>
            <a:r>
              <a:rPr lang="en-US" dirty="0" smtClean="0"/>
              <a:t>cost</a:t>
            </a:r>
          </a:p>
          <a:p>
            <a:pPr marL="400050" lvl="1" indent="-400050"/>
            <a:r>
              <a:rPr lang="en-US" dirty="0" smtClean="0"/>
              <a:t>Unique opportunity for back-to-back performance comparison </a:t>
            </a:r>
          </a:p>
          <a:p>
            <a:pPr marL="800100" lvl="2" indent="-400050"/>
            <a:endParaRPr lang="en-US" sz="1600" dirty="0" smtClean="0"/>
          </a:p>
          <a:p>
            <a:pPr marL="800100" lvl="2" indent="-400050"/>
            <a:endParaRPr lang="en-US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858" y="1524000"/>
            <a:ext cx="5614466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4199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Saclay Lever Tuner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4419600"/>
            <a:ext cx="4114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Compound lever mechanism acting at one end of the cavity</a:t>
            </a:r>
          </a:p>
          <a:p>
            <a:r>
              <a:rPr lang="en-US" dirty="0"/>
              <a:t>Saclay design </a:t>
            </a:r>
          </a:p>
          <a:p>
            <a:pPr lvl="1"/>
            <a:r>
              <a:rPr lang="en-US" dirty="0"/>
              <a:t>Further development at DESY</a:t>
            </a:r>
          </a:p>
          <a:p>
            <a:r>
              <a:rPr lang="en-US" dirty="0"/>
              <a:t>In </a:t>
            </a:r>
            <a:r>
              <a:rPr lang="en-US" dirty="0" smtClean="0"/>
              <a:t>current use </a:t>
            </a:r>
            <a:r>
              <a:rPr lang="en-US" dirty="0"/>
              <a:t>at TTF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0" y="1132434"/>
            <a:ext cx="4800600" cy="528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582" y="1125200"/>
            <a:ext cx="4142300" cy="306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19600" y="6396335"/>
            <a:ext cx="46147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http://www.fnal.gov/directorate/ILCPAC/May2011/Hayano.pdf</a:t>
            </a:r>
          </a:p>
        </p:txBody>
      </p:sp>
    </p:spTree>
    <p:extLst>
      <p:ext uri="{BB962C8B-B14F-4D97-AF65-F5344CB8AC3E}">
        <p14:creationId xmlns:p14="http://schemas.microsoft.com/office/powerpoint/2010/main" val="3331843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KEK Slide Jack Tuner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43000"/>
            <a:ext cx="4573862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062" y="1138335"/>
            <a:ext cx="44612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19600" y="6396335"/>
            <a:ext cx="46147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http://www.fnal.gov/directorate/ILCPAC/May2011/Hayano.pdf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953000" y="5105400"/>
            <a:ext cx="3962400" cy="129093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Ramp mechanism</a:t>
            </a:r>
          </a:p>
          <a:p>
            <a:r>
              <a:rPr lang="en-US" dirty="0" smtClean="0"/>
              <a:t>End or central mount</a:t>
            </a:r>
          </a:p>
          <a:p>
            <a:r>
              <a:rPr lang="en-US" dirty="0" smtClean="0"/>
              <a:t>External stepper motor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233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INFN Blade Tuner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9" r="-18879"/>
          <a:stretch/>
        </p:blipFill>
        <p:spPr bwMode="auto">
          <a:xfrm>
            <a:off x="0" y="2357735"/>
            <a:ext cx="6054529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19600" y="6396335"/>
            <a:ext cx="46147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http://www.fnal.gov/directorate/ILCPAC/May2011/Hayano.pdf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475" y="1370045"/>
            <a:ext cx="4572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029200" y="4648200"/>
            <a:ext cx="3962400" cy="1290935"/>
          </a:xfrm>
        </p:spPr>
        <p:txBody>
          <a:bodyPr>
            <a:normAutofit fontScale="92500"/>
          </a:bodyPr>
          <a:lstStyle/>
          <a:p>
            <a:r>
              <a:rPr lang="en-US" dirty="0"/>
              <a:t>F</a:t>
            </a:r>
            <a:r>
              <a:rPr lang="en-US" dirty="0" smtClean="0"/>
              <a:t>lexure mechanism</a:t>
            </a:r>
          </a:p>
          <a:p>
            <a:r>
              <a:rPr lang="en-US" dirty="0"/>
              <a:t>C</a:t>
            </a:r>
            <a:r>
              <a:rPr lang="en-US" dirty="0" smtClean="0"/>
              <a:t>entral coaxial mount</a:t>
            </a:r>
          </a:p>
        </p:txBody>
      </p:sp>
    </p:spTree>
    <p:extLst>
      <p:ext uri="{BB962C8B-B14F-4D97-AF65-F5344CB8AC3E}">
        <p14:creationId xmlns:p14="http://schemas.microsoft.com/office/powerpoint/2010/main" val="4124182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4876800" cy="914400"/>
          </a:xfrm>
        </p:spPr>
        <p:txBody>
          <a:bodyPr/>
          <a:lstStyle/>
          <a:p>
            <a:r>
              <a:rPr lang="en-US" dirty="0" smtClean="0"/>
              <a:t>Tuner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5389274" cy="5638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Static</a:t>
            </a:r>
          </a:p>
          <a:p>
            <a:pPr lvl="1"/>
            <a:r>
              <a:rPr lang="en-US" sz="1800" dirty="0" smtClean="0"/>
              <a:t>Cool-down</a:t>
            </a:r>
            <a:endParaRPr lang="en-US" sz="1800" dirty="0" smtClean="0"/>
          </a:p>
          <a:p>
            <a:pPr lvl="2"/>
            <a:r>
              <a:rPr lang="en-US" sz="1600" dirty="0" smtClean="0"/>
              <a:t>Relax tuner </a:t>
            </a:r>
            <a:r>
              <a:rPr lang="en-US" sz="1600" dirty="0" smtClean="0"/>
              <a:t>to unload cavity during </a:t>
            </a:r>
            <a:r>
              <a:rPr lang="en-US" sz="1600" dirty="0" smtClean="0"/>
              <a:t>cool-down</a:t>
            </a:r>
          </a:p>
          <a:p>
            <a:pPr lvl="1"/>
            <a:r>
              <a:rPr lang="en-US" sz="1800" dirty="0" smtClean="0"/>
              <a:t>Operation</a:t>
            </a:r>
          </a:p>
          <a:p>
            <a:pPr lvl="2"/>
            <a:r>
              <a:rPr lang="en-US" sz="1600" dirty="0" smtClean="0"/>
              <a:t>Run </a:t>
            </a:r>
            <a:r>
              <a:rPr lang="en-US" sz="1600" dirty="0" smtClean="0"/>
              <a:t>motor until cavity resonance within specified tolerance band </a:t>
            </a:r>
            <a:r>
              <a:rPr lang="en-US" sz="1600" dirty="0" err="1" smtClean="0"/>
              <a:t>wrt</a:t>
            </a:r>
            <a:r>
              <a:rPr lang="en-US" sz="1600" dirty="0" smtClean="0"/>
              <a:t> RF frequency</a:t>
            </a:r>
          </a:p>
          <a:p>
            <a:r>
              <a:rPr lang="en-US" sz="2000" dirty="0" smtClean="0"/>
              <a:t>Dynamic</a:t>
            </a:r>
          </a:p>
          <a:p>
            <a:pPr lvl="1"/>
            <a:r>
              <a:rPr lang="en-US" sz="1800" dirty="0" smtClean="0"/>
              <a:t>“Standard” approach</a:t>
            </a:r>
          </a:p>
          <a:p>
            <a:pPr lvl="2"/>
            <a:r>
              <a:rPr lang="en-US" sz="1600" dirty="0" smtClean="0"/>
              <a:t>Drive piezo with half sine pulse prior to RF pulse</a:t>
            </a:r>
          </a:p>
          <a:p>
            <a:pPr lvl="2"/>
            <a:r>
              <a:rPr lang="en-US" sz="1600" dirty="0" smtClean="0"/>
              <a:t>Tune pulse parameters to minimize detuning during flattop</a:t>
            </a:r>
          </a:p>
          <a:p>
            <a:pPr lvl="3"/>
            <a:r>
              <a:rPr lang="en-US" sz="1050" dirty="0" smtClean="0"/>
              <a:t>First demonstrated at DESY</a:t>
            </a:r>
          </a:p>
          <a:p>
            <a:pPr lvl="1"/>
            <a:r>
              <a:rPr lang="en-US" sz="1800" dirty="0" smtClean="0"/>
              <a:t>Adaptive algorithms </a:t>
            </a:r>
          </a:p>
          <a:p>
            <a:pPr lvl="2"/>
            <a:r>
              <a:rPr lang="en-US" sz="1600" dirty="0" smtClean="0"/>
              <a:t>FNAL, DESY,…</a:t>
            </a:r>
          </a:p>
          <a:p>
            <a:pPr lvl="3"/>
            <a:r>
              <a:rPr lang="en-US" sz="1050" dirty="0" smtClean="0"/>
              <a:t>LFD compensation during long RF pulses</a:t>
            </a:r>
          </a:p>
          <a:p>
            <a:pPr lvl="1"/>
            <a:r>
              <a:rPr lang="en-US" sz="1400" dirty="0" smtClean="0"/>
              <a:t>Both work well for </a:t>
            </a:r>
            <a:r>
              <a:rPr lang="en-US" sz="1400" dirty="0"/>
              <a:t>RF pulses short with respect to period of dominant mechanical </a:t>
            </a:r>
            <a:r>
              <a:rPr lang="en-US" sz="1400" dirty="0" smtClean="0"/>
              <a:t>modes</a:t>
            </a:r>
          </a:p>
          <a:p>
            <a:pPr lvl="2"/>
            <a:r>
              <a:rPr lang="en-US" sz="1200" dirty="0" smtClean="0"/>
              <a:t>“Standard” performance degrades for longer </a:t>
            </a:r>
            <a:r>
              <a:rPr lang="en-US" sz="1200" dirty="0" smtClean="0"/>
              <a:t>pulses</a:t>
            </a:r>
          </a:p>
          <a:p>
            <a:pPr lvl="1"/>
            <a:r>
              <a:rPr lang="en-US" sz="1400" dirty="0" smtClean="0"/>
              <a:t>Adaptive algorithms able to automatically compensate for He pressure variations and other sources of long term drift</a:t>
            </a:r>
            <a:endParaRPr lang="en-US" sz="1400" dirty="0"/>
          </a:p>
          <a:p>
            <a:pPr lvl="1"/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874" y="-19050"/>
            <a:ext cx="3068926" cy="4310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magine 4" descr="DSC0149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0" y="4095750"/>
            <a:ext cx="3200400" cy="2743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89070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1265</Words>
  <Application>Microsoft Office PowerPoint</Application>
  <PresentationFormat>On-screen Show (4:3)</PresentationFormat>
  <Paragraphs>201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Tuners for 1.3 GHz Elliptical Cavities</vt:lpstr>
      <vt:lpstr>Cavity Detuning</vt:lpstr>
      <vt:lpstr>Mechanical Cavity Tuning</vt:lpstr>
      <vt:lpstr>Tuner Performance Requirements</vt:lpstr>
      <vt:lpstr>S1G Tuner Comparison</vt:lpstr>
      <vt:lpstr>Saclay Lever Tuner</vt:lpstr>
      <vt:lpstr>KEK Slide Jack Tuner</vt:lpstr>
      <vt:lpstr>INFN Blade Tuner</vt:lpstr>
      <vt:lpstr>Tuner Operation</vt:lpstr>
      <vt:lpstr>Dynamic Tuner Performance</vt:lpstr>
      <vt:lpstr>Feed-forward Resonance Stabilization in Pulsed Cavities</vt:lpstr>
      <vt:lpstr>Microphonics in CW Cavities</vt:lpstr>
      <vt:lpstr>Narrow Bandwidths and Long Pulses</vt:lpstr>
      <vt:lpstr>Tuner Reliability</vt:lpstr>
      <vt:lpstr>Piezo Actuator Reliability</vt:lpstr>
      <vt:lpstr>Stepper Motor Reliability</vt:lpstr>
      <vt:lpstr>Limits to Tuner Reliability</vt:lpstr>
      <vt:lpstr>Tuner Cost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Warren Schappert x2906 13605N</dc:creator>
  <cp:lastModifiedBy>Warren Schappert x2906 13605N</cp:lastModifiedBy>
  <cp:revision>67</cp:revision>
  <dcterms:created xsi:type="dcterms:W3CDTF">2006-08-16T00:00:00Z</dcterms:created>
  <dcterms:modified xsi:type="dcterms:W3CDTF">2013-05-29T21:51:23Z</dcterms:modified>
</cp:coreProperties>
</file>