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5" r:id="rId2"/>
    <p:sldMasterId id="2147483679" r:id="rId3"/>
  </p:sldMasterIdLst>
  <p:notesMasterIdLst>
    <p:notesMasterId r:id="rId29"/>
  </p:notesMasterIdLst>
  <p:sldIdLst>
    <p:sldId id="257" r:id="rId4"/>
    <p:sldId id="258" r:id="rId5"/>
    <p:sldId id="276" r:id="rId6"/>
    <p:sldId id="278" r:id="rId7"/>
    <p:sldId id="264" r:id="rId8"/>
    <p:sldId id="259" r:id="rId9"/>
    <p:sldId id="265" r:id="rId10"/>
    <p:sldId id="261" r:id="rId11"/>
    <p:sldId id="262" r:id="rId12"/>
    <p:sldId id="260" r:id="rId13"/>
    <p:sldId id="263" r:id="rId14"/>
    <p:sldId id="272" r:id="rId15"/>
    <p:sldId id="282" r:id="rId16"/>
    <p:sldId id="293" r:id="rId17"/>
    <p:sldId id="301" r:id="rId18"/>
    <p:sldId id="300" r:id="rId19"/>
    <p:sldId id="277" r:id="rId20"/>
    <p:sldId id="294" r:id="rId21"/>
    <p:sldId id="295" r:id="rId22"/>
    <p:sldId id="302" r:id="rId23"/>
    <p:sldId id="296" r:id="rId24"/>
    <p:sldId id="297" r:id="rId25"/>
    <p:sldId id="298" r:id="rId26"/>
    <p:sldId id="299" r:id="rId27"/>
    <p:sldId id="275" r:id="rId28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61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7" d="100"/>
          <a:sy n="117" d="100"/>
        </p:scale>
        <p:origin x="-72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5E6A54-8A57-4A3F-A474-9ECC3AAEC711}" type="datetimeFigureOut">
              <a:rPr lang="en-GB" smtClean="0"/>
              <a:t>28/05/2013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2757CD-F158-4998-B7CB-6B92B5F126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608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B70C73-66E5-4237-AE2D-4A4C9ED66A64}" type="slidenum">
              <a:rPr lang="en-US" smtClean="0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2757CD-F158-4998-B7CB-6B92B5F1263A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9235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KM </a:t>
            </a:r>
            <a:r>
              <a:rPr lang="en-US" err="1"/>
              <a:t>Schirm</a:t>
            </a:r>
            <a:r>
              <a:rPr lang="en-US"/>
              <a:t> BE-RF</a:t>
            </a:r>
            <a:fld id="{9B9AAD98-2B54-4F89-9FE5-FD8869FD0BED}" type="slidenum">
              <a:rPr lang="en-US"/>
              <a:pPr>
                <a:defRPr/>
              </a:pPr>
              <a:t>‹#›</a:t>
            </a:fld>
            <a:endParaRPr lang="en-US" sz="14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DR cost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D7BE8-9550-BF4F-B8A5-84C32FEFC3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Y.P., 21-22/02/2012</a:t>
            </a:r>
          </a:p>
        </p:txBody>
      </p:sp>
    </p:spTree>
    <p:extLst>
      <p:ext uri="{BB962C8B-B14F-4D97-AF65-F5344CB8AC3E}">
        <p14:creationId xmlns:p14="http://schemas.microsoft.com/office/powerpoint/2010/main" val="2094385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DR cost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CEDAB-39A6-5F4C-A34F-5F2253AE74E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Y.P., 21-22/02/2012</a:t>
            </a:r>
          </a:p>
        </p:txBody>
      </p:sp>
    </p:spTree>
    <p:extLst>
      <p:ext uri="{BB962C8B-B14F-4D97-AF65-F5344CB8AC3E}">
        <p14:creationId xmlns:p14="http://schemas.microsoft.com/office/powerpoint/2010/main" val="42363619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DR cost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EBF12-C965-0146-BB05-C6FB863A951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Y.P., 21-22/02/2012</a:t>
            </a:r>
          </a:p>
        </p:txBody>
      </p:sp>
    </p:spTree>
    <p:extLst>
      <p:ext uri="{BB962C8B-B14F-4D97-AF65-F5344CB8AC3E}">
        <p14:creationId xmlns:p14="http://schemas.microsoft.com/office/powerpoint/2010/main" val="16693997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DR cost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A699F-36A6-054A-9C09-9E1818603C7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Y.P., 21-22/02/2012</a:t>
            </a:r>
          </a:p>
        </p:txBody>
      </p:sp>
    </p:spTree>
    <p:extLst>
      <p:ext uri="{BB962C8B-B14F-4D97-AF65-F5344CB8AC3E}">
        <p14:creationId xmlns:p14="http://schemas.microsoft.com/office/powerpoint/2010/main" val="7684668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DR cost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65DDA-B50D-4245-BCB1-996166AFD2C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Y.P., 21-22/02/2012</a:t>
            </a:r>
          </a:p>
        </p:txBody>
      </p:sp>
    </p:spTree>
    <p:extLst>
      <p:ext uri="{BB962C8B-B14F-4D97-AF65-F5344CB8AC3E}">
        <p14:creationId xmlns:p14="http://schemas.microsoft.com/office/powerpoint/2010/main" val="5437714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1802" y="0"/>
            <a:ext cx="5357850" cy="61434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DR cost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35182-C02F-C141-BF2F-EC68A9B1DB1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Y.P., 21-22/02/2012</a:t>
            </a:r>
          </a:p>
        </p:txBody>
      </p:sp>
    </p:spTree>
    <p:extLst>
      <p:ext uri="{BB962C8B-B14F-4D97-AF65-F5344CB8AC3E}">
        <p14:creationId xmlns:p14="http://schemas.microsoft.com/office/powerpoint/2010/main" val="38698919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074"/>
          <p:cNvGrpSpPr>
            <a:grpSpLocks/>
          </p:cNvGrpSpPr>
          <p:nvPr/>
        </p:nvGrpSpPr>
        <p:grpSpPr bwMode="auto">
          <a:xfrm>
            <a:off x="0" y="1066800"/>
            <a:ext cx="9144000" cy="3157538"/>
            <a:chOff x="0" y="672"/>
            <a:chExt cx="5760" cy="1989"/>
          </a:xfrm>
        </p:grpSpPr>
        <p:sp>
          <p:nvSpPr>
            <p:cNvPr id="5" name="Rectangle 3076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solidFill>
                  <a:srgbClr val="000000"/>
                </a:solidFill>
                <a:latin typeface="Times New Roman" charset="0"/>
                <a:ea typeface="ＭＳ Ｐゴシック" charset="-128"/>
              </a:endParaRPr>
            </a:p>
          </p:txBody>
        </p:sp>
        <p:grpSp>
          <p:nvGrpSpPr>
            <p:cNvPr id="6" name="Group 3077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7" name="Rectangle 3078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</a:endParaRPr>
              </a:p>
            </p:txBody>
          </p:sp>
          <p:sp>
            <p:nvSpPr>
              <p:cNvPr id="8" name="Rectangle 3079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</a:endParaRPr>
              </a:p>
            </p:txBody>
          </p:sp>
          <p:sp>
            <p:nvSpPr>
              <p:cNvPr id="9" name="Rectangle 3080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</a:endParaRPr>
              </a:p>
            </p:txBody>
          </p:sp>
          <p:sp>
            <p:nvSpPr>
              <p:cNvPr id="10" name="Rectangle 3081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</a:endParaRPr>
              </a:p>
            </p:txBody>
          </p:sp>
          <p:sp>
            <p:nvSpPr>
              <p:cNvPr id="11" name="Rectangle 3082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</a:endParaRPr>
              </a:p>
            </p:txBody>
          </p:sp>
          <p:sp>
            <p:nvSpPr>
              <p:cNvPr id="12" name="Rectangle 3083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</a:endParaRPr>
              </a:p>
            </p:txBody>
          </p:sp>
          <p:sp>
            <p:nvSpPr>
              <p:cNvPr id="13" name="Rectangle 3084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</a:endParaRPr>
              </a:p>
            </p:txBody>
          </p:sp>
          <p:sp>
            <p:nvSpPr>
              <p:cNvPr id="14" name="Rectangle 3085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</a:endParaRPr>
              </a:p>
            </p:txBody>
          </p:sp>
          <p:sp>
            <p:nvSpPr>
              <p:cNvPr id="15" name="Rectangle 3086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</a:endParaRPr>
              </a:p>
            </p:txBody>
          </p:sp>
          <p:sp>
            <p:nvSpPr>
              <p:cNvPr id="16" name="Rectangle 3087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</a:endParaRPr>
              </a:p>
            </p:txBody>
          </p:sp>
        </p:grpSp>
      </p:grpSp>
      <p:sp>
        <p:nvSpPr>
          <p:cNvPr id="17" name="Rectangle 3130"/>
          <p:cNvSpPr>
            <a:spLocks noChangeArrowheads="1"/>
          </p:cNvSpPr>
          <p:nvPr/>
        </p:nvSpPr>
        <p:spPr bwMode="auto">
          <a:xfrm>
            <a:off x="4060825" y="3017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endParaRPr lang="en-US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18" name="Rectangle 3131"/>
          <p:cNvSpPr>
            <a:spLocks noChangeArrowheads="1"/>
          </p:cNvSpPr>
          <p:nvPr/>
        </p:nvSpPr>
        <p:spPr bwMode="auto">
          <a:xfrm>
            <a:off x="3678238" y="26304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endParaRPr lang="en-US">
              <a:solidFill>
                <a:srgbClr val="000000"/>
              </a:solidFill>
              <a:ea typeface="ＭＳ Ｐゴシック" charset="-128"/>
            </a:endParaRPr>
          </a:p>
        </p:txBody>
      </p:sp>
      <p:pic>
        <p:nvPicPr>
          <p:cNvPr id="19" name="Picture 23" descr="Logo CERN width=144,      height=1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27988" y="0"/>
            <a:ext cx="1116012" cy="111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6"/>
          <p:cNvPicPr>
            <a:picLocks noChangeAspect="1"/>
          </p:cNvPicPr>
          <p:nvPr userDrawn="1"/>
        </p:nvPicPr>
        <p:blipFill>
          <a:blip r:embed="rId3"/>
          <a:srcRect l="13901" t="13901" r="11969" b="11969"/>
          <a:stretch>
            <a:fillRect/>
          </a:stretch>
        </p:blipFill>
        <p:spPr bwMode="auto">
          <a:xfrm>
            <a:off x="0" y="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8547" name="Rectangle 3091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78548" name="Rectangle 3092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1" name="Rectangle 3088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Y.P., 21-22/02/2012</a:t>
            </a:r>
          </a:p>
        </p:txBody>
      </p:sp>
      <p:sp>
        <p:nvSpPr>
          <p:cNvPr id="22" name="Rectangle 308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DR cost</a:t>
            </a:r>
          </a:p>
        </p:txBody>
      </p:sp>
      <p:sp>
        <p:nvSpPr>
          <p:cNvPr id="23" name="Rectangle 309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latin typeface="Arial Black" charset="0"/>
              </a:defRPr>
            </a:lvl1pPr>
          </a:lstStyle>
          <a:p>
            <a:pPr>
              <a:defRPr/>
            </a:pPr>
            <a:fld id="{A7422BB0-2A40-C94D-B9A9-0B4FEE8DA21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9799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DR cost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BBD3D-0831-9444-BC35-A71AEB7864A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Y.P., 21-22/02/2012</a:t>
            </a:r>
          </a:p>
        </p:txBody>
      </p:sp>
    </p:spTree>
    <p:extLst>
      <p:ext uri="{BB962C8B-B14F-4D97-AF65-F5344CB8AC3E}">
        <p14:creationId xmlns:p14="http://schemas.microsoft.com/office/powerpoint/2010/main" val="1793176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DR cost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105E4-041A-9B45-AD0B-31B26F48B68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Y.P., 21-22/02/2012</a:t>
            </a:r>
          </a:p>
        </p:txBody>
      </p:sp>
    </p:spTree>
    <p:extLst>
      <p:ext uri="{BB962C8B-B14F-4D97-AF65-F5344CB8AC3E}">
        <p14:creationId xmlns:p14="http://schemas.microsoft.com/office/powerpoint/2010/main" val="7044289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DR cost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F3E2F-6572-CD47-B209-E2DD8DF6700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Y.P., 21-22/02/2012</a:t>
            </a:r>
          </a:p>
        </p:txBody>
      </p:sp>
    </p:spTree>
    <p:extLst>
      <p:ext uri="{BB962C8B-B14F-4D97-AF65-F5344CB8AC3E}">
        <p14:creationId xmlns:p14="http://schemas.microsoft.com/office/powerpoint/2010/main" val="133086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DR cost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D6399-DD79-3542-82DB-466F41C3E6C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Y.P., 21-22/02/2012</a:t>
            </a:r>
          </a:p>
        </p:txBody>
      </p:sp>
    </p:spTree>
    <p:extLst>
      <p:ext uri="{BB962C8B-B14F-4D97-AF65-F5344CB8AC3E}">
        <p14:creationId xmlns:p14="http://schemas.microsoft.com/office/powerpoint/2010/main" val="32074753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DR cost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BFB43-03CF-AB4C-85EA-2E0843623AE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Y.P., 21-22/02/2012</a:t>
            </a:r>
          </a:p>
        </p:txBody>
      </p:sp>
    </p:spTree>
    <p:extLst>
      <p:ext uri="{BB962C8B-B14F-4D97-AF65-F5344CB8AC3E}">
        <p14:creationId xmlns:p14="http://schemas.microsoft.com/office/powerpoint/2010/main" val="35682086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DR cost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A9B00E-FC5C-7A42-BE95-4D3D8A188C9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Y.P., 21-22/02/2012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1833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DR cost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D7BE8-9550-BF4F-B8A5-84C32FEFC3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Y.P., 21-22/02/2012</a:t>
            </a:r>
          </a:p>
        </p:txBody>
      </p:sp>
    </p:spTree>
    <p:extLst>
      <p:ext uri="{BB962C8B-B14F-4D97-AF65-F5344CB8AC3E}">
        <p14:creationId xmlns:p14="http://schemas.microsoft.com/office/powerpoint/2010/main" val="24911917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DR cost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CEDAB-39A6-5F4C-A34F-5F2253AE74E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Y.P., 21-22/02/2012</a:t>
            </a:r>
          </a:p>
        </p:txBody>
      </p:sp>
    </p:spTree>
    <p:extLst>
      <p:ext uri="{BB962C8B-B14F-4D97-AF65-F5344CB8AC3E}">
        <p14:creationId xmlns:p14="http://schemas.microsoft.com/office/powerpoint/2010/main" val="4181922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DR cost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EBF12-C965-0146-BB05-C6FB863A951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Y.P., 21-22/02/2012</a:t>
            </a:r>
          </a:p>
        </p:txBody>
      </p:sp>
    </p:spTree>
    <p:extLst>
      <p:ext uri="{BB962C8B-B14F-4D97-AF65-F5344CB8AC3E}">
        <p14:creationId xmlns:p14="http://schemas.microsoft.com/office/powerpoint/2010/main" val="42483732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DR cost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A699F-36A6-054A-9C09-9E1818603C7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Y.P., 21-22/02/2012</a:t>
            </a:r>
          </a:p>
        </p:txBody>
      </p:sp>
    </p:spTree>
    <p:extLst>
      <p:ext uri="{BB962C8B-B14F-4D97-AF65-F5344CB8AC3E}">
        <p14:creationId xmlns:p14="http://schemas.microsoft.com/office/powerpoint/2010/main" val="36701040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DR cost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65DDA-B50D-4245-BCB1-996166AFD2C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Y.P., 21-22/02/2012</a:t>
            </a:r>
          </a:p>
        </p:txBody>
      </p:sp>
    </p:spTree>
    <p:extLst>
      <p:ext uri="{BB962C8B-B14F-4D97-AF65-F5344CB8AC3E}">
        <p14:creationId xmlns:p14="http://schemas.microsoft.com/office/powerpoint/2010/main" val="8317547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1802" y="0"/>
            <a:ext cx="5357850" cy="61434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DR cost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35182-C02F-C141-BF2F-EC68A9B1DB1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Y.P., 21-22/02/2012</a:t>
            </a:r>
          </a:p>
        </p:txBody>
      </p:sp>
    </p:spTree>
    <p:extLst>
      <p:ext uri="{BB962C8B-B14F-4D97-AF65-F5344CB8AC3E}">
        <p14:creationId xmlns:p14="http://schemas.microsoft.com/office/powerpoint/2010/main" val="678995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074"/>
          <p:cNvGrpSpPr>
            <a:grpSpLocks/>
          </p:cNvGrpSpPr>
          <p:nvPr/>
        </p:nvGrpSpPr>
        <p:grpSpPr bwMode="auto">
          <a:xfrm>
            <a:off x="0" y="1066800"/>
            <a:ext cx="9144000" cy="3157538"/>
            <a:chOff x="0" y="672"/>
            <a:chExt cx="5760" cy="1989"/>
          </a:xfrm>
        </p:grpSpPr>
        <p:sp>
          <p:nvSpPr>
            <p:cNvPr id="5" name="Rectangle 3076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solidFill>
                  <a:srgbClr val="000000"/>
                </a:solidFill>
                <a:latin typeface="Times New Roman" charset="0"/>
                <a:ea typeface="ＭＳ Ｐゴシック" charset="-128"/>
              </a:endParaRPr>
            </a:p>
          </p:txBody>
        </p:sp>
        <p:grpSp>
          <p:nvGrpSpPr>
            <p:cNvPr id="6" name="Group 3077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7" name="Rectangle 3078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</a:endParaRPr>
              </a:p>
            </p:txBody>
          </p:sp>
          <p:sp>
            <p:nvSpPr>
              <p:cNvPr id="8" name="Rectangle 3079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</a:endParaRPr>
              </a:p>
            </p:txBody>
          </p:sp>
          <p:sp>
            <p:nvSpPr>
              <p:cNvPr id="9" name="Rectangle 3080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</a:endParaRPr>
              </a:p>
            </p:txBody>
          </p:sp>
          <p:sp>
            <p:nvSpPr>
              <p:cNvPr id="10" name="Rectangle 3081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</a:endParaRPr>
              </a:p>
            </p:txBody>
          </p:sp>
          <p:sp>
            <p:nvSpPr>
              <p:cNvPr id="11" name="Rectangle 3082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</a:endParaRPr>
              </a:p>
            </p:txBody>
          </p:sp>
          <p:sp>
            <p:nvSpPr>
              <p:cNvPr id="12" name="Rectangle 3083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</a:endParaRPr>
              </a:p>
            </p:txBody>
          </p:sp>
          <p:sp>
            <p:nvSpPr>
              <p:cNvPr id="13" name="Rectangle 3084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</a:endParaRPr>
              </a:p>
            </p:txBody>
          </p:sp>
          <p:sp>
            <p:nvSpPr>
              <p:cNvPr id="14" name="Rectangle 3085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</a:endParaRPr>
              </a:p>
            </p:txBody>
          </p:sp>
          <p:sp>
            <p:nvSpPr>
              <p:cNvPr id="15" name="Rectangle 3086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</a:endParaRPr>
              </a:p>
            </p:txBody>
          </p:sp>
          <p:sp>
            <p:nvSpPr>
              <p:cNvPr id="16" name="Rectangle 3087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</a:endParaRPr>
              </a:p>
            </p:txBody>
          </p:sp>
        </p:grpSp>
      </p:grpSp>
      <p:sp>
        <p:nvSpPr>
          <p:cNvPr id="17" name="Rectangle 3130"/>
          <p:cNvSpPr>
            <a:spLocks noChangeArrowheads="1"/>
          </p:cNvSpPr>
          <p:nvPr/>
        </p:nvSpPr>
        <p:spPr bwMode="auto">
          <a:xfrm>
            <a:off x="4060825" y="3017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endParaRPr lang="en-US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18" name="Rectangle 3131"/>
          <p:cNvSpPr>
            <a:spLocks noChangeArrowheads="1"/>
          </p:cNvSpPr>
          <p:nvPr/>
        </p:nvSpPr>
        <p:spPr bwMode="auto">
          <a:xfrm>
            <a:off x="3678238" y="26304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endParaRPr lang="en-US">
              <a:solidFill>
                <a:srgbClr val="000000"/>
              </a:solidFill>
              <a:ea typeface="ＭＳ Ｐゴシック" charset="-128"/>
            </a:endParaRPr>
          </a:p>
        </p:txBody>
      </p:sp>
      <p:pic>
        <p:nvPicPr>
          <p:cNvPr id="19" name="Picture 23" descr="Logo CERN width=144,      height=1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27988" y="0"/>
            <a:ext cx="1116012" cy="111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6"/>
          <p:cNvPicPr>
            <a:picLocks noChangeAspect="1"/>
          </p:cNvPicPr>
          <p:nvPr userDrawn="1"/>
        </p:nvPicPr>
        <p:blipFill>
          <a:blip r:embed="rId3"/>
          <a:srcRect l="13901" t="13901" r="11969" b="11969"/>
          <a:stretch>
            <a:fillRect/>
          </a:stretch>
        </p:blipFill>
        <p:spPr bwMode="auto">
          <a:xfrm>
            <a:off x="0" y="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8547" name="Rectangle 3091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78548" name="Rectangle 3092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1" name="Rectangle 3088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Y.P., 21-22/02/2012</a:t>
            </a:r>
          </a:p>
        </p:txBody>
      </p:sp>
      <p:sp>
        <p:nvSpPr>
          <p:cNvPr id="22" name="Rectangle 308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DR cost</a:t>
            </a:r>
          </a:p>
        </p:txBody>
      </p:sp>
      <p:sp>
        <p:nvSpPr>
          <p:cNvPr id="23" name="Rectangle 309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latin typeface="Arial Black" charset="0"/>
              </a:defRPr>
            </a:lvl1pPr>
          </a:lstStyle>
          <a:p>
            <a:pPr>
              <a:defRPr/>
            </a:pPr>
            <a:fld id="{A7422BB0-2A40-C94D-B9A9-0B4FEE8DA21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49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DR cost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BBD3D-0831-9444-BC35-A71AEB7864A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Y.P., 21-22/02/2012</a:t>
            </a:r>
          </a:p>
        </p:txBody>
      </p:sp>
    </p:spTree>
    <p:extLst>
      <p:ext uri="{BB962C8B-B14F-4D97-AF65-F5344CB8AC3E}">
        <p14:creationId xmlns:p14="http://schemas.microsoft.com/office/powerpoint/2010/main" val="257554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DR cost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105E4-041A-9B45-AD0B-31B26F48B68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Y.P., 21-22/02/2012</a:t>
            </a:r>
          </a:p>
        </p:txBody>
      </p:sp>
    </p:spTree>
    <p:extLst>
      <p:ext uri="{BB962C8B-B14F-4D97-AF65-F5344CB8AC3E}">
        <p14:creationId xmlns:p14="http://schemas.microsoft.com/office/powerpoint/2010/main" val="256232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DR cost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F3E2F-6572-CD47-B209-E2DD8DF6700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Y.P., 21-22/02/2012</a:t>
            </a:r>
          </a:p>
        </p:txBody>
      </p:sp>
    </p:spTree>
    <p:extLst>
      <p:ext uri="{BB962C8B-B14F-4D97-AF65-F5344CB8AC3E}">
        <p14:creationId xmlns:p14="http://schemas.microsoft.com/office/powerpoint/2010/main" val="196824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DR cost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D6399-DD79-3542-82DB-466F41C3E6C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Y.P., 21-22/02/2012</a:t>
            </a:r>
          </a:p>
        </p:txBody>
      </p:sp>
    </p:spTree>
    <p:extLst>
      <p:ext uri="{BB962C8B-B14F-4D97-AF65-F5344CB8AC3E}">
        <p14:creationId xmlns:p14="http://schemas.microsoft.com/office/powerpoint/2010/main" val="765608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DR cost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BFB43-03CF-AB4C-85EA-2E0843623AE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Y.P., 21-22/02/2012</a:t>
            </a:r>
          </a:p>
        </p:txBody>
      </p:sp>
    </p:spTree>
    <p:extLst>
      <p:ext uri="{BB962C8B-B14F-4D97-AF65-F5344CB8AC3E}">
        <p14:creationId xmlns:p14="http://schemas.microsoft.com/office/powerpoint/2010/main" val="2357531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DR cost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A9B00E-FC5C-7A42-BE95-4D3D8A188C9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Y.P., 21-22/02/2012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895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fontAlgn="auto" hangingPunct="0">
              <a:spcBef>
                <a:spcPts val="0"/>
              </a:spcBef>
              <a:spcAft>
                <a:spcPts val="0"/>
              </a:spcAft>
              <a:defRPr sz="1400">
                <a:solidFill>
                  <a:srgbClr val="000000"/>
                </a:solidFill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43400" y="6400800"/>
            <a:ext cx="4267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fontAlgn="auto" hangingPunct="0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fontAlgn="auto" hangingPunct="0">
              <a:spcBef>
                <a:spcPts val="0"/>
              </a:spcBef>
              <a:spcAft>
                <a:spcPts val="0"/>
              </a:spcAft>
              <a:defRPr sz="1200" b="0">
                <a:solidFill>
                  <a:srgbClr val="000000"/>
                </a:solidFill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K.M. SCHIRM  for BE-RF</a:t>
            </a:r>
          </a:p>
          <a:p>
            <a:pPr>
              <a:defRPr/>
            </a:pPr>
            <a:fld id="{F3FE8C94-C1CB-4AE9-8320-59DA4DBC1FB3}" type="slidenum">
              <a:rPr lang="en-US"/>
              <a:pPr>
                <a:defRPr/>
              </a:pPr>
              <a:t>‹#›</a:t>
            </a:fld>
            <a:endParaRPr lang="en-US" sz="140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381000"/>
            <a:ext cx="5181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Slide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371600"/>
            <a:ext cx="7924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31" name="Picture 8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4800" y="3810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9" descr="Picture1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150813"/>
            <a:ext cx="1066800" cy="106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hf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•"/>
        <a:defRPr sz="2400" b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800" b="1">
          <a:solidFill>
            <a:schemeClr val="tx1"/>
          </a:solidFill>
          <a:latin typeface="+mn-lt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600" b="1">
          <a:solidFill>
            <a:schemeClr val="tx1"/>
          </a:solidFill>
          <a:latin typeface="+mn-lt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buChar char="u"/>
        <a:defRPr sz="1400" b="1">
          <a:solidFill>
            <a:srgbClr val="0000FF"/>
          </a:solidFill>
          <a:latin typeface="+mn-lt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»"/>
        <a:defRPr sz="1400" b="1">
          <a:solidFill>
            <a:srgbClr val="0000FF"/>
          </a:solidFill>
          <a:latin typeface="+mn-lt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b="0" smtClean="0">
                <a:latin typeface="Garamond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ea typeface="ＭＳ Ｐゴシック" charset="-128"/>
              </a:rPr>
              <a:t>DR cost</a:t>
            </a: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27750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Garamond" charset="0"/>
              </a:defRPr>
            </a:lvl1pPr>
          </a:lstStyle>
          <a:p>
            <a:pPr>
              <a:defRPr/>
            </a:pPr>
            <a:fld id="{A41F3C84-A9EB-D347-8E16-A30637A09D54}" type="slidenum">
              <a:rPr lang="en-US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7752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b="0" smtClean="0">
                <a:latin typeface="Garamond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ea typeface="ＭＳ Ｐゴシック" charset="-128"/>
              </a:rPr>
              <a:t>Y.P., 21-22/02/2012</a:t>
            </a:r>
          </a:p>
        </p:txBody>
      </p:sp>
      <p:sp>
        <p:nvSpPr>
          <p:cNvPr id="277558" name="Rectangle 54"/>
          <p:cNvSpPr>
            <a:spLocks noChangeArrowheads="1"/>
          </p:cNvSpPr>
          <p:nvPr/>
        </p:nvSpPr>
        <p:spPr bwMode="auto">
          <a:xfrm>
            <a:off x="4060825" y="3017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endParaRPr lang="en-US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277559" name="Rectangle 55"/>
          <p:cNvSpPr>
            <a:spLocks noChangeArrowheads="1"/>
          </p:cNvSpPr>
          <p:nvPr/>
        </p:nvSpPr>
        <p:spPr bwMode="auto">
          <a:xfrm>
            <a:off x="3678238" y="26304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endParaRPr lang="en-US">
              <a:solidFill>
                <a:srgbClr val="000000"/>
              </a:solidFill>
              <a:ea typeface="ＭＳ Ｐゴシック" charset="-128"/>
            </a:endParaRPr>
          </a:p>
        </p:txBody>
      </p:sp>
      <p:pic>
        <p:nvPicPr>
          <p:cNvPr id="1034" name="Picture 19" descr="Logo CERN width=144,      height=144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572500" y="0"/>
            <a:ext cx="571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0669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bg2"/>
          </a:solidFill>
          <a:latin typeface="+mj-lt"/>
          <a:ea typeface="ＭＳ Ｐゴシック" pitchFamily="22" charset="-128"/>
          <a:cs typeface="ＭＳ Ｐゴシック" pitchFamily="22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bg2"/>
          </a:solidFill>
          <a:latin typeface="Garamond" pitchFamily="18" charset="0"/>
          <a:ea typeface="ＭＳ Ｐゴシック" pitchFamily="22" charset="-128"/>
          <a:cs typeface="ＭＳ Ｐゴシック" pitchFamily="2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bg2"/>
          </a:solidFill>
          <a:latin typeface="Garamond" pitchFamily="18" charset="0"/>
          <a:ea typeface="ＭＳ Ｐゴシック" pitchFamily="22" charset="-128"/>
          <a:cs typeface="ＭＳ Ｐゴシック" pitchFamily="2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bg2"/>
          </a:solidFill>
          <a:latin typeface="Garamond" pitchFamily="18" charset="0"/>
          <a:ea typeface="ＭＳ Ｐゴシック" pitchFamily="22" charset="-128"/>
          <a:cs typeface="ＭＳ Ｐゴシック" pitchFamily="2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bg2"/>
          </a:solidFill>
          <a:latin typeface="Garamond" pitchFamily="18" charset="0"/>
          <a:ea typeface="ＭＳ Ｐゴシック" pitchFamily="22" charset="-128"/>
          <a:cs typeface="ＭＳ Ｐゴシック" pitchFamily="22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pitchFamily="18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charset="2"/>
        <a:buChar char="n"/>
        <a:defRPr sz="3200">
          <a:solidFill>
            <a:schemeClr val="tx1"/>
          </a:solidFill>
          <a:latin typeface="+mn-lt"/>
          <a:ea typeface="ＭＳ Ｐゴシック" pitchFamily="22" charset="-128"/>
          <a:cs typeface="ＭＳ Ｐゴシック" pitchFamily="22" charset="-128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charset="2"/>
        <a:buChar char="¨"/>
        <a:defRPr sz="2800">
          <a:solidFill>
            <a:schemeClr val="tx1"/>
          </a:solidFill>
          <a:latin typeface="+mn-lt"/>
          <a:ea typeface="ＭＳ Ｐゴシック" pitchFamily="22" charset="-128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pitchFamily="22" charset="-128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¨"/>
        <a:defRPr sz="2000">
          <a:solidFill>
            <a:schemeClr val="tx1"/>
          </a:solidFill>
          <a:latin typeface="+mn-lt"/>
          <a:ea typeface="ＭＳ Ｐゴシック" pitchFamily="22" charset="-128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pitchFamily="22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b="0" smtClean="0">
                <a:latin typeface="Garamond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ea typeface="ＭＳ Ｐゴシック" charset="-128"/>
              </a:rPr>
              <a:t>DR cost</a:t>
            </a: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27750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Garamond" charset="0"/>
              </a:defRPr>
            </a:lvl1pPr>
          </a:lstStyle>
          <a:p>
            <a:pPr>
              <a:defRPr/>
            </a:pPr>
            <a:fld id="{A41F3C84-A9EB-D347-8E16-A30637A09D54}" type="slidenum">
              <a:rPr lang="en-US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7752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b="0" smtClean="0">
                <a:latin typeface="Garamond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ea typeface="ＭＳ Ｐゴシック" charset="-128"/>
              </a:rPr>
              <a:t>Y.P., 21-22/02/2012</a:t>
            </a:r>
          </a:p>
        </p:txBody>
      </p:sp>
      <p:sp>
        <p:nvSpPr>
          <p:cNvPr id="277558" name="Rectangle 54"/>
          <p:cNvSpPr>
            <a:spLocks noChangeArrowheads="1"/>
          </p:cNvSpPr>
          <p:nvPr/>
        </p:nvSpPr>
        <p:spPr bwMode="auto">
          <a:xfrm>
            <a:off x="4060825" y="3017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endParaRPr lang="en-US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277559" name="Rectangle 55"/>
          <p:cNvSpPr>
            <a:spLocks noChangeArrowheads="1"/>
          </p:cNvSpPr>
          <p:nvPr/>
        </p:nvSpPr>
        <p:spPr bwMode="auto">
          <a:xfrm>
            <a:off x="3678238" y="26304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endParaRPr lang="en-US">
              <a:solidFill>
                <a:srgbClr val="000000"/>
              </a:solidFill>
              <a:ea typeface="ＭＳ Ｐゴシック" charset="-128"/>
            </a:endParaRPr>
          </a:p>
        </p:txBody>
      </p:sp>
      <p:pic>
        <p:nvPicPr>
          <p:cNvPr id="1034" name="Picture 19" descr="Logo CERN width=144,      height=144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572500" y="0"/>
            <a:ext cx="571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83499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bg2"/>
          </a:solidFill>
          <a:latin typeface="+mj-lt"/>
          <a:ea typeface="ＭＳ Ｐゴシック" pitchFamily="22" charset="-128"/>
          <a:cs typeface="ＭＳ Ｐゴシック" pitchFamily="22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bg2"/>
          </a:solidFill>
          <a:latin typeface="Garamond" pitchFamily="18" charset="0"/>
          <a:ea typeface="ＭＳ Ｐゴシック" pitchFamily="22" charset="-128"/>
          <a:cs typeface="ＭＳ Ｐゴシック" pitchFamily="2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bg2"/>
          </a:solidFill>
          <a:latin typeface="Garamond" pitchFamily="18" charset="0"/>
          <a:ea typeface="ＭＳ Ｐゴシック" pitchFamily="22" charset="-128"/>
          <a:cs typeface="ＭＳ Ｐゴシック" pitchFamily="2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bg2"/>
          </a:solidFill>
          <a:latin typeface="Garamond" pitchFamily="18" charset="0"/>
          <a:ea typeface="ＭＳ Ｐゴシック" pitchFamily="22" charset="-128"/>
          <a:cs typeface="ＭＳ Ｐゴシック" pitchFamily="2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bg2"/>
          </a:solidFill>
          <a:latin typeface="Garamond" pitchFamily="18" charset="0"/>
          <a:ea typeface="ＭＳ Ｐゴシック" pitchFamily="22" charset="-128"/>
          <a:cs typeface="ＭＳ Ｐゴシック" pitchFamily="22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pitchFamily="18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charset="2"/>
        <a:buChar char="n"/>
        <a:defRPr sz="3200">
          <a:solidFill>
            <a:schemeClr val="tx1"/>
          </a:solidFill>
          <a:latin typeface="+mn-lt"/>
          <a:ea typeface="ＭＳ Ｐゴシック" pitchFamily="22" charset="-128"/>
          <a:cs typeface="ＭＳ Ｐゴシック" pitchFamily="22" charset="-128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charset="2"/>
        <a:buChar char="¨"/>
        <a:defRPr sz="2800">
          <a:solidFill>
            <a:schemeClr val="tx1"/>
          </a:solidFill>
          <a:latin typeface="+mn-lt"/>
          <a:ea typeface="ＭＳ Ｐゴシック" pitchFamily="22" charset="-128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pitchFamily="22" charset="-128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¨"/>
        <a:defRPr sz="2000">
          <a:solidFill>
            <a:schemeClr val="tx1"/>
          </a:solidFill>
          <a:latin typeface="+mn-lt"/>
          <a:ea typeface="ＭＳ Ｐゴシック" pitchFamily="22" charset="-128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pitchFamily="22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457200"/>
            <a:ext cx="6324600" cy="762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CLIC source update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099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/>
              <a:t>ECFA LC2013, DESY, May 29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, 2013</a:t>
            </a:r>
          </a:p>
        </p:txBody>
      </p:sp>
      <p:sp>
        <p:nvSpPr>
          <p:cNvPr id="410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Steffen Döbert, BE-RF</a:t>
            </a:r>
            <a:endParaRPr 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457200" y="1905000"/>
            <a:ext cx="82296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Font typeface="Wingdings" pitchFamily="2" charset="2"/>
              <a:buChar char="q"/>
              <a:defRPr/>
            </a:pPr>
            <a:r>
              <a:rPr lang="en-US" sz="2400" b="1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CLIC main beam injectors reminder</a:t>
            </a:r>
          </a:p>
          <a:p>
            <a:pPr marL="342900" indent="-342900">
              <a:lnSpc>
                <a:spcPct val="200000"/>
              </a:lnSpc>
              <a:buFont typeface="Wingdings" pitchFamily="2" charset="2"/>
              <a:buChar char="q"/>
              <a:defRPr/>
            </a:pPr>
            <a:r>
              <a:rPr lang="en-US" sz="2400" b="1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Recent interest, cost savings improving efficiencies</a:t>
            </a:r>
          </a:p>
          <a:p>
            <a:pPr marL="342900" indent="-342900">
              <a:lnSpc>
                <a:spcPct val="200000"/>
              </a:lnSpc>
              <a:buFont typeface="Wingdings" pitchFamily="2" charset="2"/>
              <a:buChar char="q"/>
              <a:defRPr/>
            </a:pPr>
            <a:r>
              <a:rPr lang="en-US" sz="2400" b="1" dirty="0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Positron production using </a:t>
            </a:r>
            <a:r>
              <a:rPr lang="en-US" sz="2400" b="1" dirty="0" err="1" smtClean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undulator</a:t>
            </a:r>
            <a:endParaRPr lang="en-US" sz="2400" b="1" dirty="0" smtClean="0">
              <a:solidFill>
                <a:srgbClr val="618FF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457200"/>
            <a:ext cx="6324600" cy="762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Hybrid target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295400"/>
            <a:ext cx="4495800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5437" name="Group 77"/>
          <p:cNvGraphicFramePr>
            <a:graphicFrameLocks noGrp="1"/>
          </p:cNvGraphicFramePr>
          <p:nvPr/>
        </p:nvGraphicFramePr>
        <p:xfrm>
          <a:off x="2057400" y="4038600"/>
          <a:ext cx="4648200" cy="1095248"/>
        </p:xfrm>
        <a:graphic>
          <a:graphicData uri="http://schemas.openxmlformats.org/drawingml/2006/table">
            <a:tbl>
              <a:tblPr/>
              <a:tblGrid>
                <a:gridCol w="3124200"/>
                <a:gridCol w="762000"/>
                <a:gridCol w="762000"/>
              </a:tblGrid>
              <a:tr h="1952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Target Parameters Crystal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Material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Tungsten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W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Thickness (radiation length)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0.4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  <a:sym typeface="Symbol" pitchFamily="18" charset="2"/>
                        </a:rPr>
                        <a:t></a:t>
                      </a:r>
                      <a:r>
                        <a:rPr kumimoji="0" lang="en-US" sz="12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Thickness (length)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1.40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mm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Energy deposited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~1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kW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444" name="Group 84"/>
          <p:cNvGraphicFramePr>
            <a:graphicFrameLocks noGrp="1"/>
          </p:cNvGraphicFramePr>
          <p:nvPr/>
        </p:nvGraphicFramePr>
        <p:xfrm>
          <a:off x="2057400" y="5257800"/>
          <a:ext cx="4646613" cy="1299210"/>
        </p:xfrm>
        <a:graphic>
          <a:graphicData uri="http://schemas.openxmlformats.org/drawingml/2006/table">
            <a:tbl>
              <a:tblPr/>
              <a:tblGrid>
                <a:gridCol w="3111500"/>
                <a:gridCol w="809625"/>
                <a:gridCol w="725488"/>
              </a:tblGrid>
              <a:tr h="1952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Target Parameters Amorphous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Material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Tungsten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W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Thickness (Radiation length)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  <a:sym typeface="Symbol" pitchFamily="18" charset="2"/>
                        </a:rPr>
                        <a:t></a:t>
                      </a:r>
                      <a:r>
                        <a:rPr kumimoji="0" lang="en-US" sz="12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Thickness (length)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10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mm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5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PEDD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J/g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5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Distance to the crystal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m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457200"/>
            <a:ext cx="6324600" cy="762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Yield simulations </a:t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capture and pre-injector </a:t>
            </a:r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</a:rPr>
              <a:t>linac</a:t>
            </a: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638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133600"/>
            <a:ext cx="8315325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Box 3"/>
          <p:cNvSpPr txBox="1">
            <a:spLocks noChangeArrowheads="1"/>
          </p:cNvSpPr>
          <p:nvPr/>
        </p:nvSpPr>
        <p:spPr bwMode="auto">
          <a:xfrm>
            <a:off x="1143000" y="1752600"/>
            <a:ext cx="2743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Accelerating mode</a:t>
            </a:r>
          </a:p>
        </p:txBody>
      </p:sp>
      <p:sp>
        <p:nvSpPr>
          <p:cNvPr id="16388" name="TextBox 4"/>
          <p:cNvSpPr txBox="1">
            <a:spLocks noChangeArrowheads="1"/>
          </p:cNvSpPr>
          <p:nvPr/>
        </p:nvSpPr>
        <p:spPr bwMode="auto">
          <a:xfrm>
            <a:off x="5410200" y="1752600"/>
            <a:ext cx="2743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decelerating mode</a:t>
            </a:r>
          </a:p>
        </p:txBody>
      </p:sp>
      <p:sp>
        <p:nvSpPr>
          <p:cNvPr id="16389" name="TextBox 5"/>
          <p:cNvSpPr txBox="1">
            <a:spLocks noChangeArrowheads="1"/>
          </p:cNvSpPr>
          <p:nvPr/>
        </p:nvSpPr>
        <p:spPr bwMode="auto">
          <a:xfrm>
            <a:off x="2819400" y="1371600"/>
            <a:ext cx="403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Energy density at 200 MeV</a:t>
            </a:r>
          </a:p>
        </p:txBody>
      </p:sp>
      <p:sp>
        <p:nvSpPr>
          <p:cNvPr id="16390" name="TextBox 6"/>
          <p:cNvSpPr txBox="1">
            <a:spLocks noChangeArrowheads="1"/>
          </p:cNvSpPr>
          <p:nvPr/>
        </p:nvSpPr>
        <p:spPr bwMode="auto">
          <a:xfrm>
            <a:off x="7391400" y="6400800"/>
            <a:ext cx="1295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O. Dadoun </a:t>
            </a: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457200" y="5942012"/>
            <a:ext cx="6096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Positron yield: after target: ~8 e</a:t>
            </a:r>
            <a:r>
              <a:rPr lang="en-US" baseline="30000" dirty="0"/>
              <a:t>+</a:t>
            </a:r>
            <a:r>
              <a:rPr lang="en-US" dirty="0"/>
              <a:t>/e</a:t>
            </a:r>
            <a:r>
              <a:rPr lang="en-US" baseline="30000" dirty="0"/>
              <a:t>-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	         at 200 </a:t>
            </a:r>
            <a:r>
              <a:rPr lang="en-US" dirty="0" err="1"/>
              <a:t>MeV</a:t>
            </a:r>
            <a:r>
              <a:rPr lang="en-US" dirty="0"/>
              <a:t>: 0.9 e</a:t>
            </a:r>
            <a:r>
              <a:rPr lang="en-US" baseline="30000" dirty="0"/>
              <a:t>+</a:t>
            </a:r>
            <a:r>
              <a:rPr lang="en-US" dirty="0"/>
              <a:t>/e</a:t>
            </a:r>
            <a:r>
              <a:rPr lang="en-US" baseline="30000" dirty="0"/>
              <a:t>-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	         into PDR: 0.39 e</a:t>
            </a:r>
            <a:r>
              <a:rPr lang="en-US" baseline="30000" dirty="0"/>
              <a:t>+</a:t>
            </a:r>
            <a:r>
              <a:rPr lang="en-US" dirty="0"/>
              <a:t>/e</a:t>
            </a:r>
            <a:r>
              <a:rPr lang="en-US" baseline="30000" dirty="0"/>
              <a:t>-</a:t>
            </a:r>
            <a:r>
              <a:rPr lang="en-US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457200"/>
            <a:ext cx="6324600" cy="762000"/>
          </a:xfrm>
        </p:spPr>
        <p:txBody>
          <a:bodyPr/>
          <a:lstStyle/>
          <a:p>
            <a:r>
              <a:rPr lang="en-US" smtClean="0">
                <a:solidFill>
                  <a:srgbClr val="0B52FC"/>
                </a:solidFill>
              </a:rPr>
              <a:t>Linac Parameters</a:t>
            </a:r>
          </a:p>
        </p:txBody>
      </p:sp>
      <p:pic>
        <p:nvPicPr>
          <p:cNvPr id="2048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981200"/>
            <a:ext cx="8534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685800" y="4038600"/>
            <a:ext cx="7773988" cy="2438400"/>
            <a:chOff x="470389" y="1828800"/>
            <a:chExt cx="7773865" cy="2438400"/>
          </a:xfrm>
        </p:grpSpPr>
        <p:sp>
          <p:nvSpPr>
            <p:cNvPr id="5" name="Rectangle 40"/>
            <p:cNvSpPr>
              <a:spLocks noChangeArrowheads="1"/>
            </p:cNvSpPr>
            <p:nvPr/>
          </p:nvSpPr>
          <p:spPr bwMode="auto">
            <a:xfrm>
              <a:off x="3219895" y="2538413"/>
              <a:ext cx="606415" cy="131762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Calibri" pitchFamily="34" charset="0"/>
              </a:endParaRPr>
            </a:p>
          </p:txBody>
        </p:sp>
        <p:sp>
          <p:nvSpPr>
            <p:cNvPr id="6" name="Line 41"/>
            <p:cNvSpPr>
              <a:spLocks noChangeShapeType="1"/>
            </p:cNvSpPr>
            <p:nvPr/>
          </p:nvSpPr>
          <p:spPr bwMode="auto">
            <a:xfrm flipV="1">
              <a:off x="882162" y="2590800"/>
              <a:ext cx="1327638" cy="793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Rectangle 48"/>
            <p:cNvSpPr>
              <a:spLocks noChangeArrowheads="1"/>
            </p:cNvSpPr>
            <p:nvPr/>
          </p:nvSpPr>
          <p:spPr bwMode="auto">
            <a:xfrm>
              <a:off x="991081" y="2514600"/>
              <a:ext cx="1066783" cy="15240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Calibri" pitchFamily="34" charset="0"/>
              </a:endParaRPr>
            </a:p>
          </p:txBody>
        </p:sp>
        <p:sp>
          <p:nvSpPr>
            <p:cNvPr id="8" name="Rectangle 52"/>
            <p:cNvSpPr>
              <a:spLocks noChangeArrowheads="1"/>
            </p:cNvSpPr>
            <p:nvPr/>
          </p:nvSpPr>
          <p:spPr bwMode="auto">
            <a:xfrm>
              <a:off x="2362200" y="2438400"/>
              <a:ext cx="137746" cy="96838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9" name="Line 55"/>
            <p:cNvSpPr>
              <a:spLocks noChangeShapeType="1"/>
            </p:cNvSpPr>
            <p:nvPr/>
          </p:nvSpPr>
          <p:spPr bwMode="auto">
            <a:xfrm flipV="1">
              <a:off x="2819400" y="2592388"/>
              <a:ext cx="375139" cy="836612"/>
            </a:xfrm>
            <a:prstGeom prst="line">
              <a:avLst/>
            </a:prstGeom>
            <a:noFill/>
            <a:ln w="28575">
              <a:solidFill>
                <a:srgbClr val="1005ED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Rectangle 62"/>
            <p:cNvSpPr>
              <a:spLocks noChangeArrowheads="1"/>
            </p:cNvSpPr>
            <p:nvPr/>
          </p:nvSpPr>
          <p:spPr bwMode="auto">
            <a:xfrm>
              <a:off x="6705990" y="3352800"/>
              <a:ext cx="1374753" cy="12223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Calibri" pitchFamily="34" charset="0"/>
              </a:endParaRPr>
            </a:p>
          </p:txBody>
        </p:sp>
        <p:sp>
          <p:nvSpPr>
            <p:cNvPr id="11" name="Line 65"/>
            <p:cNvSpPr>
              <a:spLocks noChangeShapeType="1"/>
            </p:cNvSpPr>
            <p:nvPr/>
          </p:nvSpPr>
          <p:spPr bwMode="auto">
            <a:xfrm>
              <a:off x="6400800" y="3276600"/>
              <a:ext cx="332642" cy="14128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Rectangle 70"/>
            <p:cNvSpPr>
              <a:spLocks noChangeArrowheads="1"/>
            </p:cNvSpPr>
            <p:nvPr/>
          </p:nvSpPr>
          <p:spPr bwMode="auto">
            <a:xfrm>
              <a:off x="2591255" y="2438400"/>
              <a:ext cx="358769" cy="111125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Calibri" pitchFamily="34" charset="0"/>
              </a:endParaRPr>
            </a:p>
          </p:txBody>
        </p:sp>
        <p:sp>
          <p:nvSpPr>
            <p:cNvPr id="13" name="Text Box 43"/>
            <p:cNvSpPr txBox="1">
              <a:spLocks noChangeArrowheads="1"/>
            </p:cNvSpPr>
            <p:nvPr/>
          </p:nvSpPr>
          <p:spPr bwMode="auto">
            <a:xfrm>
              <a:off x="838200" y="2057400"/>
              <a:ext cx="122359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/>
                <a:t>Primary 5 GeV e</a:t>
              </a:r>
              <a:r>
                <a:rPr lang="en-US" sz="1200" baseline="30000"/>
                <a:t>-</a:t>
              </a:r>
              <a:r>
                <a:rPr lang="en-US" sz="1200"/>
                <a:t>  Linac</a:t>
              </a:r>
              <a:endParaRPr lang="en-US" sz="1200" baseline="30000"/>
            </a:p>
          </p:txBody>
        </p:sp>
        <p:sp>
          <p:nvSpPr>
            <p:cNvPr id="14" name="Text Box 44"/>
            <p:cNvSpPr txBox="1">
              <a:spLocks noChangeArrowheads="1"/>
            </p:cNvSpPr>
            <p:nvPr/>
          </p:nvSpPr>
          <p:spPr bwMode="auto">
            <a:xfrm>
              <a:off x="3124200" y="2057400"/>
              <a:ext cx="92758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/>
                <a:t>Injector Linac</a:t>
              </a:r>
            </a:p>
          </p:txBody>
        </p:sp>
        <p:sp>
          <p:nvSpPr>
            <p:cNvPr id="15" name="Text Box 48"/>
            <p:cNvSpPr txBox="1">
              <a:spLocks noChangeArrowheads="1"/>
            </p:cNvSpPr>
            <p:nvPr/>
          </p:nvSpPr>
          <p:spPr bwMode="auto">
            <a:xfrm>
              <a:off x="6723184" y="2824161"/>
              <a:ext cx="1308589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/>
                <a:t>Booster Linac</a:t>
              </a:r>
            </a:p>
            <a:p>
              <a:pPr algn="ctr">
                <a:lnSpc>
                  <a:spcPct val="50000"/>
                </a:lnSpc>
              </a:pPr>
              <a:r>
                <a:rPr lang="en-US" sz="1200"/>
                <a:t>2 GHz </a:t>
              </a:r>
            </a:p>
          </p:txBody>
        </p:sp>
        <p:sp>
          <p:nvSpPr>
            <p:cNvPr id="16" name="Text Box 42"/>
            <p:cNvSpPr txBox="1">
              <a:spLocks noChangeArrowheads="1"/>
            </p:cNvSpPr>
            <p:nvPr/>
          </p:nvSpPr>
          <p:spPr bwMode="auto">
            <a:xfrm>
              <a:off x="2286000" y="1828800"/>
              <a:ext cx="987670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/>
                <a:t/>
              </a:r>
              <a:br>
                <a:rPr lang="en-US" sz="1200"/>
              </a:br>
              <a:r>
                <a:rPr lang="en-US" sz="1200"/>
                <a:t>Pre-injector </a:t>
              </a:r>
            </a:p>
            <a:p>
              <a:pPr algn="ctr">
                <a:lnSpc>
                  <a:spcPct val="50000"/>
                </a:lnSpc>
              </a:pPr>
              <a:r>
                <a:rPr lang="en-US" sz="1200"/>
                <a:t>e</a:t>
              </a:r>
              <a:r>
                <a:rPr lang="en-US" sz="1200" baseline="30000"/>
                <a:t>+</a:t>
              </a:r>
              <a:r>
                <a:rPr lang="en-US" sz="1200"/>
                <a:t> Linac</a:t>
              </a:r>
            </a:p>
          </p:txBody>
        </p:sp>
        <p:sp>
          <p:nvSpPr>
            <p:cNvPr id="17" name="Text Box 40"/>
            <p:cNvSpPr txBox="1">
              <a:spLocks noChangeArrowheads="1"/>
            </p:cNvSpPr>
            <p:nvPr/>
          </p:nvSpPr>
          <p:spPr bwMode="auto">
            <a:xfrm>
              <a:off x="1752600" y="3505200"/>
              <a:ext cx="12954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/>
                <a:t>Pre-injector </a:t>
              </a:r>
            </a:p>
            <a:p>
              <a:pPr algn="ctr">
                <a:lnSpc>
                  <a:spcPct val="50000"/>
                </a:lnSpc>
              </a:pPr>
              <a:r>
                <a:rPr lang="en-US" sz="1200"/>
                <a:t> e</a:t>
              </a:r>
              <a:r>
                <a:rPr lang="en-US" sz="1200" baseline="30000"/>
                <a:t>-  </a:t>
              </a:r>
              <a:r>
                <a:rPr lang="en-US" sz="1200"/>
                <a:t>Linac </a:t>
              </a:r>
              <a:endParaRPr lang="en-US" sz="1200" baseline="30000"/>
            </a:p>
          </p:txBody>
        </p:sp>
        <p:sp>
          <p:nvSpPr>
            <p:cNvPr id="18" name="Text Box 20"/>
            <p:cNvSpPr txBox="1">
              <a:spLocks noChangeArrowheads="1"/>
            </p:cNvSpPr>
            <p:nvPr/>
          </p:nvSpPr>
          <p:spPr bwMode="auto">
            <a:xfrm>
              <a:off x="4419600" y="3581400"/>
              <a:ext cx="500458" cy="276999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200" b="1">
                  <a:solidFill>
                    <a:srgbClr val="190EFF"/>
                  </a:solidFill>
                  <a:latin typeface="Arial Narrow" pitchFamily="34" charset="0"/>
                </a:rPr>
                <a:t>e</a:t>
              </a:r>
              <a:r>
                <a:rPr lang="en-US" sz="1200" b="1" baseline="30000">
                  <a:solidFill>
                    <a:srgbClr val="190EFF"/>
                  </a:solidFill>
                  <a:latin typeface="Arial Narrow" pitchFamily="34" charset="0"/>
                </a:rPr>
                <a:t>-</a:t>
              </a:r>
              <a:r>
                <a:rPr lang="en-US" sz="1200" b="1">
                  <a:solidFill>
                    <a:srgbClr val="190EFF"/>
                  </a:solidFill>
                  <a:latin typeface="Arial Narrow" pitchFamily="34" charset="0"/>
                </a:rPr>
                <a:t> DR</a:t>
              </a:r>
            </a:p>
          </p:txBody>
        </p:sp>
        <p:sp>
          <p:nvSpPr>
            <p:cNvPr id="19" name="Rectangle 49"/>
            <p:cNvSpPr>
              <a:spLocks noChangeArrowheads="1"/>
            </p:cNvSpPr>
            <p:nvPr/>
          </p:nvSpPr>
          <p:spPr bwMode="auto">
            <a:xfrm>
              <a:off x="827943" y="2525713"/>
              <a:ext cx="70338" cy="127000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0" name="Line 54"/>
            <p:cNvSpPr>
              <a:spLocks noChangeShapeType="1"/>
            </p:cNvSpPr>
            <p:nvPr/>
          </p:nvSpPr>
          <p:spPr bwMode="auto">
            <a:xfrm>
              <a:off x="1559170" y="3414712"/>
              <a:ext cx="1260230" cy="14288"/>
            </a:xfrm>
            <a:prstGeom prst="line">
              <a:avLst/>
            </a:prstGeom>
            <a:noFill/>
            <a:ln w="28575">
              <a:solidFill>
                <a:srgbClr val="1005ED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Rectangle 49"/>
            <p:cNvSpPr>
              <a:spLocks noChangeArrowheads="1"/>
            </p:cNvSpPr>
            <p:nvPr/>
          </p:nvSpPr>
          <p:spPr bwMode="auto">
            <a:xfrm>
              <a:off x="1752600" y="3352800"/>
              <a:ext cx="359019" cy="111125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2" name="Rectangle 49"/>
            <p:cNvSpPr>
              <a:spLocks noChangeArrowheads="1"/>
            </p:cNvSpPr>
            <p:nvPr/>
          </p:nvSpPr>
          <p:spPr bwMode="auto">
            <a:xfrm>
              <a:off x="1524000" y="3352800"/>
              <a:ext cx="93785" cy="101600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3" name="Text Box 71"/>
            <p:cNvSpPr txBox="1">
              <a:spLocks noChangeArrowheads="1"/>
            </p:cNvSpPr>
            <p:nvPr/>
          </p:nvSpPr>
          <p:spPr bwMode="auto">
            <a:xfrm>
              <a:off x="470389" y="2447926"/>
              <a:ext cx="50702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>
                  <a:latin typeface="Calibri" pitchFamily="34" charset="0"/>
                </a:rPr>
                <a:t>gun</a:t>
              </a:r>
            </a:p>
          </p:txBody>
        </p:sp>
        <p:grpSp>
          <p:nvGrpSpPr>
            <p:cNvPr id="24" name="Group 85"/>
            <p:cNvGrpSpPr>
              <a:grpSpLocks/>
            </p:cNvGrpSpPr>
            <p:nvPr/>
          </p:nvGrpSpPr>
          <p:grpSpPr bwMode="auto">
            <a:xfrm>
              <a:off x="4820030" y="3952874"/>
              <a:ext cx="931985" cy="290513"/>
              <a:chOff x="3463572" y="2608251"/>
              <a:chExt cx="3498963" cy="1440210"/>
            </a:xfrm>
          </p:grpSpPr>
          <p:grpSp>
            <p:nvGrpSpPr>
              <p:cNvPr id="73" name="Group 81"/>
              <p:cNvGrpSpPr>
                <a:grpSpLocks/>
              </p:cNvGrpSpPr>
              <p:nvPr/>
            </p:nvGrpSpPr>
            <p:grpSpPr bwMode="auto">
              <a:xfrm>
                <a:off x="3463572" y="2608251"/>
                <a:ext cx="3498963" cy="1440210"/>
                <a:chOff x="3463572" y="2608251"/>
                <a:chExt cx="3498963" cy="1440210"/>
              </a:xfrm>
            </p:grpSpPr>
            <p:sp>
              <p:nvSpPr>
                <p:cNvPr id="76" name="Arc 5"/>
                <p:cNvSpPr/>
                <p:nvPr/>
              </p:nvSpPr>
              <p:spPr>
                <a:xfrm>
                  <a:off x="3463722" y="2608256"/>
                  <a:ext cx="1847561" cy="1440210"/>
                </a:xfrm>
                <a:prstGeom prst="arc">
                  <a:avLst>
                    <a:gd name="adj1" fmla="val 5468061"/>
                    <a:gd name="adj2" fmla="val 16231775"/>
                  </a:avLst>
                </a:prstGeom>
                <a:ln>
                  <a:solidFill>
                    <a:srgbClr val="1005ED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Aft>
                      <a:spcPts val="0"/>
                    </a:spcAft>
                    <a:defRPr/>
                  </a:pPr>
                  <a:endParaRPr lang="en-US" sz="2400" b="1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7" name="Arc 6"/>
                <p:cNvSpPr/>
                <p:nvPr/>
              </p:nvSpPr>
              <p:spPr>
                <a:xfrm flipH="1">
                  <a:off x="5311284" y="2608256"/>
                  <a:ext cx="1650887" cy="1440210"/>
                </a:xfrm>
                <a:prstGeom prst="arc">
                  <a:avLst>
                    <a:gd name="adj1" fmla="val 5468061"/>
                    <a:gd name="adj2" fmla="val 16231775"/>
                  </a:avLst>
                </a:prstGeom>
                <a:ln>
                  <a:solidFill>
                    <a:srgbClr val="1005ED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Aft>
                      <a:spcPts val="0"/>
                    </a:spcAft>
                    <a:defRPr/>
                  </a:pPr>
                  <a:endParaRPr lang="en-US" sz="2400" b="1">
                    <a:solidFill>
                      <a:srgbClr val="000000"/>
                    </a:solidFill>
                  </a:endParaRPr>
                </a:p>
              </p:txBody>
            </p:sp>
          </p:grpSp>
          <p:cxnSp>
            <p:nvCxnSpPr>
              <p:cNvPr id="74" name="Straight Connector 3"/>
              <p:cNvCxnSpPr>
                <a:endCxn id="74" idx="0"/>
              </p:cNvCxnSpPr>
              <p:nvPr/>
            </p:nvCxnSpPr>
            <p:spPr>
              <a:xfrm flipV="1">
                <a:off x="4381543" y="4048466"/>
                <a:ext cx="1770085" cy="0"/>
              </a:xfrm>
              <a:prstGeom prst="line">
                <a:avLst/>
              </a:prstGeom>
              <a:ln>
                <a:solidFill>
                  <a:srgbClr val="1005E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4"/>
              <p:cNvCxnSpPr/>
              <p:nvPr/>
            </p:nvCxnSpPr>
            <p:spPr>
              <a:xfrm flipV="1">
                <a:off x="4381543" y="2608256"/>
                <a:ext cx="1770085" cy="0"/>
              </a:xfrm>
              <a:prstGeom prst="line">
                <a:avLst/>
              </a:prstGeom>
              <a:ln>
                <a:solidFill>
                  <a:srgbClr val="1005E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21"/>
            <p:cNvGrpSpPr>
              <a:grpSpLocks/>
            </p:cNvGrpSpPr>
            <p:nvPr/>
          </p:nvGrpSpPr>
          <p:grpSpPr bwMode="auto">
            <a:xfrm>
              <a:off x="3981830" y="3557587"/>
              <a:ext cx="1217734" cy="368300"/>
              <a:chOff x="2697463" y="3197835"/>
              <a:chExt cx="3498963" cy="1440210"/>
            </a:xfrm>
          </p:grpSpPr>
          <p:sp>
            <p:nvSpPr>
              <p:cNvPr id="69" name="Arc 68"/>
              <p:cNvSpPr/>
              <p:nvPr/>
            </p:nvSpPr>
            <p:spPr>
              <a:xfrm>
                <a:off x="2697615" y="3197839"/>
                <a:ext cx="1847350" cy="1440210"/>
              </a:xfrm>
              <a:prstGeom prst="arc">
                <a:avLst>
                  <a:gd name="adj1" fmla="val 5468061"/>
                  <a:gd name="adj2" fmla="val 16231775"/>
                </a:avLst>
              </a:prstGeom>
              <a:ln>
                <a:solidFill>
                  <a:srgbClr val="1005E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Aft>
                    <a:spcPts val="0"/>
                  </a:spcAft>
                  <a:defRPr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70" name="Arc 9"/>
              <p:cNvSpPr/>
              <p:nvPr/>
            </p:nvSpPr>
            <p:spPr>
              <a:xfrm flipH="1">
                <a:off x="4544966" y="3197839"/>
                <a:ext cx="1651211" cy="1440210"/>
              </a:xfrm>
              <a:prstGeom prst="arc">
                <a:avLst>
                  <a:gd name="adj1" fmla="val 5468061"/>
                  <a:gd name="adj2" fmla="val 16231775"/>
                </a:avLst>
              </a:prstGeom>
              <a:ln>
                <a:solidFill>
                  <a:srgbClr val="1005E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Aft>
                    <a:spcPts val="0"/>
                  </a:spcAft>
                  <a:defRPr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71" name="Straight Connector 70"/>
              <p:cNvCxnSpPr/>
              <p:nvPr/>
            </p:nvCxnSpPr>
            <p:spPr>
              <a:xfrm flipV="1">
                <a:off x="3614449" y="4638049"/>
                <a:ext cx="1769806" cy="0"/>
              </a:xfrm>
              <a:prstGeom prst="line">
                <a:avLst/>
              </a:prstGeom>
              <a:ln>
                <a:solidFill>
                  <a:srgbClr val="1005E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 flipV="1">
                <a:off x="3614449" y="3197839"/>
                <a:ext cx="1769806" cy="0"/>
              </a:xfrm>
              <a:prstGeom prst="line">
                <a:avLst/>
              </a:prstGeom>
              <a:ln>
                <a:solidFill>
                  <a:srgbClr val="1005E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6" name="Straight Connector 25"/>
            <p:cNvCxnSpPr/>
            <p:nvPr/>
          </p:nvCxnSpPr>
          <p:spPr>
            <a:xfrm>
              <a:off x="5105816" y="3581400"/>
              <a:ext cx="1295380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Group 64"/>
            <p:cNvGrpSpPr>
              <a:grpSpLocks/>
            </p:cNvGrpSpPr>
            <p:nvPr/>
          </p:nvGrpSpPr>
          <p:grpSpPr bwMode="auto">
            <a:xfrm>
              <a:off x="4038600" y="2895600"/>
              <a:ext cx="1217734" cy="368300"/>
              <a:chOff x="2697463" y="3197835"/>
              <a:chExt cx="3498963" cy="1440210"/>
            </a:xfrm>
          </p:grpSpPr>
          <p:sp>
            <p:nvSpPr>
              <p:cNvPr id="65" name="Arc 64"/>
              <p:cNvSpPr/>
              <p:nvPr/>
            </p:nvSpPr>
            <p:spPr>
              <a:xfrm>
                <a:off x="2698707" y="3197835"/>
                <a:ext cx="1847350" cy="1440210"/>
              </a:xfrm>
              <a:prstGeom prst="arc">
                <a:avLst>
                  <a:gd name="adj1" fmla="val 5468061"/>
                  <a:gd name="adj2" fmla="val 16231775"/>
                </a:avLst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Aft>
                    <a:spcPts val="0"/>
                  </a:spcAft>
                  <a:defRPr/>
                </a:pPr>
                <a:endParaRPr lang="en-US" sz="2400" b="1">
                  <a:solidFill>
                    <a:srgbClr val="FF0000"/>
                  </a:solidFill>
                </a:endParaRPr>
              </a:p>
            </p:txBody>
          </p:sp>
          <p:sp>
            <p:nvSpPr>
              <p:cNvPr id="66" name="Arc 15"/>
              <p:cNvSpPr/>
              <p:nvPr/>
            </p:nvSpPr>
            <p:spPr>
              <a:xfrm flipH="1">
                <a:off x="4546057" y="3197835"/>
                <a:ext cx="1651211" cy="1440210"/>
              </a:xfrm>
              <a:prstGeom prst="arc">
                <a:avLst>
                  <a:gd name="adj1" fmla="val 5468061"/>
                  <a:gd name="adj2" fmla="val 16231775"/>
                </a:avLst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Aft>
                    <a:spcPts val="0"/>
                  </a:spcAft>
                  <a:defRPr/>
                </a:pPr>
                <a:endParaRPr lang="en-US" sz="2400" b="1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67" name="Straight Connector 66"/>
              <p:cNvCxnSpPr/>
              <p:nvPr/>
            </p:nvCxnSpPr>
            <p:spPr>
              <a:xfrm flipV="1">
                <a:off x="3615541" y="4638045"/>
                <a:ext cx="1769806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 flipV="1">
                <a:off x="3615541" y="3197835"/>
                <a:ext cx="1769806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8" name="Straight Connector 27"/>
            <p:cNvCxnSpPr/>
            <p:nvPr/>
          </p:nvCxnSpPr>
          <p:spPr>
            <a:xfrm flipV="1">
              <a:off x="5105816" y="3276600"/>
              <a:ext cx="1295380" cy="635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>
              <a:endCxn id="63" idx="2"/>
            </p:cNvCxnSpPr>
            <p:nvPr/>
          </p:nvCxnSpPr>
          <p:spPr>
            <a:xfrm>
              <a:off x="3810436" y="2590800"/>
              <a:ext cx="1314429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4572424" y="2895600"/>
              <a:ext cx="83818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" name="Group 86"/>
            <p:cNvGrpSpPr>
              <a:grpSpLocks/>
            </p:cNvGrpSpPr>
            <p:nvPr/>
          </p:nvGrpSpPr>
          <p:grpSpPr bwMode="auto">
            <a:xfrm>
              <a:off x="4876800" y="2590800"/>
              <a:ext cx="933450" cy="290513"/>
              <a:chOff x="3463572" y="2608251"/>
              <a:chExt cx="3498963" cy="1440210"/>
            </a:xfrm>
          </p:grpSpPr>
          <p:grpSp>
            <p:nvGrpSpPr>
              <p:cNvPr id="60" name="Group 81"/>
              <p:cNvGrpSpPr>
                <a:grpSpLocks/>
              </p:cNvGrpSpPr>
              <p:nvPr/>
            </p:nvGrpSpPr>
            <p:grpSpPr bwMode="auto">
              <a:xfrm>
                <a:off x="3463572" y="2608251"/>
                <a:ext cx="3498963" cy="1440210"/>
                <a:chOff x="3463572" y="2608251"/>
                <a:chExt cx="3498963" cy="1440210"/>
              </a:xfrm>
            </p:grpSpPr>
            <p:sp>
              <p:nvSpPr>
                <p:cNvPr id="63" name="Arc 62"/>
                <p:cNvSpPr/>
                <p:nvPr/>
              </p:nvSpPr>
              <p:spPr>
                <a:xfrm>
                  <a:off x="3465143" y="2608251"/>
                  <a:ext cx="1850614" cy="1440210"/>
                </a:xfrm>
                <a:prstGeom prst="arc">
                  <a:avLst>
                    <a:gd name="adj1" fmla="val 5468061"/>
                    <a:gd name="adj2" fmla="val 16231775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Aft>
                      <a:spcPts val="0"/>
                    </a:spcAft>
                    <a:defRPr/>
                  </a:pPr>
                  <a:endParaRPr lang="en-US" sz="2400" b="1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4" name="Arc 63"/>
                <p:cNvSpPr/>
                <p:nvPr/>
              </p:nvSpPr>
              <p:spPr>
                <a:xfrm flipH="1">
                  <a:off x="5315757" y="2608251"/>
                  <a:ext cx="1648293" cy="1440210"/>
                </a:xfrm>
                <a:prstGeom prst="arc">
                  <a:avLst>
                    <a:gd name="adj1" fmla="val 5468061"/>
                    <a:gd name="adj2" fmla="val 16231775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Aft>
                      <a:spcPts val="0"/>
                    </a:spcAft>
                    <a:defRPr/>
                  </a:pPr>
                  <a:endParaRPr lang="en-US" sz="2400" b="1">
                    <a:solidFill>
                      <a:srgbClr val="000000"/>
                    </a:solidFill>
                  </a:endParaRPr>
                </a:p>
              </p:txBody>
            </p:sp>
          </p:grpSp>
          <p:cxnSp>
            <p:nvCxnSpPr>
              <p:cNvPr id="61" name="Straight Connector 60"/>
              <p:cNvCxnSpPr>
                <a:endCxn id="64" idx="0"/>
              </p:cNvCxnSpPr>
              <p:nvPr/>
            </p:nvCxnSpPr>
            <p:spPr>
              <a:xfrm flipV="1">
                <a:off x="4381523" y="4048461"/>
                <a:ext cx="1773255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 flipV="1">
                <a:off x="4381523" y="2608251"/>
                <a:ext cx="1773255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Oval 75"/>
            <p:cNvSpPr>
              <a:spLocks noChangeArrowheads="1"/>
            </p:cNvSpPr>
            <p:nvPr/>
          </p:nvSpPr>
          <p:spPr bwMode="auto">
            <a:xfrm>
              <a:off x="4869473" y="3284538"/>
              <a:ext cx="507023" cy="312737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cxnSp>
          <p:nvCxnSpPr>
            <p:cNvPr id="33" name="Straight Connector 32"/>
            <p:cNvCxnSpPr/>
            <p:nvPr/>
          </p:nvCxnSpPr>
          <p:spPr>
            <a:xfrm rot="5400000" flipH="1" flipV="1">
              <a:off x="3048435" y="3429000"/>
              <a:ext cx="1676400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V="1">
              <a:off x="3886635" y="4257675"/>
              <a:ext cx="1614462" cy="9525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 Box 20"/>
            <p:cNvSpPr txBox="1">
              <a:spLocks noChangeArrowheads="1"/>
            </p:cNvSpPr>
            <p:nvPr/>
          </p:nvSpPr>
          <p:spPr bwMode="auto">
            <a:xfrm>
              <a:off x="4953000" y="2590800"/>
              <a:ext cx="826477" cy="276225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 b="1">
                  <a:solidFill>
                    <a:srgbClr val="FF0000"/>
                  </a:solidFill>
                  <a:latin typeface="Arial Narrow" pitchFamily="34" charset="0"/>
                </a:rPr>
                <a:t> PDR  </a:t>
              </a:r>
            </a:p>
          </p:txBody>
        </p:sp>
        <p:sp>
          <p:nvSpPr>
            <p:cNvPr id="36" name="Text Box 20"/>
            <p:cNvSpPr txBox="1">
              <a:spLocks noChangeArrowheads="1"/>
            </p:cNvSpPr>
            <p:nvPr/>
          </p:nvSpPr>
          <p:spPr bwMode="auto">
            <a:xfrm>
              <a:off x="4249616" y="2890838"/>
              <a:ext cx="731227" cy="277812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 b="1">
                  <a:solidFill>
                    <a:srgbClr val="FF0000"/>
                  </a:solidFill>
                  <a:latin typeface="Arial Narrow" pitchFamily="34" charset="0"/>
                </a:rPr>
                <a:t>e</a:t>
              </a:r>
              <a:r>
                <a:rPr lang="en-US" sz="1200" b="1" baseline="30000">
                  <a:solidFill>
                    <a:srgbClr val="FF0000"/>
                  </a:solidFill>
                  <a:latin typeface="Arial Narrow" pitchFamily="34" charset="0"/>
                </a:rPr>
                <a:t>+</a:t>
              </a:r>
              <a:r>
                <a:rPr lang="en-US" sz="1200" b="1">
                  <a:solidFill>
                    <a:srgbClr val="FF0000"/>
                  </a:solidFill>
                  <a:latin typeface="Arial Narrow" pitchFamily="34" charset="0"/>
                </a:rPr>
                <a:t> DR  </a:t>
              </a:r>
            </a:p>
          </p:txBody>
        </p:sp>
        <p:sp>
          <p:nvSpPr>
            <p:cNvPr id="37" name="Text Box 20"/>
            <p:cNvSpPr txBox="1">
              <a:spLocks noChangeArrowheads="1"/>
            </p:cNvSpPr>
            <p:nvPr/>
          </p:nvSpPr>
          <p:spPr bwMode="auto">
            <a:xfrm>
              <a:off x="4800600" y="3276600"/>
              <a:ext cx="662354" cy="309563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 b="1">
                  <a:latin typeface="Arial Narrow" pitchFamily="34" charset="0"/>
                </a:rPr>
                <a:t>DL’s</a:t>
              </a:r>
              <a:r>
                <a:rPr lang="en-US" sz="1400">
                  <a:latin typeface="Arial Narrow" pitchFamily="34" charset="0"/>
                </a:rPr>
                <a:t> </a:t>
              </a:r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4515275" y="3952875"/>
              <a:ext cx="685789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 Box 48"/>
            <p:cNvSpPr txBox="1">
              <a:spLocks noChangeArrowheads="1"/>
            </p:cNvSpPr>
            <p:nvPr/>
          </p:nvSpPr>
          <p:spPr bwMode="auto">
            <a:xfrm>
              <a:off x="5715000" y="2971800"/>
              <a:ext cx="675542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en-US" sz="1200"/>
                <a:t>BC1 </a:t>
              </a:r>
            </a:p>
          </p:txBody>
        </p:sp>
        <p:sp>
          <p:nvSpPr>
            <p:cNvPr id="40" name="Text Box 44"/>
            <p:cNvSpPr txBox="1">
              <a:spLocks noChangeArrowheads="1"/>
            </p:cNvSpPr>
            <p:nvPr/>
          </p:nvSpPr>
          <p:spPr bwMode="auto">
            <a:xfrm>
              <a:off x="687265" y="3389311"/>
              <a:ext cx="929054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en-US" sz="1200"/>
                <a:t>DC gun</a:t>
              </a:r>
            </a:p>
          </p:txBody>
        </p:sp>
        <p:sp>
          <p:nvSpPr>
            <p:cNvPr id="41" name="Text Box 71"/>
            <p:cNvSpPr txBox="1">
              <a:spLocks noChangeArrowheads="1"/>
            </p:cNvSpPr>
            <p:nvPr/>
          </p:nvSpPr>
          <p:spPr bwMode="auto">
            <a:xfrm>
              <a:off x="2209800" y="2743200"/>
              <a:ext cx="507023" cy="246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000">
                  <a:latin typeface="Calibri" pitchFamily="34" charset="0"/>
                </a:rPr>
                <a:t>target</a:t>
              </a:r>
            </a:p>
          </p:txBody>
        </p:sp>
        <p:sp>
          <p:nvSpPr>
            <p:cNvPr id="42" name="Rectangle 52"/>
            <p:cNvSpPr>
              <a:spLocks noChangeArrowheads="1"/>
            </p:cNvSpPr>
            <p:nvPr/>
          </p:nvSpPr>
          <p:spPr bwMode="auto">
            <a:xfrm>
              <a:off x="2362200" y="2667000"/>
              <a:ext cx="137746" cy="96838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43" name="Rectangle 70"/>
            <p:cNvSpPr>
              <a:spLocks noChangeArrowheads="1"/>
            </p:cNvSpPr>
            <p:nvPr/>
          </p:nvSpPr>
          <p:spPr bwMode="auto">
            <a:xfrm flipV="1">
              <a:off x="2591255" y="2667000"/>
              <a:ext cx="358769" cy="80963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Calibri" pitchFamily="34" charset="0"/>
              </a:endParaRPr>
            </a:p>
          </p:txBody>
        </p:sp>
        <p:sp>
          <p:nvSpPr>
            <p:cNvPr id="44" name="Line 41"/>
            <p:cNvSpPr>
              <a:spLocks noChangeShapeType="1"/>
            </p:cNvSpPr>
            <p:nvPr/>
          </p:nvSpPr>
          <p:spPr bwMode="auto">
            <a:xfrm flipV="1">
              <a:off x="2286000" y="2514600"/>
              <a:ext cx="685800" cy="793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Line 41"/>
            <p:cNvSpPr>
              <a:spLocks noChangeShapeType="1"/>
            </p:cNvSpPr>
            <p:nvPr/>
          </p:nvSpPr>
          <p:spPr bwMode="auto">
            <a:xfrm flipV="1">
              <a:off x="2286000" y="2667000"/>
              <a:ext cx="685800" cy="793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Line 41"/>
            <p:cNvSpPr>
              <a:spLocks noChangeShapeType="1"/>
            </p:cNvSpPr>
            <p:nvPr/>
          </p:nvSpPr>
          <p:spPr bwMode="auto">
            <a:xfrm flipV="1">
              <a:off x="2209800" y="2514600"/>
              <a:ext cx="76200" cy="762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Line 41"/>
            <p:cNvSpPr>
              <a:spLocks noChangeShapeType="1"/>
            </p:cNvSpPr>
            <p:nvPr/>
          </p:nvSpPr>
          <p:spPr bwMode="auto">
            <a:xfrm>
              <a:off x="2209800" y="2590800"/>
              <a:ext cx="76200" cy="762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Line 41"/>
            <p:cNvSpPr>
              <a:spLocks noChangeShapeType="1"/>
            </p:cNvSpPr>
            <p:nvPr/>
          </p:nvSpPr>
          <p:spPr bwMode="auto">
            <a:xfrm>
              <a:off x="2971800" y="2514600"/>
              <a:ext cx="152400" cy="762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Line 41"/>
            <p:cNvSpPr>
              <a:spLocks noChangeShapeType="1"/>
            </p:cNvSpPr>
            <p:nvPr/>
          </p:nvSpPr>
          <p:spPr bwMode="auto">
            <a:xfrm flipV="1">
              <a:off x="2971800" y="2590800"/>
              <a:ext cx="152400" cy="762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Line 41"/>
            <p:cNvSpPr>
              <a:spLocks noChangeShapeType="1"/>
            </p:cNvSpPr>
            <p:nvPr/>
          </p:nvSpPr>
          <p:spPr bwMode="auto">
            <a:xfrm flipV="1">
              <a:off x="3124200" y="2590800"/>
              <a:ext cx="7620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Text Box 44"/>
            <p:cNvSpPr txBox="1">
              <a:spLocks noChangeArrowheads="1"/>
            </p:cNvSpPr>
            <p:nvPr/>
          </p:nvSpPr>
          <p:spPr bwMode="auto">
            <a:xfrm>
              <a:off x="7315200" y="3505200"/>
              <a:ext cx="929054" cy="202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en-US" sz="1200"/>
                <a:t>9 GeV</a:t>
              </a:r>
            </a:p>
          </p:txBody>
        </p:sp>
        <p:sp>
          <p:nvSpPr>
            <p:cNvPr id="52" name="Text Box 44"/>
            <p:cNvSpPr txBox="1">
              <a:spLocks noChangeArrowheads="1"/>
            </p:cNvSpPr>
            <p:nvPr/>
          </p:nvSpPr>
          <p:spPr bwMode="auto">
            <a:xfrm>
              <a:off x="3124200" y="2743200"/>
              <a:ext cx="929054" cy="202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en-US" sz="1200"/>
                <a:t>2.86 GeV</a:t>
              </a:r>
            </a:p>
          </p:txBody>
        </p:sp>
        <p:sp>
          <p:nvSpPr>
            <p:cNvPr id="53" name="Text Box 44"/>
            <p:cNvSpPr txBox="1">
              <a:spLocks noChangeArrowheads="1"/>
            </p:cNvSpPr>
            <p:nvPr/>
          </p:nvSpPr>
          <p:spPr bwMode="auto">
            <a:xfrm>
              <a:off x="2057400" y="3124200"/>
              <a:ext cx="929054" cy="202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en-US" sz="1200"/>
                <a:t>0.2 GeV</a:t>
              </a:r>
            </a:p>
          </p:txBody>
        </p:sp>
        <p:sp>
          <p:nvSpPr>
            <p:cNvPr id="54" name="Text Box 20"/>
            <p:cNvSpPr txBox="1">
              <a:spLocks noChangeArrowheads="1"/>
            </p:cNvSpPr>
            <p:nvPr/>
          </p:nvSpPr>
          <p:spPr bwMode="auto">
            <a:xfrm>
              <a:off x="4972430" y="3952874"/>
              <a:ext cx="826477" cy="276225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 b="1">
                  <a:solidFill>
                    <a:srgbClr val="1005ED"/>
                  </a:solidFill>
                  <a:latin typeface="Arial Narrow" pitchFamily="34" charset="0"/>
                </a:rPr>
                <a:t> PDR  </a:t>
              </a: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5944002" y="3200400"/>
              <a:ext cx="152398" cy="1524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944002" y="3505200"/>
              <a:ext cx="152398" cy="152400"/>
            </a:xfrm>
            <a:prstGeom prst="rect">
              <a:avLst/>
            </a:prstGeom>
            <a:solidFill>
              <a:srgbClr val="1005E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7" name="Line 65"/>
            <p:cNvSpPr>
              <a:spLocks noChangeShapeType="1"/>
            </p:cNvSpPr>
            <p:nvPr/>
          </p:nvSpPr>
          <p:spPr bwMode="auto">
            <a:xfrm flipV="1">
              <a:off x="6400800" y="3429000"/>
              <a:ext cx="304800" cy="152400"/>
            </a:xfrm>
            <a:prstGeom prst="line">
              <a:avLst/>
            </a:prstGeom>
            <a:noFill/>
            <a:ln w="28575">
              <a:solidFill>
                <a:srgbClr val="1005ED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Rounded Rectangle 57"/>
            <p:cNvSpPr/>
            <p:nvPr/>
          </p:nvSpPr>
          <p:spPr>
            <a:xfrm rot="16200000">
              <a:off x="3716772" y="3217864"/>
              <a:ext cx="339725" cy="15239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9" name="Text Box 44"/>
            <p:cNvSpPr txBox="1">
              <a:spLocks noChangeArrowheads="1"/>
            </p:cNvSpPr>
            <p:nvPr/>
          </p:nvSpPr>
          <p:spPr bwMode="auto">
            <a:xfrm>
              <a:off x="2895600" y="3200400"/>
              <a:ext cx="92758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/>
                <a:t>Spin rotatator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1828800" y="304006"/>
            <a:ext cx="5181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noProof="0" dirty="0" smtClean="0">
                <a:solidFill>
                  <a:srgbClr val="0000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  <a:ea typeface="+mj-ea"/>
                <a:cs typeface="+mj-cs"/>
              </a:rPr>
              <a:t>Cost reduction for the main injectors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6" name="Picture 8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3810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Picture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50813"/>
            <a:ext cx="1066800" cy="106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02077" y="1295400"/>
            <a:ext cx="8689521" cy="5216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CDR design was focused on low risk, conventional, state of the art facility to guarantee excellent beam quality and not worry about cost or feasibility</a:t>
            </a:r>
          </a:p>
          <a:p>
            <a:endParaRPr lang="en-GB" dirty="0" smtClean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It turned out that the injectors have a significant cost impact even on CLIC</a:t>
            </a:r>
          </a:p>
          <a:p>
            <a:endParaRPr lang="en-GB" u="sng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 In the frame work of the new base-line for CLIC, in particular optimizing a low energy first stage we decided to focus as well on cost and efficiency</a:t>
            </a:r>
            <a:endParaRPr lang="en-GB" dirty="0" smtClean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endParaRPr lang="en-GB" u="sng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lnSpc>
                <a:spcPct val="150000"/>
              </a:lnSpc>
            </a:pPr>
            <a:r>
              <a:rPr lang="en-GB" u="sng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Main proposals: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q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PDR for electrons not needed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q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Use 2 GHz bunch spacing through out the complex, shorter </a:t>
            </a:r>
            <a:r>
              <a:rPr lang="en-GB" dirty="0" err="1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rf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pulses in </a:t>
            </a:r>
            <a:r>
              <a:rPr lang="en-GB" dirty="0" err="1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linac’s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and no need for delay loop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q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Optimise timing of the beams to gain efficiency (PC optimisation)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q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Investigate to use booster </a:t>
            </a:r>
            <a:r>
              <a:rPr lang="en-GB" dirty="0" err="1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linac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as positron driver (saves positron driver)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q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Provide cost model for optimization</a:t>
            </a:r>
            <a:endParaRPr lang="en-GB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5917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1846492" y="868337"/>
            <a:ext cx="5181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noProof="0" dirty="0" smtClean="0">
                <a:solidFill>
                  <a:srgbClr val="0000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  <a:ea typeface="+mj-ea"/>
                <a:cs typeface="+mj-cs"/>
              </a:rPr>
              <a:t>Alternative layout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Without</a:t>
            </a:r>
            <a:r>
              <a:rPr kumimoji="0" lang="en-US" sz="2400" b="1" i="0" u="none" strike="noStrike" kern="1200" cap="none" spc="0" normalizeH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 positron driver </a:t>
            </a:r>
            <a:r>
              <a:rPr kumimoji="0" lang="en-US" sz="2400" b="1" i="0" u="none" strike="noStrike" kern="1200" cap="none" spc="0" normalizeH="0" dirty="0" err="1" smtClean="0">
                <a:ln>
                  <a:noFill/>
                </a:ln>
                <a:solidFill>
                  <a:srgbClr val="0000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linac</a:t>
            </a:r>
            <a:r>
              <a:rPr kumimoji="0" lang="en-US" sz="2400" b="1" i="0" u="none" strike="noStrike" kern="1200" cap="none" spc="0" normalizeH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 and e</a:t>
            </a:r>
            <a:r>
              <a:rPr kumimoji="0" lang="en-US" sz="2400" b="1" i="0" u="none" strike="noStrike" kern="1200" cap="none" spc="0" normalizeH="0" baseline="30000" dirty="0" smtClean="0">
                <a:ln>
                  <a:noFill/>
                </a:ln>
                <a:solidFill>
                  <a:srgbClr val="0000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-</a:t>
            </a:r>
            <a:r>
              <a:rPr kumimoji="0" lang="en-US" sz="2400" b="1" i="0" u="none" strike="noStrike" kern="1200" cap="none" spc="0" normalizeH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 PDR, 2 GHz bunch spacing everywhere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6" name="Picture 8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3810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Picture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50813"/>
            <a:ext cx="1066800" cy="106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 Box 40"/>
          <p:cNvSpPr txBox="1">
            <a:spLocks noChangeArrowheads="1"/>
          </p:cNvSpPr>
          <p:nvPr/>
        </p:nvSpPr>
        <p:spPr bwMode="auto">
          <a:xfrm>
            <a:off x="6361342" y="3725271"/>
            <a:ext cx="1295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Pre-injector </a:t>
            </a:r>
          </a:p>
          <a:p>
            <a:pPr algn="ctr">
              <a:lnSpc>
                <a:spcPct val="50000"/>
              </a:lnSpc>
            </a:pPr>
            <a:r>
              <a:rPr lang="en-US" sz="1200" dirty="0"/>
              <a:t> e</a:t>
            </a:r>
            <a:r>
              <a:rPr lang="en-US" sz="1200" baseline="30000" dirty="0"/>
              <a:t>-  </a:t>
            </a:r>
            <a:r>
              <a:rPr lang="en-US" sz="1200" dirty="0" err="1"/>
              <a:t>Linac</a:t>
            </a:r>
            <a:r>
              <a:rPr lang="en-US" sz="1200" dirty="0"/>
              <a:t> </a:t>
            </a:r>
            <a:endParaRPr lang="en-US" sz="1200" baseline="30000" dirty="0"/>
          </a:p>
        </p:txBody>
      </p:sp>
      <p:sp>
        <p:nvSpPr>
          <p:cNvPr id="100" name="Rounded Rectangle 99"/>
          <p:cNvSpPr/>
          <p:nvPr/>
        </p:nvSpPr>
        <p:spPr>
          <a:xfrm>
            <a:off x="1069097" y="3107578"/>
            <a:ext cx="609600" cy="30480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omic Sans MS" pitchFamily="66" charset="0"/>
            </a:endParaRPr>
          </a:p>
        </p:txBody>
      </p:sp>
      <p:sp>
        <p:nvSpPr>
          <p:cNvPr id="101" name="Rounded Rectangle 100"/>
          <p:cNvSpPr/>
          <p:nvPr/>
        </p:nvSpPr>
        <p:spPr>
          <a:xfrm>
            <a:off x="2516897" y="3107578"/>
            <a:ext cx="609600" cy="304800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omic Sans MS" pitchFamily="66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2516897" y="3107578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omic Sans MS" pitchFamily="66" charset="0"/>
              </a:rPr>
              <a:t>e</a:t>
            </a:r>
            <a:r>
              <a:rPr lang="en-US" baseline="30000" dirty="0" smtClean="0">
                <a:latin typeface="Comic Sans MS" pitchFamily="66" charset="0"/>
              </a:rPr>
              <a:t>-</a:t>
            </a:r>
            <a:endParaRPr lang="en-US" baseline="30000" dirty="0">
              <a:latin typeface="Comic Sans MS" pitchFamily="66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1069097" y="3107578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omic Sans MS" pitchFamily="66" charset="0"/>
              </a:rPr>
              <a:t>e</a:t>
            </a:r>
            <a:r>
              <a:rPr lang="en-US" baseline="30000" dirty="0" smtClean="0">
                <a:latin typeface="Comic Sans MS" pitchFamily="66" charset="0"/>
              </a:rPr>
              <a:t>-</a:t>
            </a:r>
            <a:endParaRPr lang="en-US" baseline="30000" dirty="0">
              <a:latin typeface="Comic Sans MS" pitchFamily="66" charset="0"/>
            </a:endParaRPr>
          </a:p>
        </p:txBody>
      </p:sp>
      <p:cxnSp>
        <p:nvCxnSpPr>
          <p:cNvPr id="104" name="Straight Arrow Connector 103"/>
          <p:cNvCxnSpPr/>
          <p:nvPr/>
        </p:nvCxnSpPr>
        <p:spPr>
          <a:xfrm>
            <a:off x="1678697" y="3717178"/>
            <a:ext cx="1447800" cy="1588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1867362" y="3403368"/>
            <a:ext cx="1143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3300 ns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2516897" y="2726578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omic Sans MS" pitchFamily="66" charset="0"/>
              </a:rPr>
              <a:t>156ns</a:t>
            </a:r>
            <a:endParaRPr lang="en-US" sz="1400" dirty="0">
              <a:latin typeface="Comic Sans MS" pitchFamily="66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1020505" y="2787916"/>
            <a:ext cx="793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omic Sans MS" pitchFamily="66" charset="0"/>
              </a:rPr>
              <a:t>156ns</a:t>
            </a:r>
            <a:endParaRPr lang="en-US" sz="1400" dirty="0">
              <a:latin typeface="Comic Sans MS" pitchFamily="66" charset="0"/>
            </a:endParaRPr>
          </a:p>
        </p:txBody>
      </p:sp>
      <p:sp>
        <p:nvSpPr>
          <p:cNvPr id="109" name="Rounded Rectangle 108"/>
          <p:cNvSpPr/>
          <p:nvPr/>
        </p:nvSpPr>
        <p:spPr>
          <a:xfrm>
            <a:off x="3202697" y="3107578"/>
            <a:ext cx="609600" cy="30480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omic Sans MS" pitchFamily="66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3202697" y="3107578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omic Sans MS" pitchFamily="66" charset="0"/>
              </a:rPr>
              <a:t>e</a:t>
            </a:r>
            <a:r>
              <a:rPr lang="en-US" baseline="30000" dirty="0" smtClean="0">
                <a:latin typeface="Comic Sans MS" pitchFamily="66" charset="0"/>
              </a:rPr>
              <a:t>+</a:t>
            </a:r>
            <a:endParaRPr lang="en-US" baseline="30000" dirty="0">
              <a:latin typeface="Comic Sans MS" pitchFamily="66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395607" y="3461203"/>
            <a:ext cx="1206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Positron production pulse</a:t>
            </a:r>
            <a:endParaRPr lang="en-GB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6172200"/>
            <a:ext cx="883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Save two rings, positron driver </a:t>
            </a:r>
            <a:r>
              <a:rPr lang="en-GB" dirty="0" err="1" smtClean="0"/>
              <a:t>linac</a:t>
            </a:r>
            <a:r>
              <a:rPr lang="en-GB" dirty="0" smtClean="0"/>
              <a:t>, and tunnel length (saving potential 200 MCHF)</a:t>
            </a:r>
            <a:endParaRPr lang="en-GB" dirty="0"/>
          </a:p>
        </p:txBody>
      </p:sp>
      <p:sp>
        <p:nvSpPr>
          <p:cNvPr id="58" name="Line 41"/>
          <p:cNvSpPr>
            <a:spLocks noChangeShapeType="1"/>
          </p:cNvSpPr>
          <p:nvPr/>
        </p:nvSpPr>
        <p:spPr bwMode="auto">
          <a:xfrm rot="10800000" flipV="1">
            <a:off x="6104723" y="4768673"/>
            <a:ext cx="685800" cy="7938"/>
          </a:xfrm>
          <a:prstGeom prst="line">
            <a:avLst/>
          </a:pr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7" name="Line 41"/>
          <p:cNvSpPr>
            <a:spLocks noChangeShapeType="1"/>
          </p:cNvSpPr>
          <p:nvPr/>
        </p:nvSpPr>
        <p:spPr bwMode="auto">
          <a:xfrm rot="10800000" flipV="1">
            <a:off x="6104723" y="4921073"/>
            <a:ext cx="685800" cy="7938"/>
          </a:xfrm>
          <a:prstGeom prst="line">
            <a:avLst/>
          </a:pr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3" name="Line 54"/>
          <p:cNvSpPr>
            <a:spLocks noChangeShapeType="1"/>
          </p:cNvSpPr>
          <p:nvPr/>
        </p:nvSpPr>
        <p:spPr bwMode="auto">
          <a:xfrm>
            <a:off x="5330872" y="5395332"/>
            <a:ext cx="545252" cy="0"/>
          </a:xfrm>
          <a:prstGeom prst="line">
            <a:avLst/>
          </a:prstGeom>
          <a:noFill/>
          <a:ln w="28575">
            <a:solidFill>
              <a:srgbClr val="1005ED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" name="Rectangle 40"/>
          <p:cNvSpPr>
            <a:spLocks noChangeArrowheads="1"/>
          </p:cNvSpPr>
          <p:nvPr/>
        </p:nvSpPr>
        <p:spPr bwMode="auto">
          <a:xfrm>
            <a:off x="5263773" y="4771849"/>
            <a:ext cx="606669" cy="1317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9" name="Line 41"/>
          <p:cNvSpPr>
            <a:spLocks noChangeShapeType="1"/>
          </p:cNvSpPr>
          <p:nvPr/>
        </p:nvSpPr>
        <p:spPr bwMode="auto">
          <a:xfrm flipV="1">
            <a:off x="6866723" y="4856781"/>
            <a:ext cx="818899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" name="Line 55"/>
          <p:cNvSpPr>
            <a:spLocks noChangeShapeType="1"/>
          </p:cNvSpPr>
          <p:nvPr/>
        </p:nvSpPr>
        <p:spPr bwMode="auto">
          <a:xfrm flipV="1">
            <a:off x="5876123" y="4509909"/>
            <a:ext cx="285500" cy="356243"/>
          </a:xfrm>
          <a:prstGeom prst="line">
            <a:avLst/>
          </a:prstGeom>
          <a:noFill/>
          <a:ln w="28575">
            <a:solidFill>
              <a:srgbClr val="1005ED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" name="Line 65"/>
          <p:cNvSpPr>
            <a:spLocks noChangeShapeType="1"/>
          </p:cNvSpPr>
          <p:nvPr/>
        </p:nvSpPr>
        <p:spPr bwMode="auto">
          <a:xfrm>
            <a:off x="4699956" y="4965461"/>
            <a:ext cx="364948" cy="144524"/>
          </a:xfrm>
          <a:prstGeom prst="line">
            <a:avLst/>
          </a:pr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" name="Text Box 44"/>
          <p:cNvSpPr txBox="1">
            <a:spLocks noChangeArrowheads="1"/>
          </p:cNvSpPr>
          <p:nvPr/>
        </p:nvSpPr>
        <p:spPr bwMode="auto">
          <a:xfrm>
            <a:off x="5064904" y="4234351"/>
            <a:ext cx="9275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dirty="0"/>
              <a:t>Injector </a:t>
            </a:r>
            <a:r>
              <a:rPr lang="en-US" sz="1200" dirty="0" err="1"/>
              <a:t>Linac</a:t>
            </a:r>
            <a:endParaRPr lang="en-US" sz="1200" dirty="0"/>
          </a:p>
        </p:txBody>
      </p:sp>
      <p:sp>
        <p:nvSpPr>
          <p:cNvPr id="28" name="Text Box 48"/>
          <p:cNvSpPr txBox="1">
            <a:spLocks noChangeArrowheads="1"/>
          </p:cNvSpPr>
          <p:nvPr/>
        </p:nvSpPr>
        <p:spPr bwMode="auto">
          <a:xfrm>
            <a:off x="6392419" y="5236565"/>
            <a:ext cx="130858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Booster </a:t>
            </a:r>
            <a:r>
              <a:rPr lang="en-US" sz="1200" dirty="0" err="1" smtClean="0"/>
              <a:t>Linac</a:t>
            </a:r>
            <a:endParaRPr lang="en-US" sz="1200" dirty="0" smtClean="0"/>
          </a:p>
          <a:p>
            <a:pPr algn="ctr">
              <a:lnSpc>
                <a:spcPct val="50000"/>
              </a:lnSpc>
            </a:pPr>
            <a:r>
              <a:rPr lang="en-US" sz="1200" dirty="0" smtClean="0"/>
              <a:t>2 GHz </a:t>
            </a:r>
            <a:endParaRPr lang="en-US" sz="1200" dirty="0"/>
          </a:p>
        </p:txBody>
      </p:sp>
      <p:sp>
        <p:nvSpPr>
          <p:cNvPr id="31" name="Text Box 20"/>
          <p:cNvSpPr txBox="1">
            <a:spLocks noChangeArrowheads="1"/>
          </p:cNvSpPr>
          <p:nvPr/>
        </p:nvSpPr>
        <p:spPr bwMode="auto">
          <a:xfrm>
            <a:off x="3302389" y="5352530"/>
            <a:ext cx="500458" cy="276999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 b="1" dirty="0">
                <a:solidFill>
                  <a:srgbClr val="190EFF"/>
                </a:solidFill>
                <a:latin typeface="Arial Narrow" pitchFamily="34" charset="0"/>
              </a:rPr>
              <a:t>e</a:t>
            </a:r>
            <a:r>
              <a:rPr lang="en-US" sz="1200" b="1" baseline="30000" dirty="0">
                <a:solidFill>
                  <a:srgbClr val="190EFF"/>
                </a:solidFill>
                <a:latin typeface="Arial Narrow" pitchFamily="34" charset="0"/>
              </a:rPr>
              <a:t>-</a:t>
            </a:r>
            <a:r>
              <a:rPr lang="en-US" sz="1200" b="1" dirty="0">
                <a:solidFill>
                  <a:srgbClr val="190EFF"/>
                </a:solidFill>
                <a:latin typeface="Arial Narrow" pitchFamily="34" charset="0"/>
              </a:rPr>
              <a:t> DR</a:t>
            </a:r>
          </a:p>
        </p:txBody>
      </p:sp>
      <p:sp>
        <p:nvSpPr>
          <p:cNvPr id="32" name="Rectangle 49"/>
          <p:cNvSpPr>
            <a:spLocks noChangeArrowheads="1"/>
          </p:cNvSpPr>
          <p:nvPr/>
        </p:nvSpPr>
        <p:spPr bwMode="auto">
          <a:xfrm>
            <a:off x="5265384" y="5326661"/>
            <a:ext cx="70338" cy="12700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3" name="Line 54"/>
          <p:cNvSpPr>
            <a:spLocks noChangeShapeType="1"/>
          </p:cNvSpPr>
          <p:nvPr/>
        </p:nvSpPr>
        <p:spPr bwMode="auto">
          <a:xfrm>
            <a:off x="6161622" y="4509911"/>
            <a:ext cx="931985" cy="7144"/>
          </a:xfrm>
          <a:prstGeom prst="line">
            <a:avLst/>
          </a:prstGeom>
          <a:noFill/>
          <a:ln w="28575">
            <a:solidFill>
              <a:srgbClr val="1005ED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" name="Rectangle 49"/>
          <p:cNvSpPr>
            <a:spLocks noChangeArrowheads="1"/>
          </p:cNvSpPr>
          <p:nvPr/>
        </p:nvSpPr>
        <p:spPr bwMode="auto">
          <a:xfrm>
            <a:off x="6473872" y="4454348"/>
            <a:ext cx="359019" cy="111125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5" name="Rectangle 49"/>
          <p:cNvSpPr>
            <a:spLocks noChangeArrowheads="1"/>
          </p:cNvSpPr>
          <p:nvPr/>
        </p:nvSpPr>
        <p:spPr bwMode="auto">
          <a:xfrm>
            <a:off x="6999822" y="4462471"/>
            <a:ext cx="93785" cy="10160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6" name="Text Box 71"/>
          <p:cNvSpPr txBox="1">
            <a:spLocks noChangeArrowheads="1"/>
          </p:cNvSpPr>
          <p:nvPr/>
        </p:nvSpPr>
        <p:spPr bwMode="auto">
          <a:xfrm>
            <a:off x="5190231" y="5513564"/>
            <a:ext cx="50702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>
                <a:latin typeface="Calibri" pitchFamily="34" charset="0"/>
              </a:rPr>
              <a:t>gun</a:t>
            </a:r>
          </a:p>
        </p:txBody>
      </p:sp>
      <p:grpSp>
        <p:nvGrpSpPr>
          <p:cNvPr id="38" name="Group 21"/>
          <p:cNvGrpSpPr>
            <a:grpSpLocks/>
          </p:cNvGrpSpPr>
          <p:nvPr/>
        </p:nvGrpSpPr>
        <p:grpSpPr bwMode="auto">
          <a:xfrm>
            <a:off x="3055244" y="5293132"/>
            <a:ext cx="1217735" cy="368300"/>
            <a:chOff x="2697463" y="3197835"/>
            <a:chExt cx="3498963" cy="1440210"/>
          </a:xfrm>
        </p:grpSpPr>
        <p:sp>
          <p:nvSpPr>
            <p:cNvPr id="82" name="Arc 81"/>
            <p:cNvSpPr/>
            <p:nvPr/>
          </p:nvSpPr>
          <p:spPr>
            <a:xfrm>
              <a:off x="2697463" y="3197835"/>
              <a:ext cx="1848430" cy="1440210"/>
            </a:xfrm>
            <a:prstGeom prst="arc">
              <a:avLst>
                <a:gd name="adj1" fmla="val 5468061"/>
                <a:gd name="adj2" fmla="val 16231775"/>
              </a:avLst>
            </a:prstGeom>
            <a:ln>
              <a:solidFill>
                <a:srgbClr val="1005E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spcBef>
                  <a:spcPct val="0"/>
                </a:spcBef>
                <a:defRPr/>
              </a:pPr>
              <a:endParaRPr 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83" name="Arc 9"/>
            <p:cNvSpPr/>
            <p:nvPr/>
          </p:nvSpPr>
          <p:spPr>
            <a:xfrm flipH="1">
              <a:off x="4545893" y="3197835"/>
              <a:ext cx="1650533" cy="1440210"/>
            </a:xfrm>
            <a:prstGeom prst="arc">
              <a:avLst>
                <a:gd name="adj1" fmla="val 5468061"/>
                <a:gd name="adj2" fmla="val 16231775"/>
              </a:avLst>
            </a:prstGeom>
            <a:ln>
              <a:solidFill>
                <a:srgbClr val="1005E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spcBef>
                  <a:spcPct val="0"/>
                </a:spcBef>
                <a:defRPr/>
              </a:pPr>
              <a:endParaRPr lang="en-US" sz="2400" b="1">
                <a:solidFill>
                  <a:srgbClr val="000000"/>
                </a:solidFill>
              </a:endParaRPr>
            </a:p>
          </p:txBody>
        </p:sp>
        <p:cxnSp>
          <p:nvCxnSpPr>
            <p:cNvPr id="84" name="Straight Connector 83"/>
            <p:cNvCxnSpPr/>
            <p:nvPr/>
          </p:nvCxnSpPr>
          <p:spPr>
            <a:xfrm flipV="1">
              <a:off x="3615361" y="4638045"/>
              <a:ext cx="1768428" cy="0"/>
            </a:xfrm>
            <a:prstGeom prst="line">
              <a:avLst/>
            </a:prstGeom>
            <a:ln>
              <a:solidFill>
                <a:srgbClr val="1005E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flipV="1">
              <a:off x="3615361" y="3197835"/>
              <a:ext cx="1768428" cy="0"/>
            </a:xfrm>
            <a:prstGeom prst="line">
              <a:avLst/>
            </a:prstGeom>
            <a:ln>
              <a:solidFill>
                <a:srgbClr val="1005E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9" name="Straight Connector 38"/>
          <p:cNvCxnSpPr/>
          <p:nvPr/>
        </p:nvCxnSpPr>
        <p:spPr>
          <a:xfrm>
            <a:off x="3436862" y="5273499"/>
            <a:ext cx="12954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0" name="Group 64"/>
          <p:cNvGrpSpPr>
            <a:grpSpLocks/>
          </p:cNvGrpSpPr>
          <p:nvPr/>
        </p:nvGrpSpPr>
        <p:grpSpPr bwMode="auto">
          <a:xfrm>
            <a:off x="3066354" y="4580113"/>
            <a:ext cx="1217735" cy="368300"/>
            <a:chOff x="2697463" y="3197835"/>
            <a:chExt cx="3498963" cy="1440210"/>
          </a:xfrm>
        </p:grpSpPr>
        <p:sp>
          <p:nvSpPr>
            <p:cNvPr id="78" name="Arc 77"/>
            <p:cNvSpPr/>
            <p:nvPr/>
          </p:nvSpPr>
          <p:spPr>
            <a:xfrm>
              <a:off x="2697463" y="3197835"/>
              <a:ext cx="1848430" cy="1440210"/>
            </a:xfrm>
            <a:prstGeom prst="arc">
              <a:avLst>
                <a:gd name="adj1" fmla="val 5468061"/>
                <a:gd name="adj2" fmla="val 16231775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spcBef>
                  <a:spcPct val="0"/>
                </a:spcBef>
                <a:defRPr/>
              </a:pPr>
              <a:endParaRPr lang="en-US" sz="2400" b="1">
                <a:solidFill>
                  <a:srgbClr val="FF0000"/>
                </a:solidFill>
              </a:endParaRPr>
            </a:p>
          </p:txBody>
        </p:sp>
        <p:sp>
          <p:nvSpPr>
            <p:cNvPr id="79" name="Arc 15"/>
            <p:cNvSpPr/>
            <p:nvPr/>
          </p:nvSpPr>
          <p:spPr>
            <a:xfrm flipH="1">
              <a:off x="4545893" y="3197835"/>
              <a:ext cx="1650533" cy="1440210"/>
            </a:xfrm>
            <a:prstGeom prst="arc">
              <a:avLst>
                <a:gd name="adj1" fmla="val 5468061"/>
                <a:gd name="adj2" fmla="val 16231775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spcBef>
                  <a:spcPct val="0"/>
                </a:spcBef>
                <a:defRPr/>
              </a:pPr>
              <a:endParaRPr lang="en-US" sz="2400" b="1">
                <a:solidFill>
                  <a:srgbClr val="FF0000"/>
                </a:solidFill>
              </a:endParaRPr>
            </a:p>
          </p:txBody>
        </p:sp>
        <p:cxnSp>
          <p:nvCxnSpPr>
            <p:cNvPr id="80" name="Straight Connector 79"/>
            <p:cNvCxnSpPr/>
            <p:nvPr/>
          </p:nvCxnSpPr>
          <p:spPr>
            <a:xfrm flipV="1">
              <a:off x="3615361" y="4638045"/>
              <a:ext cx="1768428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flipV="1">
              <a:off x="3615361" y="3197835"/>
              <a:ext cx="1768428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1" name="Straight Connector 40"/>
          <p:cNvCxnSpPr/>
          <p:nvPr/>
        </p:nvCxnSpPr>
        <p:spPr>
          <a:xfrm flipV="1">
            <a:off x="3404556" y="4959111"/>
            <a:ext cx="1295400" cy="63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3682428" y="4580113"/>
            <a:ext cx="8382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4" name="Group 86"/>
          <p:cNvGrpSpPr>
            <a:grpSpLocks/>
          </p:cNvGrpSpPr>
          <p:nvPr/>
        </p:nvGrpSpPr>
        <p:grpSpPr bwMode="auto">
          <a:xfrm>
            <a:off x="4001269" y="4282899"/>
            <a:ext cx="933450" cy="290513"/>
            <a:chOff x="3463572" y="2608251"/>
            <a:chExt cx="3498963" cy="1440210"/>
          </a:xfrm>
        </p:grpSpPr>
        <p:grpSp>
          <p:nvGrpSpPr>
            <p:cNvPr id="73" name="Group 81"/>
            <p:cNvGrpSpPr>
              <a:grpSpLocks/>
            </p:cNvGrpSpPr>
            <p:nvPr/>
          </p:nvGrpSpPr>
          <p:grpSpPr bwMode="auto">
            <a:xfrm>
              <a:off x="3463572" y="2608251"/>
              <a:ext cx="3498963" cy="1440210"/>
              <a:chOff x="3463572" y="2608251"/>
              <a:chExt cx="3498963" cy="1440210"/>
            </a:xfrm>
          </p:grpSpPr>
          <p:sp>
            <p:nvSpPr>
              <p:cNvPr id="76" name="Arc 75"/>
              <p:cNvSpPr/>
              <p:nvPr/>
            </p:nvSpPr>
            <p:spPr>
              <a:xfrm>
                <a:off x="3463572" y="2608251"/>
                <a:ext cx="1851101" cy="1440210"/>
              </a:xfrm>
              <a:prstGeom prst="arc">
                <a:avLst>
                  <a:gd name="adj1" fmla="val 5468061"/>
                  <a:gd name="adj2" fmla="val 16231775"/>
                </a:avLst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spcBef>
                    <a:spcPct val="0"/>
                  </a:spcBef>
                  <a:defRPr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77" name="Arc 76"/>
              <p:cNvSpPr/>
              <p:nvPr/>
            </p:nvSpPr>
            <p:spPr>
              <a:xfrm flipH="1">
                <a:off x="5314673" y="2608251"/>
                <a:ext cx="1647862" cy="1440210"/>
              </a:xfrm>
              <a:prstGeom prst="arc">
                <a:avLst>
                  <a:gd name="adj1" fmla="val 5468061"/>
                  <a:gd name="adj2" fmla="val 16231775"/>
                </a:avLst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spcBef>
                    <a:spcPct val="0"/>
                  </a:spcBef>
                  <a:defRPr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</p:grpSp>
        <p:cxnSp>
          <p:nvCxnSpPr>
            <p:cNvPr id="74" name="Straight Connector 73"/>
            <p:cNvCxnSpPr>
              <a:endCxn id="77" idx="0"/>
            </p:cNvCxnSpPr>
            <p:nvPr/>
          </p:nvCxnSpPr>
          <p:spPr>
            <a:xfrm flipV="1">
              <a:off x="4380884" y="4048461"/>
              <a:ext cx="177419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V="1">
              <a:off x="4380884" y="2608251"/>
              <a:ext cx="177419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6" name="Straight Connector 45"/>
          <p:cNvCxnSpPr/>
          <p:nvPr/>
        </p:nvCxnSpPr>
        <p:spPr>
          <a:xfrm flipV="1">
            <a:off x="4833773" y="4866153"/>
            <a:ext cx="430000" cy="804805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H="1">
            <a:off x="3566548" y="5670957"/>
            <a:ext cx="1267225" cy="1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 Box 20"/>
          <p:cNvSpPr txBox="1">
            <a:spLocks noChangeArrowheads="1"/>
          </p:cNvSpPr>
          <p:nvPr/>
        </p:nvSpPr>
        <p:spPr bwMode="auto">
          <a:xfrm>
            <a:off x="4052256" y="4282898"/>
            <a:ext cx="826477" cy="27622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b="1" dirty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1200" b="1" dirty="0" smtClean="0">
                <a:solidFill>
                  <a:srgbClr val="FF0000"/>
                </a:solidFill>
                <a:latin typeface="Arial Narrow" pitchFamily="34" charset="0"/>
              </a:rPr>
              <a:t>PDR  </a:t>
            </a:r>
            <a:endParaRPr lang="en-US" sz="12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49" name="Text Box 20"/>
          <p:cNvSpPr txBox="1">
            <a:spLocks noChangeArrowheads="1"/>
          </p:cNvSpPr>
          <p:nvPr/>
        </p:nvSpPr>
        <p:spPr bwMode="auto">
          <a:xfrm>
            <a:off x="3200935" y="4643261"/>
            <a:ext cx="731227" cy="277812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b="1" dirty="0">
                <a:solidFill>
                  <a:srgbClr val="FF0000"/>
                </a:solidFill>
                <a:latin typeface="Arial Narrow" pitchFamily="34" charset="0"/>
              </a:rPr>
              <a:t>e</a:t>
            </a:r>
            <a:r>
              <a:rPr lang="en-US" sz="1200" b="1" baseline="30000" dirty="0">
                <a:solidFill>
                  <a:srgbClr val="FF0000"/>
                </a:solidFill>
                <a:latin typeface="Arial Narrow" pitchFamily="34" charset="0"/>
              </a:rPr>
              <a:t>+</a:t>
            </a:r>
            <a:r>
              <a:rPr lang="en-US" sz="1200" b="1" dirty="0">
                <a:solidFill>
                  <a:srgbClr val="FF0000"/>
                </a:solidFill>
                <a:latin typeface="Arial Narrow" pitchFamily="34" charset="0"/>
              </a:rPr>
              <a:t> DR  </a:t>
            </a:r>
          </a:p>
        </p:txBody>
      </p:sp>
      <p:sp>
        <p:nvSpPr>
          <p:cNvPr id="52" name="Text Box 48"/>
          <p:cNvSpPr txBox="1">
            <a:spLocks noChangeArrowheads="1"/>
          </p:cNvSpPr>
          <p:nvPr/>
        </p:nvSpPr>
        <p:spPr bwMode="auto">
          <a:xfrm>
            <a:off x="4158231" y="4712366"/>
            <a:ext cx="67554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</a:pPr>
            <a:r>
              <a:rPr lang="en-US" sz="1200" dirty="0"/>
              <a:t>BC1 </a:t>
            </a:r>
          </a:p>
        </p:txBody>
      </p:sp>
      <p:sp>
        <p:nvSpPr>
          <p:cNvPr id="53" name="Text Box 44"/>
          <p:cNvSpPr txBox="1">
            <a:spLocks noChangeArrowheads="1"/>
          </p:cNvSpPr>
          <p:nvPr/>
        </p:nvSpPr>
        <p:spPr bwMode="auto">
          <a:xfrm>
            <a:off x="7046713" y="4344496"/>
            <a:ext cx="929054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</a:pPr>
            <a:r>
              <a:rPr lang="en-US" sz="1200" dirty="0"/>
              <a:t>DC gun</a:t>
            </a:r>
          </a:p>
        </p:txBody>
      </p:sp>
      <p:sp>
        <p:nvSpPr>
          <p:cNvPr id="21" name="Rectangle 52"/>
          <p:cNvSpPr>
            <a:spLocks noChangeArrowheads="1"/>
          </p:cNvSpPr>
          <p:nvPr/>
        </p:nvSpPr>
        <p:spPr bwMode="auto">
          <a:xfrm rot="10800000">
            <a:off x="6576577" y="4908373"/>
            <a:ext cx="137746" cy="96838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5" name="Rectangle 70"/>
          <p:cNvSpPr>
            <a:spLocks noChangeArrowheads="1"/>
          </p:cNvSpPr>
          <p:nvPr/>
        </p:nvSpPr>
        <p:spPr bwMode="auto">
          <a:xfrm rot="10800000">
            <a:off x="6161623" y="4894085"/>
            <a:ext cx="324100" cy="7461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54" name="Text Box 71"/>
          <p:cNvSpPr txBox="1">
            <a:spLocks noChangeArrowheads="1"/>
          </p:cNvSpPr>
          <p:nvPr/>
        </p:nvSpPr>
        <p:spPr bwMode="auto">
          <a:xfrm>
            <a:off x="6220360" y="4710729"/>
            <a:ext cx="507023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dirty="0" smtClean="0">
                <a:latin typeface="Calibri" pitchFamily="34" charset="0"/>
              </a:rPr>
              <a:t>target</a:t>
            </a:r>
            <a:endParaRPr lang="en-US" sz="1000" dirty="0">
              <a:latin typeface="Calibri" pitchFamily="34" charset="0"/>
            </a:endParaRPr>
          </a:p>
        </p:txBody>
      </p:sp>
      <p:sp>
        <p:nvSpPr>
          <p:cNvPr id="55" name="Rectangle 52"/>
          <p:cNvSpPr>
            <a:spLocks noChangeArrowheads="1"/>
          </p:cNvSpPr>
          <p:nvPr/>
        </p:nvSpPr>
        <p:spPr bwMode="auto">
          <a:xfrm rot="10800000">
            <a:off x="6576577" y="4679773"/>
            <a:ext cx="137746" cy="96838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56" name="Rectangle 70"/>
          <p:cNvSpPr>
            <a:spLocks noChangeArrowheads="1"/>
          </p:cNvSpPr>
          <p:nvPr/>
        </p:nvSpPr>
        <p:spPr bwMode="auto">
          <a:xfrm rot="10800000" flipV="1">
            <a:off x="6140513" y="4710729"/>
            <a:ext cx="333358" cy="9094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59" name="Line 41"/>
          <p:cNvSpPr>
            <a:spLocks noChangeShapeType="1"/>
          </p:cNvSpPr>
          <p:nvPr/>
        </p:nvSpPr>
        <p:spPr bwMode="auto">
          <a:xfrm rot="10800000" flipV="1">
            <a:off x="6790523" y="4852811"/>
            <a:ext cx="76200" cy="76200"/>
          </a:xfrm>
          <a:prstGeom prst="line">
            <a:avLst/>
          </a:pr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0" name="Line 41"/>
          <p:cNvSpPr>
            <a:spLocks noChangeShapeType="1"/>
          </p:cNvSpPr>
          <p:nvPr/>
        </p:nvSpPr>
        <p:spPr bwMode="auto">
          <a:xfrm rot="10800000">
            <a:off x="6790523" y="4776611"/>
            <a:ext cx="76200" cy="76200"/>
          </a:xfrm>
          <a:prstGeom prst="line">
            <a:avLst/>
          </a:pr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" name="Line 41"/>
          <p:cNvSpPr>
            <a:spLocks noChangeShapeType="1"/>
          </p:cNvSpPr>
          <p:nvPr/>
        </p:nvSpPr>
        <p:spPr bwMode="auto">
          <a:xfrm rot="10800000">
            <a:off x="5952323" y="4852811"/>
            <a:ext cx="152400" cy="76200"/>
          </a:xfrm>
          <a:prstGeom prst="line">
            <a:avLst/>
          </a:pr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2" name="Line 41"/>
          <p:cNvSpPr>
            <a:spLocks noChangeShapeType="1"/>
          </p:cNvSpPr>
          <p:nvPr/>
        </p:nvSpPr>
        <p:spPr bwMode="auto">
          <a:xfrm rot="10800000" flipV="1">
            <a:off x="5952323" y="4776611"/>
            <a:ext cx="152400" cy="76200"/>
          </a:xfrm>
          <a:prstGeom prst="line">
            <a:avLst/>
          </a:pr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3" name="Line 41"/>
          <p:cNvSpPr>
            <a:spLocks noChangeShapeType="1"/>
          </p:cNvSpPr>
          <p:nvPr/>
        </p:nvSpPr>
        <p:spPr bwMode="auto">
          <a:xfrm rot="10800000" flipV="1">
            <a:off x="5876123" y="4852811"/>
            <a:ext cx="762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4" name="Text Box 44"/>
          <p:cNvSpPr txBox="1">
            <a:spLocks noChangeArrowheads="1"/>
          </p:cNvSpPr>
          <p:nvPr/>
        </p:nvSpPr>
        <p:spPr bwMode="auto">
          <a:xfrm>
            <a:off x="7276172" y="5513564"/>
            <a:ext cx="92905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</a:pPr>
            <a:r>
              <a:rPr lang="en-US" sz="1200" dirty="0"/>
              <a:t>6</a:t>
            </a:r>
            <a:r>
              <a:rPr lang="en-US" sz="1200" dirty="0" smtClean="0"/>
              <a:t> </a:t>
            </a:r>
            <a:r>
              <a:rPr lang="en-US" sz="1200" dirty="0" err="1" smtClean="0"/>
              <a:t>GeV</a:t>
            </a:r>
            <a:endParaRPr lang="en-US" sz="1200" dirty="0"/>
          </a:p>
        </p:txBody>
      </p:sp>
      <p:sp>
        <p:nvSpPr>
          <p:cNvPr id="65" name="Text Box 44"/>
          <p:cNvSpPr txBox="1">
            <a:spLocks noChangeArrowheads="1"/>
          </p:cNvSpPr>
          <p:nvPr/>
        </p:nvSpPr>
        <p:spPr bwMode="auto">
          <a:xfrm>
            <a:off x="5069870" y="4080664"/>
            <a:ext cx="929054" cy="202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</a:pPr>
            <a:r>
              <a:rPr lang="en-US" sz="1200" dirty="0" smtClean="0"/>
              <a:t>2.86 </a:t>
            </a:r>
            <a:r>
              <a:rPr lang="en-US" sz="1200" dirty="0" err="1" smtClean="0"/>
              <a:t>GeV</a:t>
            </a:r>
            <a:endParaRPr lang="en-US" sz="1200" dirty="0"/>
          </a:p>
        </p:txBody>
      </p:sp>
      <p:sp>
        <p:nvSpPr>
          <p:cNvPr id="66" name="Text Box 44"/>
          <p:cNvSpPr txBox="1">
            <a:spLocks noChangeArrowheads="1"/>
          </p:cNvSpPr>
          <p:nvPr/>
        </p:nvSpPr>
        <p:spPr bwMode="auto">
          <a:xfrm>
            <a:off x="6262856" y="4200044"/>
            <a:ext cx="929054" cy="202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</a:pPr>
            <a:r>
              <a:rPr lang="en-US" sz="1200" dirty="0" smtClean="0"/>
              <a:t>0.2 </a:t>
            </a:r>
            <a:r>
              <a:rPr lang="en-US" sz="1200" dirty="0" err="1" smtClean="0"/>
              <a:t>GeV</a:t>
            </a:r>
            <a:endParaRPr lang="en-US" sz="1200" dirty="0"/>
          </a:p>
        </p:txBody>
      </p:sp>
      <p:sp>
        <p:nvSpPr>
          <p:cNvPr id="68" name="Rectangle 67"/>
          <p:cNvSpPr/>
          <p:nvPr/>
        </p:nvSpPr>
        <p:spPr>
          <a:xfrm>
            <a:off x="4275062" y="4892499"/>
            <a:ext cx="152400" cy="152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4275062" y="5197299"/>
            <a:ext cx="152400" cy="152400"/>
          </a:xfrm>
          <a:prstGeom prst="rect">
            <a:avLst/>
          </a:prstGeom>
          <a:solidFill>
            <a:srgbClr val="1005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Line 65"/>
          <p:cNvSpPr>
            <a:spLocks noChangeShapeType="1"/>
          </p:cNvSpPr>
          <p:nvPr/>
        </p:nvSpPr>
        <p:spPr bwMode="auto">
          <a:xfrm flipV="1">
            <a:off x="4732262" y="5121099"/>
            <a:ext cx="304800" cy="152400"/>
          </a:xfrm>
          <a:prstGeom prst="line">
            <a:avLst/>
          </a:prstGeom>
          <a:noFill/>
          <a:ln w="28575">
            <a:solidFill>
              <a:srgbClr val="1005ED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" name="Rounded Rectangle 70"/>
          <p:cNvSpPr/>
          <p:nvPr/>
        </p:nvSpPr>
        <p:spPr>
          <a:xfrm>
            <a:off x="4366265" y="5590755"/>
            <a:ext cx="339969" cy="152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stCxn id="23" idx="3"/>
          </p:cNvCxnSpPr>
          <p:nvPr/>
        </p:nvCxnSpPr>
        <p:spPr>
          <a:xfrm flipV="1">
            <a:off x="7685622" y="5106017"/>
            <a:ext cx="914400" cy="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49"/>
          <p:cNvSpPr>
            <a:spLocks noChangeArrowheads="1"/>
          </p:cNvSpPr>
          <p:nvPr/>
        </p:nvSpPr>
        <p:spPr bwMode="auto">
          <a:xfrm>
            <a:off x="5414774" y="5323641"/>
            <a:ext cx="359019" cy="111125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94" name="Line 65"/>
          <p:cNvSpPr>
            <a:spLocks noChangeShapeType="1"/>
          </p:cNvSpPr>
          <p:nvPr/>
        </p:nvSpPr>
        <p:spPr bwMode="auto">
          <a:xfrm flipV="1">
            <a:off x="5846524" y="5197299"/>
            <a:ext cx="181998" cy="191666"/>
          </a:xfrm>
          <a:prstGeom prst="line">
            <a:avLst/>
          </a:prstGeom>
          <a:noFill/>
          <a:ln w="28575">
            <a:solidFill>
              <a:srgbClr val="1005ED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97" name="Straight Connector 96"/>
          <p:cNvCxnSpPr/>
          <p:nvPr/>
        </p:nvCxnSpPr>
        <p:spPr>
          <a:xfrm>
            <a:off x="4536249" y="4582540"/>
            <a:ext cx="727524" cy="29130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62"/>
          <p:cNvSpPr>
            <a:spLocks noChangeArrowheads="1"/>
          </p:cNvSpPr>
          <p:nvPr/>
        </p:nvSpPr>
        <p:spPr bwMode="auto">
          <a:xfrm>
            <a:off x="5037062" y="5044899"/>
            <a:ext cx="2648560" cy="1222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" name="Arc 7"/>
          <p:cNvSpPr/>
          <p:nvPr/>
        </p:nvSpPr>
        <p:spPr bwMode="auto">
          <a:xfrm>
            <a:off x="7540549" y="4850586"/>
            <a:ext cx="290145" cy="257409"/>
          </a:xfrm>
          <a:prstGeom prst="arc">
            <a:avLst>
              <a:gd name="adj1" fmla="val 16200000"/>
              <a:gd name="adj2" fmla="val 5021430"/>
            </a:avLst>
          </a:prstGeom>
          <a:solidFill>
            <a:schemeClr val="bg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03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796908"/>
          </a:xfrm>
        </p:spPr>
        <p:txBody>
          <a:bodyPr/>
          <a:lstStyle/>
          <a:p>
            <a:r>
              <a:rPr lang="en-US" sz="4800" dirty="0" smtClean="0"/>
              <a:t>Cost of 1 vs. 2GHz system</a:t>
            </a:r>
            <a:endParaRPr lang="en-US" sz="48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718441"/>
            <a:ext cx="8928992" cy="5976664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cost of the DR RF system was scaled with the total voltage</a:t>
            </a:r>
          </a:p>
          <a:p>
            <a:r>
              <a:rPr lang="en-US" sz="2800" dirty="0" smtClean="0"/>
              <a:t>For the PDR the total voltage is 10MV in both options, so no potential cost saving</a:t>
            </a:r>
          </a:p>
          <a:p>
            <a:r>
              <a:rPr lang="en-US" sz="2800" dirty="0" smtClean="0"/>
              <a:t>For the DR, the total voltage at 1GHz is 5.1MV, whereas it is 4.5MV for 2GHz. Taking 850kCHF/MV, the reduction for 2GHz is 0.5MCHF</a:t>
            </a:r>
          </a:p>
          <a:p>
            <a:r>
              <a:rPr lang="en-US" sz="2800" dirty="0" smtClean="0"/>
              <a:t>At 2GHz, there is not delay loop necessary, and there is a reduction of around 9.8MCHF</a:t>
            </a:r>
          </a:p>
          <a:p>
            <a:r>
              <a:rPr lang="en-US" sz="2800" dirty="0" smtClean="0"/>
              <a:t>The technological risk of choosing the 2GHz option, after </a:t>
            </a:r>
            <a:r>
              <a:rPr lang="en-US" sz="2800" dirty="0" err="1" smtClean="0"/>
              <a:t>Alexej’s</a:t>
            </a:r>
            <a:r>
              <a:rPr lang="en-US" sz="2800" dirty="0" smtClean="0"/>
              <a:t> conceptual design, seems equivalent with the train recombination for the 1GHz option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6488668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Yannis Papaphilippou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718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Electron </a:t>
            </a:r>
            <a:r>
              <a:rPr lang="en-US" dirty="0" err="1" smtClean="0"/>
              <a:t>linac</a:t>
            </a:r>
            <a:r>
              <a:rPr lang="en-US" dirty="0" smtClean="0"/>
              <a:t> requirements</a:t>
            </a:r>
            <a:endParaRPr lang="en-US" dirty="0"/>
          </a:p>
        </p:txBody>
      </p:sp>
      <p:pic>
        <p:nvPicPr>
          <p:cNvPr id="7" name="Content Placeholder 6" descr="DR-DA.pn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b="2215"/>
          <a:stretch>
            <a:fillRect/>
          </a:stretch>
        </p:blipFill>
        <p:spPr>
          <a:xfrm>
            <a:off x="35496" y="2186391"/>
            <a:ext cx="4840001" cy="3671501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716016" y="980728"/>
            <a:ext cx="4427984" cy="5377230"/>
          </a:xfrm>
        </p:spPr>
        <p:txBody>
          <a:bodyPr>
            <a:normAutofit/>
          </a:bodyPr>
          <a:lstStyle/>
          <a:p>
            <a:r>
              <a:rPr lang="en-US" sz="2200" dirty="0" smtClean="0"/>
              <a:t>For non-Gaussian beams the minimum required acceptance:</a:t>
            </a:r>
          </a:p>
          <a:p>
            <a:endParaRPr lang="en-US" sz="2200" dirty="0"/>
          </a:p>
          <a:p>
            <a:endParaRPr lang="en-US" sz="2200" dirty="0" smtClean="0"/>
          </a:p>
          <a:p>
            <a:r>
              <a:rPr lang="en-US" sz="2200" dirty="0" smtClean="0"/>
              <a:t>To avoid an e</a:t>
            </a:r>
            <a:r>
              <a:rPr lang="en-US" sz="2200" baseline="30000" dirty="0" smtClean="0"/>
              <a:t>-</a:t>
            </a:r>
            <a:r>
              <a:rPr lang="en-US" sz="2200" dirty="0" smtClean="0"/>
              <a:t> PDR: </a:t>
            </a:r>
          </a:p>
          <a:p>
            <a:pPr lvl="1"/>
            <a:r>
              <a:rPr lang="en-US" sz="2200" dirty="0" smtClean="0"/>
              <a:t>In horizontal </a:t>
            </a:r>
            <a:r>
              <a:rPr lang="en-US" sz="2200" dirty="0" err="1" smtClean="0"/>
              <a:t>R</a:t>
            </a:r>
            <a:r>
              <a:rPr lang="en-US" sz="2200" baseline="-25000" dirty="0" err="1" smtClean="0"/>
              <a:t>min</a:t>
            </a:r>
            <a:r>
              <a:rPr lang="en-US" sz="2200" baseline="-25000" dirty="0" smtClean="0"/>
              <a:t> </a:t>
            </a:r>
            <a:r>
              <a:rPr lang="en-US" sz="2200" dirty="0" smtClean="0"/>
              <a:t>&lt;  1 mm-rad</a:t>
            </a:r>
          </a:p>
          <a:p>
            <a:pPr lvl="1"/>
            <a:r>
              <a:rPr lang="en-US" sz="2200" dirty="0" smtClean="0"/>
              <a:t>In vertical </a:t>
            </a:r>
            <a:r>
              <a:rPr lang="en-US" sz="2200" dirty="0" err="1" smtClean="0"/>
              <a:t>R</a:t>
            </a:r>
            <a:r>
              <a:rPr lang="en-US" sz="2200" baseline="-25000" dirty="0" err="1" smtClean="0"/>
              <a:t>y</a:t>
            </a:r>
            <a:r>
              <a:rPr lang="en-US" sz="2200" baseline="30000" dirty="0" err="1" smtClean="0"/>
              <a:t>min</a:t>
            </a:r>
            <a:r>
              <a:rPr lang="en-US" sz="2200" baseline="-25000" dirty="0" smtClean="0"/>
              <a:t> </a:t>
            </a:r>
            <a:r>
              <a:rPr lang="en-US" sz="2200" dirty="0" smtClean="0"/>
              <a:t>&lt; 1.2 mm-rad</a:t>
            </a:r>
          </a:p>
          <a:p>
            <a:endParaRPr lang="en-US" sz="2200" dirty="0" smtClean="0"/>
          </a:p>
          <a:p>
            <a:r>
              <a:rPr lang="en-US" sz="2200" dirty="0" smtClean="0"/>
              <a:t>Required emittances from the electron injection </a:t>
            </a:r>
            <a:r>
              <a:rPr lang="en-US" sz="2200" dirty="0" err="1" smtClean="0"/>
              <a:t>linac</a:t>
            </a:r>
            <a:r>
              <a:rPr lang="en-US" sz="2200" dirty="0"/>
              <a:t> </a:t>
            </a:r>
            <a:r>
              <a:rPr lang="en-US" sz="2200" b="1" dirty="0" smtClean="0"/>
              <a:t>in order to remove electron PDR</a:t>
            </a:r>
          </a:p>
          <a:p>
            <a:endParaRPr lang="en-US" sz="1100" dirty="0" smtClean="0"/>
          </a:p>
          <a:p>
            <a:pPr lvl="1">
              <a:buNone/>
            </a:pPr>
            <a:r>
              <a:rPr lang="en-US" sz="2200" dirty="0" smtClean="0"/>
              <a:t>		</a:t>
            </a:r>
            <a:r>
              <a:rPr lang="el-GR" sz="2200" dirty="0" smtClean="0"/>
              <a:t>ε</a:t>
            </a:r>
            <a:r>
              <a:rPr lang="en-US" sz="2200" baseline="-25000" dirty="0" err="1" smtClean="0"/>
              <a:t>x</a:t>
            </a:r>
            <a:r>
              <a:rPr lang="en-US" sz="2200" baseline="30000" dirty="0" err="1" smtClean="0"/>
              <a:t>rms</a:t>
            </a:r>
            <a:r>
              <a:rPr lang="en-US" sz="2200" dirty="0" smtClean="0"/>
              <a:t>= 25 </a:t>
            </a:r>
            <a:r>
              <a:rPr lang="el-GR" sz="2200" dirty="0" smtClean="0"/>
              <a:t>μ</a:t>
            </a:r>
            <a:r>
              <a:rPr lang="en-US" sz="2200" dirty="0" smtClean="0"/>
              <a:t>m-</a:t>
            </a:r>
            <a:r>
              <a:rPr lang="en-US" sz="2200" dirty="0" err="1" smtClean="0"/>
              <a:t>rad</a:t>
            </a:r>
            <a:r>
              <a:rPr lang="en-US" sz="2200" dirty="0" smtClean="0"/>
              <a:t> </a:t>
            </a:r>
          </a:p>
          <a:p>
            <a:pPr lvl="1">
              <a:buNone/>
            </a:pPr>
            <a:r>
              <a:rPr lang="en-US" sz="2200" dirty="0" smtClean="0"/>
              <a:t>		</a:t>
            </a:r>
            <a:r>
              <a:rPr lang="el-GR" sz="2200" dirty="0" smtClean="0"/>
              <a:t>ε</a:t>
            </a:r>
            <a:r>
              <a:rPr lang="en-US" sz="2200" baseline="-25000" dirty="0" err="1" smtClean="0"/>
              <a:t>y</a:t>
            </a:r>
            <a:r>
              <a:rPr lang="en-US" sz="2200" baseline="30000" dirty="0" err="1" smtClean="0"/>
              <a:t>rms</a:t>
            </a:r>
            <a:r>
              <a:rPr lang="en-US" sz="2200" dirty="0" smtClean="0"/>
              <a:t>= 50 </a:t>
            </a:r>
            <a:r>
              <a:rPr lang="el-GR" sz="2200" dirty="0" smtClean="0"/>
              <a:t>μ</a:t>
            </a:r>
            <a:r>
              <a:rPr lang="en-US" sz="2200" dirty="0" smtClean="0"/>
              <a:t>m-</a:t>
            </a:r>
            <a:r>
              <a:rPr lang="en-US" sz="2200" dirty="0" err="1" smtClean="0"/>
              <a:t>rad</a:t>
            </a:r>
            <a:endParaRPr lang="en-US" sz="2200" dirty="0" smtClean="0"/>
          </a:p>
          <a:p>
            <a:pPr marL="0" indent="0">
              <a:buNone/>
            </a:pPr>
            <a:endParaRPr lang="en-US" sz="2200" dirty="0" smtClean="0"/>
          </a:p>
          <a:p>
            <a:endParaRPr lang="en-US" sz="2200" baseline="30000" dirty="0" smtClean="0"/>
          </a:p>
          <a:p>
            <a:endParaRPr lang="en-US" sz="2200" dirty="0"/>
          </a:p>
        </p:txBody>
      </p:sp>
      <p:pic>
        <p:nvPicPr>
          <p:cNvPr id="8" name="Picture 7" descr="Raccept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6380" y="1916832"/>
            <a:ext cx="3562135" cy="411693"/>
          </a:xfrm>
          <a:prstGeom prst="rect">
            <a:avLst/>
          </a:prstGeom>
          <a:ln w="38100" cap="sq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643480" y="1663482"/>
            <a:ext cx="4000528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FF"/>
                </a:solidFill>
              </a:rPr>
              <a:t>DA of the main DR</a:t>
            </a:r>
            <a:endParaRPr lang="en-US" sz="2400" b="1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406" y="6355699"/>
            <a:ext cx="17144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i="1" dirty="0" smtClean="0">
                <a:solidFill>
                  <a:srgbClr val="000000"/>
                </a:solidFill>
                <a:ea typeface="ＭＳ Ｐゴシック" charset="-128"/>
              </a:rPr>
              <a:t>F. Antoniou</a:t>
            </a:r>
            <a:endParaRPr lang="en-US" sz="2200" b="1" i="1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580112" y="5214380"/>
            <a:ext cx="2592287" cy="109494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 b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60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457200"/>
            <a:ext cx="6324600" cy="762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Injector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linac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rf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system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18518" name="Group 86"/>
          <p:cNvGraphicFramePr>
            <a:graphicFrameLocks noGrp="1"/>
          </p:cNvGraphicFramePr>
          <p:nvPr/>
        </p:nvGraphicFramePr>
        <p:xfrm>
          <a:off x="4724400" y="1600200"/>
          <a:ext cx="4194175" cy="2453640"/>
        </p:xfrm>
        <a:graphic>
          <a:graphicData uri="http://schemas.openxmlformats.org/drawingml/2006/table">
            <a:tbl>
              <a:tblPr/>
              <a:tblGrid>
                <a:gridCol w="2393950"/>
                <a:gridCol w="1800225"/>
              </a:tblGrid>
              <a:tr h="244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Structure Parameter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Value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Frequency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1998 MHz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Structure length (30 cells)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1.5 m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Filling time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389 ns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Cell length and iris thickness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50 mm, 8 mm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Shunt impedance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54.3 – 43.3 M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Calibri" pitchFamily="34" charset="0"/>
                          <a:cs typeface="Times New Roman" pitchFamily="18" charset="0"/>
                        </a:rPr>
                        <a:t>W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/m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Aperture a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20 – 14 mm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Cell size b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64.3 – 62.9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Group velocity vg/c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2.54 -0.7 %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Phase advance per cell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Calibri" pitchFamily="34" charset="0"/>
                          <a:cs typeface="Times New Roman" pitchFamily="18" charset="0"/>
                        </a:rPr>
                        <a:t>p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/3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5" name="Straight Connector 4"/>
          <p:cNvCxnSpPr/>
          <p:nvPr/>
        </p:nvCxnSpPr>
        <p:spPr>
          <a:xfrm>
            <a:off x="609600" y="5334000"/>
            <a:ext cx="7086600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ounded Rectangle 5"/>
          <p:cNvSpPr/>
          <p:nvPr/>
        </p:nvSpPr>
        <p:spPr>
          <a:xfrm>
            <a:off x="762000" y="5715000"/>
            <a:ext cx="6858000" cy="228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Isosceles Triangle 6"/>
          <p:cNvSpPr/>
          <p:nvPr/>
        </p:nvSpPr>
        <p:spPr>
          <a:xfrm>
            <a:off x="914400" y="5943600"/>
            <a:ext cx="152400" cy="533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Isosceles Triangle 7"/>
          <p:cNvSpPr/>
          <p:nvPr/>
        </p:nvSpPr>
        <p:spPr>
          <a:xfrm>
            <a:off x="2590800" y="5943600"/>
            <a:ext cx="152400" cy="533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Isosceles Triangle 8"/>
          <p:cNvSpPr/>
          <p:nvPr/>
        </p:nvSpPr>
        <p:spPr>
          <a:xfrm>
            <a:off x="4114800" y="5943600"/>
            <a:ext cx="152400" cy="533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Isosceles Triangle 9"/>
          <p:cNvSpPr/>
          <p:nvPr/>
        </p:nvSpPr>
        <p:spPr>
          <a:xfrm>
            <a:off x="5562600" y="5943600"/>
            <a:ext cx="152400" cy="533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Isosceles Triangle 10"/>
          <p:cNvSpPr/>
          <p:nvPr/>
        </p:nvSpPr>
        <p:spPr>
          <a:xfrm>
            <a:off x="7239000" y="5943600"/>
            <a:ext cx="152400" cy="533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1981200" y="5181600"/>
            <a:ext cx="1219200" cy="304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3429000" y="5181600"/>
            <a:ext cx="1219200" cy="304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4876800" y="5181600"/>
            <a:ext cx="1219200" cy="304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6324600" y="5181600"/>
            <a:ext cx="1219200" cy="304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1219200" y="4876800"/>
            <a:ext cx="609600" cy="7620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838200" y="5181600"/>
            <a:ext cx="228600" cy="3048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482" name="TextBox 17"/>
          <p:cNvSpPr txBox="1">
            <a:spLocks noChangeArrowheads="1"/>
          </p:cNvSpPr>
          <p:nvPr/>
        </p:nvSpPr>
        <p:spPr bwMode="auto">
          <a:xfrm>
            <a:off x="2286000" y="5181600"/>
            <a:ext cx="83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Acc 1</a:t>
            </a:r>
          </a:p>
        </p:txBody>
      </p:sp>
      <p:sp>
        <p:nvSpPr>
          <p:cNvPr id="18483" name="TextBox 18"/>
          <p:cNvSpPr txBox="1">
            <a:spLocks noChangeArrowheads="1"/>
          </p:cNvSpPr>
          <p:nvPr/>
        </p:nvSpPr>
        <p:spPr bwMode="auto">
          <a:xfrm>
            <a:off x="3657600" y="5181600"/>
            <a:ext cx="83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Acc 2</a:t>
            </a:r>
          </a:p>
        </p:txBody>
      </p:sp>
      <p:sp>
        <p:nvSpPr>
          <p:cNvPr id="18484" name="TextBox 19"/>
          <p:cNvSpPr txBox="1">
            <a:spLocks noChangeArrowheads="1"/>
          </p:cNvSpPr>
          <p:nvPr/>
        </p:nvSpPr>
        <p:spPr bwMode="auto">
          <a:xfrm>
            <a:off x="5105400" y="5181600"/>
            <a:ext cx="83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Acc 3</a:t>
            </a:r>
          </a:p>
        </p:txBody>
      </p:sp>
      <p:sp>
        <p:nvSpPr>
          <p:cNvPr id="18485" name="TextBox 20"/>
          <p:cNvSpPr txBox="1">
            <a:spLocks noChangeArrowheads="1"/>
          </p:cNvSpPr>
          <p:nvPr/>
        </p:nvSpPr>
        <p:spPr bwMode="auto">
          <a:xfrm>
            <a:off x="6553200" y="5181600"/>
            <a:ext cx="83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Acc 4</a:t>
            </a:r>
          </a:p>
        </p:txBody>
      </p:sp>
      <p:sp>
        <p:nvSpPr>
          <p:cNvPr id="18486" name="TextBox 21"/>
          <p:cNvSpPr txBox="1">
            <a:spLocks noChangeArrowheads="1"/>
          </p:cNvSpPr>
          <p:nvPr/>
        </p:nvSpPr>
        <p:spPr bwMode="auto">
          <a:xfrm>
            <a:off x="1219200" y="5105400"/>
            <a:ext cx="68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/>
              <a:t>Quad</a:t>
            </a:r>
          </a:p>
        </p:txBody>
      </p:sp>
      <p:sp>
        <p:nvSpPr>
          <p:cNvPr id="18487" name="TextBox 22"/>
          <p:cNvSpPr txBox="1">
            <a:spLocks noChangeArrowheads="1"/>
          </p:cNvSpPr>
          <p:nvPr/>
        </p:nvSpPr>
        <p:spPr bwMode="auto">
          <a:xfrm>
            <a:off x="533400" y="4800600"/>
            <a:ext cx="68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BPM</a:t>
            </a:r>
          </a:p>
        </p:txBody>
      </p:sp>
      <p:sp>
        <p:nvSpPr>
          <p:cNvPr id="24" name="Isosceles Triangle 23"/>
          <p:cNvSpPr/>
          <p:nvPr/>
        </p:nvSpPr>
        <p:spPr>
          <a:xfrm rot="5400000">
            <a:off x="1600200" y="1981200"/>
            <a:ext cx="685800" cy="533400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" name="Isosceles Triangle 24"/>
          <p:cNvSpPr/>
          <p:nvPr/>
        </p:nvSpPr>
        <p:spPr>
          <a:xfrm rot="5400000">
            <a:off x="1600200" y="2895600"/>
            <a:ext cx="685800" cy="533400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304800" y="1752600"/>
            <a:ext cx="990600" cy="18288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2667000" y="2362200"/>
            <a:ext cx="609600" cy="609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 rot="5400000">
            <a:off x="1409700" y="3771900"/>
            <a:ext cx="2209800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10800000">
            <a:off x="2514600" y="4876800"/>
            <a:ext cx="4114800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endCxn id="25" idx="0"/>
          </p:cNvCxnSpPr>
          <p:nvPr/>
        </p:nvCxnSpPr>
        <p:spPr>
          <a:xfrm rot="5400000">
            <a:off x="1733550" y="2686050"/>
            <a:ext cx="952500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endCxn id="27" idx="2"/>
          </p:cNvCxnSpPr>
          <p:nvPr/>
        </p:nvCxnSpPr>
        <p:spPr>
          <a:xfrm>
            <a:off x="2209800" y="2667000"/>
            <a:ext cx="457200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5400000" flipH="1" flipV="1">
            <a:off x="2286000" y="4953000"/>
            <a:ext cx="457200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5400000">
            <a:off x="5029200" y="5029200"/>
            <a:ext cx="304800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5400000">
            <a:off x="6477000" y="5029200"/>
            <a:ext cx="304800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6553200" y="4800600"/>
            <a:ext cx="152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5105400" y="4800600"/>
            <a:ext cx="152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2438400" y="4800600"/>
            <a:ext cx="152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2438400" y="2590800"/>
            <a:ext cx="152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2133600" y="2590800"/>
            <a:ext cx="152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40" name="Straight Connector 39"/>
          <p:cNvCxnSpPr/>
          <p:nvPr/>
        </p:nvCxnSpPr>
        <p:spPr>
          <a:xfrm rot="10800000">
            <a:off x="1295400" y="3124200"/>
            <a:ext cx="381000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rot="10800000">
            <a:off x="1295400" y="2209800"/>
            <a:ext cx="381000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06" name="TextBox 41"/>
          <p:cNvSpPr txBox="1">
            <a:spLocks noChangeArrowheads="1"/>
          </p:cNvSpPr>
          <p:nvPr/>
        </p:nvSpPr>
        <p:spPr bwMode="auto">
          <a:xfrm>
            <a:off x="457200" y="2514600"/>
            <a:ext cx="68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Mod</a:t>
            </a:r>
          </a:p>
        </p:txBody>
      </p:sp>
      <p:sp>
        <p:nvSpPr>
          <p:cNvPr id="18507" name="TextBox 42"/>
          <p:cNvSpPr txBox="1">
            <a:spLocks noChangeArrowheads="1"/>
          </p:cNvSpPr>
          <p:nvPr/>
        </p:nvSpPr>
        <p:spPr bwMode="auto">
          <a:xfrm>
            <a:off x="3352800" y="2514600"/>
            <a:ext cx="1828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Pulse compressor</a:t>
            </a:r>
          </a:p>
        </p:txBody>
      </p:sp>
      <p:sp>
        <p:nvSpPr>
          <p:cNvPr id="18508" name="TextBox 43"/>
          <p:cNvSpPr txBox="1">
            <a:spLocks noChangeArrowheads="1"/>
          </p:cNvSpPr>
          <p:nvPr/>
        </p:nvSpPr>
        <p:spPr bwMode="auto">
          <a:xfrm>
            <a:off x="1600200" y="1447800"/>
            <a:ext cx="83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Kly 1</a:t>
            </a:r>
          </a:p>
        </p:txBody>
      </p:sp>
      <p:sp>
        <p:nvSpPr>
          <p:cNvPr id="18509" name="TextBox 44"/>
          <p:cNvSpPr txBox="1">
            <a:spLocks noChangeArrowheads="1"/>
          </p:cNvSpPr>
          <p:nvPr/>
        </p:nvSpPr>
        <p:spPr bwMode="auto">
          <a:xfrm>
            <a:off x="1600200" y="3581400"/>
            <a:ext cx="83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Kly 2</a:t>
            </a:r>
          </a:p>
        </p:txBody>
      </p:sp>
      <p:cxnSp>
        <p:nvCxnSpPr>
          <p:cNvPr id="46" name="Straight Connector 45"/>
          <p:cNvCxnSpPr/>
          <p:nvPr/>
        </p:nvCxnSpPr>
        <p:spPr>
          <a:xfrm rot="5400000">
            <a:off x="3657600" y="5029200"/>
            <a:ext cx="304800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3733800" y="4800600"/>
            <a:ext cx="152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512" name="TextBox 47"/>
          <p:cNvSpPr txBox="1">
            <a:spLocks noChangeArrowheads="1"/>
          </p:cNvSpPr>
          <p:nvPr/>
        </p:nvSpPr>
        <p:spPr bwMode="auto">
          <a:xfrm>
            <a:off x="2057400" y="1752600"/>
            <a:ext cx="1752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50 MW, 8 </a:t>
            </a:r>
            <a:r>
              <a:rPr lang="en-US">
                <a:latin typeface="Symbol" pitchFamily="18" charset="2"/>
              </a:rPr>
              <a:t>m</a:t>
            </a:r>
            <a:r>
              <a:rPr lang="en-US"/>
              <a:t>s</a:t>
            </a:r>
          </a:p>
        </p:txBody>
      </p:sp>
      <p:sp>
        <p:nvSpPr>
          <p:cNvPr id="18513" name="TextBox 48"/>
          <p:cNvSpPr txBox="1">
            <a:spLocks noChangeArrowheads="1"/>
          </p:cNvSpPr>
          <p:nvPr/>
        </p:nvSpPr>
        <p:spPr bwMode="auto">
          <a:xfrm>
            <a:off x="2667000" y="3352800"/>
            <a:ext cx="1981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250 MW, 1.5 </a:t>
            </a:r>
            <a:r>
              <a:rPr lang="en-US">
                <a:latin typeface="Symbol" pitchFamily="18" charset="2"/>
              </a:rPr>
              <a:t>m</a:t>
            </a:r>
            <a:r>
              <a:rPr lang="en-US"/>
              <a:t>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990600" y="304800"/>
            <a:ext cx="7162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noProof="0" dirty="0" smtClean="0">
                <a:solidFill>
                  <a:srgbClr val="0000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  <a:ea typeface="+mj-ea"/>
                <a:cs typeface="+mj-cs"/>
              </a:rPr>
              <a:t>Cost per </a:t>
            </a:r>
            <a:r>
              <a:rPr lang="en-US" sz="4400" b="1" noProof="0" dirty="0" err="1" smtClean="0">
                <a:solidFill>
                  <a:srgbClr val="0000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  <a:ea typeface="+mj-ea"/>
                <a:cs typeface="+mj-cs"/>
              </a:rPr>
              <a:t>linac</a:t>
            </a:r>
            <a:r>
              <a:rPr lang="en-US" sz="4400" b="1" noProof="0" dirty="0" smtClean="0">
                <a:solidFill>
                  <a:srgbClr val="0000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  <a:ea typeface="+mj-ea"/>
                <a:cs typeface="+mj-cs"/>
              </a:rPr>
              <a:t> </a:t>
            </a:r>
          </a:p>
        </p:txBody>
      </p:sp>
      <p:pic>
        <p:nvPicPr>
          <p:cNvPr id="6" name="Picture 8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3810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Picture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150813"/>
            <a:ext cx="1066800" cy="106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09600" y="1219200"/>
            <a:ext cx="792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itchFamily="66" charset="0"/>
              </a:rPr>
              <a:t>Cost estimate per </a:t>
            </a:r>
            <a:r>
              <a:rPr lang="en-US" sz="2400" dirty="0" err="1" smtClean="0">
                <a:latin typeface="Comic Sans MS" pitchFamily="66" charset="0"/>
              </a:rPr>
              <a:t>linac</a:t>
            </a:r>
            <a:r>
              <a:rPr lang="en-US" sz="2400" dirty="0" smtClean="0">
                <a:latin typeface="Comic Sans MS" pitchFamily="66" charset="0"/>
              </a:rPr>
              <a:t> (1.5 </a:t>
            </a:r>
            <a:r>
              <a:rPr lang="en-US" sz="2400" dirty="0" err="1" smtClean="0">
                <a:latin typeface="Comic Sans MS" pitchFamily="66" charset="0"/>
              </a:rPr>
              <a:t>TeV</a:t>
            </a:r>
            <a:r>
              <a:rPr lang="en-US" sz="2400" dirty="0" smtClean="0">
                <a:latin typeface="Comic Sans MS" pitchFamily="66" charset="0"/>
              </a:rPr>
              <a:t> parameters)</a:t>
            </a:r>
            <a:br>
              <a:rPr lang="en-US" sz="2400" dirty="0" smtClean="0">
                <a:latin typeface="Comic Sans MS" pitchFamily="66" charset="0"/>
              </a:rPr>
            </a:br>
            <a:endParaRPr lang="en-US" sz="2400" dirty="0">
              <a:latin typeface="Comic Sans MS" pitchFamily="66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9935949"/>
              </p:ext>
            </p:extLst>
          </p:nvPr>
        </p:nvGraphicFramePr>
        <p:xfrm>
          <a:off x="152401" y="1828800"/>
          <a:ext cx="7772399" cy="3368892"/>
        </p:xfrm>
        <a:graphic>
          <a:graphicData uri="http://schemas.openxmlformats.org/drawingml/2006/table">
            <a:tbl>
              <a:tblPr/>
              <a:tblGrid>
                <a:gridCol w="1267337"/>
                <a:gridCol w="464903"/>
                <a:gridCol w="579536"/>
                <a:gridCol w="534956"/>
                <a:gridCol w="569130"/>
                <a:gridCol w="527849"/>
                <a:gridCol w="541325"/>
                <a:gridCol w="507378"/>
                <a:gridCol w="619850"/>
                <a:gridCol w="477640"/>
                <a:gridCol w="479061"/>
                <a:gridCol w="482586"/>
                <a:gridCol w="720848"/>
              </a:tblGrid>
              <a:tr h="1520302"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LINAC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Energy Gain (</a:t>
                      </a:r>
                      <a:r>
                        <a:rPr lang="en-US" sz="1200" b="1" i="0" u="none" strike="noStrike" dirty="0" err="1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MeV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)</a:t>
                      </a:r>
                    </a:p>
                  </a:txBody>
                  <a:tcPr marL="3958" marR="3958" marT="3958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Bunch charge (10^9)</a:t>
                      </a:r>
                    </a:p>
                  </a:txBody>
                  <a:tcPr marL="3958" marR="3958" marT="3958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 b="1" i="0" u="none" strike="noStrike" dirty="0" err="1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rf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 pulse length (ns)</a:t>
                      </a:r>
                    </a:p>
                  </a:txBody>
                  <a:tcPr marL="3958" marR="3958" marT="3958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Power per structure (MW)</a:t>
                      </a:r>
                    </a:p>
                  </a:txBody>
                  <a:tcPr marL="3958" marR="3958" marT="3958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Loaded gradient (MV/m)</a:t>
                      </a:r>
                    </a:p>
                  </a:txBody>
                  <a:tcPr marL="3958" marR="3958" marT="3958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Configuration (structure/2 klystrons)</a:t>
                      </a:r>
                    </a:p>
                  </a:txBody>
                  <a:tcPr marL="3958" marR="3958" marT="3958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No of </a:t>
                      </a:r>
                      <a:r>
                        <a:rPr lang="en-US" sz="1200" b="1" i="0" u="none" strike="noStrike" dirty="0" err="1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rf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 modules</a:t>
                      </a:r>
                    </a:p>
                  </a:txBody>
                  <a:tcPr marL="3958" marR="3958" marT="3958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pulse compressor gain</a:t>
                      </a:r>
                    </a:p>
                  </a:txBody>
                  <a:tcPr marL="3958" marR="3958" marT="3958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No of structures</a:t>
                      </a:r>
                    </a:p>
                  </a:txBody>
                  <a:tcPr marL="3958" marR="3958" marT="3958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Length (m)</a:t>
                      </a:r>
                    </a:p>
                  </a:txBody>
                  <a:tcPr marL="3958" marR="3958" marT="3958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Energy gain per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module</a:t>
                      </a:r>
                    </a:p>
                    <a:p>
                      <a:pPr algn="l" fontAlgn="auto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(</a:t>
                      </a:r>
                      <a:r>
                        <a:rPr lang="en-US" sz="1200" b="1" i="0" u="none" strike="noStrike" dirty="0" err="1" smtClean="0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MeV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)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3958" marR="3958" marT="3958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Cost </a:t>
                      </a:r>
                    </a:p>
                  </a:txBody>
                  <a:tcPr marL="3958" marR="3958" marT="3958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</a:tr>
              <a:tr h="366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 e- pre-injector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200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4.3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1300-1700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54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18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4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2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2.3-2.5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8.0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30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108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5830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</a:tr>
              <a:tr h="366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 e+ pre-injector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200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11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1300-1700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56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15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4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3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2.3-2.5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9.0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40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90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8745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</a:tr>
              <a:tr h="366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injector linac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2660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6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3600-4000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44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15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2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60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1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119.0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300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45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127950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</a:tr>
              <a:tr h="366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positron drive linac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5000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11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1300-1700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56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15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4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56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2.3-2.5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223.0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400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90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163240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</a:tr>
              <a:tr h="366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booster linac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6140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4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1700-2000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53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16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4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64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2-2.3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256.0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473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96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omic Sans MS" pitchFamily="66" charset="0"/>
                        </a:rPr>
                        <a:t>186560</a:t>
                      </a:r>
                    </a:p>
                  </a:txBody>
                  <a:tcPr marL="3958" marR="3958" marT="39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0" y="541020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Bunch charge and gradient determine power/structure, optimized for a 2x 50 MW klystron + pulse compressor configuration to feed a maximum of structures</a:t>
            </a:r>
          </a:p>
          <a:p>
            <a:r>
              <a:rPr lang="en-US" dirty="0" smtClean="0">
                <a:latin typeface="Comic Sans MS" pitchFamily="66" charset="0"/>
              </a:rPr>
              <a:t>Cost of structure 13%</a:t>
            </a:r>
          </a:p>
          <a:p>
            <a:r>
              <a:rPr lang="en-US" dirty="0" smtClean="0">
                <a:latin typeface="Comic Sans MS" pitchFamily="66" charset="0"/>
              </a:rPr>
              <a:t>Cost of high power system 75%,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~ factor 2 of this could hopefully be gained (150M)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6286074"/>
              </p:ext>
            </p:extLst>
          </p:nvPr>
        </p:nvGraphicFramePr>
        <p:xfrm>
          <a:off x="7924800" y="1828799"/>
          <a:ext cx="1092200" cy="335280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2600"/>
                <a:gridCol w="609600"/>
              </a:tblGrid>
              <a:tr h="1498562">
                <a:tc>
                  <a:txBody>
                    <a:bodyPr/>
                    <a:lstStyle/>
                    <a:p>
                      <a:pPr algn="l" fontAlgn="auto"/>
                      <a:r>
                        <a:rPr lang="en-GB" sz="12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Efficiency (%)</a:t>
                      </a:r>
                      <a:endParaRPr lang="en-GB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vert="vert270" anchor="b"/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GB" sz="12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Structure efficiency for 312 </a:t>
                      </a:r>
                      <a:r>
                        <a:rPr lang="en-GB" sz="12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bunches (%)</a:t>
                      </a:r>
                      <a:endParaRPr lang="en-GB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vert="vert270" anchor="b"/>
                </a:tc>
              </a:tr>
              <a:tr h="370848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2.68</a:t>
                      </a:r>
                      <a:endParaRPr lang="en-GB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8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4.58</a:t>
                      </a:r>
                      <a:endParaRPr lang="en-GB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8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6.64</a:t>
                      </a:r>
                      <a:endParaRPr lang="en-GB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31</a:t>
                      </a:r>
                      <a:endParaRPr lang="en-GB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8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>
                          <a:solidFill>
                            <a:srgbClr val="FF0000"/>
                          </a:solidFill>
                          <a:effectLst/>
                        </a:rPr>
                        <a:t>6.13</a:t>
                      </a:r>
                      <a:endParaRPr lang="en-GB" sz="12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32</a:t>
                      </a:r>
                      <a:endParaRPr lang="en-GB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8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4.79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27</a:t>
                      </a:r>
                      <a:endParaRPr lang="en-GB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842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 txBox="1">
            <a:spLocks noChangeArrowheads="1"/>
          </p:cNvSpPr>
          <p:nvPr/>
        </p:nvSpPr>
        <p:spPr bwMode="auto">
          <a:xfrm>
            <a:off x="1201149" y="231654"/>
            <a:ext cx="680118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600" b="1" dirty="0" err="1">
                <a:solidFill>
                  <a:srgbClr val="0000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U</a:t>
            </a:r>
            <a:r>
              <a:rPr lang="en-US" sz="3600" b="1" dirty="0" err="1" smtClean="0">
                <a:solidFill>
                  <a:srgbClr val="0000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ndulator</a:t>
            </a:r>
            <a:r>
              <a:rPr lang="en-US" sz="3600" b="1" dirty="0" smtClean="0">
                <a:solidFill>
                  <a:srgbClr val="0000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 based positron source for CLIC</a:t>
            </a:r>
            <a:endParaRPr lang="en-US" sz="3600" b="1" dirty="0">
              <a:solidFill>
                <a:srgbClr val="0000FF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217140" y="6435787"/>
            <a:ext cx="1586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Wanming Liu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52600" y="1600200"/>
            <a:ext cx="5638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Together with the Argonne gang we decided </a:t>
            </a:r>
            <a:r>
              <a:rPr lang="en-GB" sz="20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to study in more detail this option </a:t>
            </a:r>
            <a:r>
              <a:rPr lang="en-GB" sz="20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which </a:t>
            </a:r>
            <a:r>
              <a:rPr lang="en-GB" sz="20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has a path to positron </a:t>
            </a:r>
            <a:r>
              <a:rPr lang="en-GB" sz="20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polarization and might have cost benefits as well</a:t>
            </a:r>
            <a:endParaRPr lang="en-GB" sz="20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377" y="1282762"/>
            <a:ext cx="7294728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6628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457200"/>
            <a:ext cx="6324600" cy="762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Layout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5123" name="Group 6"/>
          <p:cNvGrpSpPr>
            <a:grpSpLocks/>
          </p:cNvGrpSpPr>
          <p:nvPr/>
        </p:nvGrpSpPr>
        <p:grpSpPr bwMode="auto">
          <a:xfrm>
            <a:off x="469900" y="1828800"/>
            <a:ext cx="7773988" cy="2438400"/>
            <a:chOff x="470389" y="1828800"/>
            <a:chExt cx="7773865" cy="2438400"/>
          </a:xfrm>
        </p:grpSpPr>
        <p:sp>
          <p:nvSpPr>
            <p:cNvPr id="8" name="Rectangle 40"/>
            <p:cNvSpPr>
              <a:spLocks noChangeArrowheads="1"/>
            </p:cNvSpPr>
            <p:nvPr/>
          </p:nvSpPr>
          <p:spPr bwMode="auto">
            <a:xfrm>
              <a:off x="3219895" y="2538413"/>
              <a:ext cx="606415" cy="131762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Calibri" pitchFamily="34" charset="0"/>
              </a:endParaRPr>
            </a:p>
          </p:txBody>
        </p:sp>
        <p:sp>
          <p:nvSpPr>
            <p:cNvPr id="5126" name="Line 41"/>
            <p:cNvSpPr>
              <a:spLocks noChangeShapeType="1"/>
            </p:cNvSpPr>
            <p:nvPr/>
          </p:nvSpPr>
          <p:spPr bwMode="auto">
            <a:xfrm flipV="1">
              <a:off x="882162" y="2590800"/>
              <a:ext cx="1327638" cy="793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Rectangle 48"/>
            <p:cNvSpPr>
              <a:spLocks noChangeArrowheads="1"/>
            </p:cNvSpPr>
            <p:nvPr/>
          </p:nvSpPr>
          <p:spPr bwMode="auto">
            <a:xfrm>
              <a:off x="991081" y="2514600"/>
              <a:ext cx="1066783" cy="15240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Calibri" pitchFamily="34" charset="0"/>
              </a:endParaRPr>
            </a:p>
          </p:txBody>
        </p:sp>
        <p:sp>
          <p:nvSpPr>
            <p:cNvPr id="5128" name="Rectangle 52"/>
            <p:cNvSpPr>
              <a:spLocks noChangeArrowheads="1"/>
            </p:cNvSpPr>
            <p:nvPr/>
          </p:nvSpPr>
          <p:spPr bwMode="auto">
            <a:xfrm>
              <a:off x="2362200" y="2438400"/>
              <a:ext cx="137746" cy="96838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129" name="Line 55"/>
            <p:cNvSpPr>
              <a:spLocks noChangeShapeType="1"/>
            </p:cNvSpPr>
            <p:nvPr/>
          </p:nvSpPr>
          <p:spPr bwMode="auto">
            <a:xfrm flipV="1">
              <a:off x="2819400" y="2592388"/>
              <a:ext cx="375139" cy="836612"/>
            </a:xfrm>
            <a:prstGeom prst="line">
              <a:avLst/>
            </a:prstGeom>
            <a:noFill/>
            <a:ln w="28575">
              <a:solidFill>
                <a:srgbClr val="1005ED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Rectangle 62"/>
            <p:cNvSpPr>
              <a:spLocks noChangeArrowheads="1"/>
            </p:cNvSpPr>
            <p:nvPr/>
          </p:nvSpPr>
          <p:spPr bwMode="auto">
            <a:xfrm>
              <a:off x="6705990" y="3352800"/>
              <a:ext cx="1374753" cy="12223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Calibri" pitchFamily="34" charset="0"/>
              </a:endParaRPr>
            </a:p>
          </p:txBody>
        </p:sp>
        <p:sp>
          <p:nvSpPr>
            <p:cNvPr id="5131" name="Line 65"/>
            <p:cNvSpPr>
              <a:spLocks noChangeShapeType="1"/>
            </p:cNvSpPr>
            <p:nvPr/>
          </p:nvSpPr>
          <p:spPr bwMode="auto">
            <a:xfrm>
              <a:off x="6400800" y="3276600"/>
              <a:ext cx="332642" cy="14128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Rectangle 70"/>
            <p:cNvSpPr>
              <a:spLocks noChangeArrowheads="1"/>
            </p:cNvSpPr>
            <p:nvPr/>
          </p:nvSpPr>
          <p:spPr bwMode="auto">
            <a:xfrm>
              <a:off x="2591255" y="2438400"/>
              <a:ext cx="358769" cy="111125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Calibri" pitchFamily="34" charset="0"/>
              </a:endParaRPr>
            </a:p>
          </p:txBody>
        </p:sp>
        <p:sp>
          <p:nvSpPr>
            <p:cNvPr id="5133" name="Text Box 43"/>
            <p:cNvSpPr txBox="1">
              <a:spLocks noChangeArrowheads="1"/>
            </p:cNvSpPr>
            <p:nvPr/>
          </p:nvSpPr>
          <p:spPr bwMode="auto">
            <a:xfrm>
              <a:off x="838200" y="2057400"/>
              <a:ext cx="122359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/>
                <a:t>Primary 5 GeV e</a:t>
              </a:r>
              <a:r>
                <a:rPr lang="en-US" sz="1200" baseline="30000"/>
                <a:t>-</a:t>
              </a:r>
              <a:r>
                <a:rPr lang="en-US" sz="1200"/>
                <a:t>  Linac</a:t>
              </a:r>
              <a:endParaRPr lang="en-US" sz="1200" baseline="30000"/>
            </a:p>
          </p:txBody>
        </p:sp>
        <p:sp>
          <p:nvSpPr>
            <p:cNvPr id="5134" name="Text Box 44"/>
            <p:cNvSpPr txBox="1">
              <a:spLocks noChangeArrowheads="1"/>
            </p:cNvSpPr>
            <p:nvPr/>
          </p:nvSpPr>
          <p:spPr bwMode="auto">
            <a:xfrm>
              <a:off x="3124200" y="2057400"/>
              <a:ext cx="92758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/>
                <a:t>Injector Linac</a:t>
              </a:r>
            </a:p>
          </p:txBody>
        </p:sp>
        <p:sp>
          <p:nvSpPr>
            <p:cNvPr id="5135" name="Text Box 48"/>
            <p:cNvSpPr txBox="1">
              <a:spLocks noChangeArrowheads="1"/>
            </p:cNvSpPr>
            <p:nvPr/>
          </p:nvSpPr>
          <p:spPr bwMode="auto">
            <a:xfrm>
              <a:off x="6723184" y="2824161"/>
              <a:ext cx="1308589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/>
                <a:t>Booster Linac</a:t>
              </a:r>
            </a:p>
            <a:p>
              <a:pPr algn="ctr">
                <a:lnSpc>
                  <a:spcPct val="50000"/>
                </a:lnSpc>
              </a:pPr>
              <a:r>
                <a:rPr lang="en-US" sz="1200"/>
                <a:t>2 GHz </a:t>
              </a:r>
            </a:p>
          </p:txBody>
        </p:sp>
        <p:sp>
          <p:nvSpPr>
            <p:cNvPr id="5136" name="Text Box 42"/>
            <p:cNvSpPr txBox="1">
              <a:spLocks noChangeArrowheads="1"/>
            </p:cNvSpPr>
            <p:nvPr/>
          </p:nvSpPr>
          <p:spPr bwMode="auto">
            <a:xfrm>
              <a:off x="2286000" y="1828800"/>
              <a:ext cx="987670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/>
                <a:t/>
              </a:r>
              <a:br>
                <a:rPr lang="en-US" sz="1200"/>
              </a:br>
              <a:r>
                <a:rPr lang="en-US" sz="1200"/>
                <a:t>Pre-injector </a:t>
              </a:r>
            </a:p>
            <a:p>
              <a:pPr algn="ctr">
                <a:lnSpc>
                  <a:spcPct val="50000"/>
                </a:lnSpc>
              </a:pPr>
              <a:r>
                <a:rPr lang="en-US" sz="1200"/>
                <a:t>e</a:t>
              </a:r>
              <a:r>
                <a:rPr lang="en-US" sz="1200" baseline="30000"/>
                <a:t>+</a:t>
              </a:r>
              <a:r>
                <a:rPr lang="en-US" sz="1200"/>
                <a:t> Linac</a:t>
              </a:r>
            </a:p>
          </p:txBody>
        </p:sp>
        <p:sp>
          <p:nvSpPr>
            <p:cNvPr id="5137" name="Text Box 40"/>
            <p:cNvSpPr txBox="1">
              <a:spLocks noChangeArrowheads="1"/>
            </p:cNvSpPr>
            <p:nvPr/>
          </p:nvSpPr>
          <p:spPr bwMode="auto">
            <a:xfrm>
              <a:off x="1752600" y="3505200"/>
              <a:ext cx="12954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/>
                <a:t>Pre-injector </a:t>
              </a:r>
            </a:p>
            <a:p>
              <a:pPr algn="ctr">
                <a:lnSpc>
                  <a:spcPct val="50000"/>
                </a:lnSpc>
              </a:pPr>
              <a:r>
                <a:rPr lang="en-US" sz="1200"/>
                <a:t> e</a:t>
              </a:r>
              <a:r>
                <a:rPr lang="en-US" sz="1200" baseline="30000"/>
                <a:t>-  </a:t>
              </a:r>
              <a:r>
                <a:rPr lang="en-US" sz="1200"/>
                <a:t>Linac </a:t>
              </a:r>
              <a:endParaRPr lang="en-US" sz="1200" baseline="30000"/>
            </a:p>
          </p:txBody>
        </p:sp>
        <p:sp>
          <p:nvSpPr>
            <p:cNvPr id="5138" name="Text Box 20"/>
            <p:cNvSpPr txBox="1">
              <a:spLocks noChangeArrowheads="1"/>
            </p:cNvSpPr>
            <p:nvPr/>
          </p:nvSpPr>
          <p:spPr bwMode="auto">
            <a:xfrm>
              <a:off x="4419600" y="3581400"/>
              <a:ext cx="500458" cy="276999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200" b="1">
                  <a:solidFill>
                    <a:srgbClr val="190EFF"/>
                  </a:solidFill>
                  <a:latin typeface="Arial Narrow" pitchFamily="34" charset="0"/>
                </a:rPr>
                <a:t>e</a:t>
              </a:r>
              <a:r>
                <a:rPr lang="en-US" sz="1200" b="1" baseline="30000">
                  <a:solidFill>
                    <a:srgbClr val="190EFF"/>
                  </a:solidFill>
                  <a:latin typeface="Arial Narrow" pitchFamily="34" charset="0"/>
                </a:rPr>
                <a:t>-</a:t>
              </a:r>
              <a:r>
                <a:rPr lang="en-US" sz="1200" b="1">
                  <a:solidFill>
                    <a:srgbClr val="190EFF"/>
                  </a:solidFill>
                  <a:latin typeface="Arial Narrow" pitchFamily="34" charset="0"/>
                </a:rPr>
                <a:t> DR</a:t>
              </a:r>
            </a:p>
          </p:txBody>
        </p:sp>
        <p:sp>
          <p:nvSpPr>
            <p:cNvPr id="5139" name="Rectangle 49"/>
            <p:cNvSpPr>
              <a:spLocks noChangeArrowheads="1"/>
            </p:cNvSpPr>
            <p:nvPr/>
          </p:nvSpPr>
          <p:spPr bwMode="auto">
            <a:xfrm>
              <a:off x="827943" y="2525713"/>
              <a:ext cx="70338" cy="127000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140" name="Line 54"/>
            <p:cNvSpPr>
              <a:spLocks noChangeShapeType="1"/>
            </p:cNvSpPr>
            <p:nvPr/>
          </p:nvSpPr>
          <p:spPr bwMode="auto">
            <a:xfrm>
              <a:off x="1559170" y="3414712"/>
              <a:ext cx="1260230" cy="14288"/>
            </a:xfrm>
            <a:prstGeom prst="line">
              <a:avLst/>
            </a:prstGeom>
            <a:noFill/>
            <a:ln w="28575">
              <a:solidFill>
                <a:srgbClr val="1005ED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1" name="Rectangle 49"/>
            <p:cNvSpPr>
              <a:spLocks noChangeArrowheads="1"/>
            </p:cNvSpPr>
            <p:nvPr/>
          </p:nvSpPr>
          <p:spPr bwMode="auto">
            <a:xfrm>
              <a:off x="1752600" y="3352800"/>
              <a:ext cx="359019" cy="111125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142" name="Rectangle 49"/>
            <p:cNvSpPr>
              <a:spLocks noChangeArrowheads="1"/>
            </p:cNvSpPr>
            <p:nvPr/>
          </p:nvSpPr>
          <p:spPr bwMode="auto">
            <a:xfrm>
              <a:off x="1524000" y="3352800"/>
              <a:ext cx="93785" cy="101600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143" name="Text Box 71"/>
            <p:cNvSpPr txBox="1">
              <a:spLocks noChangeArrowheads="1"/>
            </p:cNvSpPr>
            <p:nvPr/>
          </p:nvSpPr>
          <p:spPr bwMode="auto">
            <a:xfrm>
              <a:off x="470389" y="2447926"/>
              <a:ext cx="50702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>
                  <a:latin typeface="Calibri" pitchFamily="34" charset="0"/>
                </a:rPr>
                <a:t>gun</a:t>
              </a:r>
            </a:p>
          </p:txBody>
        </p:sp>
        <p:grpSp>
          <p:nvGrpSpPr>
            <p:cNvPr id="5144" name="Group 85"/>
            <p:cNvGrpSpPr>
              <a:grpSpLocks/>
            </p:cNvGrpSpPr>
            <p:nvPr/>
          </p:nvGrpSpPr>
          <p:grpSpPr bwMode="auto">
            <a:xfrm>
              <a:off x="4820030" y="3952874"/>
              <a:ext cx="931985" cy="290513"/>
              <a:chOff x="3463572" y="2608251"/>
              <a:chExt cx="3498963" cy="1440210"/>
            </a:xfrm>
          </p:grpSpPr>
          <p:grpSp>
            <p:nvGrpSpPr>
              <p:cNvPr id="5193" name="Group 81"/>
              <p:cNvGrpSpPr>
                <a:grpSpLocks/>
              </p:cNvGrpSpPr>
              <p:nvPr/>
            </p:nvGrpSpPr>
            <p:grpSpPr bwMode="auto">
              <a:xfrm>
                <a:off x="3463572" y="2608251"/>
                <a:ext cx="3498963" cy="1440210"/>
                <a:chOff x="3463572" y="2608251"/>
                <a:chExt cx="3498963" cy="1440210"/>
              </a:xfrm>
            </p:grpSpPr>
            <p:sp>
              <p:nvSpPr>
                <p:cNvPr id="79" name="Arc 5"/>
                <p:cNvSpPr/>
                <p:nvPr/>
              </p:nvSpPr>
              <p:spPr>
                <a:xfrm>
                  <a:off x="3463722" y="2608256"/>
                  <a:ext cx="1847561" cy="1440210"/>
                </a:xfrm>
                <a:prstGeom prst="arc">
                  <a:avLst>
                    <a:gd name="adj1" fmla="val 5468061"/>
                    <a:gd name="adj2" fmla="val 16231775"/>
                  </a:avLst>
                </a:prstGeom>
                <a:ln>
                  <a:solidFill>
                    <a:srgbClr val="1005ED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Aft>
                      <a:spcPts val="0"/>
                    </a:spcAft>
                    <a:defRPr/>
                  </a:pPr>
                  <a:endParaRPr lang="en-US" sz="2400" b="1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0" name="Arc 6"/>
                <p:cNvSpPr/>
                <p:nvPr/>
              </p:nvSpPr>
              <p:spPr>
                <a:xfrm flipH="1">
                  <a:off x="5311284" y="2608256"/>
                  <a:ext cx="1650887" cy="1440210"/>
                </a:xfrm>
                <a:prstGeom prst="arc">
                  <a:avLst>
                    <a:gd name="adj1" fmla="val 5468061"/>
                    <a:gd name="adj2" fmla="val 16231775"/>
                  </a:avLst>
                </a:prstGeom>
                <a:ln>
                  <a:solidFill>
                    <a:srgbClr val="1005ED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Aft>
                      <a:spcPts val="0"/>
                    </a:spcAft>
                    <a:defRPr/>
                  </a:pPr>
                  <a:endParaRPr lang="en-US" sz="2400" b="1">
                    <a:solidFill>
                      <a:srgbClr val="000000"/>
                    </a:solidFill>
                  </a:endParaRPr>
                </a:p>
              </p:txBody>
            </p:sp>
          </p:grpSp>
          <p:cxnSp>
            <p:nvCxnSpPr>
              <p:cNvPr id="77" name="Straight Connector 3"/>
              <p:cNvCxnSpPr>
                <a:endCxn id="77" idx="0"/>
              </p:cNvCxnSpPr>
              <p:nvPr/>
            </p:nvCxnSpPr>
            <p:spPr>
              <a:xfrm flipV="1">
                <a:off x="4381543" y="4048466"/>
                <a:ext cx="1770085" cy="0"/>
              </a:xfrm>
              <a:prstGeom prst="line">
                <a:avLst/>
              </a:prstGeom>
              <a:ln>
                <a:solidFill>
                  <a:srgbClr val="1005E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4"/>
              <p:cNvCxnSpPr/>
              <p:nvPr/>
            </p:nvCxnSpPr>
            <p:spPr>
              <a:xfrm flipV="1">
                <a:off x="4381543" y="2608256"/>
                <a:ext cx="1770085" cy="0"/>
              </a:xfrm>
              <a:prstGeom prst="line">
                <a:avLst/>
              </a:prstGeom>
              <a:ln>
                <a:solidFill>
                  <a:srgbClr val="1005E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45" name="Group 21"/>
            <p:cNvGrpSpPr>
              <a:grpSpLocks/>
            </p:cNvGrpSpPr>
            <p:nvPr/>
          </p:nvGrpSpPr>
          <p:grpSpPr bwMode="auto">
            <a:xfrm>
              <a:off x="3981830" y="3557587"/>
              <a:ext cx="1217734" cy="368300"/>
              <a:chOff x="2697463" y="3197835"/>
              <a:chExt cx="3498963" cy="1440210"/>
            </a:xfrm>
          </p:grpSpPr>
          <p:sp>
            <p:nvSpPr>
              <p:cNvPr id="72" name="Arc 71"/>
              <p:cNvSpPr/>
              <p:nvPr/>
            </p:nvSpPr>
            <p:spPr>
              <a:xfrm>
                <a:off x="2697615" y="3197839"/>
                <a:ext cx="1847350" cy="1440210"/>
              </a:xfrm>
              <a:prstGeom prst="arc">
                <a:avLst>
                  <a:gd name="adj1" fmla="val 5468061"/>
                  <a:gd name="adj2" fmla="val 16231775"/>
                </a:avLst>
              </a:prstGeom>
              <a:ln>
                <a:solidFill>
                  <a:srgbClr val="1005E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Aft>
                    <a:spcPts val="0"/>
                  </a:spcAft>
                  <a:defRPr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73" name="Arc 9"/>
              <p:cNvSpPr/>
              <p:nvPr/>
            </p:nvSpPr>
            <p:spPr>
              <a:xfrm flipH="1">
                <a:off x="4544966" y="3197839"/>
                <a:ext cx="1651211" cy="1440210"/>
              </a:xfrm>
              <a:prstGeom prst="arc">
                <a:avLst>
                  <a:gd name="adj1" fmla="val 5468061"/>
                  <a:gd name="adj2" fmla="val 16231775"/>
                </a:avLst>
              </a:prstGeom>
              <a:ln>
                <a:solidFill>
                  <a:srgbClr val="1005E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Aft>
                    <a:spcPts val="0"/>
                  </a:spcAft>
                  <a:defRPr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74" name="Straight Connector 73"/>
              <p:cNvCxnSpPr/>
              <p:nvPr/>
            </p:nvCxnSpPr>
            <p:spPr>
              <a:xfrm flipV="1">
                <a:off x="3614449" y="4638049"/>
                <a:ext cx="1769806" cy="0"/>
              </a:xfrm>
              <a:prstGeom prst="line">
                <a:avLst/>
              </a:prstGeom>
              <a:ln>
                <a:solidFill>
                  <a:srgbClr val="1005E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 flipV="1">
                <a:off x="3614449" y="3197839"/>
                <a:ext cx="1769806" cy="0"/>
              </a:xfrm>
              <a:prstGeom prst="line">
                <a:avLst/>
              </a:prstGeom>
              <a:ln>
                <a:solidFill>
                  <a:srgbClr val="1005E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9" name="Straight Connector 28"/>
            <p:cNvCxnSpPr/>
            <p:nvPr/>
          </p:nvCxnSpPr>
          <p:spPr>
            <a:xfrm>
              <a:off x="5105816" y="3581400"/>
              <a:ext cx="1295380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147" name="Group 64"/>
            <p:cNvGrpSpPr>
              <a:grpSpLocks/>
            </p:cNvGrpSpPr>
            <p:nvPr/>
          </p:nvGrpSpPr>
          <p:grpSpPr bwMode="auto">
            <a:xfrm>
              <a:off x="4038600" y="2895600"/>
              <a:ext cx="1217734" cy="368300"/>
              <a:chOff x="2697463" y="3197835"/>
              <a:chExt cx="3498963" cy="1440210"/>
            </a:xfrm>
          </p:grpSpPr>
          <p:sp>
            <p:nvSpPr>
              <p:cNvPr id="68" name="Arc 67"/>
              <p:cNvSpPr/>
              <p:nvPr/>
            </p:nvSpPr>
            <p:spPr>
              <a:xfrm>
                <a:off x="2698707" y="3197835"/>
                <a:ext cx="1847350" cy="1440210"/>
              </a:xfrm>
              <a:prstGeom prst="arc">
                <a:avLst>
                  <a:gd name="adj1" fmla="val 5468061"/>
                  <a:gd name="adj2" fmla="val 16231775"/>
                </a:avLst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Aft>
                    <a:spcPts val="0"/>
                  </a:spcAft>
                  <a:defRPr/>
                </a:pPr>
                <a:endParaRPr lang="en-US" sz="2400" b="1">
                  <a:solidFill>
                    <a:srgbClr val="FF0000"/>
                  </a:solidFill>
                </a:endParaRPr>
              </a:p>
            </p:txBody>
          </p:sp>
          <p:sp>
            <p:nvSpPr>
              <p:cNvPr id="69" name="Arc 15"/>
              <p:cNvSpPr/>
              <p:nvPr/>
            </p:nvSpPr>
            <p:spPr>
              <a:xfrm flipH="1">
                <a:off x="4546057" y="3197835"/>
                <a:ext cx="1651211" cy="1440210"/>
              </a:xfrm>
              <a:prstGeom prst="arc">
                <a:avLst>
                  <a:gd name="adj1" fmla="val 5468061"/>
                  <a:gd name="adj2" fmla="val 16231775"/>
                </a:avLst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Aft>
                    <a:spcPts val="0"/>
                  </a:spcAft>
                  <a:defRPr/>
                </a:pPr>
                <a:endParaRPr lang="en-US" sz="2400" b="1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70" name="Straight Connector 69"/>
              <p:cNvCxnSpPr/>
              <p:nvPr/>
            </p:nvCxnSpPr>
            <p:spPr>
              <a:xfrm flipV="1">
                <a:off x="3615541" y="4638045"/>
                <a:ext cx="1769806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 flipV="1">
                <a:off x="3615541" y="3197835"/>
                <a:ext cx="1769806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1" name="Straight Connector 30"/>
            <p:cNvCxnSpPr/>
            <p:nvPr/>
          </p:nvCxnSpPr>
          <p:spPr>
            <a:xfrm flipV="1">
              <a:off x="5105816" y="3276600"/>
              <a:ext cx="1295380" cy="635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>
              <a:endCxn id="66" idx="2"/>
            </p:cNvCxnSpPr>
            <p:nvPr/>
          </p:nvCxnSpPr>
          <p:spPr>
            <a:xfrm>
              <a:off x="3810436" y="2590800"/>
              <a:ext cx="1314429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4572424" y="2895600"/>
              <a:ext cx="83818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151" name="Group 86"/>
            <p:cNvGrpSpPr>
              <a:grpSpLocks/>
            </p:cNvGrpSpPr>
            <p:nvPr/>
          </p:nvGrpSpPr>
          <p:grpSpPr bwMode="auto">
            <a:xfrm>
              <a:off x="4876800" y="2590800"/>
              <a:ext cx="933450" cy="290513"/>
              <a:chOff x="3463572" y="2608251"/>
              <a:chExt cx="3498963" cy="1440210"/>
            </a:xfrm>
          </p:grpSpPr>
          <p:grpSp>
            <p:nvGrpSpPr>
              <p:cNvPr id="5180" name="Group 81"/>
              <p:cNvGrpSpPr>
                <a:grpSpLocks/>
              </p:cNvGrpSpPr>
              <p:nvPr/>
            </p:nvGrpSpPr>
            <p:grpSpPr bwMode="auto">
              <a:xfrm>
                <a:off x="3463572" y="2608251"/>
                <a:ext cx="3498963" cy="1440210"/>
                <a:chOff x="3463572" y="2608251"/>
                <a:chExt cx="3498963" cy="1440210"/>
              </a:xfrm>
            </p:grpSpPr>
            <p:sp>
              <p:nvSpPr>
                <p:cNvPr id="66" name="Arc 65"/>
                <p:cNvSpPr/>
                <p:nvPr/>
              </p:nvSpPr>
              <p:spPr>
                <a:xfrm>
                  <a:off x="3465143" y="2608251"/>
                  <a:ext cx="1850614" cy="1440210"/>
                </a:xfrm>
                <a:prstGeom prst="arc">
                  <a:avLst>
                    <a:gd name="adj1" fmla="val 5468061"/>
                    <a:gd name="adj2" fmla="val 16231775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Aft>
                      <a:spcPts val="0"/>
                    </a:spcAft>
                    <a:defRPr/>
                  </a:pPr>
                  <a:endParaRPr lang="en-US" sz="2400" b="1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7" name="Arc 66"/>
                <p:cNvSpPr/>
                <p:nvPr/>
              </p:nvSpPr>
              <p:spPr>
                <a:xfrm flipH="1">
                  <a:off x="5315757" y="2608251"/>
                  <a:ext cx="1648293" cy="1440210"/>
                </a:xfrm>
                <a:prstGeom prst="arc">
                  <a:avLst>
                    <a:gd name="adj1" fmla="val 5468061"/>
                    <a:gd name="adj2" fmla="val 16231775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Aft>
                      <a:spcPts val="0"/>
                    </a:spcAft>
                    <a:defRPr/>
                  </a:pPr>
                  <a:endParaRPr lang="en-US" sz="2400" b="1">
                    <a:solidFill>
                      <a:srgbClr val="000000"/>
                    </a:solidFill>
                  </a:endParaRPr>
                </a:p>
              </p:txBody>
            </p:sp>
          </p:grpSp>
          <p:cxnSp>
            <p:nvCxnSpPr>
              <p:cNvPr id="64" name="Straight Connector 63"/>
              <p:cNvCxnSpPr>
                <a:endCxn id="67" idx="0"/>
              </p:cNvCxnSpPr>
              <p:nvPr/>
            </p:nvCxnSpPr>
            <p:spPr>
              <a:xfrm flipV="1">
                <a:off x="4381523" y="4048461"/>
                <a:ext cx="1773255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 flipV="1">
                <a:off x="4381523" y="2608251"/>
                <a:ext cx="1773255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152" name="Oval 75"/>
            <p:cNvSpPr>
              <a:spLocks noChangeArrowheads="1"/>
            </p:cNvSpPr>
            <p:nvPr/>
          </p:nvSpPr>
          <p:spPr bwMode="auto">
            <a:xfrm>
              <a:off x="4869473" y="3284538"/>
              <a:ext cx="507023" cy="312737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cxnSp>
          <p:nvCxnSpPr>
            <p:cNvPr id="36" name="Straight Connector 35"/>
            <p:cNvCxnSpPr/>
            <p:nvPr/>
          </p:nvCxnSpPr>
          <p:spPr>
            <a:xfrm rot="5400000" flipH="1" flipV="1">
              <a:off x="3048435" y="3429000"/>
              <a:ext cx="1676400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V="1">
              <a:off x="3886635" y="4257675"/>
              <a:ext cx="1614462" cy="9525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55" name="Text Box 20"/>
            <p:cNvSpPr txBox="1">
              <a:spLocks noChangeArrowheads="1"/>
            </p:cNvSpPr>
            <p:nvPr/>
          </p:nvSpPr>
          <p:spPr bwMode="auto">
            <a:xfrm>
              <a:off x="4953000" y="2590800"/>
              <a:ext cx="826477" cy="276225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 b="1">
                  <a:solidFill>
                    <a:srgbClr val="FF0000"/>
                  </a:solidFill>
                  <a:latin typeface="Arial Narrow" pitchFamily="34" charset="0"/>
                </a:rPr>
                <a:t> PDR  </a:t>
              </a:r>
            </a:p>
          </p:txBody>
        </p:sp>
        <p:sp>
          <p:nvSpPr>
            <p:cNvPr id="5156" name="Text Box 20"/>
            <p:cNvSpPr txBox="1">
              <a:spLocks noChangeArrowheads="1"/>
            </p:cNvSpPr>
            <p:nvPr/>
          </p:nvSpPr>
          <p:spPr bwMode="auto">
            <a:xfrm>
              <a:off x="4249616" y="2890838"/>
              <a:ext cx="731227" cy="277812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 b="1">
                  <a:solidFill>
                    <a:srgbClr val="FF0000"/>
                  </a:solidFill>
                  <a:latin typeface="Arial Narrow" pitchFamily="34" charset="0"/>
                </a:rPr>
                <a:t>e</a:t>
              </a:r>
              <a:r>
                <a:rPr lang="en-US" sz="1200" b="1" baseline="30000">
                  <a:solidFill>
                    <a:srgbClr val="FF0000"/>
                  </a:solidFill>
                  <a:latin typeface="Arial Narrow" pitchFamily="34" charset="0"/>
                </a:rPr>
                <a:t>+</a:t>
              </a:r>
              <a:r>
                <a:rPr lang="en-US" sz="1200" b="1">
                  <a:solidFill>
                    <a:srgbClr val="FF0000"/>
                  </a:solidFill>
                  <a:latin typeface="Arial Narrow" pitchFamily="34" charset="0"/>
                </a:rPr>
                <a:t> DR  </a:t>
              </a:r>
            </a:p>
          </p:txBody>
        </p:sp>
        <p:sp>
          <p:nvSpPr>
            <p:cNvPr id="5157" name="Text Box 20"/>
            <p:cNvSpPr txBox="1">
              <a:spLocks noChangeArrowheads="1"/>
            </p:cNvSpPr>
            <p:nvPr/>
          </p:nvSpPr>
          <p:spPr bwMode="auto">
            <a:xfrm>
              <a:off x="4800600" y="3276600"/>
              <a:ext cx="662354" cy="309563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 b="1">
                  <a:latin typeface="Arial Narrow" pitchFamily="34" charset="0"/>
                </a:rPr>
                <a:t>DL’s</a:t>
              </a:r>
              <a:r>
                <a:rPr lang="en-US" sz="1400">
                  <a:latin typeface="Arial Narrow" pitchFamily="34" charset="0"/>
                </a:rPr>
                <a:t> </a:t>
              </a:r>
            </a:p>
          </p:txBody>
        </p:sp>
        <p:cxnSp>
          <p:nvCxnSpPr>
            <p:cNvPr id="41" name="Straight Connector 40"/>
            <p:cNvCxnSpPr/>
            <p:nvPr/>
          </p:nvCxnSpPr>
          <p:spPr>
            <a:xfrm>
              <a:off x="4515275" y="3952875"/>
              <a:ext cx="685789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59" name="Text Box 48"/>
            <p:cNvSpPr txBox="1">
              <a:spLocks noChangeArrowheads="1"/>
            </p:cNvSpPr>
            <p:nvPr/>
          </p:nvSpPr>
          <p:spPr bwMode="auto">
            <a:xfrm>
              <a:off x="5715000" y="2971800"/>
              <a:ext cx="675542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en-US" sz="1200"/>
                <a:t>BC1 </a:t>
              </a:r>
            </a:p>
          </p:txBody>
        </p:sp>
        <p:sp>
          <p:nvSpPr>
            <p:cNvPr id="5160" name="Text Box 44"/>
            <p:cNvSpPr txBox="1">
              <a:spLocks noChangeArrowheads="1"/>
            </p:cNvSpPr>
            <p:nvPr/>
          </p:nvSpPr>
          <p:spPr bwMode="auto">
            <a:xfrm>
              <a:off x="687265" y="3389311"/>
              <a:ext cx="929054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en-US" sz="1200"/>
                <a:t>DC gun</a:t>
              </a:r>
            </a:p>
          </p:txBody>
        </p:sp>
        <p:sp>
          <p:nvSpPr>
            <p:cNvPr id="5161" name="Text Box 71"/>
            <p:cNvSpPr txBox="1">
              <a:spLocks noChangeArrowheads="1"/>
            </p:cNvSpPr>
            <p:nvPr/>
          </p:nvSpPr>
          <p:spPr bwMode="auto">
            <a:xfrm>
              <a:off x="2209800" y="2743200"/>
              <a:ext cx="507023" cy="246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000">
                  <a:latin typeface="Calibri" pitchFamily="34" charset="0"/>
                </a:rPr>
                <a:t>target</a:t>
              </a:r>
            </a:p>
          </p:txBody>
        </p:sp>
        <p:sp>
          <p:nvSpPr>
            <p:cNvPr id="5162" name="Rectangle 52"/>
            <p:cNvSpPr>
              <a:spLocks noChangeArrowheads="1"/>
            </p:cNvSpPr>
            <p:nvPr/>
          </p:nvSpPr>
          <p:spPr bwMode="auto">
            <a:xfrm>
              <a:off x="2362200" y="2667000"/>
              <a:ext cx="137746" cy="96838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46" name="Rectangle 70"/>
            <p:cNvSpPr>
              <a:spLocks noChangeArrowheads="1"/>
            </p:cNvSpPr>
            <p:nvPr/>
          </p:nvSpPr>
          <p:spPr bwMode="auto">
            <a:xfrm flipV="1">
              <a:off x="2591255" y="2667000"/>
              <a:ext cx="358769" cy="80963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Calibri" pitchFamily="34" charset="0"/>
              </a:endParaRPr>
            </a:p>
          </p:txBody>
        </p:sp>
        <p:sp>
          <p:nvSpPr>
            <p:cNvPr id="5164" name="Line 41"/>
            <p:cNvSpPr>
              <a:spLocks noChangeShapeType="1"/>
            </p:cNvSpPr>
            <p:nvPr/>
          </p:nvSpPr>
          <p:spPr bwMode="auto">
            <a:xfrm flipV="1">
              <a:off x="2286000" y="2514600"/>
              <a:ext cx="685800" cy="793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5" name="Line 41"/>
            <p:cNvSpPr>
              <a:spLocks noChangeShapeType="1"/>
            </p:cNvSpPr>
            <p:nvPr/>
          </p:nvSpPr>
          <p:spPr bwMode="auto">
            <a:xfrm flipV="1">
              <a:off x="2286000" y="2667000"/>
              <a:ext cx="685800" cy="793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6" name="Line 41"/>
            <p:cNvSpPr>
              <a:spLocks noChangeShapeType="1"/>
            </p:cNvSpPr>
            <p:nvPr/>
          </p:nvSpPr>
          <p:spPr bwMode="auto">
            <a:xfrm flipV="1">
              <a:off x="2209800" y="2514600"/>
              <a:ext cx="76200" cy="762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7" name="Line 41"/>
            <p:cNvSpPr>
              <a:spLocks noChangeShapeType="1"/>
            </p:cNvSpPr>
            <p:nvPr/>
          </p:nvSpPr>
          <p:spPr bwMode="auto">
            <a:xfrm>
              <a:off x="2209800" y="2590800"/>
              <a:ext cx="76200" cy="762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8" name="Line 41"/>
            <p:cNvSpPr>
              <a:spLocks noChangeShapeType="1"/>
            </p:cNvSpPr>
            <p:nvPr/>
          </p:nvSpPr>
          <p:spPr bwMode="auto">
            <a:xfrm>
              <a:off x="2971800" y="2514600"/>
              <a:ext cx="152400" cy="762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9" name="Line 41"/>
            <p:cNvSpPr>
              <a:spLocks noChangeShapeType="1"/>
            </p:cNvSpPr>
            <p:nvPr/>
          </p:nvSpPr>
          <p:spPr bwMode="auto">
            <a:xfrm flipV="1">
              <a:off x="2971800" y="2590800"/>
              <a:ext cx="152400" cy="762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0" name="Line 41"/>
            <p:cNvSpPr>
              <a:spLocks noChangeShapeType="1"/>
            </p:cNvSpPr>
            <p:nvPr/>
          </p:nvSpPr>
          <p:spPr bwMode="auto">
            <a:xfrm flipV="1">
              <a:off x="3124200" y="2590800"/>
              <a:ext cx="7620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1" name="Text Box 44"/>
            <p:cNvSpPr txBox="1">
              <a:spLocks noChangeArrowheads="1"/>
            </p:cNvSpPr>
            <p:nvPr/>
          </p:nvSpPr>
          <p:spPr bwMode="auto">
            <a:xfrm>
              <a:off x="7315200" y="3505200"/>
              <a:ext cx="929054" cy="202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en-US" sz="1200"/>
                <a:t>9 GeV</a:t>
              </a:r>
            </a:p>
          </p:txBody>
        </p:sp>
        <p:sp>
          <p:nvSpPr>
            <p:cNvPr id="5172" name="Text Box 44"/>
            <p:cNvSpPr txBox="1">
              <a:spLocks noChangeArrowheads="1"/>
            </p:cNvSpPr>
            <p:nvPr/>
          </p:nvSpPr>
          <p:spPr bwMode="auto">
            <a:xfrm>
              <a:off x="3124200" y="2743200"/>
              <a:ext cx="929054" cy="202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en-US" sz="1200"/>
                <a:t>2.86 GeV</a:t>
              </a:r>
            </a:p>
          </p:txBody>
        </p:sp>
        <p:sp>
          <p:nvSpPr>
            <p:cNvPr id="5173" name="Text Box 44"/>
            <p:cNvSpPr txBox="1">
              <a:spLocks noChangeArrowheads="1"/>
            </p:cNvSpPr>
            <p:nvPr/>
          </p:nvSpPr>
          <p:spPr bwMode="auto">
            <a:xfrm>
              <a:off x="2057400" y="3124200"/>
              <a:ext cx="929054" cy="202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en-US" sz="1200"/>
                <a:t>0.2 GeV</a:t>
              </a:r>
            </a:p>
          </p:txBody>
        </p:sp>
        <p:sp>
          <p:nvSpPr>
            <p:cNvPr id="5174" name="Text Box 20"/>
            <p:cNvSpPr txBox="1">
              <a:spLocks noChangeArrowheads="1"/>
            </p:cNvSpPr>
            <p:nvPr/>
          </p:nvSpPr>
          <p:spPr bwMode="auto">
            <a:xfrm>
              <a:off x="4972430" y="3952874"/>
              <a:ext cx="826477" cy="276225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 b="1">
                  <a:solidFill>
                    <a:srgbClr val="1005ED"/>
                  </a:solidFill>
                  <a:latin typeface="Arial Narrow" pitchFamily="34" charset="0"/>
                </a:rPr>
                <a:t> PDR  </a:t>
              </a: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5944002" y="3200400"/>
              <a:ext cx="152398" cy="1524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944002" y="3505200"/>
              <a:ext cx="152398" cy="152400"/>
            </a:xfrm>
            <a:prstGeom prst="rect">
              <a:avLst/>
            </a:prstGeom>
            <a:solidFill>
              <a:srgbClr val="1005E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177" name="Line 65"/>
            <p:cNvSpPr>
              <a:spLocks noChangeShapeType="1"/>
            </p:cNvSpPr>
            <p:nvPr/>
          </p:nvSpPr>
          <p:spPr bwMode="auto">
            <a:xfrm flipV="1">
              <a:off x="6400800" y="3429000"/>
              <a:ext cx="304800" cy="152400"/>
            </a:xfrm>
            <a:prstGeom prst="line">
              <a:avLst/>
            </a:prstGeom>
            <a:noFill/>
            <a:ln w="28575">
              <a:solidFill>
                <a:srgbClr val="1005ED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Rounded Rectangle 60"/>
            <p:cNvSpPr/>
            <p:nvPr/>
          </p:nvSpPr>
          <p:spPr>
            <a:xfrm rot="16200000">
              <a:off x="3716772" y="3217864"/>
              <a:ext cx="339725" cy="15239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179" name="Text Box 44"/>
            <p:cNvSpPr txBox="1">
              <a:spLocks noChangeArrowheads="1"/>
            </p:cNvSpPr>
            <p:nvPr/>
          </p:nvSpPr>
          <p:spPr bwMode="auto">
            <a:xfrm>
              <a:off x="2895600" y="3200400"/>
              <a:ext cx="92758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/>
                <a:t>Spin rotatator</a:t>
              </a:r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914400" y="4648200"/>
            <a:ext cx="8001000" cy="915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Two hybrid positron sources (only one needed for 3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  <a:latin typeface="+mj-lt"/>
              </a:rPr>
              <a:t>TeV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Common injector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  <a:latin typeface="+mj-lt"/>
              </a:rPr>
              <a:t>linac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All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  <a:latin typeface="+mj-lt"/>
              </a:rPr>
              <a:t>linac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at 2 GHz , bunch spacing 1 GHz before the damping rings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Rounded Rectangle 257"/>
          <p:cNvSpPr/>
          <p:nvPr/>
        </p:nvSpPr>
        <p:spPr bwMode="auto">
          <a:xfrm>
            <a:off x="3567321" y="1225179"/>
            <a:ext cx="5050468" cy="1565179"/>
          </a:xfrm>
          <a:prstGeom prst="roundRect">
            <a:avLst/>
          </a:prstGeom>
          <a:solidFill>
            <a:schemeClr val="bg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cxnSp>
        <p:nvCxnSpPr>
          <p:cNvPr id="249" name="Straight Connector 248"/>
          <p:cNvCxnSpPr>
            <a:stCxn id="244" idx="3"/>
            <a:endCxn id="246" idx="1"/>
          </p:cNvCxnSpPr>
          <p:nvPr/>
        </p:nvCxnSpPr>
        <p:spPr bwMode="auto">
          <a:xfrm>
            <a:off x="4790735" y="1708870"/>
            <a:ext cx="1474950" cy="0"/>
          </a:xfrm>
          <a:prstGeom prst="line">
            <a:avLst/>
          </a:prstGeom>
          <a:solidFill>
            <a:schemeClr val="bg1"/>
          </a:solidFill>
          <a:ln w="28575" cap="flat" cmpd="sng" algn="ctr">
            <a:solidFill>
              <a:srgbClr val="FF0000"/>
            </a:solidFill>
            <a:prstDash val="sysDot"/>
            <a:round/>
            <a:headEnd type="none" w="sm" len="sm"/>
            <a:tailEnd type="none" w="sm" len="sm"/>
          </a:ln>
          <a:effectLst/>
        </p:spPr>
      </p:cxnSp>
      <p:sp>
        <p:nvSpPr>
          <p:cNvPr id="217" name="Line 54"/>
          <p:cNvSpPr>
            <a:spLocks noChangeShapeType="1"/>
          </p:cNvSpPr>
          <p:nvPr/>
        </p:nvSpPr>
        <p:spPr bwMode="auto">
          <a:xfrm>
            <a:off x="3331086" y="5634452"/>
            <a:ext cx="545252" cy="0"/>
          </a:xfrm>
          <a:prstGeom prst="line">
            <a:avLst/>
          </a:prstGeom>
          <a:noFill/>
          <a:ln w="28575">
            <a:solidFill>
              <a:srgbClr val="1005ED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8" name="Arc 227"/>
          <p:cNvSpPr/>
          <p:nvPr/>
        </p:nvSpPr>
        <p:spPr bwMode="auto">
          <a:xfrm>
            <a:off x="5517457" y="5095901"/>
            <a:ext cx="296783" cy="249236"/>
          </a:xfrm>
          <a:prstGeom prst="arc">
            <a:avLst>
              <a:gd name="adj1" fmla="val 16200000"/>
              <a:gd name="adj2" fmla="val 6295525"/>
            </a:avLst>
          </a:prstGeom>
          <a:solidFill>
            <a:schemeClr val="bg1"/>
          </a:solidFill>
          <a:ln w="2857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cxnSp>
        <p:nvCxnSpPr>
          <p:cNvPr id="220" name="Straight Connector 219"/>
          <p:cNvCxnSpPr/>
          <p:nvPr/>
        </p:nvCxnSpPr>
        <p:spPr bwMode="auto">
          <a:xfrm>
            <a:off x="5254756" y="3272490"/>
            <a:ext cx="2747578" cy="0"/>
          </a:xfrm>
          <a:prstGeom prst="line">
            <a:avLst/>
          </a:prstGeom>
          <a:solidFill>
            <a:schemeClr val="bg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1809646" y="3267263"/>
            <a:ext cx="3382478" cy="0"/>
          </a:xfrm>
          <a:prstGeom prst="line">
            <a:avLst/>
          </a:prstGeom>
          <a:solidFill>
            <a:schemeClr val="bg1"/>
          </a:solidFill>
          <a:ln w="2857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3" name="Rectangle 5"/>
          <p:cNvSpPr txBox="1">
            <a:spLocks noChangeArrowheads="1"/>
          </p:cNvSpPr>
          <p:nvPr/>
        </p:nvSpPr>
        <p:spPr bwMode="auto">
          <a:xfrm>
            <a:off x="1201149" y="231654"/>
            <a:ext cx="680118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600" b="1" dirty="0" smtClean="0">
                <a:solidFill>
                  <a:srgbClr val="0000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Layout with </a:t>
            </a:r>
            <a:r>
              <a:rPr lang="en-US" sz="3600" b="1" dirty="0" err="1" smtClean="0">
                <a:solidFill>
                  <a:srgbClr val="0000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undulator</a:t>
            </a:r>
            <a:r>
              <a:rPr lang="en-US" sz="3600" b="1" dirty="0" smtClean="0">
                <a:solidFill>
                  <a:srgbClr val="0000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 based positron source</a:t>
            </a:r>
            <a:endParaRPr lang="en-US" sz="3600" b="1" dirty="0">
              <a:solidFill>
                <a:srgbClr val="0000FF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64539" y="2807705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IP</a:t>
            </a:r>
            <a:endParaRPr lang="en-GB" sz="1400" dirty="0"/>
          </a:p>
        </p:txBody>
      </p:sp>
      <p:sp>
        <p:nvSpPr>
          <p:cNvPr id="6" name="Rounded Rectangle 5"/>
          <p:cNvSpPr/>
          <p:nvPr/>
        </p:nvSpPr>
        <p:spPr bwMode="auto">
          <a:xfrm>
            <a:off x="5349080" y="3206875"/>
            <a:ext cx="633539" cy="12077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65848" y="1774234"/>
            <a:ext cx="843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target</a:t>
            </a:r>
            <a:endParaRPr lang="en-GB" sz="1400" dirty="0"/>
          </a:p>
        </p:txBody>
      </p:sp>
      <p:sp>
        <p:nvSpPr>
          <p:cNvPr id="56" name="Rounded Rectangle 55"/>
          <p:cNvSpPr/>
          <p:nvPr/>
        </p:nvSpPr>
        <p:spPr bwMode="auto">
          <a:xfrm>
            <a:off x="4431000" y="3206875"/>
            <a:ext cx="633539" cy="12077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513254" y="2898638"/>
            <a:ext cx="5745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BDS</a:t>
            </a:r>
            <a:endParaRPr lang="en-GB" sz="1400" dirty="0"/>
          </a:p>
        </p:txBody>
      </p:sp>
      <p:sp>
        <p:nvSpPr>
          <p:cNvPr id="59" name="Rounded Rectangle 58"/>
          <p:cNvSpPr/>
          <p:nvPr/>
        </p:nvSpPr>
        <p:spPr bwMode="auto">
          <a:xfrm>
            <a:off x="6117688" y="3206875"/>
            <a:ext cx="1452598" cy="120776"/>
          </a:xfrm>
          <a:prstGeom prst="roundRect">
            <a:avLst/>
          </a:prstGeom>
          <a:solidFill>
            <a:schemeClr val="accent5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265685" y="2899183"/>
            <a:ext cx="1156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Main </a:t>
            </a:r>
            <a:r>
              <a:rPr lang="en-GB" sz="1400" dirty="0" err="1" smtClean="0"/>
              <a:t>Linac</a:t>
            </a:r>
            <a:endParaRPr lang="en-GB" sz="1400" dirty="0"/>
          </a:p>
        </p:txBody>
      </p:sp>
      <p:sp>
        <p:nvSpPr>
          <p:cNvPr id="61" name="Rounded Rectangle 60"/>
          <p:cNvSpPr/>
          <p:nvPr/>
        </p:nvSpPr>
        <p:spPr bwMode="auto">
          <a:xfrm>
            <a:off x="2165704" y="3206960"/>
            <a:ext cx="1452598" cy="120776"/>
          </a:xfrm>
          <a:prstGeom prst="roundRect">
            <a:avLst/>
          </a:prstGeom>
          <a:solidFill>
            <a:schemeClr val="accent5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461699" y="2897779"/>
            <a:ext cx="1156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Main </a:t>
            </a:r>
            <a:r>
              <a:rPr lang="en-GB" sz="1400" dirty="0" err="1" smtClean="0"/>
              <a:t>Linac</a:t>
            </a:r>
            <a:endParaRPr lang="en-GB" sz="1400" dirty="0"/>
          </a:p>
        </p:txBody>
      </p:sp>
      <p:sp>
        <p:nvSpPr>
          <p:cNvPr id="13" name="Arc 12"/>
          <p:cNvSpPr/>
          <p:nvPr/>
        </p:nvSpPr>
        <p:spPr bwMode="auto">
          <a:xfrm>
            <a:off x="7629718" y="3267348"/>
            <a:ext cx="745232" cy="700784"/>
          </a:xfrm>
          <a:prstGeom prst="arc">
            <a:avLst>
              <a:gd name="adj1" fmla="val 16200000"/>
              <a:gd name="adj2" fmla="val 9778384"/>
            </a:avLst>
          </a:prstGeom>
          <a:solidFill>
            <a:schemeClr val="bg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4" name="Arc 23"/>
          <p:cNvSpPr/>
          <p:nvPr/>
        </p:nvSpPr>
        <p:spPr bwMode="auto">
          <a:xfrm>
            <a:off x="7078824" y="3524091"/>
            <a:ext cx="576064" cy="444041"/>
          </a:xfrm>
          <a:prstGeom prst="arc">
            <a:avLst/>
          </a:prstGeom>
          <a:solidFill>
            <a:schemeClr val="bg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cxnSp>
        <p:nvCxnSpPr>
          <p:cNvPr id="26" name="Straight Connector 25"/>
          <p:cNvCxnSpPr>
            <a:endCxn id="24" idx="0"/>
          </p:cNvCxnSpPr>
          <p:nvPr/>
        </p:nvCxnSpPr>
        <p:spPr bwMode="auto">
          <a:xfrm>
            <a:off x="5982619" y="3524091"/>
            <a:ext cx="1384237" cy="0"/>
          </a:xfrm>
          <a:prstGeom prst="line">
            <a:avLst/>
          </a:prstGeom>
          <a:solidFill>
            <a:schemeClr val="bg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81" name="Arc 80"/>
          <p:cNvSpPr/>
          <p:nvPr/>
        </p:nvSpPr>
        <p:spPr bwMode="auto">
          <a:xfrm flipH="1">
            <a:off x="1452821" y="3267348"/>
            <a:ext cx="745232" cy="700784"/>
          </a:xfrm>
          <a:prstGeom prst="arc">
            <a:avLst>
              <a:gd name="adj1" fmla="val 16200000"/>
              <a:gd name="adj2" fmla="val 9778384"/>
            </a:avLst>
          </a:prstGeom>
          <a:solidFill>
            <a:schemeClr val="bg1"/>
          </a:solidFill>
          <a:ln w="2857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2" name="Arc 81"/>
          <p:cNvSpPr/>
          <p:nvPr/>
        </p:nvSpPr>
        <p:spPr bwMode="auto">
          <a:xfrm flipH="1">
            <a:off x="2172883" y="3524091"/>
            <a:ext cx="576064" cy="444041"/>
          </a:xfrm>
          <a:prstGeom prst="arc">
            <a:avLst/>
          </a:prstGeom>
          <a:solidFill>
            <a:schemeClr val="bg1"/>
          </a:solidFill>
          <a:ln w="2857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cxnSp>
        <p:nvCxnSpPr>
          <p:cNvPr id="83" name="Straight Connector 82"/>
          <p:cNvCxnSpPr>
            <a:endCxn id="82" idx="0"/>
          </p:cNvCxnSpPr>
          <p:nvPr/>
        </p:nvCxnSpPr>
        <p:spPr bwMode="auto">
          <a:xfrm flipH="1">
            <a:off x="2460915" y="3524091"/>
            <a:ext cx="1931717" cy="0"/>
          </a:xfrm>
          <a:prstGeom prst="line">
            <a:avLst/>
          </a:prstGeom>
          <a:solidFill>
            <a:schemeClr val="bg1"/>
          </a:solidFill>
          <a:ln w="2857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31" name="Arc 30"/>
          <p:cNvSpPr/>
          <p:nvPr/>
        </p:nvSpPr>
        <p:spPr bwMode="auto">
          <a:xfrm>
            <a:off x="4430999" y="3338668"/>
            <a:ext cx="633539" cy="629464"/>
          </a:xfrm>
          <a:prstGeom prst="arc">
            <a:avLst>
              <a:gd name="adj1" fmla="val 16200000"/>
              <a:gd name="adj2" fmla="val 5843317"/>
            </a:avLst>
          </a:prstGeom>
          <a:solidFill>
            <a:schemeClr val="bg1"/>
          </a:solidFill>
          <a:ln w="2857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cxnSp>
        <p:nvCxnSpPr>
          <p:cNvPr id="40" name="Straight Connector 39"/>
          <p:cNvCxnSpPr/>
          <p:nvPr/>
        </p:nvCxnSpPr>
        <p:spPr bwMode="auto">
          <a:xfrm flipH="1">
            <a:off x="5064539" y="3524091"/>
            <a:ext cx="918080" cy="444041"/>
          </a:xfrm>
          <a:prstGeom prst="line">
            <a:avLst/>
          </a:prstGeom>
          <a:solidFill>
            <a:schemeClr val="bg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42" name="Straight Connector 41"/>
          <p:cNvCxnSpPr>
            <a:endCxn id="31" idx="0"/>
          </p:cNvCxnSpPr>
          <p:nvPr/>
        </p:nvCxnSpPr>
        <p:spPr bwMode="auto">
          <a:xfrm flipV="1">
            <a:off x="4361556" y="3338668"/>
            <a:ext cx="386212" cy="185423"/>
          </a:xfrm>
          <a:prstGeom prst="line">
            <a:avLst/>
          </a:prstGeom>
          <a:solidFill>
            <a:schemeClr val="bg1"/>
          </a:solidFill>
          <a:ln w="2857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>
            <a:off x="4336553" y="3965667"/>
            <a:ext cx="756593" cy="0"/>
          </a:xfrm>
          <a:prstGeom prst="line">
            <a:avLst/>
          </a:prstGeom>
          <a:solidFill>
            <a:schemeClr val="bg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55" name="Line 41"/>
          <p:cNvSpPr>
            <a:spLocks noChangeShapeType="1"/>
          </p:cNvSpPr>
          <p:nvPr/>
        </p:nvSpPr>
        <p:spPr bwMode="auto">
          <a:xfrm flipV="1">
            <a:off x="4866937" y="5095901"/>
            <a:ext cx="818899" cy="0"/>
          </a:xfrm>
          <a:prstGeom prst="line">
            <a:avLst/>
          </a:prstGeom>
          <a:noFill/>
          <a:ln w="28575">
            <a:solidFill>
              <a:schemeClr val="accent5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6" name="Line 55"/>
          <p:cNvSpPr>
            <a:spLocks noChangeShapeType="1"/>
          </p:cNvSpPr>
          <p:nvPr/>
        </p:nvSpPr>
        <p:spPr bwMode="auto">
          <a:xfrm flipV="1">
            <a:off x="3876337" y="4749029"/>
            <a:ext cx="285500" cy="356243"/>
          </a:xfrm>
          <a:prstGeom prst="line">
            <a:avLst/>
          </a:prstGeom>
          <a:noFill/>
          <a:ln w="28575">
            <a:solidFill>
              <a:srgbClr val="1005ED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8" name="Line 65"/>
          <p:cNvSpPr>
            <a:spLocks noChangeShapeType="1"/>
          </p:cNvSpPr>
          <p:nvPr/>
        </p:nvSpPr>
        <p:spPr bwMode="auto">
          <a:xfrm>
            <a:off x="2732476" y="5207819"/>
            <a:ext cx="332642" cy="141286"/>
          </a:xfrm>
          <a:prstGeom prst="line">
            <a:avLst/>
          </a:pr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9" name="Text Box 44"/>
          <p:cNvSpPr txBox="1">
            <a:spLocks noChangeArrowheads="1"/>
          </p:cNvSpPr>
          <p:nvPr/>
        </p:nvSpPr>
        <p:spPr bwMode="auto">
          <a:xfrm>
            <a:off x="3065118" y="4473471"/>
            <a:ext cx="9275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dirty="0"/>
              <a:t>Injector </a:t>
            </a:r>
            <a:r>
              <a:rPr lang="en-US" sz="1200" dirty="0" err="1"/>
              <a:t>Linac</a:t>
            </a:r>
            <a:endParaRPr lang="en-US" sz="1200" dirty="0"/>
          </a:p>
        </p:txBody>
      </p:sp>
      <p:sp>
        <p:nvSpPr>
          <p:cNvPr id="160" name="Text Box 48"/>
          <p:cNvSpPr txBox="1">
            <a:spLocks noChangeArrowheads="1"/>
          </p:cNvSpPr>
          <p:nvPr/>
        </p:nvSpPr>
        <p:spPr bwMode="auto">
          <a:xfrm>
            <a:off x="4392633" y="5475685"/>
            <a:ext cx="130858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Booster </a:t>
            </a:r>
            <a:r>
              <a:rPr lang="en-US" sz="1200" dirty="0" err="1" smtClean="0"/>
              <a:t>Linac</a:t>
            </a:r>
            <a:endParaRPr lang="en-US" sz="1200" dirty="0" smtClean="0"/>
          </a:p>
          <a:p>
            <a:pPr algn="ctr">
              <a:lnSpc>
                <a:spcPct val="50000"/>
              </a:lnSpc>
            </a:pPr>
            <a:r>
              <a:rPr lang="en-US" sz="1200" dirty="0" smtClean="0"/>
              <a:t>2 GHz </a:t>
            </a:r>
            <a:endParaRPr lang="en-US" sz="1200" dirty="0"/>
          </a:p>
        </p:txBody>
      </p:sp>
      <p:sp>
        <p:nvSpPr>
          <p:cNvPr id="161" name="Text Box 40"/>
          <p:cNvSpPr txBox="1">
            <a:spLocks noChangeArrowheads="1"/>
          </p:cNvSpPr>
          <p:nvPr/>
        </p:nvSpPr>
        <p:spPr bwMode="auto">
          <a:xfrm>
            <a:off x="4361556" y="3964391"/>
            <a:ext cx="1295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Pre-injector </a:t>
            </a:r>
          </a:p>
          <a:p>
            <a:pPr algn="ctr">
              <a:lnSpc>
                <a:spcPct val="50000"/>
              </a:lnSpc>
            </a:pPr>
            <a:r>
              <a:rPr lang="en-US" sz="1200" dirty="0"/>
              <a:t> e</a:t>
            </a:r>
            <a:r>
              <a:rPr lang="en-US" sz="1200" baseline="30000" dirty="0"/>
              <a:t>-  </a:t>
            </a:r>
            <a:r>
              <a:rPr lang="en-US" sz="1200" dirty="0" err="1"/>
              <a:t>Linac</a:t>
            </a:r>
            <a:r>
              <a:rPr lang="en-US" sz="1200" dirty="0"/>
              <a:t> </a:t>
            </a:r>
            <a:endParaRPr lang="en-US" sz="1200" baseline="30000" dirty="0"/>
          </a:p>
        </p:txBody>
      </p:sp>
      <p:sp>
        <p:nvSpPr>
          <p:cNvPr id="162" name="Text Box 20"/>
          <p:cNvSpPr txBox="1">
            <a:spLocks noChangeArrowheads="1"/>
          </p:cNvSpPr>
          <p:nvPr/>
        </p:nvSpPr>
        <p:spPr bwMode="auto">
          <a:xfrm>
            <a:off x="1302603" y="5591650"/>
            <a:ext cx="500458" cy="276999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 b="1" dirty="0">
                <a:solidFill>
                  <a:srgbClr val="190EFF"/>
                </a:solidFill>
                <a:latin typeface="Arial Narrow" pitchFamily="34" charset="0"/>
              </a:rPr>
              <a:t>e</a:t>
            </a:r>
            <a:r>
              <a:rPr lang="en-US" sz="1200" b="1" baseline="30000" dirty="0">
                <a:solidFill>
                  <a:srgbClr val="190EFF"/>
                </a:solidFill>
                <a:latin typeface="Arial Narrow" pitchFamily="34" charset="0"/>
              </a:rPr>
              <a:t>-</a:t>
            </a:r>
            <a:r>
              <a:rPr lang="en-US" sz="1200" b="1" dirty="0">
                <a:solidFill>
                  <a:srgbClr val="190EFF"/>
                </a:solidFill>
                <a:latin typeface="Arial Narrow" pitchFamily="34" charset="0"/>
              </a:rPr>
              <a:t> DR</a:t>
            </a:r>
          </a:p>
        </p:txBody>
      </p:sp>
      <p:sp>
        <p:nvSpPr>
          <p:cNvPr id="163" name="Rectangle 49"/>
          <p:cNvSpPr>
            <a:spLocks noChangeArrowheads="1"/>
          </p:cNvSpPr>
          <p:nvPr/>
        </p:nvSpPr>
        <p:spPr bwMode="auto">
          <a:xfrm>
            <a:off x="3265598" y="5565781"/>
            <a:ext cx="70338" cy="12700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64" name="Line 54"/>
          <p:cNvSpPr>
            <a:spLocks noChangeShapeType="1"/>
          </p:cNvSpPr>
          <p:nvPr/>
        </p:nvSpPr>
        <p:spPr bwMode="auto">
          <a:xfrm>
            <a:off x="4161836" y="4749031"/>
            <a:ext cx="931985" cy="7144"/>
          </a:xfrm>
          <a:prstGeom prst="line">
            <a:avLst/>
          </a:prstGeom>
          <a:noFill/>
          <a:ln w="28575">
            <a:solidFill>
              <a:srgbClr val="1005ED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5" name="Rectangle 49"/>
          <p:cNvSpPr>
            <a:spLocks noChangeArrowheads="1"/>
          </p:cNvSpPr>
          <p:nvPr/>
        </p:nvSpPr>
        <p:spPr bwMode="auto">
          <a:xfrm>
            <a:off x="4474086" y="4693468"/>
            <a:ext cx="359019" cy="111125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66" name="Rectangle 49"/>
          <p:cNvSpPr>
            <a:spLocks noChangeArrowheads="1"/>
          </p:cNvSpPr>
          <p:nvPr/>
        </p:nvSpPr>
        <p:spPr bwMode="auto">
          <a:xfrm>
            <a:off x="5000036" y="4701591"/>
            <a:ext cx="93785" cy="10160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67" name="Text Box 71"/>
          <p:cNvSpPr txBox="1">
            <a:spLocks noChangeArrowheads="1"/>
          </p:cNvSpPr>
          <p:nvPr/>
        </p:nvSpPr>
        <p:spPr bwMode="auto">
          <a:xfrm>
            <a:off x="3190445" y="5752684"/>
            <a:ext cx="50702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>
                <a:latin typeface="Calibri" pitchFamily="34" charset="0"/>
              </a:rPr>
              <a:t>gun</a:t>
            </a:r>
          </a:p>
        </p:txBody>
      </p:sp>
      <p:grpSp>
        <p:nvGrpSpPr>
          <p:cNvPr id="168" name="Group 21"/>
          <p:cNvGrpSpPr>
            <a:grpSpLocks/>
          </p:cNvGrpSpPr>
          <p:nvPr/>
        </p:nvGrpSpPr>
        <p:grpSpPr bwMode="auto">
          <a:xfrm>
            <a:off x="1055458" y="5532252"/>
            <a:ext cx="1217735" cy="368300"/>
            <a:chOff x="2697463" y="3197835"/>
            <a:chExt cx="3498963" cy="1440210"/>
          </a:xfrm>
        </p:grpSpPr>
        <p:sp>
          <p:nvSpPr>
            <p:cNvPr id="169" name="Arc 168"/>
            <p:cNvSpPr/>
            <p:nvPr/>
          </p:nvSpPr>
          <p:spPr>
            <a:xfrm>
              <a:off x="2697463" y="3197835"/>
              <a:ext cx="1848430" cy="1440210"/>
            </a:xfrm>
            <a:prstGeom prst="arc">
              <a:avLst>
                <a:gd name="adj1" fmla="val 5468061"/>
                <a:gd name="adj2" fmla="val 16231775"/>
              </a:avLst>
            </a:prstGeom>
            <a:ln>
              <a:solidFill>
                <a:srgbClr val="1005E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spcBef>
                  <a:spcPct val="0"/>
                </a:spcBef>
                <a:defRPr/>
              </a:pPr>
              <a:endParaRPr 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170" name="Arc 9"/>
            <p:cNvSpPr/>
            <p:nvPr/>
          </p:nvSpPr>
          <p:spPr>
            <a:xfrm flipH="1">
              <a:off x="4545893" y="3197835"/>
              <a:ext cx="1650533" cy="1440210"/>
            </a:xfrm>
            <a:prstGeom prst="arc">
              <a:avLst>
                <a:gd name="adj1" fmla="val 5468061"/>
                <a:gd name="adj2" fmla="val 16231775"/>
              </a:avLst>
            </a:prstGeom>
            <a:ln>
              <a:solidFill>
                <a:srgbClr val="1005E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spcBef>
                  <a:spcPct val="0"/>
                </a:spcBef>
                <a:defRPr/>
              </a:pPr>
              <a:endParaRPr lang="en-US" sz="2400" b="1">
                <a:solidFill>
                  <a:srgbClr val="000000"/>
                </a:solidFill>
              </a:endParaRPr>
            </a:p>
          </p:txBody>
        </p:sp>
        <p:cxnSp>
          <p:nvCxnSpPr>
            <p:cNvPr id="171" name="Straight Connector 170"/>
            <p:cNvCxnSpPr/>
            <p:nvPr/>
          </p:nvCxnSpPr>
          <p:spPr>
            <a:xfrm flipV="1">
              <a:off x="3615361" y="4638045"/>
              <a:ext cx="1768428" cy="0"/>
            </a:xfrm>
            <a:prstGeom prst="line">
              <a:avLst/>
            </a:prstGeom>
            <a:ln>
              <a:solidFill>
                <a:srgbClr val="1005E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>
            <a:xfrm flipV="1">
              <a:off x="3615361" y="3197835"/>
              <a:ext cx="1768428" cy="0"/>
            </a:xfrm>
            <a:prstGeom prst="line">
              <a:avLst/>
            </a:prstGeom>
            <a:ln>
              <a:solidFill>
                <a:srgbClr val="1005E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3" name="Straight Connector 172"/>
          <p:cNvCxnSpPr/>
          <p:nvPr/>
        </p:nvCxnSpPr>
        <p:spPr>
          <a:xfrm>
            <a:off x="1437076" y="5512619"/>
            <a:ext cx="12954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74" name="Group 64"/>
          <p:cNvGrpSpPr>
            <a:grpSpLocks/>
          </p:cNvGrpSpPr>
          <p:nvPr/>
        </p:nvGrpSpPr>
        <p:grpSpPr bwMode="auto">
          <a:xfrm>
            <a:off x="1066568" y="4819233"/>
            <a:ext cx="1217735" cy="368300"/>
            <a:chOff x="2697463" y="3197835"/>
            <a:chExt cx="3498963" cy="1440210"/>
          </a:xfrm>
        </p:grpSpPr>
        <p:sp>
          <p:nvSpPr>
            <p:cNvPr id="175" name="Arc 174"/>
            <p:cNvSpPr/>
            <p:nvPr/>
          </p:nvSpPr>
          <p:spPr>
            <a:xfrm>
              <a:off x="2697463" y="3197835"/>
              <a:ext cx="1848430" cy="1440210"/>
            </a:xfrm>
            <a:prstGeom prst="arc">
              <a:avLst>
                <a:gd name="adj1" fmla="val 5468061"/>
                <a:gd name="adj2" fmla="val 16231775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spcBef>
                  <a:spcPct val="0"/>
                </a:spcBef>
                <a:defRPr/>
              </a:pPr>
              <a:endParaRPr lang="en-US" sz="2400" b="1">
                <a:solidFill>
                  <a:srgbClr val="FF0000"/>
                </a:solidFill>
              </a:endParaRPr>
            </a:p>
          </p:txBody>
        </p:sp>
        <p:sp>
          <p:nvSpPr>
            <p:cNvPr id="176" name="Arc 15"/>
            <p:cNvSpPr/>
            <p:nvPr/>
          </p:nvSpPr>
          <p:spPr>
            <a:xfrm flipH="1">
              <a:off x="4545893" y="3197835"/>
              <a:ext cx="1650533" cy="1440210"/>
            </a:xfrm>
            <a:prstGeom prst="arc">
              <a:avLst>
                <a:gd name="adj1" fmla="val 5468061"/>
                <a:gd name="adj2" fmla="val 16231775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spcBef>
                  <a:spcPct val="0"/>
                </a:spcBef>
                <a:defRPr/>
              </a:pPr>
              <a:endParaRPr lang="en-US" sz="2400" b="1">
                <a:solidFill>
                  <a:srgbClr val="FF0000"/>
                </a:solidFill>
              </a:endParaRPr>
            </a:p>
          </p:txBody>
        </p:sp>
        <p:cxnSp>
          <p:nvCxnSpPr>
            <p:cNvPr id="177" name="Straight Connector 176"/>
            <p:cNvCxnSpPr/>
            <p:nvPr/>
          </p:nvCxnSpPr>
          <p:spPr>
            <a:xfrm flipV="1">
              <a:off x="3615361" y="4638045"/>
              <a:ext cx="1768428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flipV="1">
              <a:off x="3615361" y="3197835"/>
              <a:ext cx="1768428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9" name="Straight Connector 178"/>
          <p:cNvCxnSpPr/>
          <p:nvPr/>
        </p:nvCxnSpPr>
        <p:spPr>
          <a:xfrm flipV="1">
            <a:off x="1437076" y="5207819"/>
            <a:ext cx="1295400" cy="63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/>
          <p:cNvCxnSpPr/>
          <p:nvPr/>
        </p:nvCxnSpPr>
        <p:spPr>
          <a:xfrm flipV="1">
            <a:off x="2833987" y="5105273"/>
            <a:ext cx="430000" cy="804805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/>
          <p:nvPr/>
        </p:nvCxnSpPr>
        <p:spPr>
          <a:xfrm flipH="1">
            <a:off x="1566762" y="5910077"/>
            <a:ext cx="1267225" cy="1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1" name="Text Box 20"/>
          <p:cNvSpPr txBox="1">
            <a:spLocks noChangeArrowheads="1"/>
          </p:cNvSpPr>
          <p:nvPr/>
        </p:nvSpPr>
        <p:spPr bwMode="auto">
          <a:xfrm>
            <a:off x="1201149" y="4882381"/>
            <a:ext cx="731227" cy="277812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b="1" dirty="0">
                <a:solidFill>
                  <a:srgbClr val="FF0000"/>
                </a:solidFill>
                <a:latin typeface="Arial Narrow" pitchFamily="34" charset="0"/>
              </a:rPr>
              <a:t>e</a:t>
            </a:r>
            <a:r>
              <a:rPr lang="en-US" sz="1200" b="1" baseline="30000" dirty="0">
                <a:solidFill>
                  <a:srgbClr val="FF0000"/>
                </a:solidFill>
                <a:latin typeface="Arial Narrow" pitchFamily="34" charset="0"/>
              </a:rPr>
              <a:t>+</a:t>
            </a:r>
            <a:r>
              <a:rPr lang="en-US" sz="1200" b="1" dirty="0">
                <a:solidFill>
                  <a:srgbClr val="FF0000"/>
                </a:solidFill>
                <a:latin typeface="Arial Narrow" pitchFamily="34" charset="0"/>
              </a:rPr>
              <a:t> DR  </a:t>
            </a:r>
          </a:p>
        </p:txBody>
      </p:sp>
      <p:sp>
        <p:nvSpPr>
          <p:cNvPr id="192" name="Text Box 48"/>
          <p:cNvSpPr txBox="1">
            <a:spLocks noChangeArrowheads="1"/>
          </p:cNvSpPr>
          <p:nvPr/>
        </p:nvSpPr>
        <p:spPr bwMode="auto">
          <a:xfrm>
            <a:off x="2144742" y="4919567"/>
            <a:ext cx="67554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</a:pPr>
            <a:r>
              <a:rPr lang="en-US" sz="1200" dirty="0"/>
              <a:t>BC1 </a:t>
            </a:r>
          </a:p>
        </p:txBody>
      </p:sp>
      <p:sp>
        <p:nvSpPr>
          <p:cNvPr id="193" name="Text Box 44"/>
          <p:cNvSpPr txBox="1">
            <a:spLocks noChangeArrowheads="1"/>
          </p:cNvSpPr>
          <p:nvPr/>
        </p:nvSpPr>
        <p:spPr bwMode="auto">
          <a:xfrm>
            <a:off x="5046927" y="4583616"/>
            <a:ext cx="929054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</a:pPr>
            <a:r>
              <a:rPr lang="en-US" sz="1200" dirty="0"/>
              <a:t>DC gun</a:t>
            </a:r>
          </a:p>
        </p:txBody>
      </p:sp>
      <p:sp>
        <p:nvSpPr>
          <p:cNvPr id="194" name="Rectangle 52"/>
          <p:cNvSpPr>
            <a:spLocks noChangeArrowheads="1"/>
          </p:cNvSpPr>
          <p:nvPr/>
        </p:nvSpPr>
        <p:spPr bwMode="auto">
          <a:xfrm rot="10800000">
            <a:off x="4576791" y="5147493"/>
            <a:ext cx="137746" cy="96838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95" name="Rectangle 70"/>
          <p:cNvSpPr>
            <a:spLocks noChangeArrowheads="1"/>
          </p:cNvSpPr>
          <p:nvPr/>
        </p:nvSpPr>
        <p:spPr bwMode="auto">
          <a:xfrm rot="10800000">
            <a:off x="4126917" y="5133206"/>
            <a:ext cx="359020" cy="1111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96" name="Text Box 71"/>
          <p:cNvSpPr txBox="1">
            <a:spLocks noChangeArrowheads="1"/>
          </p:cNvSpPr>
          <p:nvPr/>
        </p:nvSpPr>
        <p:spPr bwMode="auto">
          <a:xfrm>
            <a:off x="4220574" y="4949849"/>
            <a:ext cx="507023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dirty="0" smtClean="0">
                <a:latin typeface="Calibri" pitchFamily="34" charset="0"/>
              </a:rPr>
              <a:t>target</a:t>
            </a:r>
            <a:endParaRPr lang="en-US" sz="1000" dirty="0">
              <a:latin typeface="Calibri" pitchFamily="34" charset="0"/>
            </a:endParaRPr>
          </a:p>
        </p:txBody>
      </p:sp>
      <p:sp>
        <p:nvSpPr>
          <p:cNvPr id="197" name="Rectangle 52"/>
          <p:cNvSpPr>
            <a:spLocks noChangeArrowheads="1"/>
          </p:cNvSpPr>
          <p:nvPr/>
        </p:nvSpPr>
        <p:spPr bwMode="auto">
          <a:xfrm rot="10800000">
            <a:off x="4576791" y="4918893"/>
            <a:ext cx="137746" cy="96838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98" name="Rectangle 70"/>
          <p:cNvSpPr>
            <a:spLocks noChangeArrowheads="1"/>
          </p:cNvSpPr>
          <p:nvPr/>
        </p:nvSpPr>
        <p:spPr bwMode="auto">
          <a:xfrm rot="10800000" flipV="1">
            <a:off x="4126917" y="4935087"/>
            <a:ext cx="359020" cy="8064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99" name="Line 41"/>
          <p:cNvSpPr>
            <a:spLocks noChangeShapeType="1"/>
          </p:cNvSpPr>
          <p:nvPr/>
        </p:nvSpPr>
        <p:spPr bwMode="auto">
          <a:xfrm rot="10800000" flipV="1">
            <a:off x="4104937" y="5160193"/>
            <a:ext cx="685800" cy="7938"/>
          </a:xfrm>
          <a:prstGeom prst="line">
            <a:avLst/>
          </a:pr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0" name="Line 41"/>
          <p:cNvSpPr>
            <a:spLocks noChangeShapeType="1"/>
          </p:cNvSpPr>
          <p:nvPr/>
        </p:nvSpPr>
        <p:spPr bwMode="auto">
          <a:xfrm rot="10800000" flipV="1">
            <a:off x="4104937" y="5007793"/>
            <a:ext cx="685800" cy="7938"/>
          </a:xfrm>
          <a:prstGeom prst="line">
            <a:avLst/>
          </a:pr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1" name="Line 41"/>
          <p:cNvSpPr>
            <a:spLocks noChangeShapeType="1"/>
          </p:cNvSpPr>
          <p:nvPr/>
        </p:nvSpPr>
        <p:spPr bwMode="auto">
          <a:xfrm rot="10800000" flipV="1">
            <a:off x="4790737" y="5091931"/>
            <a:ext cx="76200" cy="76200"/>
          </a:xfrm>
          <a:prstGeom prst="line">
            <a:avLst/>
          </a:pr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2" name="Line 41"/>
          <p:cNvSpPr>
            <a:spLocks noChangeShapeType="1"/>
          </p:cNvSpPr>
          <p:nvPr/>
        </p:nvSpPr>
        <p:spPr bwMode="auto">
          <a:xfrm rot="10800000">
            <a:off x="4790737" y="5015731"/>
            <a:ext cx="76200" cy="76200"/>
          </a:xfrm>
          <a:prstGeom prst="line">
            <a:avLst/>
          </a:pr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3" name="Line 41"/>
          <p:cNvSpPr>
            <a:spLocks noChangeShapeType="1"/>
          </p:cNvSpPr>
          <p:nvPr/>
        </p:nvSpPr>
        <p:spPr bwMode="auto">
          <a:xfrm rot="10800000">
            <a:off x="3952537" y="5091931"/>
            <a:ext cx="152400" cy="76200"/>
          </a:xfrm>
          <a:prstGeom prst="line">
            <a:avLst/>
          </a:pr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" name="Line 41"/>
          <p:cNvSpPr>
            <a:spLocks noChangeShapeType="1"/>
          </p:cNvSpPr>
          <p:nvPr/>
        </p:nvSpPr>
        <p:spPr bwMode="auto">
          <a:xfrm rot="10800000" flipV="1">
            <a:off x="3952537" y="5015731"/>
            <a:ext cx="152400" cy="76200"/>
          </a:xfrm>
          <a:prstGeom prst="line">
            <a:avLst/>
          </a:pr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" name="Line 41"/>
          <p:cNvSpPr>
            <a:spLocks noChangeShapeType="1"/>
          </p:cNvSpPr>
          <p:nvPr/>
        </p:nvSpPr>
        <p:spPr bwMode="auto">
          <a:xfrm rot="10800000" flipV="1">
            <a:off x="3876337" y="5091931"/>
            <a:ext cx="762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" name="Text Box 44"/>
          <p:cNvSpPr txBox="1">
            <a:spLocks noChangeArrowheads="1"/>
          </p:cNvSpPr>
          <p:nvPr/>
        </p:nvSpPr>
        <p:spPr bwMode="auto">
          <a:xfrm>
            <a:off x="5276386" y="5752684"/>
            <a:ext cx="92905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</a:pPr>
            <a:r>
              <a:rPr lang="en-US" sz="1200" dirty="0"/>
              <a:t>6</a:t>
            </a:r>
            <a:r>
              <a:rPr lang="en-US" sz="1200" dirty="0" smtClean="0"/>
              <a:t> </a:t>
            </a:r>
            <a:r>
              <a:rPr lang="en-US" sz="1200" dirty="0" err="1" smtClean="0"/>
              <a:t>GeV</a:t>
            </a:r>
            <a:endParaRPr lang="en-US" sz="1200" dirty="0"/>
          </a:p>
        </p:txBody>
      </p:sp>
      <p:sp>
        <p:nvSpPr>
          <p:cNvPr id="207" name="Text Box 44"/>
          <p:cNvSpPr txBox="1">
            <a:spLocks noChangeArrowheads="1"/>
          </p:cNvSpPr>
          <p:nvPr/>
        </p:nvSpPr>
        <p:spPr bwMode="auto">
          <a:xfrm>
            <a:off x="3070084" y="4319784"/>
            <a:ext cx="929054" cy="202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</a:pPr>
            <a:r>
              <a:rPr lang="en-US" sz="1200" dirty="0" smtClean="0"/>
              <a:t>2.86 </a:t>
            </a:r>
            <a:r>
              <a:rPr lang="en-US" sz="1200" dirty="0" err="1" smtClean="0"/>
              <a:t>GeV</a:t>
            </a:r>
            <a:endParaRPr lang="en-US" sz="1200" dirty="0"/>
          </a:p>
        </p:txBody>
      </p:sp>
      <p:sp>
        <p:nvSpPr>
          <p:cNvPr id="208" name="Text Box 44"/>
          <p:cNvSpPr txBox="1">
            <a:spLocks noChangeArrowheads="1"/>
          </p:cNvSpPr>
          <p:nvPr/>
        </p:nvSpPr>
        <p:spPr bwMode="auto">
          <a:xfrm>
            <a:off x="4263070" y="4439164"/>
            <a:ext cx="929054" cy="202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</a:pPr>
            <a:r>
              <a:rPr lang="en-US" sz="1200" dirty="0" smtClean="0"/>
              <a:t>0.2 </a:t>
            </a:r>
            <a:r>
              <a:rPr lang="en-US" sz="1200" dirty="0" err="1" smtClean="0"/>
              <a:t>GeV</a:t>
            </a:r>
            <a:endParaRPr lang="en-US" sz="1200" dirty="0"/>
          </a:p>
        </p:txBody>
      </p:sp>
      <p:sp>
        <p:nvSpPr>
          <p:cNvPr id="209" name="Rectangle 208"/>
          <p:cNvSpPr/>
          <p:nvPr/>
        </p:nvSpPr>
        <p:spPr>
          <a:xfrm>
            <a:off x="2275276" y="5131619"/>
            <a:ext cx="152400" cy="152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Rectangle 209"/>
          <p:cNvSpPr/>
          <p:nvPr/>
        </p:nvSpPr>
        <p:spPr>
          <a:xfrm>
            <a:off x="2275276" y="5436419"/>
            <a:ext cx="152400" cy="152400"/>
          </a:xfrm>
          <a:prstGeom prst="rect">
            <a:avLst/>
          </a:prstGeom>
          <a:solidFill>
            <a:srgbClr val="1005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Line 65"/>
          <p:cNvSpPr>
            <a:spLocks noChangeShapeType="1"/>
          </p:cNvSpPr>
          <p:nvPr/>
        </p:nvSpPr>
        <p:spPr bwMode="auto">
          <a:xfrm flipV="1">
            <a:off x="2732476" y="5360219"/>
            <a:ext cx="304800" cy="152400"/>
          </a:xfrm>
          <a:prstGeom prst="line">
            <a:avLst/>
          </a:prstGeom>
          <a:noFill/>
          <a:ln w="28575">
            <a:solidFill>
              <a:srgbClr val="1005ED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2" name="Rounded Rectangle 211"/>
          <p:cNvSpPr/>
          <p:nvPr/>
        </p:nvSpPr>
        <p:spPr>
          <a:xfrm>
            <a:off x="2482513" y="5864532"/>
            <a:ext cx="223935" cy="910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5" name="Straight Arrow Connector 214"/>
          <p:cNvCxnSpPr>
            <a:stCxn id="157" idx="3"/>
          </p:cNvCxnSpPr>
          <p:nvPr/>
        </p:nvCxnSpPr>
        <p:spPr>
          <a:xfrm flipV="1">
            <a:off x="5685836" y="5345137"/>
            <a:ext cx="914400" cy="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Rectangle 49"/>
          <p:cNvSpPr>
            <a:spLocks noChangeArrowheads="1"/>
          </p:cNvSpPr>
          <p:nvPr/>
        </p:nvSpPr>
        <p:spPr bwMode="auto">
          <a:xfrm>
            <a:off x="3414988" y="5562761"/>
            <a:ext cx="359019" cy="111125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18" name="Line 65"/>
          <p:cNvSpPr>
            <a:spLocks noChangeShapeType="1"/>
          </p:cNvSpPr>
          <p:nvPr/>
        </p:nvSpPr>
        <p:spPr bwMode="auto">
          <a:xfrm flipV="1">
            <a:off x="3863668" y="5426657"/>
            <a:ext cx="181998" cy="191666"/>
          </a:xfrm>
          <a:prstGeom prst="line">
            <a:avLst/>
          </a:prstGeom>
          <a:noFill/>
          <a:ln w="28575">
            <a:solidFill>
              <a:srgbClr val="1005ED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1" name="Text Box 71"/>
          <p:cNvSpPr txBox="1">
            <a:spLocks noChangeArrowheads="1"/>
          </p:cNvSpPr>
          <p:nvPr/>
        </p:nvSpPr>
        <p:spPr bwMode="auto">
          <a:xfrm>
            <a:off x="2200374" y="5900552"/>
            <a:ext cx="13583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Calibri" pitchFamily="34" charset="0"/>
              </a:rPr>
              <a:t>Spin rotator</a:t>
            </a:r>
            <a:endParaRPr lang="en-US" sz="1200" dirty="0">
              <a:latin typeface="Calibri" pitchFamily="34" charset="0"/>
            </a:endParaRPr>
          </a:p>
        </p:txBody>
      </p:sp>
      <p:cxnSp>
        <p:nvCxnSpPr>
          <p:cNvPr id="224" name="Straight Connector 223"/>
          <p:cNvCxnSpPr/>
          <p:nvPr/>
        </p:nvCxnSpPr>
        <p:spPr bwMode="auto">
          <a:xfrm flipV="1">
            <a:off x="4326134" y="3957004"/>
            <a:ext cx="531310" cy="2580"/>
          </a:xfrm>
          <a:prstGeom prst="line">
            <a:avLst/>
          </a:prstGeom>
          <a:solidFill>
            <a:schemeClr val="bg1"/>
          </a:solidFill>
          <a:ln w="2857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27" name="Straight Connector 226"/>
          <p:cNvCxnSpPr/>
          <p:nvPr/>
        </p:nvCxnSpPr>
        <p:spPr bwMode="auto">
          <a:xfrm flipV="1">
            <a:off x="5701222" y="5364004"/>
            <a:ext cx="835734" cy="1"/>
          </a:xfrm>
          <a:prstGeom prst="line">
            <a:avLst/>
          </a:prstGeom>
          <a:solidFill>
            <a:schemeClr val="bg1"/>
          </a:solidFill>
          <a:ln w="2857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54" name="Rectangle 40"/>
          <p:cNvSpPr>
            <a:spLocks noChangeArrowheads="1"/>
          </p:cNvSpPr>
          <p:nvPr/>
        </p:nvSpPr>
        <p:spPr bwMode="auto">
          <a:xfrm>
            <a:off x="3263987" y="5010969"/>
            <a:ext cx="606669" cy="1317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57" name="Rectangle 62"/>
          <p:cNvSpPr>
            <a:spLocks noChangeArrowheads="1"/>
          </p:cNvSpPr>
          <p:nvPr/>
        </p:nvSpPr>
        <p:spPr bwMode="auto">
          <a:xfrm>
            <a:off x="3037276" y="5284019"/>
            <a:ext cx="2648560" cy="1222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31" name="Text Box 44"/>
          <p:cNvSpPr txBox="1">
            <a:spLocks noChangeArrowheads="1"/>
          </p:cNvSpPr>
          <p:nvPr/>
        </p:nvSpPr>
        <p:spPr bwMode="auto">
          <a:xfrm>
            <a:off x="6600236" y="5267886"/>
            <a:ext cx="15309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50000"/>
              </a:lnSpc>
            </a:pPr>
            <a:r>
              <a:rPr lang="en-US" sz="1200" dirty="0"/>
              <a:t>t</a:t>
            </a:r>
            <a:r>
              <a:rPr lang="en-US" sz="1200" dirty="0" smtClean="0"/>
              <a:t>o main </a:t>
            </a:r>
            <a:r>
              <a:rPr lang="en-US" sz="1200" dirty="0" err="1" smtClean="0"/>
              <a:t>linacs</a:t>
            </a:r>
            <a:endParaRPr lang="en-US" sz="1200" dirty="0"/>
          </a:p>
        </p:txBody>
      </p:sp>
      <p:sp>
        <p:nvSpPr>
          <p:cNvPr id="232" name="Rounded Rectangle 231"/>
          <p:cNvSpPr/>
          <p:nvPr/>
        </p:nvSpPr>
        <p:spPr>
          <a:xfrm>
            <a:off x="2482513" y="5473495"/>
            <a:ext cx="223936" cy="922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Rounded Rectangle 234"/>
          <p:cNvSpPr/>
          <p:nvPr/>
        </p:nvSpPr>
        <p:spPr bwMode="auto">
          <a:xfrm>
            <a:off x="3728897" y="3204954"/>
            <a:ext cx="263810" cy="133713"/>
          </a:xfrm>
          <a:prstGeom prst="round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cxnSp>
        <p:nvCxnSpPr>
          <p:cNvPr id="236" name="Straight Connector 235"/>
          <p:cNvCxnSpPr>
            <a:endCxn id="235" idx="3"/>
          </p:cNvCxnSpPr>
          <p:nvPr/>
        </p:nvCxnSpPr>
        <p:spPr bwMode="auto">
          <a:xfrm flipH="1" flipV="1">
            <a:off x="3992707" y="3271811"/>
            <a:ext cx="399925" cy="252280"/>
          </a:xfrm>
          <a:prstGeom prst="line">
            <a:avLst/>
          </a:prstGeom>
          <a:solidFill>
            <a:schemeClr val="bg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239" name="TextBox 238"/>
          <p:cNvSpPr txBox="1"/>
          <p:nvPr/>
        </p:nvSpPr>
        <p:spPr>
          <a:xfrm>
            <a:off x="2385075" y="1522452"/>
            <a:ext cx="105888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Undulator</a:t>
            </a:r>
            <a:r>
              <a:rPr lang="en-GB" sz="1400" dirty="0" smtClean="0"/>
              <a:t> </a:t>
            </a:r>
          </a:p>
          <a:p>
            <a:r>
              <a:rPr lang="en-GB" sz="1400" dirty="0" smtClean="0"/>
              <a:t>positron source</a:t>
            </a:r>
            <a:endParaRPr lang="en-GB" sz="1400" dirty="0"/>
          </a:p>
        </p:txBody>
      </p:sp>
      <p:cxnSp>
        <p:nvCxnSpPr>
          <p:cNvPr id="240" name="Straight Arrow Connector 239"/>
          <p:cNvCxnSpPr/>
          <p:nvPr/>
        </p:nvCxnSpPr>
        <p:spPr bwMode="auto">
          <a:xfrm>
            <a:off x="3594497" y="2653816"/>
            <a:ext cx="266307" cy="399255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44" name="Rounded Rectangle 243"/>
          <p:cNvSpPr/>
          <p:nvPr/>
        </p:nvSpPr>
        <p:spPr bwMode="auto">
          <a:xfrm>
            <a:off x="3820630" y="1597565"/>
            <a:ext cx="970105" cy="222609"/>
          </a:xfrm>
          <a:prstGeom prst="round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45" name="TextBox 244"/>
          <p:cNvSpPr txBox="1"/>
          <p:nvPr/>
        </p:nvSpPr>
        <p:spPr>
          <a:xfrm>
            <a:off x="3814331" y="1778322"/>
            <a:ext cx="11566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Undulator</a:t>
            </a:r>
            <a:r>
              <a:rPr lang="en-GB" sz="1400" dirty="0" smtClean="0"/>
              <a:t> 350 m</a:t>
            </a:r>
            <a:endParaRPr lang="en-GB" sz="1400" dirty="0"/>
          </a:p>
        </p:txBody>
      </p:sp>
      <p:sp>
        <p:nvSpPr>
          <p:cNvPr id="246" name="Rounded Rectangle 245"/>
          <p:cNvSpPr/>
          <p:nvPr/>
        </p:nvSpPr>
        <p:spPr bwMode="auto">
          <a:xfrm>
            <a:off x="6265685" y="1597565"/>
            <a:ext cx="813139" cy="222609"/>
          </a:xfrm>
          <a:prstGeom prst="roundRect">
            <a:avLst/>
          </a:prstGeom>
          <a:solidFill>
            <a:schemeClr val="accent5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47" name="TextBox 246"/>
          <p:cNvSpPr txBox="1"/>
          <p:nvPr/>
        </p:nvSpPr>
        <p:spPr>
          <a:xfrm>
            <a:off x="6291230" y="1858766"/>
            <a:ext cx="1241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2.86 </a:t>
            </a:r>
            <a:r>
              <a:rPr lang="en-GB" sz="1400" dirty="0" err="1" smtClean="0"/>
              <a:t>GeV</a:t>
            </a:r>
            <a:r>
              <a:rPr lang="en-GB" sz="1400" dirty="0" smtClean="0"/>
              <a:t> </a:t>
            </a:r>
            <a:r>
              <a:rPr lang="en-GB" sz="1400" dirty="0" err="1" smtClean="0"/>
              <a:t>linac</a:t>
            </a:r>
            <a:r>
              <a:rPr lang="en-GB" sz="1400" dirty="0" smtClean="0"/>
              <a:t> ? 300m</a:t>
            </a:r>
            <a:endParaRPr lang="en-GB" sz="1400" dirty="0"/>
          </a:p>
        </p:txBody>
      </p:sp>
      <p:sp>
        <p:nvSpPr>
          <p:cNvPr id="248" name="Rounded Rectangle 247"/>
          <p:cNvSpPr/>
          <p:nvPr/>
        </p:nvSpPr>
        <p:spPr bwMode="auto">
          <a:xfrm>
            <a:off x="6054428" y="1601168"/>
            <a:ext cx="129321" cy="219006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52" name="TextBox 251"/>
          <p:cNvSpPr txBox="1"/>
          <p:nvPr/>
        </p:nvSpPr>
        <p:spPr>
          <a:xfrm>
            <a:off x="5562446" y="3037346"/>
            <a:ext cx="5725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BDS</a:t>
            </a:r>
            <a:endParaRPr lang="en-GB" sz="1400" dirty="0"/>
          </a:p>
        </p:txBody>
      </p:sp>
      <p:sp>
        <p:nvSpPr>
          <p:cNvPr id="253" name="TextBox 252"/>
          <p:cNvSpPr txBox="1"/>
          <p:nvPr/>
        </p:nvSpPr>
        <p:spPr>
          <a:xfrm>
            <a:off x="4833105" y="1774235"/>
            <a:ext cx="11566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Photons 300 m</a:t>
            </a:r>
            <a:endParaRPr lang="en-GB" sz="1400" dirty="0"/>
          </a:p>
        </p:txBody>
      </p:sp>
      <p:cxnSp>
        <p:nvCxnSpPr>
          <p:cNvPr id="254" name="Straight Arrow Connector 253"/>
          <p:cNvCxnSpPr/>
          <p:nvPr/>
        </p:nvCxnSpPr>
        <p:spPr bwMode="auto">
          <a:xfrm>
            <a:off x="3774007" y="2491196"/>
            <a:ext cx="3492369" cy="0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256" name="TextBox 255"/>
          <p:cNvSpPr txBox="1"/>
          <p:nvPr/>
        </p:nvSpPr>
        <p:spPr>
          <a:xfrm>
            <a:off x="5922221" y="2499928"/>
            <a:ext cx="1156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~1000 m</a:t>
            </a:r>
            <a:endParaRPr lang="en-GB" sz="1400" dirty="0"/>
          </a:p>
        </p:txBody>
      </p:sp>
      <p:cxnSp>
        <p:nvCxnSpPr>
          <p:cNvPr id="257" name="Straight Arrow Connector 256"/>
          <p:cNvCxnSpPr>
            <a:stCxn id="246" idx="3"/>
          </p:cNvCxnSpPr>
          <p:nvPr/>
        </p:nvCxnSpPr>
        <p:spPr bwMode="auto">
          <a:xfrm flipV="1">
            <a:off x="7078824" y="1708869"/>
            <a:ext cx="288032" cy="1"/>
          </a:xfrm>
          <a:prstGeom prst="straightConnector1">
            <a:avLst/>
          </a:prstGeom>
          <a:solidFill>
            <a:schemeClr val="bg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59" name="TextBox 258"/>
          <p:cNvSpPr txBox="1"/>
          <p:nvPr/>
        </p:nvSpPr>
        <p:spPr>
          <a:xfrm>
            <a:off x="7570286" y="1487631"/>
            <a:ext cx="11566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</a:t>
            </a:r>
            <a:r>
              <a:rPr lang="en-GB" sz="1400" dirty="0" smtClean="0"/>
              <a:t>o transfer line, DR</a:t>
            </a:r>
            <a:endParaRPr lang="en-GB" sz="1400" dirty="0"/>
          </a:p>
        </p:txBody>
      </p:sp>
      <p:cxnSp>
        <p:nvCxnSpPr>
          <p:cNvPr id="263" name="Straight Arrow Connector 262"/>
          <p:cNvCxnSpPr/>
          <p:nvPr/>
        </p:nvCxnSpPr>
        <p:spPr bwMode="auto">
          <a:xfrm>
            <a:off x="5009256" y="1487631"/>
            <a:ext cx="2357600" cy="0"/>
          </a:xfrm>
          <a:prstGeom prst="straightConnector1">
            <a:avLst/>
          </a:prstGeom>
          <a:solidFill>
            <a:schemeClr val="bg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65" name="TextBox 264"/>
          <p:cNvSpPr txBox="1"/>
          <p:nvPr/>
        </p:nvSpPr>
        <p:spPr>
          <a:xfrm>
            <a:off x="5000036" y="1205961"/>
            <a:ext cx="26724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Main beam bypass line</a:t>
            </a:r>
            <a:endParaRPr lang="en-GB" sz="1400" dirty="0"/>
          </a:p>
        </p:txBody>
      </p:sp>
      <p:cxnSp>
        <p:nvCxnSpPr>
          <p:cNvPr id="267" name="Straight Connector 266"/>
          <p:cNvCxnSpPr>
            <a:endCxn id="244" idx="3"/>
          </p:cNvCxnSpPr>
          <p:nvPr/>
        </p:nvCxnSpPr>
        <p:spPr bwMode="auto">
          <a:xfrm flipH="1">
            <a:off x="4790735" y="1487631"/>
            <a:ext cx="218521" cy="221239"/>
          </a:xfrm>
          <a:prstGeom prst="line">
            <a:avLst/>
          </a:prstGeom>
          <a:solidFill>
            <a:schemeClr val="bg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272" name="Rounded Rectangle 271"/>
          <p:cNvSpPr/>
          <p:nvPr/>
        </p:nvSpPr>
        <p:spPr>
          <a:xfrm>
            <a:off x="2504030" y="5168623"/>
            <a:ext cx="223935" cy="9109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3" name="Text Box 44"/>
          <p:cNvSpPr txBox="1">
            <a:spLocks noChangeArrowheads="1"/>
          </p:cNvSpPr>
          <p:nvPr/>
        </p:nvSpPr>
        <p:spPr bwMode="auto">
          <a:xfrm>
            <a:off x="2943123" y="3875799"/>
            <a:ext cx="15309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50000"/>
              </a:lnSpc>
            </a:pPr>
            <a:r>
              <a:rPr lang="en-US" sz="1200" dirty="0"/>
              <a:t>f</a:t>
            </a:r>
            <a:r>
              <a:rPr lang="en-US" sz="1200" dirty="0" smtClean="0"/>
              <a:t>rom injectors</a:t>
            </a:r>
            <a:endParaRPr lang="en-US" sz="1200" dirty="0"/>
          </a:p>
        </p:txBody>
      </p:sp>
      <p:sp>
        <p:nvSpPr>
          <p:cNvPr id="274" name="Oval 273"/>
          <p:cNvSpPr/>
          <p:nvPr/>
        </p:nvSpPr>
        <p:spPr bwMode="auto">
          <a:xfrm>
            <a:off x="5141088" y="3051667"/>
            <a:ext cx="135298" cy="414137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cxnSp>
        <p:nvCxnSpPr>
          <p:cNvPr id="125" name="Straight Connector 124"/>
          <p:cNvCxnSpPr/>
          <p:nvPr/>
        </p:nvCxnSpPr>
        <p:spPr>
          <a:xfrm>
            <a:off x="1665540" y="4814798"/>
            <a:ext cx="8382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6" name="Group 86"/>
          <p:cNvGrpSpPr>
            <a:grpSpLocks/>
          </p:cNvGrpSpPr>
          <p:nvPr/>
        </p:nvGrpSpPr>
        <p:grpSpPr bwMode="auto">
          <a:xfrm>
            <a:off x="1984381" y="4517584"/>
            <a:ext cx="933450" cy="290513"/>
            <a:chOff x="3463572" y="2608251"/>
            <a:chExt cx="3498963" cy="1440210"/>
          </a:xfrm>
        </p:grpSpPr>
        <p:grpSp>
          <p:nvGrpSpPr>
            <p:cNvPr id="127" name="Group 81"/>
            <p:cNvGrpSpPr>
              <a:grpSpLocks/>
            </p:cNvGrpSpPr>
            <p:nvPr/>
          </p:nvGrpSpPr>
          <p:grpSpPr bwMode="auto">
            <a:xfrm>
              <a:off x="3463572" y="2608251"/>
              <a:ext cx="3498963" cy="1440210"/>
              <a:chOff x="3463572" y="2608251"/>
              <a:chExt cx="3498963" cy="1440210"/>
            </a:xfrm>
          </p:grpSpPr>
          <p:sp>
            <p:nvSpPr>
              <p:cNvPr id="130" name="Arc 129"/>
              <p:cNvSpPr/>
              <p:nvPr/>
            </p:nvSpPr>
            <p:spPr>
              <a:xfrm>
                <a:off x="3463572" y="2608251"/>
                <a:ext cx="1851101" cy="1440210"/>
              </a:xfrm>
              <a:prstGeom prst="arc">
                <a:avLst>
                  <a:gd name="adj1" fmla="val 5468061"/>
                  <a:gd name="adj2" fmla="val 16231775"/>
                </a:avLst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spcBef>
                    <a:spcPct val="0"/>
                  </a:spcBef>
                  <a:defRPr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131" name="Arc 130"/>
              <p:cNvSpPr/>
              <p:nvPr/>
            </p:nvSpPr>
            <p:spPr>
              <a:xfrm flipH="1">
                <a:off x="5314673" y="2608251"/>
                <a:ext cx="1647862" cy="1440210"/>
              </a:xfrm>
              <a:prstGeom prst="arc">
                <a:avLst>
                  <a:gd name="adj1" fmla="val 5468061"/>
                  <a:gd name="adj2" fmla="val 16231775"/>
                </a:avLst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spcBef>
                    <a:spcPct val="0"/>
                  </a:spcBef>
                  <a:defRPr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</p:grpSp>
        <p:cxnSp>
          <p:nvCxnSpPr>
            <p:cNvPr id="128" name="Straight Connector 127"/>
            <p:cNvCxnSpPr>
              <a:endCxn id="131" idx="0"/>
            </p:cNvCxnSpPr>
            <p:nvPr/>
          </p:nvCxnSpPr>
          <p:spPr>
            <a:xfrm flipV="1">
              <a:off x="4380884" y="4048461"/>
              <a:ext cx="177419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/>
          </p:nvCxnSpPr>
          <p:spPr>
            <a:xfrm flipV="1">
              <a:off x="4380884" y="2608251"/>
              <a:ext cx="177419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2" name="Text Box 20"/>
          <p:cNvSpPr txBox="1">
            <a:spLocks noChangeArrowheads="1"/>
          </p:cNvSpPr>
          <p:nvPr/>
        </p:nvSpPr>
        <p:spPr bwMode="auto">
          <a:xfrm>
            <a:off x="2035368" y="4517583"/>
            <a:ext cx="826477" cy="27622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b="1" dirty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1200" b="1" dirty="0" smtClean="0">
                <a:solidFill>
                  <a:srgbClr val="FF0000"/>
                </a:solidFill>
                <a:latin typeface="Arial Narrow" pitchFamily="34" charset="0"/>
              </a:rPr>
              <a:t>PDR  </a:t>
            </a:r>
            <a:endParaRPr lang="en-US" sz="12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cxnSp>
        <p:nvCxnSpPr>
          <p:cNvPr id="133" name="Straight Connector 132"/>
          <p:cNvCxnSpPr/>
          <p:nvPr/>
        </p:nvCxnSpPr>
        <p:spPr>
          <a:xfrm>
            <a:off x="2519361" y="4817225"/>
            <a:ext cx="727524" cy="29130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4" name="Rounded Rectangle 133"/>
          <p:cNvSpPr/>
          <p:nvPr/>
        </p:nvSpPr>
        <p:spPr>
          <a:xfrm rot="1295183">
            <a:off x="2786830" y="4945126"/>
            <a:ext cx="223935" cy="9109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11262" y="6177551"/>
            <a:ext cx="868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Minimum scenario for upgrade to positron polarization and fully compatible with conventional layout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25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 txBox="1">
            <a:spLocks noChangeArrowheads="1"/>
          </p:cNvSpPr>
          <p:nvPr/>
        </p:nvSpPr>
        <p:spPr bwMode="auto">
          <a:xfrm>
            <a:off x="1201149" y="231654"/>
            <a:ext cx="680118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600" b="1" dirty="0" err="1">
                <a:solidFill>
                  <a:srgbClr val="0000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U</a:t>
            </a:r>
            <a:r>
              <a:rPr lang="en-US" sz="3600" b="1" dirty="0" err="1" smtClean="0">
                <a:solidFill>
                  <a:srgbClr val="0000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ndulator</a:t>
            </a:r>
            <a:r>
              <a:rPr lang="en-US" sz="3600" b="1" dirty="0" smtClean="0">
                <a:solidFill>
                  <a:srgbClr val="0000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 based positron source</a:t>
            </a:r>
            <a:endParaRPr lang="en-US" sz="3600" b="1" dirty="0">
              <a:solidFill>
                <a:srgbClr val="0000FF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0484" y="1371599"/>
            <a:ext cx="846251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Consequences: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400 -1000 m more </a:t>
            </a:r>
            <a:r>
              <a:rPr lang="en-GB" sz="2400" b="1" dirty="0" err="1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linac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length (both sides ?)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Separate injector </a:t>
            </a:r>
            <a:r>
              <a:rPr lang="en-GB" sz="2400" b="1" dirty="0" err="1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linac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for positrons 2.86 </a:t>
            </a:r>
            <a:r>
              <a:rPr lang="en-GB" sz="2400" b="1" dirty="0" err="1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GeV</a:t>
            </a:r>
            <a:endParaRPr lang="en-GB" sz="2400" b="1" dirty="0" smtClean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t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ransfer line from the tunnel to the injector complex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Spin rotator before and after damping ring (needed anyway for any polarized scheme)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Gap in damping ring due the delayed beams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Main beam bypass around positron production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Coupling of the two beams</a:t>
            </a:r>
            <a:endParaRPr lang="en-GB" sz="24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2854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996" y="3321180"/>
            <a:ext cx="3115358" cy="1021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20" name="Straight Connector 219"/>
          <p:cNvCxnSpPr/>
          <p:nvPr/>
        </p:nvCxnSpPr>
        <p:spPr bwMode="auto">
          <a:xfrm>
            <a:off x="4764886" y="4859750"/>
            <a:ext cx="2747578" cy="0"/>
          </a:xfrm>
          <a:prstGeom prst="line">
            <a:avLst/>
          </a:prstGeom>
          <a:solidFill>
            <a:schemeClr val="bg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1319776" y="4854523"/>
            <a:ext cx="3382478" cy="0"/>
          </a:xfrm>
          <a:prstGeom prst="line">
            <a:avLst/>
          </a:prstGeom>
          <a:solidFill>
            <a:schemeClr val="bg1"/>
          </a:solidFill>
          <a:ln w="2857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3" name="Rectangle 5"/>
          <p:cNvSpPr txBox="1">
            <a:spLocks noChangeArrowheads="1"/>
          </p:cNvSpPr>
          <p:nvPr/>
        </p:nvSpPr>
        <p:spPr bwMode="auto">
          <a:xfrm>
            <a:off x="1201149" y="231654"/>
            <a:ext cx="680118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600" b="1" dirty="0" smtClean="0">
                <a:solidFill>
                  <a:srgbClr val="0000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How about a dedicated scheme ?</a:t>
            </a:r>
            <a:endParaRPr lang="en-US" sz="3600" b="1" dirty="0">
              <a:solidFill>
                <a:srgbClr val="0000FF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4669" y="4394965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IP</a:t>
            </a:r>
            <a:endParaRPr lang="en-GB" sz="1400" dirty="0"/>
          </a:p>
        </p:txBody>
      </p:sp>
      <p:sp>
        <p:nvSpPr>
          <p:cNvPr id="6" name="Rounded Rectangle 5"/>
          <p:cNvSpPr/>
          <p:nvPr/>
        </p:nvSpPr>
        <p:spPr bwMode="auto">
          <a:xfrm>
            <a:off x="4859210" y="4794135"/>
            <a:ext cx="633539" cy="12077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6" name="Rounded Rectangle 55"/>
          <p:cNvSpPr/>
          <p:nvPr/>
        </p:nvSpPr>
        <p:spPr bwMode="auto">
          <a:xfrm>
            <a:off x="3941130" y="4794135"/>
            <a:ext cx="633539" cy="12077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023384" y="4485898"/>
            <a:ext cx="5745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BDS</a:t>
            </a:r>
            <a:endParaRPr lang="en-GB" sz="1400" dirty="0"/>
          </a:p>
        </p:txBody>
      </p:sp>
      <p:sp>
        <p:nvSpPr>
          <p:cNvPr id="59" name="Rounded Rectangle 58"/>
          <p:cNvSpPr/>
          <p:nvPr/>
        </p:nvSpPr>
        <p:spPr bwMode="auto">
          <a:xfrm>
            <a:off x="5627818" y="4794135"/>
            <a:ext cx="1452598" cy="120776"/>
          </a:xfrm>
          <a:prstGeom prst="roundRect">
            <a:avLst/>
          </a:prstGeom>
          <a:solidFill>
            <a:schemeClr val="accent5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775815" y="4486443"/>
            <a:ext cx="1156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Main </a:t>
            </a:r>
            <a:r>
              <a:rPr lang="en-GB" sz="1400" dirty="0" err="1" smtClean="0"/>
              <a:t>Linac</a:t>
            </a:r>
            <a:endParaRPr lang="en-GB" sz="1400" dirty="0"/>
          </a:p>
        </p:txBody>
      </p:sp>
      <p:sp>
        <p:nvSpPr>
          <p:cNvPr id="61" name="Rounded Rectangle 60"/>
          <p:cNvSpPr/>
          <p:nvPr/>
        </p:nvSpPr>
        <p:spPr bwMode="auto">
          <a:xfrm>
            <a:off x="1675834" y="4794220"/>
            <a:ext cx="1452598" cy="120776"/>
          </a:xfrm>
          <a:prstGeom prst="roundRect">
            <a:avLst/>
          </a:prstGeom>
          <a:solidFill>
            <a:schemeClr val="accent5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971829" y="4485039"/>
            <a:ext cx="1156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Main </a:t>
            </a:r>
            <a:r>
              <a:rPr lang="en-GB" sz="1400" dirty="0" err="1" smtClean="0"/>
              <a:t>Linac</a:t>
            </a:r>
            <a:endParaRPr lang="en-GB" sz="1400" dirty="0"/>
          </a:p>
        </p:txBody>
      </p:sp>
      <p:sp>
        <p:nvSpPr>
          <p:cNvPr id="13" name="Arc 12"/>
          <p:cNvSpPr/>
          <p:nvPr/>
        </p:nvSpPr>
        <p:spPr bwMode="auto">
          <a:xfrm>
            <a:off x="7139848" y="4854608"/>
            <a:ext cx="745232" cy="700784"/>
          </a:xfrm>
          <a:prstGeom prst="arc">
            <a:avLst>
              <a:gd name="adj1" fmla="val 16200000"/>
              <a:gd name="adj2" fmla="val 9778384"/>
            </a:avLst>
          </a:prstGeom>
          <a:solidFill>
            <a:schemeClr val="bg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4" name="Arc 23"/>
          <p:cNvSpPr/>
          <p:nvPr/>
        </p:nvSpPr>
        <p:spPr bwMode="auto">
          <a:xfrm>
            <a:off x="6588954" y="5111351"/>
            <a:ext cx="576064" cy="444041"/>
          </a:xfrm>
          <a:prstGeom prst="arc">
            <a:avLst/>
          </a:prstGeom>
          <a:solidFill>
            <a:schemeClr val="bg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cxnSp>
        <p:nvCxnSpPr>
          <p:cNvPr id="26" name="Straight Connector 25"/>
          <p:cNvCxnSpPr>
            <a:endCxn id="24" idx="0"/>
          </p:cNvCxnSpPr>
          <p:nvPr/>
        </p:nvCxnSpPr>
        <p:spPr bwMode="auto">
          <a:xfrm>
            <a:off x="5492749" y="5111351"/>
            <a:ext cx="1384237" cy="0"/>
          </a:xfrm>
          <a:prstGeom prst="line">
            <a:avLst/>
          </a:prstGeom>
          <a:solidFill>
            <a:schemeClr val="bg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81" name="Arc 80"/>
          <p:cNvSpPr/>
          <p:nvPr/>
        </p:nvSpPr>
        <p:spPr bwMode="auto">
          <a:xfrm flipH="1">
            <a:off x="962951" y="4854608"/>
            <a:ext cx="745232" cy="700784"/>
          </a:xfrm>
          <a:prstGeom prst="arc">
            <a:avLst>
              <a:gd name="adj1" fmla="val 16200000"/>
              <a:gd name="adj2" fmla="val 9778384"/>
            </a:avLst>
          </a:prstGeom>
          <a:solidFill>
            <a:schemeClr val="bg1"/>
          </a:solidFill>
          <a:ln w="2857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2" name="Arc 81"/>
          <p:cNvSpPr/>
          <p:nvPr/>
        </p:nvSpPr>
        <p:spPr bwMode="auto">
          <a:xfrm flipH="1">
            <a:off x="1683013" y="5111351"/>
            <a:ext cx="576064" cy="444041"/>
          </a:xfrm>
          <a:prstGeom prst="arc">
            <a:avLst/>
          </a:prstGeom>
          <a:solidFill>
            <a:schemeClr val="bg1"/>
          </a:solidFill>
          <a:ln w="2857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cxnSp>
        <p:nvCxnSpPr>
          <p:cNvPr id="83" name="Straight Connector 82"/>
          <p:cNvCxnSpPr>
            <a:endCxn id="82" idx="0"/>
          </p:cNvCxnSpPr>
          <p:nvPr/>
        </p:nvCxnSpPr>
        <p:spPr bwMode="auto">
          <a:xfrm flipH="1">
            <a:off x="1971045" y="5111351"/>
            <a:ext cx="1644021" cy="0"/>
          </a:xfrm>
          <a:prstGeom prst="line">
            <a:avLst/>
          </a:prstGeom>
          <a:solidFill>
            <a:schemeClr val="bg1"/>
          </a:solidFill>
          <a:ln w="2857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60" name="Text Box 48"/>
          <p:cNvSpPr txBox="1">
            <a:spLocks noChangeArrowheads="1"/>
          </p:cNvSpPr>
          <p:nvPr/>
        </p:nvSpPr>
        <p:spPr bwMode="auto">
          <a:xfrm>
            <a:off x="5961213" y="2339139"/>
            <a:ext cx="130858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Booster </a:t>
            </a:r>
            <a:r>
              <a:rPr lang="en-US" sz="1200" dirty="0" err="1" smtClean="0"/>
              <a:t>Linac</a:t>
            </a:r>
            <a:endParaRPr lang="en-US" sz="1200" dirty="0" smtClean="0"/>
          </a:p>
          <a:p>
            <a:pPr algn="ctr">
              <a:lnSpc>
                <a:spcPct val="50000"/>
              </a:lnSpc>
            </a:pPr>
            <a:r>
              <a:rPr lang="en-US" sz="1200" dirty="0" smtClean="0"/>
              <a:t>6 </a:t>
            </a:r>
            <a:r>
              <a:rPr lang="en-US" sz="1200" dirty="0" err="1" smtClean="0"/>
              <a:t>GeV</a:t>
            </a:r>
            <a:r>
              <a:rPr lang="en-US" sz="1200" dirty="0" smtClean="0"/>
              <a:t> </a:t>
            </a:r>
            <a:endParaRPr lang="en-US" sz="1200" dirty="0"/>
          </a:p>
        </p:txBody>
      </p:sp>
      <p:sp>
        <p:nvSpPr>
          <p:cNvPr id="162" name="Text Box 20"/>
          <p:cNvSpPr txBox="1">
            <a:spLocks noChangeArrowheads="1"/>
          </p:cNvSpPr>
          <p:nvPr/>
        </p:nvSpPr>
        <p:spPr bwMode="auto">
          <a:xfrm>
            <a:off x="4395862" y="2208586"/>
            <a:ext cx="500458" cy="276999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 b="1" dirty="0">
                <a:solidFill>
                  <a:srgbClr val="190EFF"/>
                </a:solidFill>
                <a:latin typeface="Arial Narrow" pitchFamily="34" charset="0"/>
              </a:rPr>
              <a:t>e</a:t>
            </a:r>
            <a:r>
              <a:rPr lang="en-US" sz="1200" b="1" baseline="30000" dirty="0">
                <a:solidFill>
                  <a:srgbClr val="190EFF"/>
                </a:solidFill>
                <a:latin typeface="Arial Narrow" pitchFamily="34" charset="0"/>
              </a:rPr>
              <a:t>-</a:t>
            </a:r>
            <a:r>
              <a:rPr lang="en-US" sz="1200" b="1" dirty="0">
                <a:solidFill>
                  <a:srgbClr val="190EFF"/>
                </a:solidFill>
                <a:latin typeface="Arial Narrow" pitchFamily="34" charset="0"/>
              </a:rPr>
              <a:t> DR</a:t>
            </a:r>
          </a:p>
        </p:txBody>
      </p:sp>
      <p:sp>
        <p:nvSpPr>
          <p:cNvPr id="166" name="Rectangle 49"/>
          <p:cNvSpPr>
            <a:spLocks noChangeArrowheads="1"/>
          </p:cNvSpPr>
          <p:nvPr/>
        </p:nvSpPr>
        <p:spPr bwMode="auto">
          <a:xfrm>
            <a:off x="6476606" y="2112926"/>
            <a:ext cx="93785" cy="10160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grpSp>
        <p:nvGrpSpPr>
          <p:cNvPr id="168" name="Group 21"/>
          <p:cNvGrpSpPr>
            <a:grpSpLocks/>
          </p:cNvGrpSpPr>
          <p:nvPr/>
        </p:nvGrpSpPr>
        <p:grpSpPr bwMode="auto">
          <a:xfrm>
            <a:off x="3965801" y="2154989"/>
            <a:ext cx="1217735" cy="368300"/>
            <a:chOff x="2697463" y="3197835"/>
            <a:chExt cx="3498963" cy="1440210"/>
          </a:xfrm>
        </p:grpSpPr>
        <p:sp>
          <p:nvSpPr>
            <p:cNvPr id="169" name="Arc 168"/>
            <p:cNvSpPr/>
            <p:nvPr/>
          </p:nvSpPr>
          <p:spPr>
            <a:xfrm>
              <a:off x="2697463" y="3197835"/>
              <a:ext cx="1848430" cy="1440210"/>
            </a:xfrm>
            <a:prstGeom prst="arc">
              <a:avLst>
                <a:gd name="adj1" fmla="val 5468061"/>
                <a:gd name="adj2" fmla="val 16231775"/>
              </a:avLst>
            </a:prstGeom>
            <a:ln>
              <a:solidFill>
                <a:srgbClr val="1005E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spcBef>
                  <a:spcPct val="0"/>
                </a:spcBef>
                <a:defRPr/>
              </a:pPr>
              <a:endParaRPr 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170" name="Arc 9"/>
            <p:cNvSpPr/>
            <p:nvPr/>
          </p:nvSpPr>
          <p:spPr>
            <a:xfrm flipH="1">
              <a:off x="4545893" y="3197835"/>
              <a:ext cx="1650533" cy="1440210"/>
            </a:xfrm>
            <a:prstGeom prst="arc">
              <a:avLst>
                <a:gd name="adj1" fmla="val 5468061"/>
                <a:gd name="adj2" fmla="val 16231775"/>
              </a:avLst>
            </a:prstGeom>
            <a:ln>
              <a:solidFill>
                <a:srgbClr val="1005E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spcBef>
                  <a:spcPct val="0"/>
                </a:spcBef>
                <a:defRPr/>
              </a:pPr>
              <a:endParaRPr lang="en-US" sz="2400" b="1">
                <a:solidFill>
                  <a:srgbClr val="000000"/>
                </a:solidFill>
              </a:endParaRPr>
            </a:p>
          </p:txBody>
        </p:sp>
        <p:cxnSp>
          <p:nvCxnSpPr>
            <p:cNvPr id="171" name="Straight Connector 170"/>
            <p:cNvCxnSpPr/>
            <p:nvPr/>
          </p:nvCxnSpPr>
          <p:spPr>
            <a:xfrm flipV="1">
              <a:off x="3615361" y="4638045"/>
              <a:ext cx="1768428" cy="0"/>
            </a:xfrm>
            <a:prstGeom prst="line">
              <a:avLst/>
            </a:prstGeom>
            <a:ln>
              <a:solidFill>
                <a:srgbClr val="1005E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>
            <a:xfrm flipV="1">
              <a:off x="3615361" y="3197835"/>
              <a:ext cx="1768428" cy="0"/>
            </a:xfrm>
            <a:prstGeom prst="line">
              <a:avLst/>
            </a:prstGeom>
            <a:ln>
              <a:solidFill>
                <a:srgbClr val="1005E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3" name="Straight Connector 172"/>
          <p:cNvCxnSpPr/>
          <p:nvPr/>
        </p:nvCxnSpPr>
        <p:spPr>
          <a:xfrm>
            <a:off x="4470635" y="2524655"/>
            <a:ext cx="12954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>
            <a:off x="2869748" y="3638953"/>
            <a:ext cx="1378277" cy="378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>
            <a:stCxn id="166" idx="1"/>
          </p:cNvCxnSpPr>
          <p:nvPr/>
        </p:nvCxnSpPr>
        <p:spPr>
          <a:xfrm flipH="1" flipV="1">
            <a:off x="4507950" y="2154989"/>
            <a:ext cx="1968656" cy="8737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3" name="Text Box 44"/>
          <p:cNvSpPr txBox="1">
            <a:spLocks noChangeArrowheads="1"/>
          </p:cNvSpPr>
          <p:nvPr/>
        </p:nvSpPr>
        <p:spPr bwMode="auto">
          <a:xfrm>
            <a:off x="6554694" y="2030376"/>
            <a:ext cx="929054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</a:pPr>
            <a:r>
              <a:rPr lang="en-US" sz="1200" dirty="0"/>
              <a:t>DC gun</a:t>
            </a:r>
          </a:p>
        </p:txBody>
      </p:sp>
      <p:sp>
        <p:nvSpPr>
          <p:cNvPr id="207" name="Text Box 44"/>
          <p:cNvSpPr txBox="1">
            <a:spLocks noChangeArrowheads="1"/>
          </p:cNvSpPr>
          <p:nvPr/>
        </p:nvSpPr>
        <p:spPr bwMode="auto">
          <a:xfrm>
            <a:off x="5768537" y="1858194"/>
            <a:ext cx="929054" cy="202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</a:pPr>
            <a:r>
              <a:rPr lang="en-US" sz="1200" dirty="0" smtClean="0"/>
              <a:t>2.86 </a:t>
            </a:r>
            <a:r>
              <a:rPr lang="en-US" sz="1200" dirty="0" err="1" smtClean="0"/>
              <a:t>GeV</a:t>
            </a:r>
            <a:endParaRPr lang="en-US" sz="1200" dirty="0"/>
          </a:p>
        </p:txBody>
      </p:sp>
      <p:sp>
        <p:nvSpPr>
          <p:cNvPr id="210" name="Rectangle 209"/>
          <p:cNvSpPr/>
          <p:nvPr/>
        </p:nvSpPr>
        <p:spPr>
          <a:xfrm>
            <a:off x="5221274" y="2470713"/>
            <a:ext cx="152400" cy="152400"/>
          </a:xfrm>
          <a:prstGeom prst="rect">
            <a:avLst/>
          </a:prstGeom>
          <a:solidFill>
            <a:srgbClr val="1005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Line 65"/>
          <p:cNvSpPr>
            <a:spLocks noChangeShapeType="1"/>
          </p:cNvSpPr>
          <p:nvPr/>
        </p:nvSpPr>
        <p:spPr bwMode="auto">
          <a:xfrm>
            <a:off x="5768537" y="2523289"/>
            <a:ext cx="209925" cy="408155"/>
          </a:xfrm>
          <a:prstGeom prst="line">
            <a:avLst/>
          </a:prstGeom>
          <a:noFill/>
          <a:ln w="28575">
            <a:solidFill>
              <a:srgbClr val="1005ED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2" name="Rounded Rectangle 211"/>
          <p:cNvSpPr/>
          <p:nvPr/>
        </p:nvSpPr>
        <p:spPr>
          <a:xfrm>
            <a:off x="5423700" y="2109443"/>
            <a:ext cx="223935" cy="910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5" name="Straight Arrow Connector 214"/>
          <p:cNvCxnSpPr>
            <a:stCxn id="141" idx="3"/>
          </p:cNvCxnSpPr>
          <p:nvPr/>
        </p:nvCxnSpPr>
        <p:spPr>
          <a:xfrm>
            <a:off x="5880506" y="2919362"/>
            <a:ext cx="1784870" cy="1891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Rectangle 40"/>
          <p:cNvSpPr>
            <a:spLocks noChangeArrowheads="1"/>
          </p:cNvSpPr>
          <p:nvPr/>
        </p:nvSpPr>
        <p:spPr bwMode="auto">
          <a:xfrm>
            <a:off x="5775174" y="2087212"/>
            <a:ext cx="606669" cy="1317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57" name="Rectangle 62"/>
          <p:cNvSpPr>
            <a:spLocks noChangeArrowheads="1"/>
          </p:cNvSpPr>
          <p:nvPr/>
        </p:nvSpPr>
        <p:spPr bwMode="auto">
          <a:xfrm>
            <a:off x="5994839" y="2873816"/>
            <a:ext cx="1056445" cy="11399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32" name="Rounded Rectangle 231"/>
          <p:cNvSpPr/>
          <p:nvPr/>
        </p:nvSpPr>
        <p:spPr>
          <a:xfrm>
            <a:off x="5448653" y="2478512"/>
            <a:ext cx="223936" cy="922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Rounded Rectangle 234"/>
          <p:cNvSpPr/>
          <p:nvPr/>
        </p:nvSpPr>
        <p:spPr bwMode="auto">
          <a:xfrm>
            <a:off x="3239027" y="4792214"/>
            <a:ext cx="263810" cy="133713"/>
          </a:xfrm>
          <a:prstGeom prst="round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52" name="TextBox 251"/>
          <p:cNvSpPr txBox="1"/>
          <p:nvPr/>
        </p:nvSpPr>
        <p:spPr>
          <a:xfrm>
            <a:off x="4968970" y="4471565"/>
            <a:ext cx="5725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BDS</a:t>
            </a:r>
            <a:endParaRPr lang="en-GB" sz="1400" dirty="0"/>
          </a:p>
        </p:txBody>
      </p:sp>
      <p:sp>
        <p:nvSpPr>
          <p:cNvPr id="2" name="Oval 1"/>
          <p:cNvSpPr/>
          <p:nvPr/>
        </p:nvSpPr>
        <p:spPr bwMode="auto">
          <a:xfrm>
            <a:off x="4651218" y="4638927"/>
            <a:ext cx="135298" cy="414137"/>
          </a:xfrm>
          <a:prstGeom prst="ellipse">
            <a:avLst/>
          </a:prstGeom>
          <a:blipFill>
            <a:blip r:embed="rId3"/>
            <a:tile tx="0" ty="0" sx="100000" sy="100000" flip="none" algn="tl"/>
          </a:blip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pSp>
        <p:nvGrpSpPr>
          <p:cNvPr id="122" name="Group 64"/>
          <p:cNvGrpSpPr>
            <a:grpSpLocks/>
          </p:cNvGrpSpPr>
          <p:nvPr/>
        </p:nvGrpSpPr>
        <p:grpSpPr bwMode="auto">
          <a:xfrm>
            <a:off x="3006198" y="2930813"/>
            <a:ext cx="1217735" cy="368300"/>
            <a:chOff x="2697463" y="3197835"/>
            <a:chExt cx="3498963" cy="1440210"/>
          </a:xfrm>
        </p:grpSpPr>
        <p:sp>
          <p:nvSpPr>
            <p:cNvPr id="123" name="Arc 122"/>
            <p:cNvSpPr/>
            <p:nvPr/>
          </p:nvSpPr>
          <p:spPr>
            <a:xfrm>
              <a:off x="2697463" y="3197835"/>
              <a:ext cx="1848430" cy="1440210"/>
            </a:xfrm>
            <a:prstGeom prst="arc">
              <a:avLst>
                <a:gd name="adj1" fmla="val 5468061"/>
                <a:gd name="adj2" fmla="val 16231775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spcBef>
                  <a:spcPct val="0"/>
                </a:spcBef>
                <a:defRPr/>
              </a:pPr>
              <a:endParaRPr lang="en-US" sz="2400" b="1">
                <a:solidFill>
                  <a:srgbClr val="FF0000"/>
                </a:solidFill>
              </a:endParaRPr>
            </a:p>
          </p:txBody>
        </p:sp>
        <p:sp>
          <p:nvSpPr>
            <p:cNvPr id="124" name="Arc 15"/>
            <p:cNvSpPr/>
            <p:nvPr/>
          </p:nvSpPr>
          <p:spPr>
            <a:xfrm flipH="1">
              <a:off x="4545893" y="3197835"/>
              <a:ext cx="1650533" cy="1440210"/>
            </a:xfrm>
            <a:prstGeom prst="arc">
              <a:avLst>
                <a:gd name="adj1" fmla="val 5468061"/>
                <a:gd name="adj2" fmla="val 16231775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spcBef>
                  <a:spcPct val="0"/>
                </a:spcBef>
                <a:defRPr/>
              </a:pPr>
              <a:endParaRPr lang="en-US" sz="2400" b="1">
                <a:solidFill>
                  <a:srgbClr val="FF0000"/>
                </a:solidFill>
              </a:endParaRPr>
            </a:p>
          </p:txBody>
        </p:sp>
        <p:cxnSp>
          <p:nvCxnSpPr>
            <p:cNvPr id="125" name="Straight Connector 124"/>
            <p:cNvCxnSpPr/>
            <p:nvPr/>
          </p:nvCxnSpPr>
          <p:spPr>
            <a:xfrm flipV="1">
              <a:off x="3615361" y="4638045"/>
              <a:ext cx="1768428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/>
          </p:nvCxnSpPr>
          <p:spPr>
            <a:xfrm flipV="1">
              <a:off x="3615361" y="3197835"/>
              <a:ext cx="1768428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7" name="Straight Connector 126"/>
          <p:cNvCxnSpPr/>
          <p:nvPr/>
        </p:nvCxnSpPr>
        <p:spPr>
          <a:xfrm>
            <a:off x="3798301" y="2925418"/>
            <a:ext cx="2027762" cy="22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3593578" y="3321180"/>
            <a:ext cx="8382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0" name="Group 86"/>
          <p:cNvGrpSpPr>
            <a:grpSpLocks/>
          </p:cNvGrpSpPr>
          <p:nvPr/>
        </p:nvGrpSpPr>
        <p:grpSpPr bwMode="auto">
          <a:xfrm>
            <a:off x="3759631" y="3323507"/>
            <a:ext cx="933450" cy="290513"/>
            <a:chOff x="3463572" y="2608251"/>
            <a:chExt cx="3498963" cy="1440210"/>
          </a:xfrm>
        </p:grpSpPr>
        <p:grpSp>
          <p:nvGrpSpPr>
            <p:cNvPr id="131" name="Group 81"/>
            <p:cNvGrpSpPr>
              <a:grpSpLocks/>
            </p:cNvGrpSpPr>
            <p:nvPr/>
          </p:nvGrpSpPr>
          <p:grpSpPr bwMode="auto">
            <a:xfrm>
              <a:off x="3463572" y="2608251"/>
              <a:ext cx="3498963" cy="1440210"/>
              <a:chOff x="3463572" y="2608251"/>
              <a:chExt cx="3498963" cy="1440210"/>
            </a:xfrm>
          </p:grpSpPr>
          <p:sp>
            <p:nvSpPr>
              <p:cNvPr id="134" name="Arc 133"/>
              <p:cNvSpPr/>
              <p:nvPr/>
            </p:nvSpPr>
            <p:spPr>
              <a:xfrm>
                <a:off x="3463572" y="2608251"/>
                <a:ext cx="1851101" cy="1440210"/>
              </a:xfrm>
              <a:prstGeom prst="arc">
                <a:avLst>
                  <a:gd name="adj1" fmla="val 5468061"/>
                  <a:gd name="adj2" fmla="val 16231775"/>
                </a:avLst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spcBef>
                    <a:spcPct val="0"/>
                  </a:spcBef>
                  <a:defRPr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135" name="Arc 134"/>
              <p:cNvSpPr/>
              <p:nvPr/>
            </p:nvSpPr>
            <p:spPr>
              <a:xfrm flipH="1">
                <a:off x="5314673" y="2608251"/>
                <a:ext cx="1647862" cy="1440210"/>
              </a:xfrm>
              <a:prstGeom prst="arc">
                <a:avLst>
                  <a:gd name="adj1" fmla="val 5468061"/>
                  <a:gd name="adj2" fmla="val 16231775"/>
                </a:avLst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spcBef>
                    <a:spcPct val="0"/>
                  </a:spcBef>
                  <a:defRPr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</p:grpSp>
        <p:cxnSp>
          <p:nvCxnSpPr>
            <p:cNvPr id="132" name="Straight Connector 131"/>
            <p:cNvCxnSpPr>
              <a:endCxn id="135" idx="0"/>
            </p:cNvCxnSpPr>
            <p:nvPr/>
          </p:nvCxnSpPr>
          <p:spPr>
            <a:xfrm flipV="1">
              <a:off x="4380884" y="4048461"/>
              <a:ext cx="177419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/>
          </p:nvCxnSpPr>
          <p:spPr>
            <a:xfrm flipV="1">
              <a:off x="4380884" y="2608251"/>
              <a:ext cx="177419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6" name="Text Box 20"/>
          <p:cNvSpPr txBox="1">
            <a:spLocks noChangeArrowheads="1"/>
          </p:cNvSpPr>
          <p:nvPr/>
        </p:nvSpPr>
        <p:spPr bwMode="auto">
          <a:xfrm>
            <a:off x="3860647" y="3356027"/>
            <a:ext cx="826477" cy="27622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b="1" dirty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1200" b="1" dirty="0" smtClean="0">
                <a:solidFill>
                  <a:srgbClr val="FF0000"/>
                </a:solidFill>
                <a:latin typeface="Arial Narrow" pitchFamily="34" charset="0"/>
              </a:rPr>
              <a:t>PDR  </a:t>
            </a:r>
            <a:endParaRPr lang="en-US" sz="12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137" name="Text Box 20"/>
          <p:cNvSpPr txBox="1">
            <a:spLocks noChangeArrowheads="1"/>
          </p:cNvSpPr>
          <p:nvPr/>
        </p:nvSpPr>
        <p:spPr bwMode="auto">
          <a:xfrm>
            <a:off x="3227964" y="2987809"/>
            <a:ext cx="731227" cy="277812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b="1" dirty="0">
                <a:solidFill>
                  <a:srgbClr val="FF0000"/>
                </a:solidFill>
                <a:latin typeface="Arial Narrow" pitchFamily="34" charset="0"/>
              </a:rPr>
              <a:t>e</a:t>
            </a:r>
            <a:r>
              <a:rPr lang="en-US" sz="1200" b="1" baseline="30000" dirty="0">
                <a:solidFill>
                  <a:srgbClr val="FF0000"/>
                </a:solidFill>
                <a:latin typeface="Arial Narrow" pitchFamily="34" charset="0"/>
              </a:rPr>
              <a:t>+</a:t>
            </a:r>
            <a:r>
              <a:rPr lang="en-US" sz="1200" b="1" dirty="0">
                <a:solidFill>
                  <a:srgbClr val="FF0000"/>
                </a:solidFill>
                <a:latin typeface="Arial Narrow" pitchFamily="34" charset="0"/>
              </a:rPr>
              <a:t> DR  </a:t>
            </a:r>
          </a:p>
        </p:txBody>
      </p:sp>
      <p:sp>
        <p:nvSpPr>
          <p:cNvPr id="138" name="Text Box 48"/>
          <p:cNvSpPr txBox="1">
            <a:spLocks noChangeArrowheads="1"/>
          </p:cNvSpPr>
          <p:nvPr/>
        </p:nvSpPr>
        <p:spPr bwMode="auto">
          <a:xfrm>
            <a:off x="5285671" y="2653758"/>
            <a:ext cx="67554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</a:pPr>
            <a:r>
              <a:rPr lang="en-US" sz="1200" dirty="0"/>
              <a:t>BC1 </a:t>
            </a:r>
          </a:p>
        </p:txBody>
      </p:sp>
      <p:sp>
        <p:nvSpPr>
          <p:cNvPr id="139" name="Rectangle 138"/>
          <p:cNvSpPr/>
          <p:nvPr/>
        </p:nvSpPr>
        <p:spPr>
          <a:xfrm>
            <a:off x="5427817" y="2851443"/>
            <a:ext cx="152400" cy="152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Rounded Rectangle 139"/>
          <p:cNvSpPr/>
          <p:nvPr/>
        </p:nvSpPr>
        <p:spPr>
          <a:xfrm>
            <a:off x="3275712" y="3597193"/>
            <a:ext cx="223935" cy="9109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ounded Rectangle 140"/>
          <p:cNvSpPr/>
          <p:nvPr/>
        </p:nvSpPr>
        <p:spPr>
          <a:xfrm>
            <a:off x="5656571" y="2873816"/>
            <a:ext cx="223935" cy="9109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366076" y="1132999"/>
            <a:ext cx="4387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Central Injectors and DR in deep tunnel</a:t>
            </a:r>
            <a:endParaRPr lang="en-GB" dirty="0"/>
          </a:p>
        </p:txBody>
      </p:sp>
      <p:sp>
        <p:nvSpPr>
          <p:cNvPr id="17" name="Arc 16"/>
          <p:cNvSpPr/>
          <p:nvPr/>
        </p:nvSpPr>
        <p:spPr bwMode="auto">
          <a:xfrm flipV="1">
            <a:off x="7019221" y="2330013"/>
            <a:ext cx="489710" cy="601431"/>
          </a:xfrm>
          <a:prstGeom prst="arc">
            <a:avLst>
              <a:gd name="adj1" fmla="val 16200000"/>
              <a:gd name="adj2" fmla="val 5308448"/>
            </a:avLst>
          </a:prstGeom>
          <a:solidFill>
            <a:schemeClr val="bg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658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3253" y="3603577"/>
            <a:ext cx="3115358" cy="1021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20" name="Straight Connector 219"/>
          <p:cNvCxnSpPr/>
          <p:nvPr/>
        </p:nvCxnSpPr>
        <p:spPr bwMode="auto">
          <a:xfrm>
            <a:off x="4764886" y="4859750"/>
            <a:ext cx="2747578" cy="0"/>
          </a:xfrm>
          <a:prstGeom prst="line">
            <a:avLst/>
          </a:prstGeom>
          <a:solidFill>
            <a:schemeClr val="bg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1319776" y="4854523"/>
            <a:ext cx="3382478" cy="0"/>
          </a:xfrm>
          <a:prstGeom prst="line">
            <a:avLst/>
          </a:prstGeom>
          <a:solidFill>
            <a:schemeClr val="bg1"/>
          </a:solidFill>
          <a:ln w="2857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3" name="Rectangle 5"/>
          <p:cNvSpPr txBox="1">
            <a:spLocks noChangeArrowheads="1"/>
          </p:cNvSpPr>
          <p:nvPr/>
        </p:nvSpPr>
        <p:spPr bwMode="auto">
          <a:xfrm>
            <a:off x="1201149" y="231654"/>
            <a:ext cx="680118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600" b="1" dirty="0" smtClean="0">
                <a:solidFill>
                  <a:srgbClr val="0000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How about a dedicated scheme ?</a:t>
            </a:r>
            <a:endParaRPr lang="en-US" sz="3600" b="1" dirty="0">
              <a:solidFill>
                <a:srgbClr val="0000FF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4669" y="4394965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IP</a:t>
            </a:r>
            <a:endParaRPr lang="en-GB" sz="1400" dirty="0"/>
          </a:p>
        </p:txBody>
      </p:sp>
      <p:sp>
        <p:nvSpPr>
          <p:cNvPr id="6" name="Rounded Rectangle 5"/>
          <p:cNvSpPr/>
          <p:nvPr/>
        </p:nvSpPr>
        <p:spPr bwMode="auto">
          <a:xfrm>
            <a:off x="4859210" y="4794135"/>
            <a:ext cx="633539" cy="12077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6" name="Rounded Rectangle 55"/>
          <p:cNvSpPr/>
          <p:nvPr/>
        </p:nvSpPr>
        <p:spPr bwMode="auto">
          <a:xfrm>
            <a:off x="3941130" y="4794135"/>
            <a:ext cx="633539" cy="12077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023384" y="4485898"/>
            <a:ext cx="5745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BDS</a:t>
            </a:r>
            <a:endParaRPr lang="en-GB" sz="1400" dirty="0"/>
          </a:p>
        </p:txBody>
      </p:sp>
      <p:sp>
        <p:nvSpPr>
          <p:cNvPr id="59" name="Rounded Rectangle 58"/>
          <p:cNvSpPr/>
          <p:nvPr/>
        </p:nvSpPr>
        <p:spPr bwMode="auto">
          <a:xfrm>
            <a:off x="5627818" y="4794135"/>
            <a:ext cx="1452598" cy="120776"/>
          </a:xfrm>
          <a:prstGeom prst="roundRect">
            <a:avLst/>
          </a:prstGeom>
          <a:solidFill>
            <a:schemeClr val="accent5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775815" y="4486443"/>
            <a:ext cx="1156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Main </a:t>
            </a:r>
            <a:r>
              <a:rPr lang="en-GB" sz="1400" dirty="0" err="1" smtClean="0"/>
              <a:t>Linac</a:t>
            </a:r>
            <a:endParaRPr lang="en-GB" sz="1400" dirty="0"/>
          </a:p>
        </p:txBody>
      </p:sp>
      <p:sp>
        <p:nvSpPr>
          <p:cNvPr id="61" name="Rounded Rectangle 60"/>
          <p:cNvSpPr/>
          <p:nvPr/>
        </p:nvSpPr>
        <p:spPr bwMode="auto">
          <a:xfrm>
            <a:off x="1675834" y="4794220"/>
            <a:ext cx="1452598" cy="120776"/>
          </a:xfrm>
          <a:prstGeom prst="roundRect">
            <a:avLst/>
          </a:prstGeom>
          <a:solidFill>
            <a:schemeClr val="accent5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971829" y="4530299"/>
            <a:ext cx="1156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Main </a:t>
            </a:r>
            <a:r>
              <a:rPr lang="en-GB" sz="1400" dirty="0" err="1" smtClean="0"/>
              <a:t>Linac</a:t>
            </a:r>
            <a:endParaRPr lang="en-GB" sz="1400" dirty="0"/>
          </a:p>
        </p:txBody>
      </p:sp>
      <p:sp>
        <p:nvSpPr>
          <p:cNvPr id="13" name="Arc 12"/>
          <p:cNvSpPr/>
          <p:nvPr/>
        </p:nvSpPr>
        <p:spPr bwMode="auto">
          <a:xfrm>
            <a:off x="8047955" y="4605070"/>
            <a:ext cx="765664" cy="273688"/>
          </a:xfrm>
          <a:prstGeom prst="arc">
            <a:avLst>
              <a:gd name="adj1" fmla="val 16200000"/>
              <a:gd name="adj2" fmla="val 5321368"/>
            </a:avLst>
          </a:prstGeom>
          <a:solidFill>
            <a:schemeClr val="bg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0" name="Text Box 48"/>
          <p:cNvSpPr txBox="1">
            <a:spLocks noChangeArrowheads="1"/>
          </p:cNvSpPr>
          <p:nvPr/>
        </p:nvSpPr>
        <p:spPr bwMode="auto">
          <a:xfrm>
            <a:off x="6941589" y="5018622"/>
            <a:ext cx="130858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Booster </a:t>
            </a:r>
            <a:r>
              <a:rPr lang="en-US" sz="1200" dirty="0" err="1" smtClean="0"/>
              <a:t>Linac</a:t>
            </a:r>
            <a:endParaRPr lang="en-US" sz="1200" dirty="0" smtClean="0"/>
          </a:p>
          <a:p>
            <a:pPr algn="ctr">
              <a:lnSpc>
                <a:spcPct val="50000"/>
              </a:lnSpc>
            </a:pPr>
            <a:r>
              <a:rPr lang="en-US" sz="1200" dirty="0" smtClean="0"/>
              <a:t>6 </a:t>
            </a:r>
            <a:r>
              <a:rPr lang="en-US" sz="1200" dirty="0" err="1" smtClean="0"/>
              <a:t>GeV</a:t>
            </a:r>
            <a:r>
              <a:rPr lang="en-US" sz="1200" dirty="0" smtClean="0"/>
              <a:t> </a:t>
            </a:r>
            <a:endParaRPr lang="en-US" sz="1200" dirty="0"/>
          </a:p>
        </p:txBody>
      </p:sp>
      <p:sp>
        <p:nvSpPr>
          <p:cNvPr id="162" name="Text Box 20"/>
          <p:cNvSpPr txBox="1">
            <a:spLocks noChangeArrowheads="1"/>
          </p:cNvSpPr>
          <p:nvPr/>
        </p:nvSpPr>
        <p:spPr bwMode="auto">
          <a:xfrm>
            <a:off x="251523" y="4986147"/>
            <a:ext cx="500458" cy="276999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 b="1" dirty="0">
                <a:solidFill>
                  <a:srgbClr val="190EFF"/>
                </a:solidFill>
                <a:latin typeface="Arial Narrow" pitchFamily="34" charset="0"/>
              </a:rPr>
              <a:t>e</a:t>
            </a:r>
            <a:r>
              <a:rPr lang="en-US" sz="1200" b="1" baseline="30000" dirty="0">
                <a:solidFill>
                  <a:srgbClr val="190EFF"/>
                </a:solidFill>
                <a:latin typeface="Arial Narrow" pitchFamily="34" charset="0"/>
              </a:rPr>
              <a:t>-</a:t>
            </a:r>
            <a:r>
              <a:rPr lang="en-US" sz="1200" b="1" dirty="0">
                <a:solidFill>
                  <a:srgbClr val="190EFF"/>
                </a:solidFill>
                <a:latin typeface="Arial Narrow" pitchFamily="34" charset="0"/>
              </a:rPr>
              <a:t> DR</a:t>
            </a:r>
          </a:p>
        </p:txBody>
      </p:sp>
      <p:sp>
        <p:nvSpPr>
          <p:cNvPr id="166" name="Rectangle 49"/>
          <p:cNvSpPr>
            <a:spLocks noChangeArrowheads="1"/>
          </p:cNvSpPr>
          <p:nvPr/>
        </p:nvSpPr>
        <p:spPr bwMode="auto">
          <a:xfrm>
            <a:off x="1876404" y="5264536"/>
            <a:ext cx="93785" cy="10160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grpSp>
        <p:nvGrpSpPr>
          <p:cNvPr id="168" name="Group 21"/>
          <p:cNvGrpSpPr>
            <a:grpSpLocks/>
          </p:cNvGrpSpPr>
          <p:nvPr/>
        </p:nvGrpSpPr>
        <p:grpSpPr bwMode="auto">
          <a:xfrm>
            <a:off x="69011" y="4856839"/>
            <a:ext cx="690968" cy="458497"/>
            <a:chOff x="2697463" y="3197835"/>
            <a:chExt cx="3498963" cy="1440210"/>
          </a:xfrm>
        </p:grpSpPr>
        <p:sp>
          <p:nvSpPr>
            <p:cNvPr id="169" name="Arc 168"/>
            <p:cNvSpPr/>
            <p:nvPr/>
          </p:nvSpPr>
          <p:spPr>
            <a:xfrm>
              <a:off x="2697463" y="3197835"/>
              <a:ext cx="1848430" cy="1440210"/>
            </a:xfrm>
            <a:prstGeom prst="arc">
              <a:avLst>
                <a:gd name="adj1" fmla="val 5468061"/>
                <a:gd name="adj2" fmla="val 16231775"/>
              </a:avLst>
            </a:prstGeom>
            <a:ln>
              <a:solidFill>
                <a:srgbClr val="1005E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spcBef>
                  <a:spcPct val="0"/>
                </a:spcBef>
                <a:defRPr/>
              </a:pPr>
              <a:endParaRPr 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170" name="Arc 9"/>
            <p:cNvSpPr/>
            <p:nvPr/>
          </p:nvSpPr>
          <p:spPr>
            <a:xfrm flipH="1">
              <a:off x="4545893" y="3197835"/>
              <a:ext cx="1650533" cy="1440210"/>
            </a:xfrm>
            <a:prstGeom prst="arc">
              <a:avLst>
                <a:gd name="adj1" fmla="val 5468061"/>
                <a:gd name="adj2" fmla="val 16231775"/>
              </a:avLst>
            </a:prstGeom>
            <a:ln>
              <a:solidFill>
                <a:srgbClr val="1005E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spcBef>
                  <a:spcPct val="0"/>
                </a:spcBef>
                <a:defRPr/>
              </a:pPr>
              <a:endParaRPr lang="en-US" sz="2400" b="1">
                <a:solidFill>
                  <a:srgbClr val="000000"/>
                </a:solidFill>
              </a:endParaRPr>
            </a:p>
          </p:txBody>
        </p:sp>
        <p:cxnSp>
          <p:nvCxnSpPr>
            <p:cNvPr id="171" name="Straight Connector 170"/>
            <p:cNvCxnSpPr/>
            <p:nvPr/>
          </p:nvCxnSpPr>
          <p:spPr>
            <a:xfrm flipV="1">
              <a:off x="3615361" y="4638045"/>
              <a:ext cx="1768428" cy="0"/>
            </a:xfrm>
            <a:prstGeom prst="line">
              <a:avLst/>
            </a:prstGeom>
            <a:ln>
              <a:solidFill>
                <a:srgbClr val="1005E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>
            <a:xfrm flipV="1">
              <a:off x="3615361" y="3197835"/>
              <a:ext cx="1768428" cy="0"/>
            </a:xfrm>
            <a:prstGeom prst="line">
              <a:avLst/>
            </a:prstGeom>
            <a:ln>
              <a:solidFill>
                <a:srgbClr val="1005E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3" name="Straight Connector 172"/>
          <p:cNvCxnSpPr/>
          <p:nvPr/>
        </p:nvCxnSpPr>
        <p:spPr>
          <a:xfrm>
            <a:off x="602367" y="5315336"/>
            <a:ext cx="12954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>
            <a:off x="3965801" y="3914998"/>
            <a:ext cx="360032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>
            <a:stCxn id="69" idx="1"/>
          </p:cNvCxnSpPr>
          <p:nvPr/>
        </p:nvCxnSpPr>
        <p:spPr>
          <a:xfrm flipH="1">
            <a:off x="496702" y="4854523"/>
            <a:ext cx="558963" cy="7854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3" name="Text Box 44"/>
          <p:cNvSpPr txBox="1">
            <a:spLocks noChangeArrowheads="1"/>
          </p:cNvSpPr>
          <p:nvPr/>
        </p:nvSpPr>
        <p:spPr bwMode="auto">
          <a:xfrm>
            <a:off x="1165247" y="5461757"/>
            <a:ext cx="929054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</a:pPr>
            <a:r>
              <a:rPr lang="en-US" sz="1200" dirty="0"/>
              <a:t>DC gun</a:t>
            </a:r>
          </a:p>
        </p:txBody>
      </p:sp>
      <p:sp>
        <p:nvSpPr>
          <p:cNvPr id="207" name="Text Box 44"/>
          <p:cNvSpPr txBox="1">
            <a:spLocks noChangeArrowheads="1"/>
          </p:cNvSpPr>
          <p:nvPr/>
        </p:nvSpPr>
        <p:spPr bwMode="auto">
          <a:xfrm>
            <a:off x="968713" y="5047220"/>
            <a:ext cx="929054" cy="202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</a:pPr>
            <a:r>
              <a:rPr lang="en-US" sz="1200" dirty="0" smtClean="0"/>
              <a:t>2.86 </a:t>
            </a:r>
            <a:r>
              <a:rPr lang="en-US" sz="1200" dirty="0" err="1" smtClean="0"/>
              <a:t>GeV</a:t>
            </a:r>
            <a:endParaRPr lang="en-US" sz="1200" dirty="0"/>
          </a:p>
        </p:txBody>
      </p:sp>
      <p:sp>
        <p:nvSpPr>
          <p:cNvPr id="212" name="Rounded Rectangle 211"/>
          <p:cNvSpPr/>
          <p:nvPr/>
        </p:nvSpPr>
        <p:spPr>
          <a:xfrm>
            <a:off x="776183" y="4816830"/>
            <a:ext cx="223935" cy="910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ctangle 40"/>
          <p:cNvSpPr>
            <a:spLocks noChangeArrowheads="1"/>
          </p:cNvSpPr>
          <p:nvPr/>
        </p:nvSpPr>
        <p:spPr bwMode="auto">
          <a:xfrm>
            <a:off x="1112554" y="5249455"/>
            <a:ext cx="606669" cy="1317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57" name="Rectangle 62"/>
          <p:cNvSpPr>
            <a:spLocks noChangeArrowheads="1"/>
          </p:cNvSpPr>
          <p:nvPr/>
        </p:nvSpPr>
        <p:spPr bwMode="auto">
          <a:xfrm>
            <a:off x="7188758" y="4813233"/>
            <a:ext cx="528222" cy="6552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35" name="Rounded Rectangle 234"/>
          <p:cNvSpPr/>
          <p:nvPr/>
        </p:nvSpPr>
        <p:spPr bwMode="auto">
          <a:xfrm>
            <a:off x="3239027" y="4792214"/>
            <a:ext cx="263810" cy="133713"/>
          </a:xfrm>
          <a:prstGeom prst="round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52" name="TextBox 251"/>
          <p:cNvSpPr txBox="1"/>
          <p:nvPr/>
        </p:nvSpPr>
        <p:spPr>
          <a:xfrm>
            <a:off x="4968970" y="4471565"/>
            <a:ext cx="5725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BDS</a:t>
            </a:r>
            <a:endParaRPr lang="en-GB" sz="1400" dirty="0"/>
          </a:p>
        </p:txBody>
      </p:sp>
      <p:sp>
        <p:nvSpPr>
          <p:cNvPr id="2" name="Oval 1"/>
          <p:cNvSpPr/>
          <p:nvPr/>
        </p:nvSpPr>
        <p:spPr bwMode="auto">
          <a:xfrm>
            <a:off x="4651218" y="4638927"/>
            <a:ext cx="135298" cy="414137"/>
          </a:xfrm>
          <a:prstGeom prst="ellipse">
            <a:avLst/>
          </a:prstGeom>
          <a:blipFill>
            <a:blip r:embed="rId3"/>
            <a:tile tx="0" ty="0" sx="100000" sy="100000" flip="none" algn="tl"/>
          </a:blip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pSp>
        <p:nvGrpSpPr>
          <p:cNvPr id="122" name="Group 64"/>
          <p:cNvGrpSpPr>
            <a:grpSpLocks/>
          </p:cNvGrpSpPr>
          <p:nvPr/>
        </p:nvGrpSpPr>
        <p:grpSpPr bwMode="auto">
          <a:xfrm>
            <a:off x="7595884" y="4236769"/>
            <a:ext cx="1217735" cy="368300"/>
            <a:chOff x="2697463" y="3197835"/>
            <a:chExt cx="3498963" cy="1440210"/>
          </a:xfrm>
        </p:grpSpPr>
        <p:sp>
          <p:nvSpPr>
            <p:cNvPr id="123" name="Arc 122"/>
            <p:cNvSpPr/>
            <p:nvPr/>
          </p:nvSpPr>
          <p:spPr>
            <a:xfrm>
              <a:off x="2697463" y="3197835"/>
              <a:ext cx="1848430" cy="1440210"/>
            </a:xfrm>
            <a:prstGeom prst="arc">
              <a:avLst>
                <a:gd name="adj1" fmla="val 5468061"/>
                <a:gd name="adj2" fmla="val 16231775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spcBef>
                  <a:spcPct val="0"/>
                </a:spcBef>
                <a:defRPr/>
              </a:pPr>
              <a:endParaRPr lang="en-US" sz="2400" b="1">
                <a:solidFill>
                  <a:srgbClr val="FF0000"/>
                </a:solidFill>
              </a:endParaRPr>
            </a:p>
          </p:txBody>
        </p:sp>
        <p:sp>
          <p:nvSpPr>
            <p:cNvPr id="124" name="Arc 15"/>
            <p:cNvSpPr/>
            <p:nvPr/>
          </p:nvSpPr>
          <p:spPr>
            <a:xfrm flipH="1">
              <a:off x="4545893" y="3197835"/>
              <a:ext cx="1650533" cy="1440210"/>
            </a:xfrm>
            <a:prstGeom prst="arc">
              <a:avLst>
                <a:gd name="adj1" fmla="val 5468061"/>
                <a:gd name="adj2" fmla="val 16231775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spcBef>
                  <a:spcPct val="0"/>
                </a:spcBef>
                <a:defRPr/>
              </a:pPr>
              <a:endParaRPr lang="en-US" sz="2400" b="1">
                <a:solidFill>
                  <a:srgbClr val="FF0000"/>
                </a:solidFill>
              </a:endParaRPr>
            </a:p>
          </p:txBody>
        </p:sp>
        <p:cxnSp>
          <p:nvCxnSpPr>
            <p:cNvPr id="125" name="Straight Connector 124"/>
            <p:cNvCxnSpPr/>
            <p:nvPr/>
          </p:nvCxnSpPr>
          <p:spPr>
            <a:xfrm flipV="1">
              <a:off x="3615361" y="4638045"/>
              <a:ext cx="1768428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/>
          </p:nvCxnSpPr>
          <p:spPr>
            <a:xfrm flipV="1">
              <a:off x="3615361" y="3197835"/>
              <a:ext cx="1768428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7" name="Straight Connector 126"/>
          <p:cNvCxnSpPr>
            <a:stCxn id="157" idx="3"/>
          </p:cNvCxnSpPr>
          <p:nvPr/>
        </p:nvCxnSpPr>
        <p:spPr>
          <a:xfrm>
            <a:off x="7716980" y="4845995"/>
            <a:ext cx="813819" cy="3276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7514657" y="4228153"/>
            <a:ext cx="8382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0" name="Group 86"/>
          <p:cNvGrpSpPr>
            <a:grpSpLocks/>
          </p:cNvGrpSpPr>
          <p:nvPr/>
        </p:nvGrpSpPr>
        <p:grpSpPr bwMode="auto">
          <a:xfrm>
            <a:off x="7114505" y="3923339"/>
            <a:ext cx="933450" cy="290513"/>
            <a:chOff x="3463572" y="2608251"/>
            <a:chExt cx="3498963" cy="1440210"/>
          </a:xfrm>
        </p:grpSpPr>
        <p:grpSp>
          <p:nvGrpSpPr>
            <p:cNvPr id="131" name="Group 81"/>
            <p:cNvGrpSpPr>
              <a:grpSpLocks/>
            </p:cNvGrpSpPr>
            <p:nvPr/>
          </p:nvGrpSpPr>
          <p:grpSpPr bwMode="auto">
            <a:xfrm>
              <a:off x="3463572" y="2608251"/>
              <a:ext cx="3498963" cy="1440210"/>
              <a:chOff x="3463572" y="2608251"/>
              <a:chExt cx="3498963" cy="1440210"/>
            </a:xfrm>
          </p:grpSpPr>
          <p:sp>
            <p:nvSpPr>
              <p:cNvPr id="134" name="Arc 133"/>
              <p:cNvSpPr/>
              <p:nvPr/>
            </p:nvSpPr>
            <p:spPr>
              <a:xfrm>
                <a:off x="3463572" y="2608251"/>
                <a:ext cx="1851101" cy="1440210"/>
              </a:xfrm>
              <a:prstGeom prst="arc">
                <a:avLst>
                  <a:gd name="adj1" fmla="val 5468061"/>
                  <a:gd name="adj2" fmla="val 16231775"/>
                </a:avLst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spcBef>
                    <a:spcPct val="0"/>
                  </a:spcBef>
                  <a:defRPr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135" name="Arc 134"/>
              <p:cNvSpPr/>
              <p:nvPr/>
            </p:nvSpPr>
            <p:spPr>
              <a:xfrm flipH="1">
                <a:off x="5314673" y="2608251"/>
                <a:ext cx="1647862" cy="1440210"/>
              </a:xfrm>
              <a:prstGeom prst="arc">
                <a:avLst>
                  <a:gd name="adj1" fmla="val 5468061"/>
                  <a:gd name="adj2" fmla="val 16231775"/>
                </a:avLst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spcBef>
                    <a:spcPct val="0"/>
                  </a:spcBef>
                  <a:defRPr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</p:grpSp>
        <p:cxnSp>
          <p:nvCxnSpPr>
            <p:cNvPr id="132" name="Straight Connector 131"/>
            <p:cNvCxnSpPr>
              <a:endCxn id="135" idx="0"/>
            </p:cNvCxnSpPr>
            <p:nvPr/>
          </p:nvCxnSpPr>
          <p:spPr>
            <a:xfrm flipV="1">
              <a:off x="4380884" y="4048461"/>
              <a:ext cx="177419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/>
          </p:nvCxnSpPr>
          <p:spPr>
            <a:xfrm flipV="1">
              <a:off x="4380884" y="2608251"/>
              <a:ext cx="177419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6" name="Text Box 20"/>
          <p:cNvSpPr txBox="1">
            <a:spLocks noChangeArrowheads="1"/>
          </p:cNvSpPr>
          <p:nvPr/>
        </p:nvSpPr>
        <p:spPr bwMode="auto">
          <a:xfrm>
            <a:off x="7221478" y="3960544"/>
            <a:ext cx="826477" cy="27622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b="1" dirty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1200" b="1" dirty="0" smtClean="0">
                <a:solidFill>
                  <a:srgbClr val="FF0000"/>
                </a:solidFill>
                <a:latin typeface="Arial Narrow" pitchFamily="34" charset="0"/>
              </a:rPr>
              <a:t>PDR  </a:t>
            </a:r>
            <a:endParaRPr lang="en-US" sz="12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137" name="Text Box 20"/>
          <p:cNvSpPr txBox="1">
            <a:spLocks noChangeArrowheads="1"/>
          </p:cNvSpPr>
          <p:nvPr/>
        </p:nvSpPr>
        <p:spPr bwMode="auto">
          <a:xfrm>
            <a:off x="7832544" y="4271041"/>
            <a:ext cx="731227" cy="277812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b="1" dirty="0">
                <a:solidFill>
                  <a:srgbClr val="FF0000"/>
                </a:solidFill>
                <a:latin typeface="Arial Narrow" pitchFamily="34" charset="0"/>
              </a:rPr>
              <a:t>e</a:t>
            </a:r>
            <a:r>
              <a:rPr lang="en-US" sz="1200" b="1" baseline="30000" dirty="0">
                <a:solidFill>
                  <a:srgbClr val="FF0000"/>
                </a:solidFill>
                <a:latin typeface="Arial Narrow" pitchFamily="34" charset="0"/>
              </a:rPr>
              <a:t>+</a:t>
            </a:r>
            <a:r>
              <a:rPr lang="en-US" sz="1200" b="1" dirty="0">
                <a:solidFill>
                  <a:srgbClr val="FF0000"/>
                </a:solidFill>
                <a:latin typeface="Arial Narrow" pitchFamily="34" charset="0"/>
              </a:rPr>
              <a:t> DR  </a:t>
            </a:r>
          </a:p>
        </p:txBody>
      </p:sp>
      <p:sp>
        <p:nvSpPr>
          <p:cNvPr id="139" name="Rectangle 138"/>
          <p:cNvSpPr/>
          <p:nvPr/>
        </p:nvSpPr>
        <p:spPr>
          <a:xfrm>
            <a:off x="7841336" y="4769795"/>
            <a:ext cx="152400" cy="152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Rounded Rectangle 139"/>
          <p:cNvSpPr/>
          <p:nvPr/>
        </p:nvSpPr>
        <p:spPr>
          <a:xfrm>
            <a:off x="4399815" y="3869452"/>
            <a:ext cx="223935" cy="9109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ounded Rectangle 140"/>
          <p:cNvSpPr/>
          <p:nvPr/>
        </p:nvSpPr>
        <p:spPr>
          <a:xfrm>
            <a:off x="8086189" y="4815070"/>
            <a:ext cx="223935" cy="9109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317913" y="2194048"/>
            <a:ext cx="4387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DR and injector at the end of each side</a:t>
            </a:r>
            <a:endParaRPr lang="en-GB" dirty="0"/>
          </a:p>
        </p:txBody>
      </p:sp>
      <p:sp>
        <p:nvSpPr>
          <p:cNvPr id="69" name="Rectangle 62"/>
          <p:cNvSpPr>
            <a:spLocks noChangeArrowheads="1"/>
          </p:cNvSpPr>
          <p:nvPr/>
        </p:nvSpPr>
        <p:spPr bwMode="auto">
          <a:xfrm>
            <a:off x="1055665" y="4821761"/>
            <a:ext cx="528222" cy="6552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280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 txBox="1">
            <a:spLocks noChangeArrowheads="1"/>
          </p:cNvSpPr>
          <p:nvPr/>
        </p:nvSpPr>
        <p:spPr bwMode="auto">
          <a:xfrm>
            <a:off x="1201149" y="231654"/>
            <a:ext cx="680118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600" b="1" dirty="0" err="1">
                <a:solidFill>
                  <a:srgbClr val="0000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U</a:t>
            </a:r>
            <a:r>
              <a:rPr lang="en-US" sz="3600" b="1" dirty="0" err="1" smtClean="0">
                <a:solidFill>
                  <a:srgbClr val="0000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ndulator</a:t>
            </a:r>
            <a:r>
              <a:rPr lang="en-US" sz="3600" b="1" dirty="0" smtClean="0">
                <a:solidFill>
                  <a:srgbClr val="0000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 based positron source</a:t>
            </a:r>
            <a:endParaRPr lang="en-US" sz="3600" b="1" dirty="0">
              <a:solidFill>
                <a:srgbClr val="0000FF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0484" y="1295400"/>
            <a:ext cx="8462514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To be studied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Impact in cost, length and performance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2400" b="1" dirty="0" err="1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Emittance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preservation in </a:t>
            </a:r>
            <a:r>
              <a:rPr lang="en-GB" sz="2400" b="1" dirty="0" err="1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undulator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and bypass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Beam loading in PDR due to a likely gap of ~ 43 </a:t>
            </a:r>
            <a:r>
              <a:rPr lang="en-GB" sz="2400" b="1" dirty="0" err="1" smtClean="0">
                <a:solidFill>
                  <a:schemeClr val="accent1">
                    <a:lumMod val="75000"/>
                  </a:schemeClr>
                </a:solidFill>
                <a:latin typeface="Symbol" pitchFamily="18" charset="2"/>
              </a:rPr>
              <a:t>m</a:t>
            </a:r>
            <a:r>
              <a:rPr lang="en-GB" sz="2400" b="1" dirty="0" err="1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s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(500 </a:t>
            </a:r>
            <a:r>
              <a:rPr lang="en-GB" sz="2400" b="1" dirty="0" err="1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GeV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)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General timing consideration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Upgrade scenarios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2400" b="1" dirty="0" err="1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Undulator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parameters, can we get 60% polarization</a:t>
            </a:r>
          </a:p>
          <a:p>
            <a:pPr>
              <a:lnSpc>
                <a:spcPct val="150000"/>
              </a:lnSpc>
            </a:pPr>
            <a:endParaRPr lang="en-GB" sz="2400" b="1" dirty="0" smtClean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GB" dirty="0" smtClean="0">
                <a:latin typeface="+mj-lt"/>
              </a:rPr>
              <a:t>Wei Gai, Wanming Liu and CLIC team</a:t>
            </a:r>
          </a:p>
        </p:txBody>
      </p:sp>
    </p:spTree>
    <p:extLst>
      <p:ext uri="{BB962C8B-B14F-4D97-AF65-F5344CB8AC3E}">
        <p14:creationId xmlns:p14="http://schemas.microsoft.com/office/powerpoint/2010/main" val="310544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457200"/>
            <a:ext cx="6324600" cy="762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Conclusions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14400" y="2133600"/>
            <a:ext cx="7467600" cy="255454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US" sz="2000" b="1" dirty="0" smtClean="0">
                <a:solidFill>
                  <a:srgbClr val="0B52FC"/>
                </a:solidFill>
                <a:latin typeface="Comic Sans MS" pitchFamily="66" charset="0"/>
              </a:rPr>
              <a:t>Small effort for CLIC sources after CDR</a:t>
            </a:r>
          </a:p>
          <a:p>
            <a:pPr marL="342900" indent="-342900"/>
            <a:endParaRPr lang="en-US" sz="2000" b="1" dirty="0">
              <a:solidFill>
                <a:srgbClr val="0B52FC"/>
              </a:solidFill>
              <a:latin typeface="Comic Sans MS" pitchFamily="66" charset="0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en-US" sz="2000" b="1" dirty="0" smtClean="0">
                <a:solidFill>
                  <a:srgbClr val="0B52FC"/>
                </a:solidFill>
                <a:latin typeface="Comic Sans MS" pitchFamily="66" charset="0"/>
              </a:rPr>
              <a:t>Focus on low energy first stage (375 </a:t>
            </a:r>
            <a:r>
              <a:rPr lang="en-US" sz="2000" b="1" dirty="0" err="1" smtClean="0">
                <a:solidFill>
                  <a:srgbClr val="0B52FC"/>
                </a:solidFill>
                <a:latin typeface="Comic Sans MS" pitchFamily="66" charset="0"/>
              </a:rPr>
              <a:t>GeV</a:t>
            </a:r>
            <a:r>
              <a:rPr lang="en-US" sz="2000" b="1" dirty="0" smtClean="0">
                <a:solidFill>
                  <a:srgbClr val="0B52FC"/>
                </a:solidFill>
                <a:latin typeface="Comic Sans MS" pitchFamily="66" charset="0"/>
              </a:rPr>
              <a:t>), cost, performance and efficiency optimization</a:t>
            </a:r>
          </a:p>
          <a:p>
            <a:pPr marL="342900" indent="-342900"/>
            <a:endParaRPr lang="en-US" sz="2000" b="1" dirty="0">
              <a:solidFill>
                <a:srgbClr val="0B52FC"/>
              </a:solidFill>
              <a:latin typeface="Comic Sans MS" pitchFamily="66" charset="0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en-US" sz="2000" b="1" dirty="0" smtClean="0">
                <a:solidFill>
                  <a:srgbClr val="0B52FC"/>
                </a:solidFill>
                <a:latin typeface="Comic Sans MS" pitchFamily="66" charset="0"/>
              </a:rPr>
              <a:t>Started to study an </a:t>
            </a:r>
            <a:r>
              <a:rPr lang="en-US" sz="2000" b="1" dirty="0" err="1" smtClean="0">
                <a:solidFill>
                  <a:srgbClr val="0B52FC"/>
                </a:solidFill>
                <a:latin typeface="Comic Sans MS" pitchFamily="66" charset="0"/>
              </a:rPr>
              <a:t>undulator</a:t>
            </a:r>
            <a:r>
              <a:rPr lang="en-US" sz="2000" b="1" dirty="0" smtClean="0">
                <a:solidFill>
                  <a:srgbClr val="0B52FC"/>
                </a:solidFill>
                <a:latin typeface="Comic Sans MS" pitchFamily="66" charset="0"/>
              </a:rPr>
              <a:t> based positron source for CLIC more seriously with the aim to document that before the end of the year.</a:t>
            </a:r>
            <a:endParaRPr lang="en-US" sz="2000" b="1" dirty="0">
              <a:solidFill>
                <a:srgbClr val="0B52FC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3" descr="G:\Workspaces\r\rinolfi\CLIC_Civil_Engineering\17990002J CLIC-Main-Drive beam injectors + Experimental Area Layout.jpg"/>
          <p:cNvPicPr preferRelativeResize="0">
            <a:picLocks noChangeAspect="1" noChangeArrowheads="1"/>
          </p:cNvPicPr>
          <p:nvPr/>
        </p:nvPicPr>
        <p:blipFill>
          <a:blip r:embed="rId2" cstate="print"/>
          <a:srcRect t="19272" b="43567"/>
          <a:stretch>
            <a:fillRect/>
          </a:stretch>
        </p:blipFill>
        <p:spPr bwMode="auto">
          <a:xfrm>
            <a:off x="150813" y="1023938"/>
            <a:ext cx="8993187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19075" y="3351213"/>
            <a:ext cx="8567738" cy="3105150"/>
            <a:chOff x="236538" y="3214915"/>
            <a:chExt cx="9282112" cy="3105515"/>
          </a:xfrm>
        </p:grpSpPr>
        <p:pic>
          <p:nvPicPr>
            <p:cNvPr id="7181" name="Picture 3" descr="G:\Workspaces\r\rinolfi\CLIC_Civil_Engineering\17990004D CLIC-Main-Drive beam injectors-Delay Loop.jpg"/>
            <p:cNvPicPr>
              <a:picLocks noChangeAspect="1" noChangeArrowheads="1"/>
            </p:cNvPicPr>
            <p:nvPr/>
          </p:nvPicPr>
          <p:blipFill>
            <a:blip r:embed="rId3" cstate="print"/>
            <a:srcRect l="9012" t="29192" r="9113" b="34860"/>
            <a:stretch>
              <a:fillRect/>
            </a:stretch>
          </p:blipFill>
          <p:spPr bwMode="auto">
            <a:xfrm>
              <a:off x="236538" y="3661368"/>
              <a:ext cx="9282112" cy="2659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82" name="Down Arrow 5"/>
            <p:cNvSpPr>
              <a:spLocks noChangeArrowheads="1"/>
            </p:cNvSpPr>
            <p:nvPr/>
          </p:nvSpPr>
          <p:spPr bwMode="auto">
            <a:xfrm rot="-1299037">
              <a:off x="3472967" y="3214915"/>
              <a:ext cx="324000" cy="440874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0" algn="ctr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7183" name="TextBox 6"/>
            <p:cNvSpPr txBox="1">
              <a:spLocks noChangeArrowheads="1"/>
            </p:cNvSpPr>
            <p:nvPr/>
          </p:nvSpPr>
          <p:spPr bwMode="auto">
            <a:xfrm>
              <a:off x="3971498" y="3452883"/>
              <a:ext cx="102358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/>
                <a:t>Zoom</a:t>
              </a:r>
            </a:p>
          </p:txBody>
        </p:sp>
      </p:grpSp>
      <p:sp>
        <p:nvSpPr>
          <p:cNvPr id="7173" name="TextBox 9"/>
          <p:cNvSpPr txBox="1">
            <a:spLocks noChangeArrowheads="1"/>
          </p:cNvSpPr>
          <p:nvPr/>
        </p:nvSpPr>
        <p:spPr bwMode="auto">
          <a:xfrm>
            <a:off x="1965325" y="860425"/>
            <a:ext cx="1246188" cy="523875"/>
          </a:xfrm>
          <a:prstGeom prst="rect">
            <a:avLst/>
          </a:prstGeom>
          <a:solidFill>
            <a:srgbClr val="33C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e</a:t>
            </a:r>
            <a:r>
              <a:rPr lang="en-US" sz="1400" baseline="30000"/>
              <a:t>-</a:t>
            </a:r>
            <a:r>
              <a:rPr lang="en-US" sz="1400"/>
              <a:t> transfer line</a:t>
            </a:r>
          </a:p>
        </p:txBody>
      </p:sp>
      <p:sp>
        <p:nvSpPr>
          <p:cNvPr id="7174" name="TextBox 10"/>
          <p:cNvSpPr txBox="1">
            <a:spLocks noChangeArrowheads="1"/>
          </p:cNvSpPr>
          <p:nvPr/>
        </p:nvSpPr>
        <p:spPr bwMode="auto">
          <a:xfrm>
            <a:off x="7485063" y="3046413"/>
            <a:ext cx="1247775" cy="523875"/>
          </a:xfrm>
          <a:prstGeom prst="rect">
            <a:avLst/>
          </a:prstGeom>
          <a:solidFill>
            <a:srgbClr val="FF00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e</a:t>
            </a:r>
            <a:r>
              <a:rPr lang="en-US" sz="1400" baseline="30000"/>
              <a:t>+</a:t>
            </a:r>
            <a:r>
              <a:rPr lang="en-US" sz="1400"/>
              <a:t> transfer line</a:t>
            </a:r>
          </a:p>
        </p:txBody>
      </p:sp>
      <p:cxnSp>
        <p:nvCxnSpPr>
          <p:cNvPr id="7175" name="Straight Arrow Connector 12"/>
          <p:cNvCxnSpPr>
            <a:cxnSpLocks noChangeShapeType="1"/>
          </p:cNvCxnSpPr>
          <p:nvPr/>
        </p:nvCxnSpPr>
        <p:spPr bwMode="auto">
          <a:xfrm rot="16200000" flipH="1">
            <a:off x="3015456" y="1216819"/>
            <a:ext cx="544513" cy="377825"/>
          </a:xfrm>
          <a:prstGeom prst="straightConnector1">
            <a:avLst/>
          </a:prstGeom>
          <a:noFill/>
          <a:ln w="3175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7176" name="Straight Arrow Connector 14"/>
          <p:cNvCxnSpPr>
            <a:cxnSpLocks noChangeShapeType="1"/>
          </p:cNvCxnSpPr>
          <p:nvPr/>
        </p:nvCxnSpPr>
        <p:spPr bwMode="auto">
          <a:xfrm rot="16200000" flipV="1">
            <a:off x="7198519" y="2445544"/>
            <a:ext cx="996950" cy="227012"/>
          </a:xfrm>
          <a:prstGeom prst="straightConnector1">
            <a:avLst/>
          </a:prstGeom>
          <a:noFill/>
          <a:ln w="3175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7177" name="TextBox 15"/>
          <p:cNvSpPr txBox="1">
            <a:spLocks noChangeArrowheads="1"/>
          </p:cNvSpPr>
          <p:nvPr/>
        </p:nvSpPr>
        <p:spPr bwMode="auto">
          <a:xfrm>
            <a:off x="188913" y="2838450"/>
            <a:ext cx="1536700" cy="523875"/>
          </a:xfrm>
          <a:prstGeom prst="rect">
            <a:avLst/>
          </a:prstGeom>
          <a:solidFill>
            <a:srgbClr val="FF7C8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e</a:t>
            </a:r>
            <a:r>
              <a:rPr lang="en-US" sz="1400" baseline="30000"/>
              <a:t>-</a:t>
            </a:r>
            <a:r>
              <a:rPr lang="en-US" sz="1400"/>
              <a:t> and e</a:t>
            </a:r>
            <a:r>
              <a:rPr lang="en-US" sz="1400" baseline="30000"/>
              <a:t>+</a:t>
            </a:r>
            <a:r>
              <a:rPr lang="en-US" sz="1400"/>
              <a:t> sources</a:t>
            </a:r>
          </a:p>
        </p:txBody>
      </p:sp>
      <p:cxnSp>
        <p:nvCxnSpPr>
          <p:cNvPr id="7178" name="Straight Arrow Connector 17"/>
          <p:cNvCxnSpPr>
            <a:cxnSpLocks noChangeShapeType="1"/>
          </p:cNvCxnSpPr>
          <p:nvPr/>
        </p:nvCxnSpPr>
        <p:spPr bwMode="auto">
          <a:xfrm flipV="1">
            <a:off x="1474788" y="2211388"/>
            <a:ext cx="630237" cy="627062"/>
          </a:xfrm>
          <a:prstGeom prst="straightConnector1">
            <a:avLst/>
          </a:prstGeom>
          <a:noFill/>
          <a:ln w="3175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7179" name="TextBox 19"/>
          <p:cNvSpPr txBox="1">
            <a:spLocks noChangeArrowheads="1"/>
          </p:cNvSpPr>
          <p:nvPr/>
        </p:nvSpPr>
        <p:spPr bwMode="auto">
          <a:xfrm>
            <a:off x="5051425" y="3127375"/>
            <a:ext cx="1966913" cy="523875"/>
          </a:xfrm>
          <a:prstGeom prst="rect">
            <a:avLst/>
          </a:prstGeom>
          <a:solidFill>
            <a:srgbClr val="FF7C8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e</a:t>
            </a:r>
            <a:r>
              <a:rPr lang="en-US" sz="1400" baseline="30000"/>
              <a:t>-</a:t>
            </a:r>
            <a:r>
              <a:rPr lang="en-US" sz="1400"/>
              <a:t> and e</a:t>
            </a:r>
            <a:r>
              <a:rPr lang="en-US" sz="1400" baseline="30000"/>
              <a:t>+</a:t>
            </a:r>
            <a:r>
              <a:rPr lang="en-US" sz="1400"/>
              <a:t>  Damping  Rings</a:t>
            </a:r>
          </a:p>
        </p:txBody>
      </p:sp>
      <p:cxnSp>
        <p:nvCxnSpPr>
          <p:cNvPr id="7180" name="Straight Arrow Connector 21"/>
          <p:cNvCxnSpPr>
            <a:cxnSpLocks noChangeShapeType="1"/>
          </p:cNvCxnSpPr>
          <p:nvPr/>
        </p:nvCxnSpPr>
        <p:spPr bwMode="auto">
          <a:xfrm rot="10800000">
            <a:off x="3652838" y="2416175"/>
            <a:ext cx="1462087" cy="736600"/>
          </a:xfrm>
          <a:prstGeom prst="straightConnector1">
            <a:avLst/>
          </a:prstGeom>
          <a:noFill/>
          <a:ln w="3175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7" name="Title 1"/>
          <p:cNvSpPr txBox="1">
            <a:spLocks/>
          </p:cNvSpPr>
          <p:nvPr/>
        </p:nvSpPr>
        <p:spPr>
          <a:xfrm>
            <a:off x="1447800" y="457200"/>
            <a:ext cx="6324600" cy="762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1524000" y="304800"/>
            <a:ext cx="6324600" cy="762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1447800" y="152400"/>
            <a:ext cx="6324600" cy="762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kern="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CLIC Main Beam complex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28600"/>
            <a:ext cx="6324600" cy="762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Beam timing and operational modes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147" name="TextBox 81"/>
          <p:cNvSpPr txBox="1">
            <a:spLocks noChangeArrowheads="1"/>
          </p:cNvSpPr>
          <p:nvPr/>
        </p:nvSpPr>
        <p:spPr bwMode="auto">
          <a:xfrm>
            <a:off x="1295400" y="1371600"/>
            <a:ext cx="2971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Before damping ring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1 GHz bunch spacing)</a:t>
            </a:r>
          </a:p>
        </p:txBody>
      </p:sp>
      <p:sp>
        <p:nvSpPr>
          <p:cNvPr id="83" name="Rounded Rectangle 82"/>
          <p:cNvSpPr/>
          <p:nvPr/>
        </p:nvSpPr>
        <p:spPr>
          <a:xfrm>
            <a:off x="304800" y="2438400"/>
            <a:ext cx="609600" cy="30480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4" name="Rounded Rectangle 83"/>
          <p:cNvSpPr/>
          <p:nvPr/>
        </p:nvSpPr>
        <p:spPr>
          <a:xfrm>
            <a:off x="1371600" y="2438400"/>
            <a:ext cx="609600" cy="30480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5" name="Rounded Rectangle 84"/>
          <p:cNvSpPr/>
          <p:nvPr/>
        </p:nvSpPr>
        <p:spPr>
          <a:xfrm>
            <a:off x="2895600" y="2438400"/>
            <a:ext cx="609600" cy="304800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6" name="Rounded Rectangle 85"/>
          <p:cNvSpPr/>
          <p:nvPr/>
        </p:nvSpPr>
        <p:spPr>
          <a:xfrm>
            <a:off x="3962400" y="2438400"/>
            <a:ext cx="609600" cy="304800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152" name="TextBox 86"/>
          <p:cNvSpPr txBox="1">
            <a:spLocks noChangeArrowheads="1"/>
          </p:cNvSpPr>
          <p:nvPr/>
        </p:nvSpPr>
        <p:spPr bwMode="auto">
          <a:xfrm>
            <a:off x="3962400" y="2438400"/>
            <a:ext cx="609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e</a:t>
            </a:r>
            <a:r>
              <a:rPr lang="en-US" baseline="30000"/>
              <a:t>-</a:t>
            </a:r>
          </a:p>
        </p:txBody>
      </p:sp>
      <p:sp>
        <p:nvSpPr>
          <p:cNvPr id="6153" name="TextBox 87"/>
          <p:cNvSpPr txBox="1">
            <a:spLocks noChangeArrowheads="1"/>
          </p:cNvSpPr>
          <p:nvPr/>
        </p:nvSpPr>
        <p:spPr bwMode="auto">
          <a:xfrm>
            <a:off x="304800" y="2438400"/>
            <a:ext cx="609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e</a:t>
            </a:r>
            <a:r>
              <a:rPr lang="en-US" baseline="30000"/>
              <a:t>+</a:t>
            </a:r>
          </a:p>
        </p:txBody>
      </p:sp>
      <p:sp>
        <p:nvSpPr>
          <p:cNvPr id="6154" name="TextBox 88"/>
          <p:cNvSpPr txBox="1">
            <a:spLocks noChangeArrowheads="1"/>
          </p:cNvSpPr>
          <p:nvPr/>
        </p:nvSpPr>
        <p:spPr bwMode="auto">
          <a:xfrm>
            <a:off x="1371600" y="2438400"/>
            <a:ext cx="609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e</a:t>
            </a:r>
            <a:r>
              <a:rPr lang="en-US" baseline="30000"/>
              <a:t>+</a:t>
            </a:r>
          </a:p>
        </p:txBody>
      </p:sp>
      <p:sp>
        <p:nvSpPr>
          <p:cNvPr id="6155" name="TextBox 89"/>
          <p:cNvSpPr txBox="1">
            <a:spLocks noChangeArrowheads="1"/>
          </p:cNvSpPr>
          <p:nvPr/>
        </p:nvSpPr>
        <p:spPr bwMode="auto">
          <a:xfrm>
            <a:off x="2895600" y="2438400"/>
            <a:ext cx="609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e</a:t>
            </a:r>
            <a:r>
              <a:rPr lang="en-US" baseline="30000"/>
              <a:t>-</a:t>
            </a:r>
          </a:p>
        </p:txBody>
      </p:sp>
      <p:cxnSp>
        <p:nvCxnSpPr>
          <p:cNvPr id="91" name="Straight Arrow Connector 90"/>
          <p:cNvCxnSpPr/>
          <p:nvPr/>
        </p:nvCxnSpPr>
        <p:spPr>
          <a:xfrm>
            <a:off x="3505200" y="3124200"/>
            <a:ext cx="1066800" cy="1588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>
            <a:off x="914400" y="3124200"/>
            <a:ext cx="1066800" cy="1588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>
            <a:off x="1981200" y="3733800"/>
            <a:ext cx="2590800" cy="1588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59" name="TextBox 93"/>
          <p:cNvSpPr txBox="1">
            <a:spLocks noChangeArrowheads="1"/>
          </p:cNvSpPr>
          <p:nvPr/>
        </p:nvSpPr>
        <p:spPr bwMode="auto">
          <a:xfrm>
            <a:off x="3352800" y="3810000"/>
            <a:ext cx="1143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2314 ns</a:t>
            </a:r>
          </a:p>
        </p:txBody>
      </p:sp>
      <p:sp>
        <p:nvSpPr>
          <p:cNvPr id="6160" name="TextBox 94"/>
          <p:cNvSpPr txBox="1">
            <a:spLocks noChangeArrowheads="1"/>
          </p:cNvSpPr>
          <p:nvPr/>
        </p:nvSpPr>
        <p:spPr bwMode="auto">
          <a:xfrm>
            <a:off x="3581400" y="3200400"/>
            <a:ext cx="990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717 ns</a:t>
            </a:r>
          </a:p>
        </p:txBody>
      </p:sp>
      <p:sp>
        <p:nvSpPr>
          <p:cNvPr id="6161" name="TextBox 95"/>
          <p:cNvSpPr txBox="1">
            <a:spLocks noChangeArrowheads="1"/>
          </p:cNvSpPr>
          <p:nvPr/>
        </p:nvSpPr>
        <p:spPr bwMode="auto">
          <a:xfrm>
            <a:off x="990600" y="3200400"/>
            <a:ext cx="990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717 ns</a:t>
            </a:r>
          </a:p>
        </p:txBody>
      </p:sp>
      <p:sp>
        <p:nvSpPr>
          <p:cNvPr id="6162" name="TextBox 96"/>
          <p:cNvSpPr txBox="1">
            <a:spLocks noChangeArrowheads="1"/>
          </p:cNvSpPr>
          <p:nvPr/>
        </p:nvSpPr>
        <p:spPr bwMode="auto">
          <a:xfrm>
            <a:off x="3962400" y="2057400"/>
            <a:ext cx="1295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156-556 ns</a:t>
            </a:r>
          </a:p>
        </p:txBody>
      </p:sp>
      <p:sp>
        <p:nvSpPr>
          <p:cNvPr id="6163" name="TextBox 97"/>
          <p:cNvSpPr txBox="1">
            <a:spLocks noChangeArrowheads="1"/>
          </p:cNvSpPr>
          <p:nvPr/>
        </p:nvSpPr>
        <p:spPr bwMode="auto">
          <a:xfrm>
            <a:off x="2743200" y="2057400"/>
            <a:ext cx="1219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156-556 ns</a:t>
            </a:r>
          </a:p>
        </p:txBody>
      </p:sp>
      <p:sp>
        <p:nvSpPr>
          <p:cNvPr id="6164" name="TextBox 98"/>
          <p:cNvSpPr txBox="1">
            <a:spLocks noChangeArrowheads="1"/>
          </p:cNvSpPr>
          <p:nvPr/>
        </p:nvSpPr>
        <p:spPr bwMode="auto">
          <a:xfrm>
            <a:off x="1371600" y="2057400"/>
            <a:ext cx="1219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156-556 ns</a:t>
            </a:r>
          </a:p>
        </p:txBody>
      </p:sp>
      <p:sp>
        <p:nvSpPr>
          <p:cNvPr id="6165" name="TextBox 99"/>
          <p:cNvSpPr txBox="1">
            <a:spLocks noChangeArrowheads="1"/>
          </p:cNvSpPr>
          <p:nvPr/>
        </p:nvSpPr>
        <p:spPr bwMode="auto">
          <a:xfrm>
            <a:off x="152400" y="2057400"/>
            <a:ext cx="1219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156-556 ns</a:t>
            </a:r>
          </a:p>
        </p:txBody>
      </p:sp>
      <p:sp>
        <p:nvSpPr>
          <p:cNvPr id="6166" name="TextBox 100"/>
          <p:cNvSpPr txBox="1">
            <a:spLocks noChangeArrowheads="1"/>
          </p:cNvSpPr>
          <p:nvPr/>
        </p:nvSpPr>
        <p:spPr bwMode="auto">
          <a:xfrm>
            <a:off x="5867400" y="1371600"/>
            <a:ext cx="3048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After damping ring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2 GHz bunch spacing)</a:t>
            </a:r>
          </a:p>
        </p:txBody>
      </p:sp>
      <p:sp>
        <p:nvSpPr>
          <p:cNvPr id="102" name="Rounded Rectangle 101"/>
          <p:cNvSpPr/>
          <p:nvPr/>
        </p:nvSpPr>
        <p:spPr>
          <a:xfrm>
            <a:off x="6248400" y="2514600"/>
            <a:ext cx="609600" cy="30480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3" name="Rounded Rectangle 102"/>
          <p:cNvSpPr/>
          <p:nvPr/>
        </p:nvSpPr>
        <p:spPr>
          <a:xfrm>
            <a:off x="7696200" y="2514600"/>
            <a:ext cx="609600" cy="304800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169" name="TextBox 103"/>
          <p:cNvSpPr txBox="1">
            <a:spLocks noChangeArrowheads="1"/>
          </p:cNvSpPr>
          <p:nvPr/>
        </p:nvSpPr>
        <p:spPr bwMode="auto">
          <a:xfrm>
            <a:off x="7696200" y="2514600"/>
            <a:ext cx="609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e</a:t>
            </a:r>
            <a:r>
              <a:rPr lang="en-US" baseline="30000"/>
              <a:t>-</a:t>
            </a:r>
          </a:p>
        </p:txBody>
      </p:sp>
      <p:sp>
        <p:nvSpPr>
          <p:cNvPr id="6170" name="TextBox 104"/>
          <p:cNvSpPr txBox="1">
            <a:spLocks noChangeArrowheads="1"/>
          </p:cNvSpPr>
          <p:nvPr/>
        </p:nvSpPr>
        <p:spPr bwMode="auto">
          <a:xfrm>
            <a:off x="6248400" y="2514600"/>
            <a:ext cx="609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e</a:t>
            </a:r>
            <a:r>
              <a:rPr lang="en-US" baseline="30000"/>
              <a:t>+</a:t>
            </a:r>
          </a:p>
        </p:txBody>
      </p:sp>
      <p:cxnSp>
        <p:nvCxnSpPr>
          <p:cNvPr id="106" name="Straight Arrow Connector 105"/>
          <p:cNvCxnSpPr/>
          <p:nvPr/>
        </p:nvCxnSpPr>
        <p:spPr>
          <a:xfrm>
            <a:off x="6858000" y="3124200"/>
            <a:ext cx="1447800" cy="1588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72" name="TextBox 106"/>
          <p:cNvSpPr txBox="1">
            <a:spLocks noChangeArrowheads="1"/>
          </p:cNvSpPr>
          <p:nvPr/>
        </p:nvSpPr>
        <p:spPr bwMode="auto">
          <a:xfrm>
            <a:off x="7010400" y="3352800"/>
            <a:ext cx="1143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1100 ns</a:t>
            </a:r>
          </a:p>
        </p:txBody>
      </p:sp>
      <p:sp>
        <p:nvSpPr>
          <p:cNvPr id="6173" name="TextBox 107"/>
          <p:cNvSpPr txBox="1">
            <a:spLocks noChangeArrowheads="1"/>
          </p:cNvSpPr>
          <p:nvPr/>
        </p:nvSpPr>
        <p:spPr bwMode="auto">
          <a:xfrm>
            <a:off x="7696200" y="2133600"/>
            <a:ext cx="1219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156-556 ns</a:t>
            </a:r>
          </a:p>
        </p:txBody>
      </p:sp>
      <p:sp>
        <p:nvSpPr>
          <p:cNvPr id="6174" name="TextBox 108"/>
          <p:cNvSpPr txBox="1">
            <a:spLocks noChangeArrowheads="1"/>
          </p:cNvSpPr>
          <p:nvPr/>
        </p:nvSpPr>
        <p:spPr bwMode="auto">
          <a:xfrm>
            <a:off x="6248400" y="2133600"/>
            <a:ext cx="1219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156-556 ns</a:t>
            </a:r>
          </a:p>
        </p:txBody>
      </p:sp>
      <p:graphicFrame>
        <p:nvGraphicFramePr>
          <p:cNvPr id="31" name="Table 30"/>
          <p:cNvGraphicFramePr>
            <a:graphicFrameLocks noGrp="1"/>
          </p:cNvGraphicFramePr>
          <p:nvPr/>
        </p:nvGraphicFramePr>
        <p:xfrm>
          <a:off x="990600" y="4343400"/>
          <a:ext cx="6900473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3659"/>
                <a:gridCol w="2321809"/>
                <a:gridCol w="25350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Operational mode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Charge per bunch (</a:t>
                      </a:r>
                      <a:r>
                        <a:rPr lang="en-US" dirty="0" err="1" smtClean="0"/>
                        <a:t>nC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</a:t>
                      </a:r>
                      <a:r>
                        <a:rPr lang="en-US" baseline="0" dirty="0" smtClean="0"/>
                        <a:t> of bunches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Nominal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500 </a:t>
                      </a:r>
                      <a:r>
                        <a:rPr lang="en-US" dirty="0" err="1" smtClean="0"/>
                        <a:t>GeV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Low energy scans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0.6, 0.45, 0.4, 0.3, 0.23 </a:t>
                      </a:r>
                      <a:endParaRPr lang="en-US" sz="160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312, 472, 552, 792, 1112 </a:t>
                      </a:r>
                      <a:endParaRPr lang="en-US" sz="160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457200"/>
            <a:ext cx="6324600" cy="762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Beam parameters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685800" y="1295400"/>
          <a:ext cx="7239000" cy="5362956"/>
        </p:xfrm>
        <a:graphic>
          <a:graphicData uri="http://schemas.openxmlformats.org/drawingml/2006/table">
            <a:tbl>
              <a:tblPr/>
              <a:tblGrid>
                <a:gridCol w="2057400"/>
                <a:gridCol w="1143000"/>
                <a:gridCol w="1143000"/>
                <a:gridCol w="1409747"/>
                <a:gridCol w="1485853"/>
              </a:tblGrid>
              <a:tr h="8440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latin typeface="Times New Roman"/>
                          <a:ea typeface="Calibri"/>
                          <a:cs typeface="Times New Roman"/>
                        </a:rPr>
                        <a:t>Parameter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latin typeface="Times New Roman"/>
                          <a:ea typeface="Calibri"/>
                          <a:cs typeface="Times New Roman"/>
                        </a:rPr>
                        <a:t>Unit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latin typeface="Times New Roman"/>
                          <a:ea typeface="Calibri"/>
                          <a:cs typeface="Times New Roman"/>
                        </a:rPr>
                        <a:t>CLIC </a:t>
                      </a:r>
                      <a:br>
                        <a:rPr lang="en-GB" sz="1800" dirty="0"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en-GB" sz="1800" dirty="0">
                          <a:latin typeface="Times New Roman"/>
                          <a:ea typeface="Calibri"/>
                          <a:cs typeface="Times New Roman"/>
                        </a:rPr>
                        <a:t>polarized electrons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latin typeface="Times New Roman"/>
                          <a:ea typeface="Calibri"/>
                          <a:cs typeface="Times New Roman"/>
                        </a:rPr>
                        <a:t>CLIC</a:t>
                      </a:r>
                      <a:br>
                        <a:rPr lang="en-GB" sz="1800" dirty="0"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en-GB" sz="1800" dirty="0">
                          <a:latin typeface="Times New Roman"/>
                          <a:ea typeface="Calibri"/>
                          <a:cs typeface="Times New Roman"/>
                        </a:rPr>
                        <a:t>positrons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CLIC</a:t>
                      </a:r>
                      <a:r>
                        <a:rPr lang="en-US" sz="18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booster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3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latin typeface="Times New Roman"/>
                          <a:ea typeface="Calibri"/>
                          <a:cs typeface="Times New Roman"/>
                        </a:rPr>
                        <a:t>E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 err="1">
                          <a:latin typeface="Times New Roman"/>
                          <a:ea typeface="Calibri"/>
                          <a:cs typeface="Times New Roman"/>
                        </a:rPr>
                        <a:t>GeV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latin typeface="Times New Roman"/>
                          <a:ea typeface="Calibri"/>
                          <a:cs typeface="Times New Roman"/>
                        </a:rPr>
                        <a:t>2.86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latin typeface="Times New Roman"/>
                          <a:ea typeface="Calibri"/>
                          <a:cs typeface="Times New Roman"/>
                        </a:rPr>
                        <a:t>2.86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3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b="1" dirty="0">
                          <a:latin typeface="Times New Roman"/>
                          <a:ea typeface="Calibri"/>
                          <a:cs typeface="Times New Roman"/>
                        </a:rPr>
                        <a:t>N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r>
                        <a:rPr lang="en-GB" sz="1800" baseline="30000" dirty="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4.3</a:t>
                      </a:r>
                      <a:endParaRPr lang="en-US" sz="18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4.3</a:t>
                      </a:r>
                      <a:endParaRPr lang="en-US" sz="18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3.75</a:t>
                      </a:r>
                      <a:endParaRPr lang="en-US" sz="18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3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>
                          <a:latin typeface="Times New Roman"/>
                          <a:ea typeface="Calibri"/>
                          <a:cs typeface="Times New Roman"/>
                        </a:rPr>
                        <a:t>n</a:t>
                      </a:r>
                      <a:r>
                        <a:rPr lang="en-GB" sz="1800" baseline="-25000"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latin typeface="Times New Roman"/>
                          <a:ea typeface="Calibri"/>
                          <a:cs typeface="Times New Roman"/>
                        </a:rPr>
                        <a:t>312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latin typeface="Times New Roman"/>
                          <a:ea typeface="Calibri"/>
                          <a:cs typeface="Times New Roman"/>
                        </a:rPr>
                        <a:t>312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312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3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>
                          <a:latin typeface="Symbol"/>
                          <a:ea typeface="Calibri"/>
                          <a:cs typeface="Times New Roman"/>
                        </a:rPr>
                        <a:t>D</a:t>
                      </a:r>
                      <a:r>
                        <a:rPr lang="en-GB" sz="1800">
                          <a:latin typeface="Times New Roman"/>
                          <a:ea typeface="Calibri"/>
                          <a:cs typeface="Times New Roman"/>
                        </a:rPr>
                        <a:t>t</a:t>
                      </a:r>
                      <a:r>
                        <a:rPr lang="en-GB" sz="1800" baseline="-25000"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latin typeface="Times New Roman"/>
                          <a:ea typeface="Calibri"/>
                          <a:cs typeface="Times New Roman"/>
                        </a:rPr>
                        <a:t>ns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0.5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3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>
                          <a:latin typeface="Times New Roman"/>
                          <a:ea typeface="Calibri"/>
                          <a:cs typeface="Times New Roman"/>
                        </a:rPr>
                        <a:t>t</a:t>
                      </a:r>
                      <a:r>
                        <a:rPr lang="en-GB" sz="1800" baseline="-25000">
                          <a:latin typeface="Times New Roman"/>
                          <a:ea typeface="Calibri"/>
                          <a:cs typeface="Times New Roman"/>
                        </a:rPr>
                        <a:t>pulse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>
                          <a:latin typeface="Times New Roman"/>
                          <a:ea typeface="Calibri"/>
                          <a:cs typeface="Times New Roman"/>
                        </a:rPr>
                        <a:t>ns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latin typeface="Times New Roman"/>
                          <a:ea typeface="Calibri"/>
                          <a:cs typeface="Times New Roman"/>
                        </a:rPr>
                        <a:t>312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latin typeface="Times New Roman"/>
                          <a:ea typeface="Calibri"/>
                          <a:cs typeface="Times New Roman"/>
                        </a:rPr>
                        <a:t>312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156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3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>
                          <a:latin typeface="Symbol"/>
                          <a:ea typeface="Calibri"/>
                          <a:cs typeface="Times New Roman"/>
                        </a:rPr>
                        <a:t>e</a:t>
                      </a:r>
                      <a:r>
                        <a:rPr lang="en-GB" sz="1800" baseline="-25000">
                          <a:latin typeface="Times New Roman"/>
                          <a:ea typeface="Calibri"/>
                          <a:cs typeface="Times New Roman"/>
                        </a:rPr>
                        <a:t>x,y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 smtClean="0">
                          <a:latin typeface="Symbol" pitchFamily="18" charset="2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en-GB" sz="1800" dirty="0" smtClean="0">
                          <a:latin typeface="Times New Roman"/>
                          <a:ea typeface="Calibri"/>
                          <a:cs typeface="Times New Roman"/>
                        </a:rPr>
                        <a:t>m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&lt; 100</a:t>
                      </a:r>
                      <a:endParaRPr lang="en-US" sz="18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7071, 7577</a:t>
                      </a:r>
                      <a:endParaRPr lang="en-US" sz="18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600,10 ∙10</a:t>
                      </a:r>
                      <a:r>
                        <a:rPr lang="en-US" sz="1800" baseline="30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-3</a:t>
                      </a:r>
                      <a:endParaRPr lang="en-US" sz="1800" baseline="300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3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>
                          <a:latin typeface="Symbol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en-GB" sz="1800" baseline="-25000">
                          <a:latin typeface="Times New Roman"/>
                          <a:ea typeface="Calibri"/>
                          <a:cs typeface="Times New Roman"/>
                        </a:rPr>
                        <a:t>z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>
                          <a:latin typeface="Times New Roman"/>
                          <a:ea typeface="Calibri"/>
                          <a:cs typeface="Times New Roman"/>
                        </a:rPr>
                        <a:t>mm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&lt; 4</a:t>
                      </a:r>
                      <a:endParaRPr lang="en-US" sz="18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3.3</a:t>
                      </a:r>
                      <a:endParaRPr lang="en-US" sz="18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44 ∙10</a:t>
                      </a:r>
                      <a:r>
                        <a:rPr lang="en-US" sz="1800" baseline="30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-3</a:t>
                      </a:r>
                      <a:endParaRPr lang="en-US" sz="1800" baseline="300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3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>
                          <a:latin typeface="Symbol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en-GB" sz="1800" baseline="-25000">
                          <a:latin typeface="Times New Roman"/>
                          <a:ea typeface="Calibri"/>
                          <a:cs typeface="Times New Roman"/>
                        </a:rPr>
                        <a:t>E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latin typeface="Times New Roman"/>
                          <a:ea typeface="Calibri"/>
                          <a:cs typeface="Times New Roman"/>
                        </a:rPr>
                        <a:t>&lt; 1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latin typeface="Times New Roman"/>
                          <a:ea typeface="Calibri"/>
                          <a:cs typeface="Times New Roman"/>
                        </a:rPr>
                        <a:t>1.63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1.7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27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>
                          <a:latin typeface="Times New Roman"/>
                          <a:ea typeface="Calibri"/>
                          <a:cs typeface="Times New Roman"/>
                        </a:rPr>
                        <a:t>Charge stability shot-to-shot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0.1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0.1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0.1</a:t>
                      </a:r>
                      <a:endParaRPr lang="en-US" sz="1800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02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>
                          <a:latin typeface="Times New Roman"/>
                          <a:ea typeface="Calibri"/>
                          <a:cs typeface="Times New Roman"/>
                        </a:rPr>
                        <a:t>Charge stability flatness on flat top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0.1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0.1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0.1</a:t>
                      </a:r>
                      <a:endParaRPr lang="en-US" sz="1800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3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>
                          <a:latin typeface="Times New Roman"/>
                          <a:ea typeface="Calibri"/>
                          <a:cs typeface="Times New Roman"/>
                        </a:rPr>
                        <a:t>f</a:t>
                      </a:r>
                      <a:r>
                        <a:rPr lang="en-GB" sz="1800" baseline="-25000">
                          <a:latin typeface="Times New Roman"/>
                          <a:ea typeface="Calibri"/>
                          <a:cs typeface="Times New Roman"/>
                        </a:rPr>
                        <a:t>rep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>
                          <a:latin typeface="Times New Roman"/>
                          <a:ea typeface="Calibri"/>
                          <a:cs typeface="Times New Roman"/>
                        </a:rPr>
                        <a:t>Hz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>
                          <a:latin typeface="Times New Roman"/>
                          <a:ea typeface="Calibri"/>
                          <a:cs typeface="Times New Roman"/>
                        </a:rPr>
                        <a:t>50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latin typeface="Times New Roman"/>
                          <a:ea typeface="Calibri"/>
                          <a:cs typeface="Times New Roman"/>
                        </a:rPr>
                        <a:t>50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50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3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>
                          <a:latin typeface="Times New Roman"/>
                          <a:ea typeface="Calibri"/>
                          <a:cs typeface="Times New Roman"/>
                        </a:rPr>
                        <a:t>P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>
                          <a:latin typeface="Times New Roman"/>
                          <a:ea typeface="Calibri"/>
                          <a:cs typeface="Times New Roman"/>
                        </a:rPr>
                        <a:t>kW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>
                          <a:latin typeface="Times New Roman"/>
                          <a:ea typeface="Calibri"/>
                          <a:cs typeface="Times New Roman"/>
                        </a:rPr>
                        <a:t>29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dirty="0">
                          <a:latin typeface="Times New Roman"/>
                          <a:ea typeface="Calibri"/>
                          <a:cs typeface="Times New Roman"/>
                        </a:rPr>
                        <a:t>29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85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457200"/>
            <a:ext cx="6324600" cy="762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Polarized electron source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9219" name="Group 14"/>
          <p:cNvGrpSpPr>
            <a:grpSpLocks/>
          </p:cNvGrpSpPr>
          <p:nvPr/>
        </p:nvGrpSpPr>
        <p:grpSpPr bwMode="auto">
          <a:xfrm>
            <a:off x="838200" y="3810000"/>
            <a:ext cx="6248400" cy="2060575"/>
            <a:chOff x="838200" y="3810000"/>
            <a:chExt cx="6248400" cy="2060377"/>
          </a:xfrm>
        </p:grpSpPr>
        <p:cxnSp>
          <p:nvCxnSpPr>
            <p:cNvPr id="9221" name="Straight Arrow Connector 15"/>
            <p:cNvCxnSpPr>
              <a:cxnSpLocks noChangeShapeType="1"/>
              <a:stCxn id="17" idx="3"/>
            </p:cNvCxnSpPr>
            <p:nvPr/>
          </p:nvCxnSpPr>
          <p:spPr bwMode="auto">
            <a:xfrm>
              <a:off x="1676400" y="4953000"/>
              <a:ext cx="5410200" cy="1588"/>
            </a:xfrm>
            <a:prstGeom prst="straightConnector1">
              <a:avLst/>
            </a:prstGeom>
            <a:noFill/>
            <a:ln w="31750" algn="ctr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sp>
          <p:nvSpPr>
            <p:cNvPr id="17" name="Rounded Rectangle 16"/>
            <p:cNvSpPr/>
            <p:nvPr/>
          </p:nvSpPr>
          <p:spPr>
            <a:xfrm>
              <a:off x="1143000" y="4724312"/>
              <a:ext cx="533400" cy="457156"/>
            </a:xfrm>
            <a:prstGeom prst="roundRect">
              <a:avLst/>
            </a:prstGeom>
            <a:gradFill rotWithShape="1">
              <a:gsLst>
                <a:gs pos="0">
                  <a:srgbClr val="4BACC6">
                    <a:shade val="51000"/>
                    <a:satMod val="130000"/>
                  </a:srgbClr>
                </a:gs>
                <a:gs pos="80000">
                  <a:srgbClr val="4BACC6">
                    <a:shade val="93000"/>
                    <a:satMod val="130000"/>
                  </a:srgbClr>
                </a:gs>
                <a:gs pos="100000">
                  <a:srgbClr val="4BACC6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4BACC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2286000" y="4724312"/>
              <a:ext cx="228600" cy="457156"/>
            </a:xfrm>
            <a:prstGeom prst="roundRect">
              <a:avLst/>
            </a:prstGeom>
            <a:solidFill>
              <a:srgbClr val="F79646"/>
            </a:solidFill>
            <a:ln w="25400" cap="flat" cmpd="sng" algn="ctr">
              <a:solidFill>
                <a:srgbClr val="F79646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2819400" y="4724312"/>
              <a:ext cx="228600" cy="457156"/>
            </a:xfrm>
            <a:prstGeom prst="roundRect">
              <a:avLst/>
            </a:prstGeom>
            <a:solidFill>
              <a:srgbClr val="F79646"/>
            </a:solidFill>
            <a:ln w="25400" cap="flat" cmpd="sng" algn="ctr">
              <a:solidFill>
                <a:srgbClr val="F79646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3733800" y="4724312"/>
              <a:ext cx="2286000" cy="457156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3733800" y="4724312"/>
              <a:ext cx="533400" cy="457156"/>
            </a:xfrm>
            <a:prstGeom prst="roundRect">
              <a:avLst/>
            </a:pr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838200" y="3810000"/>
              <a:ext cx="1524000" cy="52382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kern="0" dirty="0">
                  <a:solidFill>
                    <a:sysClr val="windowText" lastClr="000000"/>
                  </a:solidFill>
                  <a:latin typeface="+mn-lt"/>
                </a:rPr>
                <a:t>DC-gun, 140 kV</a:t>
              </a:r>
              <a:br>
                <a:rPr lang="en-US" sz="1400" kern="0" dirty="0">
                  <a:solidFill>
                    <a:sysClr val="windowText" lastClr="000000"/>
                  </a:solidFill>
                  <a:latin typeface="+mn-lt"/>
                </a:rPr>
              </a:br>
              <a:r>
                <a:rPr lang="en-US" sz="1400" kern="0" dirty="0" err="1">
                  <a:solidFill>
                    <a:sysClr val="windowText" lastClr="000000"/>
                  </a:solidFill>
                  <a:latin typeface="+mn-lt"/>
                </a:rPr>
                <a:t>GaAs</a:t>
              </a:r>
              <a:r>
                <a:rPr lang="en-US" sz="1400" kern="0" dirty="0">
                  <a:solidFill>
                    <a:sysClr val="windowText" lastClr="000000"/>
                  </a:solidFill>
                  <a:latin typeface="+mn-lt"/>
                </a:rPr>
                <a:t> cathode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981200" y="4343349"/>
              <a:ext cx="1447800" cy="30794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kern="0" dirty="0">
                  <a:solidFill>
                    <a:sysClr val="windowText" lastClr="000000"/>
                  </a:solidFill>
                  <a:latin typeface="+mn-lt"/>
                </a:rPr>
                <a:t>1 GHz </a:t>
              </a:r>
              <a:r>
                <a:rPr lang="en-US" sz="1400" kern="0" dirty="0" err="1">
                  <a:solidFill>
                    <a:sysClr val="windowText" lastClr="000000"/>
                  </a:solidFill>
                  <a:latin typeface="+mn-lt"/>
                </a:rPr>
                <a:t>buncher</a:t>
              </a:r>
              <a:endParaRPr lang="en-US" sz="1400" kern="0" dirty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810000" y="4343349"/>
              <a:ext cx="3048000" cy="30794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kern="0" dirty="0">
                  <a:solidFill>
                    <a:sysClr val="windowText" lastClr="000000"/>
                  </a:solidFill>
                  <a:latin typeface="+mn-lt"/>
                </a:rPr>
                <a:t>2 GHz </a:t>
              </a:r>
              <a:r>
                <a:rPr lang="en-US" sz="1400" kern="0" dirty="0" err="1">
                  <a:solidFill>
                    <a:sysClr val="windowText" lastClr="000000"/>
                  </a:solidFill>
                  <a:latin typeface="+mn-lt"/>
                </a:rPr>
                <a:t>buncher</a:t>
              </a:r>
              <a:r>
                <a:rPr lang="en-US" sz="1400" kern="0" dirty="0">
                  <a:solidFill>
                    <a:sysClr val="windowText" lastClr="000000"/>
                  </a:solidFill>
                  <a:latin typeface="+mn-lt"/>
                </a:rPr>
                <a:t> + accelerator</a:t>
              </a:r>
            </a:p>
          </p:txBody>
        </p:sp>
        <p:sp>
          <p:nvSpPr>
            <p:cNvPr id="25" name="Lightning Bolt 24"/>
            <p:cNvSpPr/>
            <p:nvPr/>
          </p:nvSpPr>
          <p:spPr>
            <a:xfrm rot="10800000">
              <a:off x="1752600" y="5181468"/>
              <a:ext cx="685800" cy="533349"/>
            </a:xfrm>
            <a:prstGeom prst="lightningBolt">
              <a:avLst/>
            </a:prstGeom>
            <a:gradFill rotWithShape="1">
              <a:gsLst>
                <a:gs pos="0">
                  <a:srgbClr val="C0504D">
                    <a:tint val="50000"/>
                    <a:satMod val="300000"/>
                  </a:srgbClr>
                </a:gs>
                <a:gs pos="35000">
                  <a:srgbClr val="C0504D">
                    <a:tint val="37000"/>
                    <a:satMod val="300000"/>
                  </a:srgbClr>
                </a:gs>
                <a:gs pos="100000">
                  <a:srgbClr val="C0504D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Calibri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514600" y="5562432"/>
              <a:ext cx="1447800" cy="30794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kern="0" dirty="0">
                  <a:solidFill>
                    <a:sysClr val="windowText" lastClr="000000"/>
                  </a:solidFill>
                  <a:latin typeface="+mn-lt"/>
                </a:rPr>
                <a:t>Polarized laser</a:t>
              </a: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914400" y="1676400"/>
            <a:ext cx="7467600" cy="184948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200000"/>
              </a:lnSpc>
              <a:buFont typeface="Arial" charset="0"/>
              <a:buChar char="•"/>
            </a:pPr>
            <a:r>
              <a:rPr lang="en-US" sz="2000" dirty="0">
                <a:solidFill>
                  <a:srgbClr val="0B52FC"/>
                </a:solidFill>
                <a:latin typeface="Comic Sans MS" pitchFamily="66" charset="0"/>
              </a:rPr>
              <a:t> Classical polarized source wit bunching system</a:t>
            </a:r>
          </a:p>
          <a:p>
            <a:pPr>
              <a:lnSpc>
                <a:spcPct val="200000"/>
              </a:lnSpc>
              <a:buFont typeface="Arial" charset="0"/>
              <a:buChar char="•"/>
            </a:pPr>
            <a:r>
              <a:rPr lang="en-US" sz="2000" dirty="0">
                <a:solidFill>
                  <a:srgbClr val="0B52FC"/>
                </a:solidFill>
                <a:latin typeface="Comic Sans MS" pitchFamily="66" charset="0"/>
              </a:rPr>
              <a:t> Charge production demonstrated by SLAC experiment</a:t>
            </a:r>
          </a:p>
          <a:p>
            <a:pPr>
              <a:lnSpc>
                <a:spcPct val="200000"/>
              </a:lnSpc>
              <a:buFont typeface="Arial" charset="0"/>
              <a:buChar char="•"/>
            </a:pPr>
            <a:r>
              <a:rPr lang="en-US" sz="2000" dirty="0">
                <a:solidFill>
                  <a:srgbClr val="0B52FC"/>
                </a:solidFill>
                <a:latin typeface="Comic Sans MS" pitchFamily="66" charset="0"/>
              </a:rPr>
              <a:t> Simulations showed 87 % capture efficiency (F. </a:t>
            </a:r>
            <a:r>
              <a:rPr lang="en-US" sz="2000" dirty="0" err="1">
                <a:solidFill>
                  <a:srgbClr val="0B52FC"/>
                </a:solidFill>
                <a:latin typeface="Comic Sans MS" pitchFamily="66" charset="0"/>
              </a:rPr>
              <a:t>Zou</a:t>
            </a:r>
            <a:r>
              <a:rPr lang="en-US" sz="2000" dirty="0">
                <a:solidFill>
                  <a:srgbClr val="0B52FC"/>
                </a:solidFill>
                <a:latin typeface="Comic Sans MS" pitchFamily="66" charset="0"/>
              </a:rPr>
              <a:t>, SLAC)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457200"/>
            <a:ext cx="6324600" cy="762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Polarized electron source</a:t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parameters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6248400" y="1676400"/>
            <a:ext cx="2133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Laser scheme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" y="6096000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For the 1 GHz approach cathode current densities of 3-6 A/cm</a:t>
            </a:r>
            <a:r>
              <a:rPr lang="en-US" baseline="30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2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would be needed, </a:t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</a:b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the dc approach uses &lt; 1 A/cm</a:t>
            </a:r>
            <a:r>
              <a:rPr lang="en-US" baseline="30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2</a:t>
            </a:r>
            <a:endParaRPr lang="en-US" baseline="300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0465646"/>
              </p:ext>
            </p:extLst>
          </p:nvPr>
        </p:nvGraphicFramePr>
        <p:xfrm>
          <a:off x="304800" y="1676400"/>
          <a:ext cx="5469151" cy="4064004"/>
        </p:xfrm>
        <a:graphic>
          <a:graphicData uri="http://schemas.openxmlformats.org/drawingml/2006/table">
            <a:tbl>
              <a:tblPr/>
              <a:tblGrid>
                <a:gridCol w="2629400"/>
                <a:gridCol w="368116"/>
                <a:gridCol w="979305"/>
                <a:gridCol w="1492330"/>
              </a:tblGrid>
              <a:tr h="1935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POLARIZED SOURCE FOR CLIC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704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10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Electrons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CLIC 1 GHz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CLIC DC/</a:t>
                      </a:r>
                      <a:b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SLAC Demo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35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Number of electrons per bunch (*10^9)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3.72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1365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35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Charge/single bunch (</a:t>
                      </a:r>
                      <a:r>
                        <a:rPr lang="en-US" sz="1100" dirty="0" err="1">
                          <a:latin typeface="Times New Roman"/>
                          <a:ea typeface="Times New Roman"/>
                          <a:cs typeface="Times New Roman"/>
                        </a:rPr>
                        <a:t>nC</a:t>
                      </a: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0.96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NA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35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Charge/macrobunch (nC)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300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300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35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Bunch spacing(ns)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DC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35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RF frequeny (GHz)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DC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35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Bunch length at cathode (ps)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DC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35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Number of bunches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312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NA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35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Repetition rate (Hz)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35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QE(%)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0.3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0.3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35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Polarization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&gt;80%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&gt;80%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35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Circular polarization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&gt;99%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&gt;99%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35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Laser wavelength (nm)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 rowSpan="7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Laser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780-880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865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1935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Energy/micropulse on cathode (nJ)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509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NA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1935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Energy/macropulse on cathode (μJ)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159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190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1935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Energy/micropulse laser room (nJ)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1526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NA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1935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Energy/macrop. Laser room (μJ)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476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633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1935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Mean power  per pulse (kW)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1.5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1935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Average power at cathode wavelength(mW)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9.5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4" descr="laserscheme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2800" y="2286000"/>
            <a:ext cx="5425440" cy="2755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457200"/>
            <a:ext cx="6324600" cy="762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Polarized electron source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1600200" y="1371600"/>
            <a:ext cx="5638800" cy="5076825"/>
            <a:chOff x="1371600" y="1171575"/>
            <a:chExt cx="5715000" cy="5381625"/>
          </a:xfrm>
        </p:grpSpPr>
        <p:pic>
          <p:nvPicPr>
            <p:cNvPr id="11268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71600" y="1171575"/>
              <a:ext cx="5715000" cy="5381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269" name="Line 6"/>
            <p:cNvSpPr>
              <a:spLocks noChangeShapeType="1"/>
            </p:cNvSpPr>
            <p:nvPr/>
          </p:nvSpPr>
          <p:spPr bwMode="auto">
            <a:xfrm>
              <a:off x="2438400" y="4572000"/>
              <a:ext cx="4419600" cy="0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70" name="Text Box 7"/>
            <p:cNvSpPr txBox="1">
              <a:spLocks noChangeArrowheads="1"/>
            </p:cNvSpPr>
            <p:nvPr/>
          </p:nvSpPr>
          <p:spPr bwMode="auto">
            <a:xfrm>
              <a:off x="3962400" y="4267200"/>
              <a:ext cx="2590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CLIC Goal 0.5 TeV: 35e11</a:t>
              </a:r>
            </a:p>
          </p:txBody>
        </p:sp>
      </p:grpSp>
      <p:sp>
        <p:nvSpPr>
          <p:cNvPr id="11267" name="TextBox 6"/>
          <p:cNvSpPr txBox="1">
            <a:spLocks noChangeArrowheads="1"/>
          </p:cNvSpPr>
          <p:nvPr/>
        </p:nvSpPr>
        <p:spPr bwMode="auto">
          <a:xfrm>
            <a:off x="7239000" y="6400800"/>
            <a:ext cx="152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J. Shepard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457200"/>
            <a:ext cx="6324600" cy="762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Positron source</a:t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conventional ?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533400" y="1905000"/>
            <a:ext cx="8451850" cy="3657600"/>
            <a:chOff x="533400" y="1905000"/>
            <a:chExt cx="8451850" cy="3657600"/>
          </a:xfrm>
        </p:grpSpPr>
        <p:sp>
          <p:nvSpPr>
            <p:cNvPr id="12292" name="Line 5"/>
            <p:cNvSpPr>
              <a:spLocks noChangeShapeType="1"/>
            </p:cNvSpPr>
            <p:nvPr/>
          </p:nvSpPr>
          <p:spPr bwMode="auto">
            <a:xfrm flipH="1">
              <a:off x="2841625" y="2682875"/>
              <a:ext cx="508000" cy="1343025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93" name="Line 6"/>
            <p:cNvSpPr>
              <a:spLocks noChangeShapeType="1"/>
            </p:cNvSpPr>
            <p:nvPr/>
          </p:nvSpPr>
          <p:spPr bwMode="auto">
            <a:xfrm>
              <a:off x="985838" y="4016375"/>
              <a:ext cx="1852613" cy="15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94" name="Text Box 7"/>
            <p:cNvSpPr txBox="1">
              <a:spLocks noChangeArrowheads="1"/>
            </p:cNvSpPr>
            <p:nvPr/>
          </p:nvSpPr>
          <p:spPr bwMode="auto">
            <a:xfrm>
              <a:off x="1143000" y="3276600"/>
              <a:ext cx="148907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 b="1"/>
                <a:t> Primary beam </a:t>
              </a:r>
            </a:p>
            <a:p>
              <a:pPr algn="ctr"/>
              <a:r>
                <a:rPr lang="en-US" sz="1200" b="1"/>
                <a:t>Linac for e</a:t>
              </a:r>
              <a:r>
                <a:rPr lang="en-US" sz="1200" b="1" baseline="30000"/>
                <a:t>-</a:t>
              </a:r>
            </a:p>
          </p:txBody>
        </p:sp>
        <p:sp>
          <p:nvSpPr>
            <p:cNvPr id="12295" name="Text Box 8"/>
            <p:cNvSpPr txBox="1">
              <a:spLocks noChangeArrowheads="1"/>
            </p:cNvSpPr>
            <p:nvPr/>
          </p:nvSpPr>
          <p:spPr bwMode="auto">
            <a:xfrm>
              <a:off x="1219200" y="4343400"/>
              <a:ext cx="1220788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/>
                <a:t> </a:t>
              </a:r>
              <a:r>
                <a:rPr lang="en-US" sz="1600"/>
                <a:t>2 </a:t>
              </a:r>
              <a:r>
                <a:rPr lang="en-US" sz="1400" b="1"/>
                <a:t>GHz</a:t>
              </a:r>
            </a:p>
          </p:txBody>
        </p:sp>
        <p:sp>
          <p:nvSpPr>
            <p:cNvPr id="12296" name="Text Box 39"/>
            <p:cNvSpPr txBox="1">
              <a:spLocks noChangeArrowheads="1"/>
            </p:cNvSpPr>
            <p:nvPr/>
          </p:nvSpPr>
          <p:spPr bwMode="auto">
            <a:xfrm>
              <a:off x="4419600" y="2057400"/>
              <a:ext cx="723900" cy="27463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 b="1">
                  <a:ea typeface="ＭＳ Ｐゴシック"/>
                  <a:cs typeface="ＭＳ Ｐゴシック"/>
                </a:rPr>
                <a:t>AMD</a:t>
              </a:r>
            </a:p>
          </p:txBody>
        </p:sp>
        <p:sp>
          <p:nvSpPr>
            <p:cNvPr id="12297" name="Line 40"/>
            <p:cNvSpPr>
              <a:spLocks noChangeShapeType="1"/>
            </p:cNvSpPr>
            <p:nvPr/>
          </p:nvSpPr>
          <p:spPr bwMode="auto">
            <a:xfrm>
              <a:off x="2851150" y="4025900"/>
              <a:ext cx="508000" cy="1343025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98" name="Line 41"/>
            <p:cNvSpPr>
              <a:spLocks noChangeShapeType="1"/>
            </p:cNvSpPr>
            <p:nvPr/>
          </p:nvSpPr>
          <p:spPr bwMode="auto">
            <a:xfrm flipH="1">
              <a:off x="6662738" y="4025900"/>
              <a:ext cx="508000" cy="1343025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99" name="Line 42"/>
            <p:cNvSpPr>
              <a:spLocks noChangeShapeType="1"/>
            </p:cNvSpPr>
            <p:nvPr/>
          </p:nvSpPr>
          <p:spPr bwMode="auto">
            <a:xfrm>
              <a:off x="6677025" y="2682875"/>
              <a:ext cx="508000" cy="1343025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0" name="Line 43"/>
            <p:cNvSpPr>
              <a:spLocks noChangeShapeType="1"/>
            </p:cNvSpPr>
            <p:nvPr/>
          </p:nvSpPr>
          <p:spPr bwMode="auto">
            <a:xfrm flipH="1">
              <a:off x="7162800" y="4038600"/>
              <a:ext cx="182245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1" name="Line 44"/>
            <p:cNvSpPr>
              <a:spLocks noChangeShapeType="1"/>
            </p:cNvSpPr>
            <p:nvPr/>
          </p:nvSpPr>
          <p:spPr bwMode="auto">
            <a:xfrm flipH="1" flipV="1">
              <a:off x="3352799" y="2667000"/>
              <a:ext cx="3332162" cy="1270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2" name="Line 45"/>
            <p:cNvSpPr>
              <a:spLocks noChangeShapeType="1"/>
            </p:cNvSpPr>
            <p:nvPr/>
          </p:nvSpPr>
          <p:spPr bwMode="auto">
            <a:xfrm flipH="1">
              <a:off x="3338513" y="5346700"/>
              <a:ext cx="3333750" cy="1270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cxnSp>
          <p:nvCxnSpPr>
            <p:cNvPr id="15" name="Straight Arrow Connector 14"/>
            <p:cNvCxnSpPr>
              <a:stCxn id="16" idx="3"/>
            </p:cNvCxnSpPr>
            <p:nvPr/>
          </p:nvCxnSpPr>
          <p:spPr>
            <a:xfrm>
              <a:off x="1066800" y="4038600"/>
              <a:ext cx="1828800" cy="1588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ounded Rectangle 15"/>
            <p:cNvSpPr/>
            <p:nvPr/>
          </p:nvSpPr>
          <p:spPr>
            <a:xfrm>
              <a:off x="533400" y="3810000"/>
              <a:ext cx="533400" cy="457200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7086600" y="3810000"/>
              <a:ext cx="228600" cy="457200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2743200" y="3810000"/>
              <a:ext cx="228600" cy="457200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1295400" y="3810000"/>
              <a:ext cx="1219200" cy="4572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4191000" y="2438400"/>
              <a:ext cx="228600" cy="457200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309" name="TextBox 20"/>
            <p:cNvSpPr txBox="1">
              <a:spLocks noChangeArrowheads="1"/>
            </p:cNvSpPr>
            <p:nvPr/>
          </p:nvSpPr>
          <p:spPr bwMode="auto">
            <a:xfrm>
              <a:off x="533400" y="3886200"/>
              <a:ext cx="6096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b="1"/>
                <a:t>Gun</a:t>
              </a:r>
            </a:p>
          </p:txBody>
        </p:sp>
        <p:sp>
          <p:nvSpPr>
            <p:cNvPr id="12310" name="Text Box 8"/>
            <p:cNvSpPr txBox="1">
              <a:spLocks noChangeArrowheads="1"/>
            </p:cNvSpPr>
            <p:nvPr/>
          </p:nvSpPr>
          <p:spPr bwMode="auto">
            <a:xfrm>
              <a:off x="1295400" y="3886200"/>
              <a:ext cx="122078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/>
                <a:t> </a:t>
              </a:r>
              <a:r>
                <a:rPr lang="en-US" sz="1600"/>
                <a:t>5 GeV</a:t>
              </a:r>
              <a:endParaRPr lang="en-US" sz="1200"/>
            </a:p>
          </p:txBody>
        </p:sp>
        <p:sp>
          <p:nvSpPr>
            <p:cNvPr id="12311" name="Text Box 7"/>
            <p:cNvSpPr txBox="1">
              <a:spLocks noChangeArrowheads="1"/>
            </p:cNvSpPr>
            <p:nvPr/>
          </p:nvSpPr>
          <p:spPr bwMode="auto">
            <a:xfrm>
              <a:off x="4953000" y="1905000"/>
              <a:ext cx="148907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 b="1"/>
                <a:t> Primary beam </a:t>
              </a:r>
            </a:p>
            <a:p>
              <a:pPr algn="ctr"/>
              <a:r>
                <a:rPr lang="en-US" sz="1200" b="1"/>
                <a:t>Linac for e</a:t>
              </a:r>
              <a:r>
                <a:rPr lang="en-US" sz="1200" b="1" baseline="30000"/>
                <a:t>-</a:t>
              </a: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5105400" y="2438400"/>
              <a:ext cx="1219200" cy="457200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313" name="Text Box 8"/>
            <p:cNvSpPr txBox="1">
              <a:spLocks noChangeArrowheads="1"/>
            </p:cNvSpPr>
            <p:nvPr/>
          </p:nvSpPr>
          <p:spPr bwMode="auto">
            <a:xfrm>
              <a:off x="5105400" y="2514600"/>
              <a:ext cx="12954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/>
                <a:t> </a:t>
              </a:r>
              <a:r>
                <a:rPr lang="en-US" sz="1600"/>
                <a:t>200 MeV</a:t>
              </a:r>
              <a:endParaRPr lang="en-US" sz="1200"/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3810000" y="2438400"/>
              <a:ext cx="76200" cy="457200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7" name="Chevron 26"/>
            <p:cNvSpPr/>
            <p:nvPr/>
          </p:nvSpPr>
          <p:spPr>
            <a:xfrm>
              <a:off x="4495800" y="2438400"/>
              <a:ext cx="533400" cy="457200"/>
            </a:xfrm>
            <a:prstGeom prst="chevron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316" name="Text Box 39"/>
            <p:cNvSpPr txBox="1">
              <a:spLocks noChangeArrowheads="1"/>
            </p:cNvSpPr>
            <p:nvPr/>
          </p:nvSpPr>
          <p:spPr bwMode="auto">
            <a:xfrm>
              <a:off x="3733800" y="1981200"/>
              <a:ext cx="723900" cy="46166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 b="1">
                  <a:ea typeface="ＭＳ Ｐゴシック"/>
                  <a:cs typeface="ＭＳ Ｐゴシック"/>
                </a:rPr>
                <a:t>Hybrid target</a:t>
              </a:r>
            </a:p>
          </p:txBody>
        </p:sp>
        <p:sp>
          <p:nvSpPr>
            <p:cNvPr id="12317" name="Text Box 39"/>
            <p:cNvSpPr txBox="1">
              <a:spLocks noChangeArrowheads="1"/>
            </p:cNvSpPr>
            <p:nvPr/>
          </p:nvSpPr>
          <p:spPr bwMode="auto">
            <a:xfrm>
              <a:off x="4419600" y="4724400"/>
              <a:ext cx="723900" cy="27463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 b="1">
                  <a:ea typeface="ＭＳ Ｐゴシック"/>
                  <a:cs typeface="ＭＳ Ｐゴシック"/>
                </a:rPr>
                <a:t>AMD</a:t>
              </a:r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4191000" y="5105400"/>
              <a:ext cx="228600" cy="457200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319" name="Text Box 7"/>
            <p:cNvSpPr txBox="1">
              <a:spLocks noChangeArrowheads="1"/>
            </p:cNvSpPr>
            <p:nvPr/>
          </p:nvSpPr>
          <p:spPr bwMode="auto">
            <a:xfrm>
              <a:off x="4953000" y="4572000"/>
              <a:ext cx="148907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 b="1"/>
                <a:t> Primary beam </a:t>
              </a:r>
            </a:p>
            <a:p>
              <a:pPr algn="ctr"/>
              <a:r>
                <a:rPr lang="en-US" sz="1200" b="1"/>
                <a:t>Linac for e</a:t>
              </a:r>
              <a:r>
                <a:rPr lang="en-US" sz="1200" b="1" baseline="30000"/>
                <a:t>-</a:t>
              </a:r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5105400" y="5105400"/>
              <a:ext cx="1219200" cy="457200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321" name="Text Box 8"/>
            <p:cNvSpPr txBox="1">
              <a:spLocks noChangeArrowheads="1"/>
            </p:cNvSpPr>
            <p:nvPr/>
          </p:nvSpPr>
          <p:spPr bwMode="auto">
            <a:xfrm>
              <a:off x="5105400" y="5181600"/>
              <a:ext cx="13716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/>
                <a:t> </a:t>
              </a:r>
              <a:r>
                <a:rPr lang="en-US" sz="1600"/>
                <a:t>200 MeV</a:t>
              </a:r>
              <a:endParaRPr lang="en-US" sz="1200"/>
            </a:p>
          </p:txBody>
        </p:sp>
        <p:sp>
          <p:nvSpPr>
            <p:cNvPr id="34" name="Rounded Rectangle 33"/>
            <p:cNvSpPr/>
            <p:nvPr/>
          </p:nvSpPr>
          <p:spPr>
            <a:xfrm>
              <a:off x="3810000" y="5105400"/>
              <a:ext cx="76200" cy="457200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5" name="Chevron 34"/>
            <p:cNvSpPr/>
            <p:nvPr/>
          </p:nvSpPr>
          <p:spPr>
            <a:xfrm>
              <a:off x="4495800" y="5105400"/>
              <a:ext cx="533400" cy="457200"/>
            </a:xfrm>
            <a:prstGeom prst="chevron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324" name="Text Box 39"/>
            <p:cNvSpPr txBox="1">
              <a:spLocks noChangeArrowheads="1"/>
            </p:cNvSpPr>
            <p:nvPr/>
          </p:nvSpPr>
          <p:spPr bwMode="auto">
            <a:xfrm>
              <a:off x="3733800" y="4648200"/>
              <a:ext cx="723900" cy="46166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 b="1">
                  <a:ea typeface="ＭＳ Ｐゴシック"/>
                  <a:cs typeface="ＭＳ Ｐゴシック"/>
                </a:rPr>
                <a:t>Hybrid target</a:t>
              </a:r>
            </a:p>
          </p:txBody>
        </p:sp>
        <p:sp>
          <p:nvSpPr>
            <p:cNvPr id="12325" name="Text Box 39"/>
            <p:cNvSpPr txBox="1">
              <a:spLocks noChangeArrowheads="1"/>
            </p:cNvSpPr>
            <p:nvPr/>
          </p:nvSpPr>
          <p:spPr bwMode="auto">
            <a:xfrm>
              <a:off x="3124200" y="3810000"/>
              <a:ext cx="838200" cy="46166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 b="1">
                  <a:ea typeface="ＭＳ Ｐゴシック"/>
                  <a:cs typeface="ＭＳ Ｐゴシック"/>
                </a:rPr>
                <a:t>RF-deflector</a:t>
              </a:r>
            </a:p>
          </p:txBody>
        </p:sp>
        <p:sp>
          <p:nvSpPr>
            <p:cNvPr id="38" name="Rounded Rectangle 37"/>
            <p:cNvSpPr/>
            <p:nvPr/>
          </p:nvSpPr>
          <p:spPr>
            <a:xfrm>
              <a:off x="7848600" y="3810000"/>
              <a:ext cx="685800" cy="457200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327" name="Text Box 39"/>
            <p:cNvSpPr txBox="1">
              <a:spLocks noChangeArrowheads="1"/>
            </p:cNvSpPr>
            <p:nvPr/>
          </p:nvSpPr>
          <p:spPr bwMode="auto">
            <a:xfrm>
              <a:off x="7696200" y="3352800"/>
              <a:ext cx="1066800" cy="46166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 b="1">
                  <a:ea typeface="ＭＳ Ｐゴシック"/>
                  <a:cs typeface="ＭＳ Ｐゴシック"/>
                </a:rPr>
                <a:t>Bunch compressor</a:t>
              </a:r>
            </a:p>
          </p:txBody>
        </p:sp>
      </p:grpSp>
      <p:sp>
        <p:nvSpPr>
          <p:cNvPr id="12291" name="TextBox 39"/>
          <p:cNvSpPr txBox="1">
            <a:spLocks noChangeArrowheads="1"/>
          </p:cNvSpPr>
          <p:nvPr/>
        </p:nvSpPr>
        <p:spPr bwMode="auto">
          <a:xfrm>
            <a:off x="1295400" y="6096000"/>
            <a:ext cx="5486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AMD: 200 mm long, 20 mm radius, 6T field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per Presentation 1">
  <a:themeElements>
    <a:clrScheme name="">
      <a:dk1>
        <a:srgbClr val="000000"/>
      </a:dk1>
      <a:lt1>
        <a:srgbClr val="FFFFCC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E2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1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hlink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hlink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lnDef>
  </a:objectDefaults>
  <a:extraClrSchemeLst>
    <a:extraClrScheme>
      <a:clrScheme name="Paper Presentation 1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1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1334</TotalTime>
  <Words>1719</Words>
  <Application>Microsoft Office PowerPoint</Application>
  <PresentationFormat>On-screen Show (4:3)</PresentationFormat>
  <Paragraphs>569</Paragraphs>
  <Slides>25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Paper Presentation 1</vt:lpstr>
      <vt:lpstr>1_Pixel</vt:lpstr>
      <vt:lpstr>2_Pixel</vt:lpstr>
      <vt:lpstr>CLIC source update</vt:lpstr>
      <vt:lpstr>Layout</vt:lpstr>
      <vt:lpstr>PowerPoint Presentation</vt:lpstr>
      <vt:lpstr>Beam timing and operational modes</vt:lpstr>
      <vt:lpstr>Beam parameters</vt:lpstr>
      <vt:lpstr>Polarized electron source</vt:lpstr>
      <vt:lpstr>Polarized electron source parameters</vt:lpstr>
      <vt:lpstr>Polarized electron source</vt:lpstr>
      <vt:lpstr>Positron source conventional ?</vt:lpstr>
      <vt:lpstr>Hybrid target</vt:lpstr>
      <vt:lpstr>Yield simulations  capture and pre-injector linac</vt:lpstr>
      <vt:lpstr>Linac Parameters</vt:lpstr>
      <vt:lpstr>PowerPoint Presentation</vt:lpstr>
      <vt:lpstr>PowerPoint Presentation</vt:lpstr>
      <vt:lpstr>Cost of 1 vs. 2GHz system</vt:lpstr>
      <vt:lpstr>Electron linac requirements</vt:lpstr>
      <vt:lpstr>Injector linac rf system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the CLIC main beam injectors</dc:title>
  <dc:creator>doebert</dc:creator>
  <cp:lastModifiedBy>Steffen Doebert</cp:lastModifiedBy>
  <cp:revision>87</cp:revision>
  <cp:lastPrinted>2013-05-27T16:20:48Z</cp:lastPrinted>
  <dcterms:created xsi:type="dcterms:W3CDTF">2011-08-29T14:33:57Z</dcterms:created>
  <dcterms:modified xsi:type="dcterms:W3CDTF">2013-05-28T07:18:56Z</dcterms:modified>
</cp:coreProperties>
</file>