
<file path=[Content_Types].xml><?xml version="1.0" encoding="utf-8"?>
<Types xmlns="http://schemas.openxmlformats.org/package/2006/content-types">
  <Override PartName="/ppt/slides/slide14.xml" ContentType="application/vnd.openxmlformats-officedocument.presentationml.slide+xml"/>
  <Override PartName="/ppt/slideLayouts/slideLayout8.xml" ContentType="application/vnd.openxmlformats-officedocument.presentationml.slideLayout+xml"/>
  <Override PartName="/ppt/slides/slide52.xml" ContentType="application/vnd.openxmlformats-officedocument.presentationml.slide+xml"/>
  <Override PartName="/ppt/slides/slide49.xml" ContentType="application/vnd.openxmlformats-officedocument.presentationml.slide+xml"/>
  <Override PartName="/ppt/slides/slide33.xml" ContentType="application/vnd.openxmlformats-officedocument.presentationml.slide+xml"/>
  <Override PartName="/ppt/notesSlides/notesSlide30.xml" ContentType="application/vnd.openxmlformats-officedocument.presentationml.notesSlide+xml"/>
  <Default Extension="bin" ContentType="application/vnd.openxmlformats-officedocument.presentationml.printerSettings"/>
  <Override PartName="/ppt/notesSlides/notesSlide13.xml" ContentType="application/vnd.openxmlformats-officedocument.presentationml.notesSlide+xml"/>
  <Default Extension="wmf" ContentType="image/x-wmf"/>
  <Override PartName="/ppt/notesSlides/notesSlide29.xml" ContentType="application/vnd.openxmlformats-officedocument.presentationml.notesSlide+xml"/>
  <Override PartName="/ppt/notesSlides/notesSlide2.xml" ContentType="application/vnd.openxmlformats-officedocument.presentationml.notesSlide+xml"/>
  <Override PartName="/ppt/slides/slide18.xml" ContentType="application/vnd.openxmlformats-officedocument.presentationml.slide+xml"/>
  <Override PartName="/ppt/slides/slide37.xml" ContentType="application/vnd.openxmlformats-officedocument.presentationml.slide+xml"/>
  <Override PartName="/ppt/slides/slide56.xml" ContentType="application/vnd.openxmlformats-officedocument.presentationml.slide+xml"/>
  <Override PartName="/ppt/slides/slide3.xml" ContentType="application/vnd.openxmlformats-officedocument.presentationml.slide+xml"/>
  <Override PartName="/ppt/notesSlides/notesSlide34.xml" ContentType="application/vnd.openxmlformats-officedocument.presentationml.notesSlide+xml"/>
  <Override PartName="/ppt/slideLayouts/slideLayout1.xml" ContentType="application/vnd.openxmlformats-officedocument.presentationml.slideLayout+xml"/>
  <Override PartName="/ppt/slides/slide23.xml" ContentType="application/vnd.openxmlformats-officedocument.presentationml.slide+xml"/>
  <Override PartName="/ppt/slides/slide42.xml" ContentType="application/vnd.openxmlformats-officedocument.presentationml.slide+xml"/>
  <Override PartName="/ppt/theme/theme1.xml" ContentType="application/vnd.openxmlformats-officedocument.theme+xml"/>
  <Override PartName="/ppt/slideLayouts/slideLayout10.xml" ContentType="application/vnd.openxmlformats-officedocument.presentationml.slideLayout+xml"/>
  <Override PartName="/ppt/notesSlides/notesSlide17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22.xml" ContentType="application/vnd.openxmlformats-officedocument.presentationml.notesSlide+xml"/>
  <Override PartName="/ppt/slides/slide7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30.xml" ContentType="application/vnd.openxmlformats-officedocument.presentationml.slide+xml"/>
  <Override PartName="/ppt/slides/slide27.xml" ContentType="application/vnd.openxmlformats-officedocument.presentationml.slide+xml"/>
  <Override PartName="/ppt/slides/slide11.xml" ContentType="application/vnd.openxmlformats-officedocument.presentationml.slide+xml"/>
  <Override PartName="/ppt/slides/slide46.xml" ContentType="application/vnd.openxmlformats-officedocument.presentationml.slide+xml"/>
  <Override PartName="/ppt/notesSlides/notesSlide8.xml" ContentType="application/vnd.openxmlformats-officedocument.presentationml.notesSlide+xml"/>
  <Override PartName="/ppt/notesSlides/notesSlide26.xml" ContentType="application/vnd.openxmlformats-officedocument.presentationml.notesSlide+xml"/>
  <Override PartName="/ppt/slideLayouts/slideLayout9.xml" ContentType="application/vnd.openxmlformats-officedocument.presentationml.slideLayout+xml"/>
  <Override PartName="/ppt/slides/slide34.xml" ContentType="application/vnd.openxmlformats-officedocument.presentationml.slide+xml"/>
  <Override PartName="/ppt/slides/slide53.xml" ContentType="application/vnd.openxmlformats-officedocument.presentationml.slide+xml"/>
  <Override PartName="/ppt/slides/slide15.xml" ContentType="application/vnd.openxmlformats-officedocument.presentationml.slide+xml"/>
  <Override PartName="/ppt/notesSlides/notesSlide31.xml" ContentType="application/vnd.openxmlformats-officedocument.presentationml.notes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notesSlides/notesSlide14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19.xml" ContentType="application/vnd.openxmlformats-officedocument.presentationml.slide+xml"/>
  <Override PartName="/ppt/slides/slide38.xml" ContentType="application/vnd.openxmlformats-officedocument.presentationml.slide+xml"/>
  <Override PartName="/ppt/slides/slide57.xml" ContentType="application/vnd.openxmlformats-officedocument.presentationml.slide+xml"/>
  <Override PartName="/ppt/slides/slide4.xml" ContentType="application/vnd.openxmlformats-officedocument.presentationml.slide+xml"/>
  <Override PartName="/ppt/slideLayouts/slideLayout2.xml" ContentType="application/vnd.openxmlformats-officedocument.presentationml.slideLayout+xml"/>
  <Override PartName="/ppt/notesSlides/notesSlide35.xml" ContentType="application/vnd.openxmlformats-officedocument.presentationml.notesSlide+xml"/>
  <Override PartName="/ppt/slides/slide24.xml" ContentType="application/vnd.openxmlformats-officedocument.presentationml.slide+xml"/>
  <Override PartName="/ppt/slides/slide43.xml" ContentType="application/vnd.openxmlformats-officedocument.presentationml.slide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notesSlides/notesSlide18.xml" ContentType="application/vnd.openxmlformats-officedocument.presentationml.notesSlide+xml"/>
  <Override PartName="/ppt/notesSlides/notesSlide37.xml" ContentType="application/vnd.openxmlformats-officedocument.presentationml.notesSlide+xml"/>
  <Override PartName="/docProps/core.xml" ContentType="application/vnd.openxmlformats-package.core-properties+xml"/>
  <Override PartName="/ppt/notesSlides/notesSlide7.xml" ContentType="application/vnd.openxmlformats-officedocument.presentationml.notesSlide+xml"/>
  <Default Extension="jpeg" ContentType="image/jpeg"/>
  <Override PartName="/ppt/notesSlides/notesSlide23.xml" ContentType="application/vnd.openxmlformats-officedocument.presentationml.notesSlide+xml"/>
  <Default Extension="vml" ContentType="application/vnd.openxmlformats-officedocument.vmlDrawing"/>
  <Override PartName="/ppt/slides/slide12.xml" ContentType="application/vnd.openxmlformats-officedocument.presentationml.slide+xml"/>
  <Override PartName="/ppt/slides/slide8.xml" ContentType="application/vnd.openxmlformats-officedocument.presentationml.slide+xml"/>
  <Override PartName="/ppt/slides/slide28.xml" ContentType="application/vnd.openxmlformats-officedocument.presentationml.slide+xml"/>
  <Override PartName="/ppt/slides/slide50.xml" ContentType="application/vnd.openxmlformats-officedocument.presentationml.slide+xml"/>
  <Override PartName="/ppt/slides/slide47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31.xml" ContentType="application/vnd.openxmlformats-officedocument.presentationml.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Default Extension="rels" ContentType="application/vnd.openxmlformats-package.relationships+xml"/>
  <Override PartName="/ppt/notesSlides/notesSlide27.xml" ContentType="application/vnd.openxmlformats-officedocument.presentationml.notesSlide+xml"/>
  <Override PartName="/ppt/slides/slide16.xml" ContentType="application/vnd.openxmlformats-officedocument.presentationml.slide+xml"/>
  <Override PartName="/ppt/slides/slide35.xml" ContentType="application/vnd.openxmlformats-officedocument.presentationml.slide+xml"/>
  <Override PartName="/ppt/slides/slide54.xml" ContentType="application/vnd.openxmlformats-officedocument.presentationml.slide+xml"/>
  <Override PartName="/ppt/slides/slide1.xml" ContentType="application/vnd.openxmlformats-officedocument.presentationml.slide+xml"/>
  <Override PartName="/ppt/notesSlides/notesSlide32.xml" ContentType="application/vnd.openxmlformats-officedocument.presentationml.notesSlide+xml"/>
  <Override PartName="/ppt/slides/slide21.xml" ContentType="application/vnd.openxmlformats-officedocument.presentationml.slide+xml"/>
  <Override PartName="/ppt/slides/slide40.xml" ContentType="application/vnd.openxmlformats-officedocument.presentationml.slide+xml"/>
  <Override PartName="/ppt/notesSlides/notesSlide15.xml" ContentType="application/vnd.openxmlformats-officedocument.presentationml.notesSlide+xml"/>
  <Override PartName="/ppt/notesSlides/notesSlide4.xml" ContentType="application/vnd.openxmlformats-officedocument.presentationml.notesSlide+xml"/>
  <Override PartName="/ppt/slides/slide39.xml" ContentType="application/vnd.openxmlformats-officedocument.presentationml.slide+xml"/>
  <Override PartName="/ppt/notesSlides/notesSlide20.xml" ContentType="application/vnd.openxmlformats-officedocument.presentationml.notesSlide+xml"/>
  <Override PartName="/ppt/slides/slide5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3.xml" ContentType="application/vnd.openxmlformats-officedocument.presentationml.slideLayout+xml"/>
  <Override PartName="/ppt/slides/slide25.xml" ContentType="application/vnd.openxmlformats-officedocument.presentationml.slide+xml"/>
  <Override PartName="/ppt/slides/slide44.xml" ContentType="application/vnd.openxmlformats-officedocument.presentationml.slide+xml"/>
  <Override PartName="/ppt/notesSlides/notesSlide19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24.xml" ContentType="application/vnd.openxmlformats-officedocument.presentationml.notesSlide+xml"/>
  <Override PartName="/ppt/slides/slide9.xml" ContentType="application/vnd.openxmlformats-officedocument.presentationml.slide+xml"/>
  <Override PartName="/ppt/slides/slide13.xml" ContentType="application/vnd.openxmlformats-officedocument.presentationml.slide+xml"/>
  <Default Extension="xml" ContentType="application/xml"/>
  <Override PartName="/ppt/tableStyles.xml" ContentType="application/vnd.openxmlformats-officedocument.presentationml.tableStyles+xml"/>
  <Override PartName="/ppt/slides/slide51.xml" ContentType="application/vnd.openxmlformats-officedocument.presentationml.slide+xml"/>
  <Override PartName="/ppt/slides/slide48.xml" ContentType="application/vnd.openxmlformats-officedocument.presentationml.slide+xml"/>
  <Override PartName="/ppt/notesSlides/notesSlide10.xml" ContentType="application/vnd.openxmlformats-officedocument.presentationml.notesSlide+xml"/>
  <Override PartName="/ppt/slideLayouts/slideLayout7.xml" ContentType="application/vnd.openxmlformats-officedocument.presentationml.slideLayout+xml"/>
  <Override PartName="/ppt/slides/slide32.xml" ContentType="application/vnd.openxmlformats-officedocument.presentationml.slide+xml"/>
  <Override PartName="/ppt/viewProps.xml" ContentType="application/vnd.openxmlformats-officedocument.presentationml.viewProps+xml"/>
  <Override PartName="/ppt/slides/slide29.xml" ContentType="application/vnd.openxmlformats-officedocument.presentationml.slide+xml"/>
  <Override PartName="/docProps/app.xml" ContentType="application/vnd.openxmlformats-officedocument.extended-properties+xml"/>
  <Override PartName="/ppt/notesMasters/notesMaster1.xml" ContentType="application/vnd.openxmlformats-officedocument.presentationml.notesMaster+xml"/>
  <Override PartName="/ppt/notesSlides/notesSlide12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1.xml" ContentType="application/vnd.openxmlformats-officedocument.presentationml.notesSlide+xml"/>
  <Override PartName="/ppt/slides/slide17.xml" ContentType="application/vnd.openxmlformats-officedocument.presentationml.slide+xml"/>
  <Override PartName="/ppt/slides/slide36.xml" ContentType="application/vnd.openxmlformats-officedocument.presentationml.slide+xml"/>
  <Override PartName="/ppt/slides/slide55.xml" ContentType="application/vnd.openxmlformats-officedocument.presentationml.slide+xml"/>
  <Override PartName="/ppt/presentation.xml" ContentType="application/vnd.openxmlformats-officedocument.presentationml.presentation.main+xml"/>
  <Override PartName="/ppt/slides/slide2.xml" ContentType="application/vnd.openxmlformats-officedocument.presentationml.slide+xml"/>
  <Override PartName="/ppt/notesSlides/notesSlide33.xml" ContentType="application/vnd.openxmlformats-officedocument.presentationml.notesSlide+xml"/>
  <Override PartName="/ppt/slides/slide22.xml" ContentType="application/vnd.openxmlformats-officedocument.presentationml.slide+xml"/>
  <Override PartName="/ppt/slides/slide41.xml" ContentType="application/vnd.openxmlformats-officedocument.presentationml.slide+xml"/>
  <Override PartName="/ppt/notesSlides/notesSlide16.xml" ContentType="application/vnd.openxmlformats-officedocument.presentationml.notesSlide+xml"/>
  <Override PartName="/ppt/notesSlides/notesSlide5.xml" ContentType="application/vnd.openxmlformats-officedocument.presentationml.notesSlide+xml"/>
  <Default Extension="pict" ContentType="image/pict"/>
  <Override PartName="/ppt/notesSlides/notesSlide21.xml" ContentType="application/vnd.openxmlformats-officedocument.presentationml.notesSlide+xml"/>
  <Override PartName="/ppt/slideLayouts/slideLayout4.xml" ContentType="application/vnd.openxmlformats-officedocument.presentationml.slideLayout+xml"/>
  <Override PartName="/ppt/slides/slide10.xml" ContentType="application/vnd.openxmlformats-officedocument.presentationml.slide+xml"/>
  <Override PartName="/ppt/slides/slide26.xml" ContentType="application/vnd.openxmlformats-officedocument.presentationml.slide+xml"/>
  <Override PartName="/ppt/slides/slide45.xml" ContentType="application/vnd.openxmlformats-officedocument.presentationml.slide+xml"/>
  <Override PartName="/ppt/slides/slide6.xml" ContentType="application/vnd.openxmlformats-officedocument.presentationml.slide+xml"/>
  <Override PartName="/ppt/notesSlides/notesSlide40.xml" ContentType="application/vnd.openxmlformats-officedocument.presentationml.notesSlide+xml"/>
  <Override PartName="/ppt/embeddings/oleObject1.bin" ContentType="application/vnd.openxmlformats-officedocument.oleObject"/>
  <Override PartName="/ppt/notesSlides/notesSlide39.xml" ContentType="application/vnd.openxmlformats-officedocument.presentationml.notesSlide+xml"/>
  <Default Extension="png" ContentType="image/png"/>
  <Override PartName="/ppt/notesSlides/notesSlide25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>
  <p:sldMasterIdLst>
    <p:sldMasterId r:id="rId1"/>
  </p:sldMasterIdLst>
  <p:notesMasterIdLst>
    <p:notesMasterId r:id="rId59"/>
  </p:notesMasterIdLst>
  <p:sldIdLst>
    <p:sldId id="271" r:id="rId2"/>
    <p:sldId id="307" r:id="rId3"/>
    <p:sldId id="308" r:id="rId4"/>
    <p:sldId id="310" r:id="rId5"/>
    <p:sldId id="322" r:id="rId6"/>
    <p:sldId id="332" r:id="rId7"/>
    <p:sldId id="333" r:id="rId8"/>
    <p:sldId id="323" r:id="rId9"/>
    <p:sldId id="334" r:id="rId10"/>
    <p:sldId id="335" r:id="rId11"/>
    <p:sldId id="318" r:id="rId12"/>
    <p:sldId id="293" r:id="rId13"/>
    <p:sldId id="294" r:id="rId14"/>
    <p:sldId id="297" r:id="rId15"/>
    <p:sldId id="298" r:id="rId16"/>
    <p:sldId id="275" r:id="rId17"/>
    <p:sldId id="286" r:id="rId18"/>
    <p:sldId id="325" r:id="rId19"/>
    <p:sldId id="326" r:id="rId20"/>
    <p:sldId id="300" r:id="rId21"/>
    <p:sldId id="301" r:id="rId22"/>
    <p:sldId id="319" r:id="rId23"/>
    <p:sldId id="338" r:id="rId24"/>
    <p:sldId id="339" r:id="rId25"/>
    <p:sldId id="314" r:id="rId26"/>
    <p:sldId id="344" r:id="rId27"/>
    <p:sldId id="347" r:id="rId28"/>
    <p:sldId id="349" r:id="rId29"/>
    <p:sldId id="346" r:id="rId30"/>
    <p:sldId id="350" r:id="rId31"/>
    <p:sldId id="351" r:id="rId32"/>
    <p:sldId id="352" r:id="rId33"/>
    <p:sldId id="329" r:id="rId34"/>
    <p:sldId id="288" r:id="rId35"/>
    <p:sldId id="321" r:id="rId36"/>
    <p:sldId id="345" r:id="rId37"/>
    <p:sldId id="312" r:id="rId38"/>
    <p:sldId id="313" r:id="rId39"/>
    <p:sldId id="340" r:id="rId40"/>
    <p:sldId id="341" r:id="rId41"/>
    <p:sldId id="336" r:id="rId42"/>
    <p:sldId id="342" r:id="rId43"/>
    <p:sldId id="315" r:id="rId44"/>
    <p:sldId id="324" r:id="rId45"/>
    <p:sldId id="316" r:id="rId46"/>
    <p:sldId id="343" r:id="rId47"/>
    <p:sldId id="327" r:id="rId48"/>
    <p:sldId id="306" r:id="rId49"/>
    <p:sldId id="278" r:id="rId50"/>
    <p:sldId id="302" r:id="rId51"/>
    <p:sldId id="289" r:id="rId52"/>
    <p:sldId id="276" r:id="rId53"/>
    <p:sldId id="292" r:id="rId54"/>
    <p:sldId id="273" r:id="rId55"/>
    <p:sldId id="277" r:id="rId56"/>
    <p:sldId id="295" r:id="rId57"/>
    <p:sldId id="296" r:id="rId58"/>
  </p:sldIdLst>
  <p:sldSz cx="9945688" cy="7099300"/>
  <p:notesSz cx="7099300" cy="10234613"/>
  <p:defaultTextStyle>
    <a:defPPr>
      <a:defRPr lang="ja-JP"/>
    </a:defPPr>
    <a:lvl1pPr marL="0" algn="l" defTabSz="973927" rtl="0" eaLnBrk="1" latinLnBrk="0" hangingPunct="1">
      <a:defRPr kumimoji="1" sz="1900" kern="1200">
        <a:solidFill>
          <a:schemeClr val="tx1"/>
        </a:solidFill>
        <a:latin typeface="+mn-lt"/>
        <a:ea typeface="+mn-ea"/>
        <a:cs typeface="+mn-cs"/>
      </a:defRPr>
    </a:lvl1pPr>
    <a:lvl2pPr marL="486964" algn="l" defTabSz="973927" rtl="0" eaLnBrk="1" latinLnBrk="0" hangingPunct="1">
      <a:defRPr kumimoji="1" sz="1900" kern="1200">
        <a:solidFill>
          <a:schemeClr val="tx1"/>
        </a:solidFill>
        <a:latin typeface="+mn-lt"/>
        <a:ea typeface="+mn-ea"/>
        <a:cs typeface="+mn-cs"/>
      </a:defRPr>
    </a:lvl2pPr>
    <a:lvl3pPr marL="973927" algn="l" defTabSz="973927" rtl="0" eaLnBrk="1" latinLnBrk="0" hangingPunct="1">
      <a:defRPr kumimoji="1" sz="1900" kern="1200">
        <a:solidFill>
          <a:schemeClr val="tx1"/>
        </a:solidFill>
        <a:latin typeface="+mn-lt"/>
        <a:ea typeface="+mn-ea"/>
        <a:cs typeface="+mn-cs"/>
      </a:defRPr>
    </a:lvl3pPr>
    <a:lvl4pPr marL="1460891" algn="l" defTabSz="973927" rtl="0" eaLnBrk="1" latinLnBrk="0" hangingPunct="1">
      <a:defRPr kumimoji="1" sz="1900" kern="1200">
        <a:solidFill>
          <a:schemeClr val="tx1"/>
        </a:solidFill>
        <a:latin typeface="+mn-lt"/>
        <a:ea typeface="+mn-ea"/>
        <a:cs typeface="+mn-cs"/>
      </a:defRPr>
    </a:lvl4pPr>
    <a:lvl5pPr marL="1947855" algn="l" defTabSz="973927" rtl="0" eaLnBrk="1" latinLnBrk="0" hangingPunct="1">
      <a:defRPr kumimoji="1" sz="1900" kern="1200">
        <a:solidFill>
          <a:schemeClr val="tx1"/>
        </a:solidFill>
        <a:latin typeface="+mn-lt"/>
        <a:ea typeface="+mn-ea"/>
        <a:cs typeface="+mn-cs"/>
      </a:defRPr>
    </a:lvl5pPr>
    <a:lvl6pPr marL="2434819" algn="l" defTabSz="973927" rtl="0" eaLnBrk="1" latinLnBrk="0" hangingPunct="1">
      <a:defRPr kumimoji="1" sz="1900" kern="1200">
        <a:solidFill>
          <a:schemeClr val="tx1"/>
        </a:solidFill>
        <a:latin typeface="+mn-lt"/>
        <a:ea typeface="+mn-ea"/>
        <a:cs typeface="+mn-cs"/>
      </a:defRPr>
    </a:lvl6pPr>
    <a:lvl7pPr marL="2921782" algn="l" defTabSz="973927" rtl="0" eaLnBrk="1" latinLnBrk="0" hangingPunct="1">
      <a:defRPr kumimoji="1" sz="1900" kern="1200">
        <a:solidFill>
          <a:schemeClr val="tx1"/>
        </a:solidFill>
        <a:latin typeface="+mn-lt"/>
        <a:ea typeface="+mn-ea"/>
        <a:cs typeface="+mn-cs"/>
      </a:defRPr>
    </a:lvl7pPr>
    <a:lvl8pPr marL="3408746" algn="l" defTabSz="973927" rtl="0" eaLnBrk="1" latinLnBrk="0" hangingPunct="1">
      <a:defRPr kumimoji="1" sz="1900" kern="1200">
        <a:solidFill>
          <a:schemeClr val="tx1"/>
        </a:solidFill>
        <a:latin typeface="+mn-lt"/>
        <a:ea typeface="+mn-ea"/>
        <a:cs typeface="+mn-cs"/>
      </a:defRPr>
    </a:lvl8pPr>
    <a:lvl9pPr marL="3895710" algn="l" defTabSz="973927" rtl="0" eaLnBrk="1" latinLnBrk="0" hangingPunct="1">
      <a:defRPr kumimoji="1" sz="19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prnPr/>
  <p:clrMru>
    <a:srgbClr val="996600"/>
    <a:srgbClr val="660033"/>
    <a:srgbClr val="FF00FF"/>
    <a:srgbClr val="0066FF"/>
  </p:clrMru>
  <p:extLst>
    <p:ext uri="{E76CE94A-603C-4142-B9EB-6D1370010A27}">
      <p14:discardImageEditData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0"/>
    </p:ext>
    <p:ext uri="{D31A062A-798A-4329-ABDD-BBA856620510}">
      <p14:defaultImageDpi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3323" autoAdjust="0"/>
    <p:restoredTop sz="99278" autoAdjust="0"/>
  </p:normalViewPr>
  <p:slideViewPr>
    <p:cSldViewPr snapToGrid="0">
      <p:cViewPr>
        <p:scale>
          <a:sx n="100" d="100"/>
          <a:sy n="100" d="100"/>
        </p:scale>
        <p:origin x="-432" y="-88"/>
      </p:cViewPr>
      <p:guideLst>
        <p:guide orient="horz" pos="2236"/>
        <p:guide pos="3132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2736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63" Type="http://schemas.openxmlformats.org/officeDocument/2006/relationships/theme" Target="theme/theme1.xml"/><Relationship Id="rId64" Type="http://schemas.openxmlformats.org/officeDocument/2006/relationships/tableStyles" Target="tableStyles.xml"/><Relationship Id="rId50" Type="http://schemas.openxmlformats.org/officeDocument/2006/relationships/slide" Target="slides/slide49.xml"/><Relationship Id="rId51" Type="http://schemas.openxmlformats.org/officeDocument/2006/relationships/slide" Target="slides/slide50.xml"/><Relationship Id="rId52" Type="http://schemas.openxmlformats.org/officeDocument/2006/relationships/slide" Target="slides/slide51.xml"/><Relationship Id="rId53" Type="http://schemas.openxmlformats.org/officeDocument/2006/relationships/slide" Target="slides/slide52.xml"/><Relationship Id="rId54" Type="http://schemas.openxmlformats.org/officeDocument/2006/relationships/slide" Target="slides/slide53.xml"/><Relationship Id="rId55" Type="http://schemas.openxmlformats.org/officeDocument/2006/relationships/slide" Target="slides/slide54.xml"/><Relationship Id="rId56" Type="http://schemas.openxmlformats.org/officeDocument/2006/relationships/slide" Target="slides/slide55.xml"/><Relationship Id="rId57" Type="http://schemas.openxmlformats.org/officeDocument/2006/relationships/slide" Target="slides/slide56.xml"/><Relationship Id="rId58" Type="http://schemas.openxmlformats.org/officeDocument/2006/relationships/slide" Target="slides/slide57.xml"/><Relationship Id="rId59" Type="http://schemas.openxmlformats.org/officeDocument/2006/relationships/notesMaster" Target="notesMasters/notesMaster1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Relationship Id="rId46" Type="http://schemas.openxmlformats.org/officeDocument/2006/relationships/slide" Target="slides/slide45.xml"/><Relationship Id="rId47" Type="http://schemas.openxmlformats.org/officeDocument/2006/relationships/slide" Target="slides/slide46.xml"/><Relationship Id="rId48" Type="http://schemas.openxmlformats.org/officeDocument/2006/relationships/slide" Target="slides/slide47.xml"/><Relationship Id="rId49" Type="http://schemas.openxmlformats.org/officeDocument/2006/relationships/slide" Target="slides/slide4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60" Type="http://schemas.openxmlformats.org/officeDocument/2006/relationships/printerSettings" Target="printerSettings/printerSettings1.bin"/><Relationship Id="rId61" Type="http://schemas.openxmlformats.org/officeDocument/2006/relationships/presProps" Target="presProps.xml"/><Relationship Id="rId62" Type="http://schemas.openxmlformats.org/officeDocument/2006/relationships/viewProps" Target="viewProp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pict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pict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4021294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/>
            </a:lvl1pPr>
          </a:lstStyle>
          <a:p>
            <a:fld id="{1F1E05F5-84F9-44E8-8B0D-E4275F02B25F}" type="datetimeFigureOut">
              <a:rPr kumimoji="1" lang="ja-JP" altLang="en-US" smtClean="0"/>
              <a:pPr/>
              <a:t>13.5.27</a:t>
            </a:fld>
            <a:endParaRPr kumimoji="1"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862013" y="768350"/>
            <a:ext cx="5375275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8" tIns="49524" rIns="99048" bIns="49524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709930" y="4861441"/>
            <a:ext cx="5679440" cy="4605576"/>
          </a:xfrm>
          <a:prstGeom prst="rect">
            <a:avLst/>
          </a:prstGeom>
        </p:spPr>
        <p:txBody>
          <a:bodyPr vert="horz" lIns="99048" tIns="49524" rIns="99048" bIns="49524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4021294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/>
            </a:lvl1pPr>
          </a:lstStyle>
          <a:p>
            <a:fld id="{C0381CD5-3AE2-415F-8352-8D2CD5CE02E8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511657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73927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1pPr>
    <a:lvl2pPr marL="486964" algn="l" defTabSz="973927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2pPr>
    <a:lvl3pPr marL="973927" algn="l" defTabSz="973927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3pPr>
    <a:lvl4pPr marL="1460891" algn="l" defTabSz="973927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4pPr>
    <a:lvl5pPr marL="1947855" algn="l" defTabSz="973927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5pPr>
    <a:lvl6pPr marL="2434819" algn="l" defTabSz="973927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6pPr>
    <a:lvl7pPr marL="2921782" algn="l" defTabSz="973927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7pPr>
    <a:lvl8pPr marL="3408746" algn="l" defTabSz="973927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8pPr>
    <a:lvl9pPr marL="3895710" algn="l" defTabSz="973927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7.xml"/></Relationships>
</file>

<file path=ppt/notesSlides/_rels/notesSlide2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8.xml"/></Relationships>
</file>

<file path=ppt/notesSlides/_rels/notesSlide2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4.xml"/></Relationships>
</file>

<file path=ppt/notesSlides/_rels/notesSlide2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7.xml"/></Relationships>
</file>

<file path=ppt/notesSlides/_rels/notesSlide2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8.xml"/></Relationships>
</file>

<file path=ppt/notesSlides/_rels/notesSlide2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9.xml"/></Relationships>
</file>

<file path=ppt/notesSlides/_rels/notesSlide2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0.xml"/></Relationships>
</file>

<file path=ppt/notesSlides/_rels/notesSlide2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3.xml"/></Relationships>
</file>

<file path=ppt/notesSlides/_rels/notesSlide2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4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3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5.xml"/></Relationships>
</file>

<file path=ppt/notesSlides/_rels/notesSlide3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8.xml"/></Relationships>
</file>

<file path=ppt/notesSlides/_rels/notesSlide3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9.xml"/></Relationships>
</file>

<file path=ppt/notesSlides/_rels/notesSlide3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0.xml"/></Relationships>
</file>

<file path=ppt/notesSlides/_rels/notesSlide3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1.xml"/></Relationships>
</file>

<file path=ppt/notesSlides/_rels/notesSlide3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2.xml"/></Relationships>
</file>

<file path=ppt/notesSlides/_rels/notesSlide3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3.xml"/></Relationships>
</file>

<file path=ppt/notesSlides/_rels/notesSlide3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4.xml"/></Relationships>
</file>

<file path=ppt/notesSlides/_rels/notesSlide3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5.xml"/></Relationships>
</file>

<file path=ppt/notesSlides/_rels/notesSlide3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6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4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7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>
          <a:xfrm>
            <a:off x="862013" y="768350"/>
            <a:ext cx="5375275" cy="3836988"/>
          </a:xfrm>
        </p:spPr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381CD5-3AE2-415F-8352-8D2CD5CE02E8}" type="slidenum">
              <a:rPr kumimoji="1" lang="ja-JP" altLang="en-US" smtClean="0"/>
              <a:pPr/>
              <a:t>1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862013" y="768350"/>
            <a:ext cx="5375275" cy="3836988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381CD5-3AE2-415F-8352-8D2CD5CE02E8}" type="slidenum">
              <a:rPr kumimoji="1" lang="ja-JP" altLang="en-US" smtClean="0"/>
              <a:pPr/>
              <a:t>12</a:t>
            </a:fld>
            <a:endParaRPr kumimoji="1" lang="ja-JP" alt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40481944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862013" y="768350"/>
            <a:ext cx="5375275" cy="3836988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3B2D8B-3210-4530-9601-8088F8E7334D}" type="slidenum">
              <a:rPr kumimoji="1" lang="ja-JP" altLang="en-US" smtClean="0"/>
              <a:pPr/>
              <a:t>13</a:t>
            </a:fld>
            <a:endParaRPr kumimoji="1" lang="ja-JP" alt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5238124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862013" y="768350"/>
            <a:ext cx="5375275" cy="3836988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3B2D8B-3210-4530-9601-8088F8E7334D}" type="slidenum">
              <a:rPr kumimoji="1" lang="ja-JP" altLang="en-US" smtClean="0"/>
              <a:pPr/>
              <a:t>14</a:t>
            </a:fld>
            <a:endParaRPr kumimoji="1" lang="ja-JP" alt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55291896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862013" y="768350"/>
            <a:ext cx="5375275" cy="3836988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3B2D8B-3210-4530-9601-8088F8E7334D}" type="slidenum">
              <a:rPr kumimoji="1" lang="ja-JP" altLang="en-US" smtClean="0"/>
              <a:pPr/>
              <a:t>15</a:t>
            </a:fld>
            <a:endParaRPr kumimoji="1" lang="ja-JP" alt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00986221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>
          <a:xfrm>
            <a:off x="862013" y="768350"/>
            <a:ext cx="5375275" cy="3836988"/>
          </a:xfrm>
        </p:spPr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381CD5-3AE2-415F-8352-8D2CD5CE02E8}" type="slidenum">
              <a:rPr kumimoji="1" lang="ja-JP" altLang="en-US" smtClean="0"/>
              <a:pPr/>
              <a:t>16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>
          <a:xfrm>
            <a:off x="862013" y="768350"/>
            <a:ext cx="5375275" cy="3836988"/>
          </a:xfrm>
        </p:spPr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381CD5-3AE2-415F-8352-8D2CD5CE02E8}" type="slidenum">
              <a:rPr kumimoji="1" lang="ja-JP" altLang="en-US" smtClean="0"/>
              <a:pPr/>
              <a:t>17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>
          <a:xfrm>
            <a:off x="862013" y="768350"/>
            <a:ext cx="5375275" cy="3836988"/>
          </a:xfrm>
        </p:spPr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381CD5-3AE2-415F-8352-8D2CD5CE02E8}" type="slidenum">
              <a:rPr kumimoji="1" lang="ja-JP" altLang="en-US" smtClean="0"/>
              <a:pPr/>
              <a:t>18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>
          <a:xfrm>
            <a:off x="862013" y="768350"/>
            <a:ext cx="5375275" cy="3836988"/>
          </a:xfrm>
        </p:spPr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381CD5-3AE2-415F-8352-8D2CD5CE02E8}" type="slidenum">
              <a:rPr kumimoji="1" lang="ja-JP" altLang="en-US" smtClean="0"/>
              <a:pPr/>
              <a:t>19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862013" y="768350"/>
            <a:ext cx="5375275" cy="3836988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3B2D8B-3210-4530-9601-8088F8E7334D}" type="slidenum">
              <a:rPr kumimoji="1" lang="ja-JP" altLang="en-US" smtClean="0"/>
              <a:pPr/>
              <a:t>20</a:t>
            </a:fld>
            <a:endParaRPr kumimoji="1" lang="ja-JP" alt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43570954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862013" y="768350"/>
            <a:ext cx="5375275" cy="3836988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381CD5-3AE2-415F-8352-8D2CD5CE02E8}" type="slidenum">
              <a:rPr kumimoji="1" lang="ja-JP" altLang="en-US" smtClean="0"/>
              <a:pPr/>
              <a:t>21</a:t>
            </a:fld>
            <a:endParaRPr kumimoji="1" lang="ja-JP" alt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16592436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D2BC921-D197-5E46-857B-416D6EF0CCE9}" type="slidenum">
              <a:rPr lang="en-US" altLang="ja-JP">
                <a:latin typeface="Arial" pitchFamily="-110" charset="0"/>
                <a:ea typeface="ＭＳ Ｐゴシック" pitchFamily="-110" charset="-128"/>
                <a:cs typeface="ＭＳ Ｐゴシック" pitchFamily="-110" charset="-128"/>
              </a:rPr>
              <a:pPr/>
              <a:t>3</a:t>
            </a:fld>
            <a:endParaRPr lang="en-US" altLang="ja-JP">
              <a:latin typeface="Arial" pitchFamily="-110" charset="0"/>
              <a:ea typeface="ＭＳ Ｐゴシック" pitchFamily="-110" charset="-128"/>
              <a:cs typeface="ＭＳ Ｐゴシック" pitchFamily="-110" charset="-128"/>
            </a:endParaRPr>
          </a:p>
        </p:txBody>
      </p:sp>
      <p:sp>
        <p:nvSpPr>
          <p:cNvPr id="28675" name="Rectangle 2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862013" y="768350"/>
            <a:ext cx="5375275" cy="3836988"/>
          </a:xfrm>
          <a:solidFill>
            <a:srgbClr val="FFFFFF"/>
          </a:solidFill>
          <a:ln/>
        </p:spPr>
      </p:sp>
      <p:sp>
        <p:nvSpPr>
          <p:cNvPr id="28676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endParaRPr lang="ja-JP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7"/>
          <p:cNvSpPr txBox="1">
            <a:spLocks noGrp="1" noChangeArrowheads="1"/>
          </p:cNvSpPr>
          <p:nvPr/>
        </p:nvSpPr>
        <p:spPr bwMode="auto">
          <a:xfrm>
            <a:off x="4022937" y="9722882"/>
            <a:ext cx="3076363" cy="511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9048" tIns="49524" rIns="99048" bIns="49524" anchor="b">
            <a:prstTxWarp prst="textNoShape">
              <a:avLst/>
            </a:prstTxWarp>
          </a:bodyPr>
          <a:lstStyle/>
          <a:p>
            <a:pPr algn="r"/>
            <a:fld id="{E60D72D1-C758-6540-9478-73DA0BBF7158}" type="slidenum">
              <a:rPr lang="en-US" altLang="ja-JP" sz="1300"/>
              <a:pPr algn="r"/>
              <a:t>25</a:t>
            </a:fld>
            <a:endParaRPr lang="en-US" altLang="ja-JP" sz="1300" dirty="0"/>
          </a:p>
        </p:txBody>
      </p:sp>
      <p:sp>
        <p:nvSpPr>
          <p:cNvPr id="40963" name="Rectangle 2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862013" y="768350"/>
            <a:ext cx="5375275" cy="3836988"/>
          </a:xfrm>
          <a:solidFill>
            <a:srgbClr val="FFFFFF"/>
          </a:solidFill>
          <a:ln/>
        </p:spPr>
      </p:sp>
      <p:sp>
        <p:nvSpPr>
          <p:cNvPr id="40964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endParaRPr lang="ja-JP" alt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>
            <a:solidFill>
              <a:srgbClr val="000000"/>
            </a:solidFill>
          </a:ln>
        </p:spPr>
        <p:txBody>
          <a:bodyPr/>
          <a:lstStyle/>
          <a:p>
            <a:endParaRPr lang="ja-JP" altLang="en-US">
              <a:latin typeface="Arial" pitchFamily="-111" charset="0"/>
              <a:ea typeface="ＭＳ Ｐゴシック" pitchFamily="-111" charset="-128"/>
              <a:cs typeface="ＭＳ Ｐゴシック" pitchFamily="-111" charset="-128"/>
            </a:endParaRP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>
            <a:solidFill>
              <a:srgbClr val="000000"/>
            </a:solidFill>
          </a:ln>
        </p:spPr>
        <p:txBody>
          <a:bodyPr/>
          <a:lstStyle/>
          <a:p>
            <a:endParaRPr lang="ja-JP" altLang="en-US">
              <a:latin typeface="Arial" pitchFamily="-111" charset="0"/>
              <a:ea typeface="ＭＳ Ｐゴシック" pitchFamily="-111" charset="-128"/>
              <a:cs typeface="ＭＳ Ｐゴシック" pitchFamily="-111" charset="-128"/>
            </a:endParaRPr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>
          <a:xfrm>
            <a:off x="862013" y="768350"/>
            <a:ext cx="5375275" cy="3836988"/>
          </a:xfrm>
        </p:spPr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381CD5-3AE2-415F-8352-8D2CD5CE02E8}" type="slidenum">
              <a:rPr kumimoji="1" lang="ja-JP" altLang="en-US" smtClean="0"/>
              <a:pPr/>
              <a:t>34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204BCD1-F5CA-8F46-9F1C-1C25B321759A}" type="slidenum">
              <a:rPr lang="en-US" altLang="ja-JP">
                <a:latin typeface="Arial" pitchFamily="-110" charset="0"/>
                <a:ea typeface="ＭＳ Ｐゴシック" pitchFamily="-110" charset="-128"/>
                <a:cs typeface="ＭＳ Ｐゴシック" pitchFamily="-110" charset="-128"/>
              </a:rPr>
              <a:pPr/>
              <a:t>37</a:t>
            </a:fld>
            <a:endParaRPr lang="en-US" altLang="ja-JP">
              <a:latin typeface="Arial" pitchFamily="-110" charset="0"/>
              <a:ea typeface="ＭＳ Ｐゴシック" pitchFamily="-110" charset="-128"/>
              <a:cs typeface="ＭＳ Ｐゴシック" pitchFamily="-110" charset="-128"/>
            </a:endParaRPr>
          </a:p>
        </p:txBody>
      </p:sp>
      <p:sp>
        <p:nvSpPr>
          <p:cNvPr id="36867" name="Rectangle 2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862013" y="768350"/>
            <a:ext cx="5375275" cy="3836988"/>
          </a:xfrm>
          <a:solidFill>
            <a:srgbClr val="FFFFFF"/>
          </a:solidFill>
          <a:ln/>
        </p:spPr>
      </p:sp>
      <p:sp>
        <p:nvSpPr>
          <p:cNvPr id="36868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endParaRPr lang="ja-JP" alt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B52AA35-5FB1-2B47-BEF4-60E4CA2B7F28}" type="slidenum">
              <a:rPr lang="en-US" altLang="ja-JP">
                <a:latin typeface="Arial" pitchFamily="-110" charset="0"/>
                <a:ea typeface="ＭＳ Ｐゴシック" pitchFamily="-110" charset="-128"/>
                <a:cs typeface="ＭＳ Ｐゴシック" pitchFamily="-110" charset="-128"/>
              </a:rPr>
              <a:pPr/>
              <a:t>38</a:t>
            </a:fld>
            <a:endParaRPr lang="en-US" altLang="ja-JP">
              <a:latin typeface="Arial" pitchFamily="-110" charset="0"/>
              <a:ea typeface="ＭＳ Ｐゴシック" pitchFamily="-110" charset="-128"/>
              <a:cs typeface="ＭＳ Ｐゴシック" pitchFamily="-110" charset="-128"/>
            </a:endParaRPr>
          </a:p>
        </p:txBody>
      </p:sp>
      <p:sp>
        <p:nvSpPr>
          <p:cNvPr id="38915" name="Rectangle 2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862013" y="768350"/>
            <a:ext cx="5375275" cy="3836988"/>
          </a:xfrm>
          <a:solidFill>
            <a:srgbClr val="FFFFFF"/>
          </a:solidFill>
          <a:ln/>
        </p:spPr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endParaRPr lang="ja-JP" alt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D65E820-BA99-024E-873B-678986C3D15E}" type="slidenum">
              <a:rPr lang="en-US" altLang="ja-JP">
                <a:latin typeface="Arial" pitchFamily="-110" charset="0"/>
                <a:ea typeface="ＭＳ Ｐゴシック" pitchFamily="-110" charset="-128"/>
                <a:cs typeface="ＭＳ Ｐゴシック" pitchFamily="-110" charset="-128"/>
              </a:rPr>
              <a:pPr/>
              <a:t>39</a:t>
            </a:fld>
            <a:endParaRPr lang="en-US" altLang="ja-JP">
              <a:latin typeface="Arial" pitchFamily="-110" charset="0"/>
              <a:ea typeface="ＭＳ Ｐゴシック" pitchFamily="-110" charset="-128"/>
              <a:cs typeface="ＭＳ Ｐゴシック" pitchFamily="-110" charset="-128"/>
            </a:endParaRPr>
          </a:p>
        </p:txBody>
      </p:sp>
      <p:sp>
        <p:nvSpPr>
          <p:cNvPr id="45059" name="Rectangle 2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862013" y="768350"/>
            <a:ext cx="5375275" cy="3836988"/>
          </a:xfrm>
          <a:solidFill>
            <a:srgbClr val="FFFFFF"/>
          </a:solidFill>
          <a:ln/>
        </p:spPr>
      </p:sp>
      <p:sp>
        <p:nvSpPr>
          <p:cNvPr id="45060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endParaRPr lang="ja-JP" alt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D65E820-BA99-024E-873B-678986C3D15E}" type="slidenum">
              <a:rPr lang="en-US" altLang="ja-JP">
                <a:latin typeface="Arial" pitchFamily="-110" charset="0"/>
                <a:ea typeface="ＭＳ Ｐゴシック" pitchFamily="-110" charset="-128"/>
                <a:cs typeface="ＭＳ Ｐゴシック" pitchFamily="-110" charset="-128"/>
              </a:rPr>
              <a:pPr/>
              <a:t>40</a:t>
            </a:fld>
            <a:endParaRPr lang="en-US" altLang="ja-JP">
              <a:latin typeface="Arial" pitchFamily="-110" charset="0"/>
              <a:ea typeface="ＭＳ Ｐゴシック" pitchFamily="-110" charset="-128"/>
              <a:cs typeface="ＭＳ Ｐゴシック" pitchFamily="-110" charset="-128"/>
            </a:endParaRPr>
          </a:p>
        </p:txBody>
      </p:sp>
      <p:sp>
        <p:nvSpPr>
          <p:cNvPr id="45059" name="Rectangle 2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862013" y="768350"/>
            <a:ext cx="5375275" cy="3836988"/>
          </a:xfrm>
          <a:solidFill>
            <a:srgbClr val="FFFFFF"/>
          </a:solidFill>
          <a:ln/>
        </p:spPr>
      </p:sp>
      <p:sp>
        <p:nvSpPr>
          <p:cNvPr id="45060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endParaRPr lang="ja-JP" alt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4E407BB-7E1D-304B-81C8-EBDD7ED555DB}" type="slidenum">
              <a:rPr lang="en-US" altLang="ja-JP">
                <a:latin typeface="Arial" pitchFamily="-110" charset="0"/>
                <a:ea typeface="ＭＳ Ｐゴシック" pitchFamily="-110" charset="-128"/>
                <a:cs typeface="ＭＳ Ｐゴシック" pitchFamily="-110" charset="-128"/>
              </a:rPr>
              <a:pPr/>
              <a:t>43</a:t>
            </a:fld>
            <a:endParaRPr lang="en-US" altLang="ja-JP">
              <a:latin typeface="Arial" pitchFamily="-110" charset="0"/>
              <a:ea typeface="ＭＳ Ｐゴシック" pitchFamily="-110" charset="-128"/>
              <a:cs typeface="ＭＳ Ｐゴシック" pitchFamily="-110" charset="-128"/>
            </a:endParaRPr>
          </a:p>
        </p:txBody>
      </p:sp>
      <p:sp>
        <p:nvSpPr>
          <p:cNvPr id="43011" name="Rectangle 2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862013" y="768350"/>
            <a:ext cx="5375275" cy="3836988"/>
          </a:xfrm>
          <a:solidFill>
            <a:srgbClr val="FFFFFF"/>
          </a:solidFill>
          <a:ln/>
        </p:spPr>
      </p:sp>
      <p:sp>
        <p:nvSpPr>
          <p:cNvPr id="43012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endParaRPr lang="ja-JP" alt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D65E820-BA99-024E-873B-678986C3D15E}" type="slidenum">
              <a:rPr lang="en-US" altLang="ja-JP">
                <a:latin typeface="Arial" pitchFamily="-110" charset="0"/>
                <a:ea typeface="ＭＳ Ｐゴシック" pitchFamily="-110" charset="-128"/>
                <a:cs typeface="ＭＳ Ｐゴシック" pitchFamily="-110" charset="-128"/>
              </a:rPr>
              <a:pPr/>
              <a:t>44</a:t>
            </a:fld>
            <a:endParaRPr lang="en-US" altLang="ja-JP">
              <a:latin typeface="Arial" pitchFamily="-110" charset="0"/>
              <a:ea typeface="ＭＳ Ｐゴシック" pitchFamily="-110" charset="-128"/>
              <a:cs typeface="ＭＳ Ｐゴシック" pitchFamily="-110" charset="-128"/>
            </a:endParaRPr>
          </a:p>
        </p:txBody>
      </p:sp>
      <p:sp>
        <p:nvSpPr>
          <p:cNvPr id="45059" name="Rectangle 2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862013" y="768350"/>
            <a:ext cx="5375275" cy="3836988"/>
          </a:xfrm>
          <a:solidFill>
            <a:srgbClr val="FFFFFF"/>
          </a:solidFill>
          <a:ln/>
        </p:spPr>
      </p:sp>
      <p:sp>
        <p:nvSpPr>
          <p:cNvPr id="45060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endParaRPr lang="ja-JP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/>
          <p:cNvSpPr txBox="1">
            <a:spLocks noGrp="1" noChangeArrowheads="1"/>
          </p:cNvSpPr>
          <p:nvPr/>
        </p:nvSpPr>
        <p:spPr bwMode="auto">
          <a:xfrm>
            <a:off x="4022937" y="9722882"/>
            <a:ext cx="3076363" cy="511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9048" tIns="49524" rIns="99048" bIns="49524" anchor="b">
            <a:prstTxWarp prst="textNoShape">
              <a:avLst/>
            </a:prstTxWarp>
          </a:bodyPr>
          <a:lstStyle/>
          <a:p>
            <a:pPr algn="r"/>
            <a:fld id="{21423308-7EE8-D845-B22E-E05DC4E992BD}" type="slidenum">
              <a:rPr lang="en-US" altLang="ja-JP" sz="1300"/>
              <a:pPr algn="r"/>
              <a:t>4</a:t>
            </a:fld>
            <a:endParaRPr lang="en-US" altLang="ja-JP" sz="1300" dirty="0"/>
          </a:p>
        </p:txBody>
      </p:sp>
      <p:sp>
        <p:nvSpPr>
          <p:cNvPr id="32771" name="Rectangle 2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862013" y="768350"/>
            <a:ext cx="5375275" cy="3836988"/>
          </a:xfrm>
          <a:solidFill>
            <a:srgbClr val="FFFFFF"/>
          </a:solidFill>
          <a:ln/>
        </p:spPr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endParaRPr lang="ja-JP" alt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D65E820-BA99-024E-873B-678986C3D15E}" type="slidenum">
              <a:rPr lang="en-US" altLang="ja-JP">
                <a:latin typeface="Arial" pitchFamily="-110" charset="0"/>
                <a:ea typeface="ＭＳ Ｐゴシック" pitchFamily="-110" charset="-128"/>
                <a:cs typeface="ＭＳ Ｐゴシック" pitchFamily="-110" charset="-128"/>
              </a:rPr>
              <a:pPr/>
              <a:t>45</a:t>
            </a:fld>
            <a:endParaRPr lang="en-US" altLang="ja-JP">
              <a:latin typeface="Arial" pitchFamily="-110" charset="0"/>
              <a:ea typeface="ＭＳ Ｐゴシック" pitchFamily="-110" charset="-128"/>
              <a:cs typeface="ＭＳ Ｐゴシック" pitchFamily="-110" charset="-128"/>
            </a:endParaRPr>
          </a:p>
        </p:txBody>
      </p:sp>
      <p:sp>
        <p:nvSpPr>
          <p:cNvPr id="45059" name="Rectangle 2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862013" y="768350"/>
            <a:ext cx="5375275" cy="3836988"/>
          </a:xfrm>
          <a:solidFill>
            <a:srgbClr val="FFFFFF"/>
          </a:solidFill>
          <a:ln/>
        </p:spPr>
      </p:sp>
      <p:sp>
        <p:nvSpPr>
          <p:cNvPr id="45060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endParaRPr lang="ja-JP" alt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862013" y="768350"/>
            <a:ext cx="5375275" cy="3836988"/>
          </a:xfrm>
          <a:ln/>
        </p:spPr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ja-JP" alt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>
          <a:xfrm>
            <a:off x="862013" y="768350"/>
            <a:ext cx="5375275" cy="3836988"/>
          </a:xfrm>
        </p:spPr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381CD5-3AE2-415F-8352-8D2CD5CE02E8}" type="slidenum">
              <a:rPr kumimoji="1" lang="ja-JP" altLang="en-US" smtClean="0"/>
              <a:pPr/>
              <a:t>49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862013" y="768350"/>
            <a:ext cx="5375275" cy="3836988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381CD5-3AE2-415F-8352-8D2CD5CE02E8}" type="slidenum">
              <a:rPr kumimoji="1" lang="ja-JP" altLang="en-US" smtClean="0"/>
              <a:pPr/>
              <a:t>50</a:t>
            </a:fld>
            <a:endParaRPr kumimoji="1" lang="ja-JP" alt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28785923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>
          <a:xfrm>
            <a:off x="862013" y="768350"/>
            <a:ext cx="5375275" cy="3836988"/>
          </a:xfrm>
        </p:spPr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381CD5-3AE2-415F-8352-8D2CD5CE02E8}" type="slidenum">
              <a:rPr kumimoji="1" lang="ja-JP" altLang="en-US" smtClean="0"/>
              <a:pPr/>
              <a:t>51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>
          <a:xfrm>
            <a:off x="862013" y="768350"/>
            <a:ext cx="5375275" cy="3836988"/>
          </a:xfrm>
        </p:spPr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381CD5-3AE2-415F-8352-8D2CD5CE02E8}" type="slidenum">
              <a:rPr kumimoji="1" lang="ja-JP" altLang="en-US" smtClean="0"/>
              <a:pPr/>
              <a:t>52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862013" y="768350"/>
            <a:ext cx="5375275" cy="3836988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381CD5-3AE2-415F-8352-8D2CD5CE02E8}" type="slidenum">
              <a:rPr kumimoji="1" lang="ja-JP" altLang="en-US" smtClean="0"/>
              <a:pPr/>
              <a:t>53</a:t>
            </a:fld>
            <a:endParaRPr kumimoji="1" lang="ja-JP" alt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898458882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>
          <a:xfrm>
            <a:off x="862013" y="768350"/>
            <a:ext cx="5375275" cy="3836988"/>
          </a:xfrm>
        </p:spPr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381CD5-3AE2-415F-8352-8D2CD5CE02E8}" type="slidenum">
              <a:rPr kumimoji="1" lang="ja-JP" altLang="en-US" smtClean="0"/>
              <a:pPr/>
              <a:t>54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>
          <a:xfrm>
            <a:off x="862013" y="768350"/>
            <a:ext cx="5375275" cy="3836988"/>
          </a:xfrm>
        </p:spPr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381CD5-3AE2-415F-8352-8D2CD5CE02E8}" type="slidenum">
              <a:rPr kumimoji="1" lang="ja-JP" altLang="en-US" smtClean="0"/>
              <a:pPr/>
              <a:t>55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>
          <a:xfrm>
            <a:off x="862013" y="768350"/>
            <a:ext cx="5375275" cy="3836988"/>
          </a:xfrm>
        </p:spPr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381CD5-3AE2-415F-8352-8D2CD5CE02E8}" type="slidenum">
              <a:rPr kumimoji="1" lang="ja-JP" altLang="en-US" smtClean="0"/>
              <a:pPr/>
              <a:t>56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/>
          <p:cNvSpPr txBox="1">
            <a:spLocks noGrp="1" noChangeArrowheads="1"/>
          </p:cNvSpPr>
          <p:nvPr/>
        </p:nvSpPr>
        <p:spPr bwMode="auto">
          <a:xfrm>
            <a:off x="4022937" y="9722882"/>
            <a:ext cx="3076363" cy="511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9048" tIns="49524" rIns="99048" bIns="49524" anchor="b">
            <a:prstTxWarp prst="textNoShape">
              <a:avLst/>
            </a:prstTxWarp>
          </a:bodyPr>
          <a:lstStyle/>
          <a:p>
            <a:pPr algn="r"/>
            <a:fld id="{21423308-7EE8-D845-B22E-E05DC4E992BD}" type="slidenum">
              <a:rPr lang="en-US" altLang="ja-JP" sz="1300"/>
              <a:pPr algn="r"/>
              <a:t>5</a:t>
            </a:fld>
            <a:endParaRPr lang="en-US" altLang="ja-JP" sz="1300" dirty="0"/>
          </a:p>
        </p:txBody>
      </p:sp>
      <p:sp>
        <p:nvSpPr>
          <p:cNvPr id="32771" name="Rectangle 2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862013" y="768350"/>
            <a:ext cx="5375275" cy="3836988"/>
          </a:xfrm>
          <a:solidFill>
            <a:srgbClr val="FFFFFF"/>
          </a:solidFill>
          <a:ln/>
        </p:spPr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endParaRPr lang="ja-JP" altLang="en-US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>
          <a:xfrm>
            <a:off x="862013" y="768350"/>
            <a:ext cx="5375275" cy="3836988"/>
          </a:xfrm>
        </p:spPr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381CD5-3AE2-415F-8352-8D2CD5CE02E8}" type="slidenum">
              <a:rPr kumimoji="1" lang="ja-JP" altLang="en-US" smtClean="0"/>
              <a:pPr/>
              <a:t>57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>
            <a:solidFill>
              <a:srgbClr val="000000"/>
            </a:solidFill>
          </a:ln>
        </p:spPr>
        <p:txBody>
          <a:bodyPr/>
          <a:lstStyle/>
          <a:p>
            <a:endParaRPr lang="ja-JP" altLang="en-US">
              <a:latin typeface="Arial" pitchFamily="-111" charset="0"/>
              <a:ea typeface="ＭＳ Ｐゴシック" pitchFamily="-111" charset="-128"/>
              <a:cs typeface="ＭＳ Ｐゴシック" pitchFamily="-111" charset="-128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>
            <a:solidFill>
              <a:srgbClr val="000000"/>
            </a:solidFill>
          </a:ln>
        </p:spPr>
        <p:txBody>
          <a:bodyPr/>
          <a:lstStyle/>
          <a:p>
            <a:endParaRPr lang="ja-JP" altLang="en-US">
              <a:latin typeface="Arial" pitchFamily="-111" charset="0"/>
              <a:ea typeface="ＭＳ Ｐゴシック" pitchFamily="-111" charset="-128"/>
              <a:cs typeface="ＭＳ Ｐゴシック" pitchFamily="-111" charset="-128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/>
          <p:cNvSpPr txBox="1">
            <a:spLocks noGrp="1" noChangeArrowheads="1"/>
          </p:cNvSpPr>
          <p:nvPr/>
        </p:nvSpPr>
        <p:spPr bwMode="auto">
          <a:xfrm>
            <a:off x="4022937" y="9722882"/>
            <a:ext cx="3076363" cy="511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9048" tIns="49524" rIns="99048" bIns="49524" anchor="b">
            <a:prstTxWarp prst="textNoShape">
              <a:avLst/>
            </a:prstTxWarp>
          </a:bodyPr>
          <a:lstStyle/>
          <a:p>
            <a:pPr algn="r"/>
            <a:fld id="{21423308-7EE8-D845-B22E-E05DC4E992BD}" type="slidenum">
              <a:rPr lang="en-US" altLang="ja-JP" sz="1300"/>
              <a:pPr algn="r"/>
              <a:t>8</a:t>
            </a:fld>
            <a:endParaRPr lang="en-US" altLang="ja-JP" sz="1300" dirty="0"/>
          </a:p>
        </p:txBody>
      </p:sp>
      <p:sp>
        <p:nvSpPr>
          <p:cNvPr id="32771" name="Rectangle 2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862013" y="768350"/>
            <a:ext cx="5375275" cy="3836988"/>
          </a:xfrm>
          <a:solidFill>
            <a:srgbClr val="FFFFFF"/>
          </a:solidFill>
          <a:ln/>
        </p:spPr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endParaRPr lang="ja-JP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>
            <a:solidFill>
              <a:srgbClr val="000000"/>
            </a:solidFill>
          </a:ln>
        </p:spPr>
        <p:txBody>
          <a:bodyPr/>
          <a:lstStyle/>
          <a:p>
            <a:endParaRPr lang="ja-JP" altLang="en-US">
              <a:latin typeface="Arial" pitchFamily="-111" charset="0"/>
              <a:ea typeface="ＭＳ Ｐゴシック" pitchFamily="-111" charset="-128"/>
              <a:cs typeface="ＭＳ Ｐゴシック" pitchFamily="-111" charset="-128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>
            <a:solidFill>
              <a:srgbClr val="000000"/>
            </a:solidFill>
          </a:ln>
        </p:spPr>
        <p:txBody>
          <a:bodyPr/>
          <a:lstStyle/>
          <a:p>
            <a:endParaRPr lang="ja-JP" altLang="en-US">
              <a:latin typeface="Arial" pitchFamily="-111" charset="0"/>
              <a:ea typeface="ＭＳ Ｐゴシック" pitchFamily="-111" charset="-128"/>
              <a:cs typeface="ＭＳ Ｐゴシック" pitchFamily="-111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5927" y="2205385"/>
            <a:ext cx="8453835" cy="1521748"/>
          </a:xfrm>
        </p:spPr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91853" y="4022936"/>
            <a:ext cx="6961982" cy="1814266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8696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739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4608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94785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43481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9217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4087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8957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 サブタイトルの書式設定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1593C2-6851-48BF-ACC3-7BECEAE9C120}" type="datetimeFigureOut">
              <a:rPr kumimoji="1" lang="ja-JP" altLang="en-US" smtClean="0"/>
              <a:pPr/>
              <a:t>13.5.27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4C49AA-FDD9-4E29-930D-A8ED1CECEDC2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1593C2-6851-48BF-ACC3-7BECEAE9C120}" type="datetimeFigureOut">
              <a:rPr kumimoji="1" lang="ja-JP" altLang="en-US" smtClean="0"/>
              <a:pPr/>
              <a:t>13.5.27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4C49AA-FDD9-4E29-930D-A8ED1CECEDC2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210624" y="284302"/>
            <a:ext cx="2237780" cy="6057412"/>
          </a:xfrm>
        </p:spPr>
        <p:txBody>
          <a:bodyPr vert="eaVert"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97284" y="284302"/>
            <a:ext cx="6547578" cy="6057412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1593C2-6851-48BF-ACC3-7BECEAE9C120}" type="datetimeFigureOut">
              <a:rPr kumimoji="1" lang="ja-JP" altLang="en-US" smtClean="0"/>
              <a:pPr/>
              <a:t>13.5.27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4C49AA-FDD9-4E29-930D-A8ED1CECEDC2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1593C2-6851-48BF-ACC3-7BECEAE9C120}" type="datetimeFigureOut">
              <a:rPr kumimoji="1" lang="ja-JP" altLang="en-US" smtClean="0"/>
              <a:pPr/>
              <a:t>13.5.27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4C49AA-FDD9-4E29-930D-A8ED1CECEDC2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5641" y="4561958"/>
            <a:ext cx="8453835" cy="1410000"/>
          </a:xfrm>
        </p:spPr>
        <p:txBody>
          <a:bodyPr anchor="t"/>
          <a:lstStyle>
            <a:lvl1pPr algn="l">
              <a:defRPr sz="4300" b="1" cap="all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85641" y="3008987"/>
            <a:ext cx="8453835" cy="1552971"/>
          </a:xfrm>
        </p:spPr>
        <p:txBody>
          <a:bodyPr anchor="b"/>
          <a:lstStyle>
            <a:lvl1pPr marL="0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1pPr>
            <a:lvl2pPr marL="486964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2pPr>
            <a:lvl3pPr marL="973927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3pPr>
            <a:lvl4pPr marL="1460891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4pPr>
            <a:lvl5pPr marL="1947855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5pPr>
            <a:lvl6pPr marL="2434819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6pPr>
            <a:lvl7pPr marL="2921782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7pPr>
            <a:lvl8pPr marL="3408746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8pPr>
            <a:lvl9pPr marL="389571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1593C2-6851-48BF-ACC3-7BECEAE9C120}" type="datetimeFigureOut">
              <a:rPr kumimoji="1" lang="ja-JP" altLang="en-US" smtClean="0"/>
              <a:pPr/>
              <a:t>13.5.27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4C49AA-FDD9-4E29-930D-A8ED1CECEDC2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97284" y="1656504"/>
            <a:ext cx="4392679" cy="4685210"/>
          </a:xfrm>
        </p:spPr>
        <p:txBody>
          <a:bodyPr/>
          <a:lstStyle>
            <a:lvl1pPr>
              <a:defRPr sz="3000"/>
            </a:lvl1pPr>
            <a:lvl2pPr>
              <a:defRPr sz="2600"/>
            </a:lvl2pPr>
            <a:lvl3pPr>
              <a:defRPr sz="21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5055725" y="1656504"/>
            <a:ext cx="4392679" cy="4685210"/>
          </a:xfrm>
        </p:spPr>
        <p:txBody>
          <a:bodyPr/>
          <a:lstStyle>
            <a:lvl1pPr>
              <a:defRPr sz="3000"/>
            </a:lvl1pPr>
            <a:lvl2pPr>
              <a:defRPr sz="2600"/>
            </a:lvl2pPr>
            <a:lvl3pPr>
              <a:defRPr sz="21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1593C2-6851-48BF-ACC3-7BECEAE9C120}" type="datetimeFigureOut">
              <a:rPr kumimoji="1" lang="ja-JP" altLang="en-US" smtClean="0"/>
              <a:pPr/>
              <a:t>13.5.27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4C49AA-FDD9-4E29-930D-A8ED1CECEDC2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97284" y="1589126"/>
            <a:ext cx="4394406" cy="662272"/>
          </a:xfrm>
        </p:spPr>
        <p:txBody>
          <a:bodyPr anchor="b"/>
          <a:lstStyle>
            <a:lvl1pPr marL="0" indent="0">
              <a:buNone/>
              <a:defRPr sz="2600" b="1"/>
            </a:lvl1pPr>
            <a:lvl2pPr marL="486964" indent="0">
              <a:buNone/>
              <a:defRPr sz="2100" b="1"/>
            </a:lvl2pPr>
            <a:lvl3pPr marL="973927" indent="0">
              <a:buNone/>
              <a:defRPr sz="1900" b="1"/>
            </a:lvl3pPr>
            <a:lvl4pPr marL="1460891" indent="0">
              <a:buNone/>
              <a:defRPr sz="1700" b="1"/>
            </a:lvl4pPr>
            <a:lvl5pPr marL="1947855" indent="0">
              <a:buNone/>
              <a:defRPr sz="1700" b="1"/>
            </a:lvl5pPr>
            <a:lvl6pPr marL="2434819" indent="0">
              <a:buNone/>
              <a:defRPr sz="1700" b="1"/>
            </a:lvl6pPr>
            <a:lvl7pPr marL="2921782" indent="0">
              <a:buNone/>
              <a:defRPr sz="1700" b="1"/>
            </a:lvl7pPr>
            <a:lvl8pPr marL="3408746" indent="0">
              <a:buNone/>
              <a:defRPr sz="1700" b="1"/>
            </a:lvl8pPr>
            <a:lvl9pPr marL="3895710" indent="0">
              <a:buNone/>
              <a:defRPr sz="17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97284" y="2251398"/>
            <a:ext cx="4394406" cy="4090315"/>
          </a:xfrm>
        </p:spPr>
        <p:txBody>
          <a:bodyPr/>
          <a:lstStyle>
            <a:lvl1pPr>
              <a:defRPr sz="2600"/>
            </a:lvl1pPr>
            <a:lvl2pPr>
              <a:defRPr sz="2100"/>
            </a:lvl2pPr>
            <a:lvl3pPr>
              <a:defRPr sz="19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5052272" y="1589126"/>
            <a:ext cx="4396132" cy="662272"/>
          </a:xfrm>
        </p:spPr>
        <p:txBody>
          <a:bodyPr anchor="b"/>
          <a:lstStyle>
            <a:lvl1pPr marL="0" indent="0">
              <a:buNone/>
              <a:defRPr sz="2600" b="1"/>
            </a:lvl1pPr>
            <a:lvl2pPr marL="486964" indent="0">
              <a:buNone/>
              <a:defRPr sz="2100" b="1"/>
            </a:lvl2pPr>
            <a:lvl3pPr marL="973927" indent="0">
              <a:buNone/>
              <a:defRPr sz="1900" b="1"/>
            </a:lvl3pPr>
            <a:lvl4pPr marL="1460891" indent="0">
              <a:buNone/>
              <a:defRPr sz="1700" b="1"/>
            </a:lvl4pPr>
            <a:lvl5pPr marL="1947855" indent="0">
              <a:buNone/>
              <a:defRPr sz="1700" b="1"/>
            </a:lvl5pPr>
            <a:lvl6pPr marL="2434819" indent="0">
              <a:buNone/>
              <a:defRPr sz="1700" b="1"/>
            </a:lvl6pPr>
            <a:lvl7pPr marL="2921782" indent="0">
              <a:buNone/>
              <a:defRPr sz="1700" b="1"/>
            </a:lvl7pPr>
            <a:lvl8pPr marL="3408746" indent="0">
              <a:buNone/>
              <a:defRPr sz="1700" b="1"/>
            </a:lvl8pPr>
            <a:lvl9pPr marL="3895710" indent="0">
              <a:buNone/>
              <a:defRPr sz="17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5052272" y="2251398"/>
            <a:ext cx="4396132" cy="4090315"/>
          </a:xfrm>
        </p:spPr>
        <p:txBody>
          <a:bodyPr/>
          <a:lstStyle>
            <a:lvl1pPr>
              <a:defRPr sz="2600"/>
            </a:lvl1pPr>
            <a:lvl2pPr>
              <a:defRPr sz="2100"/>
            </a:lvl2pPr>
            <a:lvl3pPr>
              <a:defRPr sz="19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1593C2-6851-48BF-ACC3-7BECEAE9C120}" type="datetimeFigureOut">
              <a:rPr kumimoji="1" lang="ja-JP" altLang="en-US" smtClean="0"/>
              <a:pPr/>
              <a:t>13.5.27</a:t>
            </a:fld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4C49AA-FDD9-4E29-930D-A8ED1CECEDC2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1593C2-6851-48BF-ACC3-7BECEAE9C120}" type="datetimeFigureOut">
              <a:rPr kumimoji="1" lang="ja-JP" altLang="en-US" smtClean="0"/>
              <a:pPr/>
              <a:t>13.5.27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4C49AA-FDD9-4E29-930D-A8ED1CECEDC2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1593C2-6851-48BF-ACC3-7BECEAE9C120}" type="datetimeFigureOut">
              <a:rPr kumimoji="1" lang="ja-JP" altLang="en-US" smtClean="0"/>
              <a:pPr/>
              <a:t>13.5.27</a:t>
            </a:fld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4C49AA-FDD9-4E29-930D-A8ED1CECEDC2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7285" y="282657"/>
            <a:ext cx="3272063" cy="1202937"/>
          </a:xfrm>
        </p:spPr>
        <p:txBody>
          <a:bodyPr anchor="b"/>
          <a:lstStyle>
            <a:lvl1pPr algn="l">
              <a:defRPr sz="21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888488" y="282658"/>
            <a:ext cx="5559916" cy="6059056"/>
          </a:xfrm>
        </p:spPr>
        <p:txBody>
          <a:bodyPr/>
          <a:lstStyle>
            <a:lvl1pPr>
              <a:defRPr sz="3400"/>
            </a:lvl1pPr>
            <a:lvl2pPr>
              <a:defRPr sz="3000"/>
            </a:lvl2pPr>
            <a:lvl3pPr>
              <a:defRPr sz="26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97285" y="1485595"/>
            <a:ext cx="3272063" cy="4856119"/>
          </a:xfrm>
        </p:spPr>
        <p:txBody>
          <a:bodyPr/>
          <a:lstStyle>
            <a:lvl1pPr marL="0" indent="0">
              <a:buNone/>
              <a:defRPr sz="1500"/>
            </a:lvl1pPr>
            <a:lvl2pPr marL="486964" indent="0">
              <a:buNone/>
              <a:defRPr sz="1300"/>
            </a:lvl2pPr>
            <a:lvl3pPr marL="973927" indent="0">
              <a:buNone/>
              <a:defRPr sz="1100"/>
            </a:lvl3pPr>
            <a:lvl4pPr marL="1460891" indent="0">
              <a:buNone/>
              <a:defRPr sz="1000"/>
            </a:lvl4pPr>
            <a:lvl5pPr marL="1947855" indent="0">
              <a:buNone/>
              <a:defRPr sz="1000"/>
            </a:lvl5pPr>
            <a:lvl6pPr marL="2434819" indent="0">
              <a:buNone/>
              <a:defRPr sz="1000"/>
            </a:lvl6pPr>
            <a:lvl7pPr marL="2921782" indent="0">
              <a:buNone/>
              <a:defRPr sz="1000"/>
            </a:lvl7pPr>
            <a:lvl8pPr marL="3408746" indent="0">
              <a:buNone/>
              <a:defRPr sz="1000"/>
            </a:lvl8pPr>
            <a:lvl9pPr marL="389571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1593C2-6851-48BF-ACC3-7BECEAE9C120}" type="datetimeFigureOut">
              <a:rPr kumimoji="1" lang="ja-JP" altLang="en-US" smtClean="0"/>
              <a:pPr/>
              <a:t>13.5.27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4C49AA-FDD9-4E29-930D-A8ED1CECEDC2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9424" y="4969510"/>
            <a:ext cx="5967413" cy="586679"/>
          </a:xfrm>
        </p:spPr>
        <p:txBody>
          <a:bodyPr anchor="b"/>
          <a:lstStyle>
            <a:lvl1pPr algn="l">
              <a:defRPr sz="21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949424" y="634336"/>
            <a:ext cx="5967413" cy="4259580"/>
          </a:xfrm>
        </p:spPr>
        <p:txBody>
          <a:bodyPr/>
          <a:lstStyle>
            <a:lvl1pPr marL="0" indent="0">
              <a:buNone/>
              <a:defRPr sz="3400"/>
            </a:lvl1pPr>
            <a:lvl2pPr marL="486964" indent="0">
              <a:buNone/>
              <a:defRPr sz="3000"/>
            </a:lvl2pPr>
            <a:lvl3pPr marL="973927" indent="0">
              <a:buNone/>
              <a:defRPr sz="2600"/>
            </a:lvl3pPr>
            <a:lvl4pPr marL="1460891" indent="0">
              <a:buNone/>
              <a:defRPr sz="2100"/>
            </a:lvl4pPr>
            <a:lvl5pPr marL="1947855" indent="0">
              <a:buNone/>
              <a:defRPr sz="2100"/>
            </a:lvl5pPr>
            <a:lvl6pPr marL="2434819" indent="0">
              <a:buNone/>
              <a:defRPr sz="2100"/>
            </a:lvl6pPr>
            <a:lvl7pPr marL="2921782" indent="0">
              <a:buNone/>
              <a:defRPr sz="2100"/>
            </a:lvl7pPr>
            <a:lvl8pPr marL="3408746" indent="0">
              <a:buNone/>
              <a:defRPr sz="2100"/>
            </a:lvl8pPr>
            <a:lvl9pPr marL="3895710" indent="0">
              <a:buNone/>
              <a:defRPr sz="21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949424" y="5556189"/>
            <a:ext cx="5967413" cy="833181"/>
          </a:xfrm>
        </p:spPr>
        <p:txBody>
          <a:bodyPr/>
          <a:lstStyle>
            <a:lvl1pPr marL="0" indent="0">
              <a:buNone/>
              <a:defRPr sz="1500"/>
            </a:lvl1pPr>
            <a:lvl2pPr marL="486964" indent="0">
              <a:buNone/>
              <a:defRPr sz="1300"/>
            </a:lvl2pPr>
            <a:lvl3pPr marL="973927" indent="0">
              <a:buNone/>
              <a:defRPr sz="1100"/>
            </a:lvl3pPr>
            <a:lvl4pPr marL="1460891" indent="0">
              <a:buNone/>
              <a:defRPr sz="1000"/>
            </a:lvl4pPr>
            <a:lvl5pPr marL="1947855" indent="0">
              <a:buNone/>
              <a:defRPr sz="1000"/>
            </a:lvl5pPr>
            <a:lvl6pPr marL="2434819" indent="0">
              <a:buNone/>
              <a:defRPr sz="1000"/>
            </a:lvl6pPr>
            <a:lvl7pPr marL="2921782" indent="0">
              <a:buNone/>
              <a:defRPr sz="1000"/>
            </a:lvl7pPr>
            <a:lvl8pPr marL="3408746" indent="0">
              <a:buNone/>
              <a:defRPr sz="1000"/>
            </a:lvl8pPr>
            <a:lvl9pPr marL="389571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1593C2-6851-48BF-ACC3-7BECEAE9C120}" type="datetimeFigureOut">
              <a:rPr kumimoji="1" lang="ja-JP" altLang="en-US" smtClean="0"/>
              <a:pPr/>
              <a:t>13.5.27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4C49AA-FDD9-4E29-930D-A8ED1CECEDC2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497285" y="284301"/>
            <a:ext cx="8951119" cy="1183217"/>
          </a:xfrm>
          <a:prstGeom prst="rect">
            <a:avLst/>
          </a:prstGeom>
        </p:spPr>
        <p:txBody>
          <a:bodyPr vert="horz" lIns="97393" tIns="48696" rIns="97393" bIns="48696" rtlCol="0" anchor="ctr">
            <a:normAutofit/>
          </a:bodyPr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97285" y="1656504"/>
            <a:ext cx="8951119" cy="4685210"/>
          </a:xfrm>
          <a:prstGeom prst="rect">
            <a:avLst/>
          </a:prstGeom>
        </p:spPr>
        <p:txBody>
          <a:bodyPr vert="horz" lIns="97393" tIns="48696" rIns="97393" bIns="48696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97284" y="6580000"/>
            <a:ext cx="2320661" cy="377972"/>
          </a:xfrm>
          <a:prstGeom prst="rect">
            <a:avLst/>
          </a:prstGeom>
        </p:spPr>
        <p:txBody>
          <a:bodyPr vert="horz" lIns="97393" tIns="48696" rIns="97393" bIns="48696" rtlCol="0" anchor="ctr"/>
          <a:lstStyle>
            <a:lvl1pPr algn="l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1593C2-6851-48BF-ACC3-7BECEAE9C120}" type="datetimeFigureOut">
              <a:rPr kumimoji="1" lang="ja-JP" altLang="en-US" smtClean="0"/>
              <a:pPr/>
              <a:t>13.5.27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398110" y="6580000"/>
            <a:ext cx="3149468" cy="377972"/>
          </a:xfrm>
          <a:prstGeom prst="rect">
            <a:avLst/>
          </a:prstGeom>
        </p:spPr>
        <p:txBody>
          <a:bodyPr vert="horz" lIns="97393" tIns="48696" rIns="97393" bIns="48696" rtlCol="0" anchor="ctr"/>
          <a:lstStyle>
            <a:lvl1pPr algn="ctr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7127743" y="6580000"/>
            <a:ext cx="2320661" cy="377972"/>
          </a:xfrm>
          <a:prstGeom prst="rect">
            <a:avLst/>
          </a:prstGeom>
        </p:spPr>
        <p:txBody>
          <a:bodyPr vert="horz" lIns="97393" tIns="48696" rIns="97393" bIns="48696" rtlCol="0" anchor="ctr"/>
          <a:lstStyle>
            <a:lvl1pPr algn="r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4C49AA-FDD9-4E29-930D-A8ED1CECEDC2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r:id="rId1"/>
    <p:sldLayoutId r:id="rId2"/>
    <p:sldLayoutId r:id="rId3"/>
    <p:sldLayoutId r:id="rId4"/>
    <p:sldLayoutId r:id="rId5"/>
    <p:sldLayoutId r:id="rId6"/>
    <p:sldLayoutId r:id="rId7"/>
    <p:sldLayoutId r:id="rId8"/>
    <p:sldLayoutId r:id="rId9"/>
    <p:sldLayoutId r:id="rId10"/>
    <p:sldLayoutId r:id="rId11"/>
  </p:sldLayoutIdLst>
  <p:txStyles>
    <p:titleStyle>
      <a:lvl1pPr algn="ctr" defTabSz="973927" rtl="0" eaLnBrk="1" latinLnBrk="0" hangingPunct="1">
        <a:spcBef>
          <a:spcPct val="0"/>
        </a:spcBef>
        <a:buNone/>
        <a:defRPr kumimoji="1" sz="47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65223" indent="-365223" algn="l" defTabSz="973927" rtl="0" eaLnBrk="1" latinLnBrk="0" hangingPunct="1">
        <a:spcBef>
          <a:spcPct val="20000"/>
        </a:spcBef>
        <a:buFont typeface="Arial" pitchFamily="34" charset="0"/>
        <a:buChar char="•"/>
        <a:defRPr kumimoji="1" sz="3400" kern="1200">
          <a:solidFill>
            <a:schemeClr val="tx1"/>
          </a:solidFill>
          <a:latin typeface="+mn-lt"/>
          <a:ea typeface="+mn-ea"/>
          <a:cs typeface="+mn-cs"/>
        </a:defRPr>
      </a:lvl1pPr>
      <a:lvl2pPr marL="791316" indent="-304352" algn="l" defTabSz="973927" rtl="0" eaLnBrk="1" latinLnBrk="0" hangingPunct="1">
        <a:spcBef>
          <a:spcPct val="20000"/>
        </a:spcBef>
        <a:buFont typeface="Arial" pitchFamily="34" charset="0"/>
        <a:buChar char="–"/>
        <a:defRPr kumimoji="1" sz="3000" kern="1200">
          <a:solidFill>
            <a:schemeClr val="tx1"/>
          </a:solidFill>
          <a:latin typeface="+mn-lt"/>
          <a:ea typeface="+mn-ea"/>
          <a:cs typeface="+mn-cs"/>
        </a:defRPr>
      </a:lvl2pPr>
      <a:lvl3pPr marL="1217409" indent="-243482" algn="l" defTabSz="973927" rtl="0" eaLnBrk="1" latinLnBrk="0" hangingPunct="1">
        <a:spcBef>
          <a:spcPct val="20000"/>
        </a:spcBef>
        <a:buFont typeface="Arial" pitchFamily="34" charset="0"/>
        <a:buChar char="•"/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3pPr>
      <a:lvl4pPr marL="1704373" indent="-243482" algn="l" defTabSz="973927" rtl="0" eaLnBrk="1" latinLnBrk="0" hangingPunct="1">
        <a:spcBef>
          <a:spcPct val="20000"/>
        </a:spcBef>
        <a:buFont typeface="Arial" pitchFamily="34" charset="0"/>
        <a:buChar char="–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191337" indent="-243482" algn="l" defTabSz="973927" rtl="0" eaLnBrk="1" latinLnBrk="0" hangingPunct="1">
        <a:spcBef>
          <a:spcPct val="20000"/>
        </a:spcBef>
        <a:buFont typeface="Arial" pitchFamily="34" charset="0"/>
        <a:buChar char="»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78300" indent="-243482" algn="l" defTabSz="973927" rtl="0" eaLnBrk="1" latinLnBrk="0" hangingPunct="1">
        <a:spcBef>
          <a:spcPct val="20000"/>
        </a:spcBef>
        <a:buFont typeface="Arial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65264" indent="-243482" algn="l" defTabSz="973927" rtl="0" eaLnBrk="1" latinLnBrk="0" hangingPunct="1">
        <a:spcBef>
          <a:spcPct val="20000"/>
        </a:spcBef>
        <a:buFont typeface="Arial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652228" indent="-243482" algn="l" defTabSz="973927" rtl="0" eaLnBrk="1" latinLnBrk="0" hangingPunct="1">
        <a:spcBef>
          <a:spcPct val="20000"/>
        </a:spcBef>
        <a:buFont typeface="Arial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139192" indent="-243482" algn="l" defTabSz="973927" rtl="0" eaLnBrk="1" latinLnBrk="0" hangingPunct="1">
        <a:spcBef>
          <a:spcPct val="20000"/>
        </a:spcBef>
        <a:buFont typeface="Arial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73927" rtl="0" eaLnBrk="1" latinLnBrk="0" hangingPunct="1">
        <a:defRPr kumimoji="1" sz="1900" kern="1200">
          <a:solidFill>
            <a:schemeClr val="tx1"/>
          </a:solidFill>
          <a:latin typeface="+mn-lt"/>
          <a:ea typeface="+mn-ea"/>
          <a:cs typeface="+mn-cs"/>
        </a:defRPr>
      </a:lvl1pPr>
      <a:lvl2pPr marL="486964" algn="l" defTabSz="973927" rtl="0" eaLnBrk="1" latinLnBrk="0" hangingPunct="1">
        <a:defRPr kumimoji="1" sz="1900" kern="1200">
          <a:solidFill>
            <a:schemeClr val="tx1"/>
          </a:solidFill>
          <a:latin typeface="+mn-lt"/>
          <a:ea typeface="+mn-ea"/>
          <a:cs typeface="+mn-cs"/>
        </a:defRPr>
      </a:lvl2pPr>
      <a:lvl3pPr marL="973927" algn="l" defTabSz="973927" rtl="0" eaLnBrk="1" latinLnBrk="0" hangingPunct="1">
        <a:defRPr kumimoji="1" sz="1900" kern="1200">
          <a:solidFill>
            <a:schemeClr val="tx1"/>
          </a:solidFill>
          <a:latin typeface="+mn-lt"/>
          <a:ea typeface="+mn-ea"/>
          <a:cs typeface="+mn-cs"/>
        </a:defRPr>
      </a:lvl3pPr>
      <a:lvl4pPr marL="1460891" algn="l" defTabSz="973927" rtl="0" eaLnBrk="1" latinLnBrk="0" hangingPunct="1">
        <a:defRPr kumimoji="1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947855" algn="l" defTabSz="973927" rtl="0" eaLnBrk="1" latinLnBrk="0" hangingPunct="1">
        <a:defRPr kumimoji="1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2434819" algn="l" defTabSz="973927" rtl="0" eaLnBrk="1" latinLnBrk="0" hangingPunct="1">
        <a:defRPr kumimoji="1"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21782" algn="l" defTabSz="973927" rtl="0" eaLnBrk="1" latinLnBrk="0" hangingPunct="1">
        <a:defRPr kumimoji="1"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08746" algn="l" defTabSz="973927" rtl="0" eaLnBrk="1" latinLnBrk="0" hangingPunct="1">
        <a:defRPr kumimoji="1"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95710" algn="l" defTabSz="973927" rtl="0" eaLnBrk="1" latinLnBrk="0" hangingPunct="1">
        <a:defRPr kumimoji="1" sz="1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4" Type="http://schemas.openxmlformats.org/officeDocument/2006/relationships/image" Target="../media/image5.jpeg"/><Relationship Id="rId5" Type="http://schemas.openxmlformats.org/officeDocument/2006/relationships/image" Target="../media/image6.jpeg"/><Relationship Id="rId6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4" Type="http://schemas.openxmlformats.org/officeDocument/2006/relationships/image" Target="../media/image9.jpeg"/><Relationship Id="rId5" Type="http://schemas.openxmlformats.org/officeDocument/2006/relationships/oleObject" Target="../embeddings/oleObject1.bin"/><Relationship Id="rId6" Type="http://schemas.openxmlformats.org/officeDocument/2006/relationships/image" Target="../media/image10.png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11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12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12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13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7.xml"/><Relationship Id="rId3" Type="http://schemas.openxmlformats.org/officeDocument/2006/relationships/oleObject" Target="???" TargetMode="Externa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vmlDrawing" Target="../drawings/vmlDrawing3.vml"/><Relationship Id="rId2" Type="http://schemas.openxmlformats.org/officeDocument/2006/relationships/slideLayout" Target="../slideLayouts/slideLayout7.xml"/><Relationship Id="rId3" Type="http://schemas.openxmlformats.org/officeDocument/2006/relationships/oleObject" Target="???" TargetMode="Externa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0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1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1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3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4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5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7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8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9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0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5.png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1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32.xml"/><Relationship Id="rId3" Type="http://schemas.openxmlformats.org/officeDocument/2006/relationships/image" Target="../media/image16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4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4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3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4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4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35.xml"/><Relationship Id="rId3" Type="http://schemas.openxmlformats.org/officeDocument/2006/relationships/image" Target="../media/image11.png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6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4" Type="http://schemas.openxmlformats.org/officeDocument/2006/relationships/image" Target="../media/image22.png"/><Relationship Id="rId5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7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4" Type="http://schemas.openxmlformats.org/officeDocument/2006/relationships/image" Target="../media/image25.png"/><Relationship Id="rId5" Type="http://schemas.openxmlformats.org/officeDocument/2006/relationships/image" Target="../media/image26.png"/><Relationship Id="rId6" Type="http://schemas.openxmlformats.org/officeDocument/2006/relationships/image" Target="../media/image27.png"/><Relationship Id="rId7" Type="http://schemas.openxmlformats.org/officeDocument/2006/relationships/image" Target="../media/image28.jpe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38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39.xml"/><Relationship Id="rId3" Type="http://schemas.openxmlformats.org/officeDocument/2006/relationships/image" Target="../media/image29.png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40.xml"/><Relationship Id="rId3" Type="http://schemas.openxmlformats.org/officeDocument/2006/relationships/image" Target="../media/image30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-745926" y="247368"/>
            <a:ext cx="11202712" cy="1748531"/>
          </a:xfrm>
        </p:spPr>
        <p:txBody>
          <a:bodyPr>
            <a:noAutofit/>
          </a:bodyPr>
          <a:lstStyle/>
          <a:p>
            <a:pPr>
              <a:lnSpc>
                <a:spcPts val="5200"/>
              </a:lnSpc>
            </a:pPr>
            <a:r>
              <a:rPr lang="en-US" altLang="ja-JP" sz="5400" b="1" spc="-149" dirty="0" smtClean="0">
                <a:solidFill>
                  <a:srgbClr val="0000FF"/>
                </a:solidFill>
              </a:rPr>
              <a:t>Overview of </a:t>
            </a:r>
            <a:br>
              <a:rPr lang="en-US" altLang="ja-JP" sz="5400" b="1" spc="-149" dirty="0" smtClean="0">
                <a:solidFill>
                  <a:srgbClr val="0000FF"/>
                </a:solidFill>
              </a:rPr>
            </a:br>
            <a:r>
              <a:rPr lang="en-US" altLang="ja-JP" sz="5400" b="1" spc="-149" dirty="0" smtClean="0">
                <a:solidFill>
                  <a:srgbClr val="0000FF"/>
                </a:solidFill>
              </a:rPr>
              <a:t>300 Hz Conventional </a:t>
            </a:r>
            <a:r>
              <a:rPr lang="en-US" altLang="ja-JP" sz="5400" b="1" spc="-149" dirty="0" err="1" smtClean="0">
                <a:solidFill>
                  <a:srgbClr val="0000FF"/>
                </a:solidFill>
              </a:rPr>
              <a:t>e</a:t>
            </a:r>
            <a:r>
              <a:rPr lang="en-US" altLang="ja-JP" sz="5400" b="1" spc="-149" baseline="30000" dirty="0" smtClean="0">
                <a:solidFill>
                  <a:srgbClr val="0000FF"/>
                </a:solidFill>
              </a:rPr>
              <a:t>+</a:t>
            </a:r>
            <a:r>
              <a:rPr lang="en-US" altLang="ja-JP" sz="5400" b="1" spc="-149" dirty="0" smtClean="0">
                <a:solidFill>
                  <a:srgbClr val="0000FF"/>
                </a:solidFill>
              </a:rPr>
              <a:t> Source </a:t>
            </a:r>
            <a:br>
              <a:rPr lang="en-US" altLang="ja-JP" sz="5400" b="1" spc="-149" dirty="0" smtClean="0">
                <a:solidFill>
                  <a:srgbClr val="0000FF"/>
                </a:solidFill>
              </a:rPr>
            </a:br>
            <a:r>
              <a:rPr lang="en-US" altLang="ja-JP" sz="5400" b="1" spc="-149" dirty="0" smtClean="0">
                <a:solidFill>
                  <a:srgbClr val="0000FF"/>
                </a:solidFill>
              </a:rPr>
              <a:t>for ILC</a:t>
            </a:r>
            <a:endParaRPr lang="ja-JP" altLang="en-US" sz="5400" b="1" spc="-149" dirty="0">
              <a:solidFill>
                <a:srgbClr val="0000FF"/>
              </a:solidFill>
            </a:endParaRPr>
          </a:p>
        </p:txBody>
      </p:sp>
      <p:sp>
        <p:nvSpPr>
          <p:cNvPr id="4" name="コンテンツ プレースホルダ 2"/>
          <p:cNvSpPr txBox="1">
            <a:spLocks/>
          </p:cNvSpPr>
          <p:nvPr/>
        </p:nvSpPr>
        <p:spPr>
          <a:xfrm>
            <a:off x="1643801" y="2250404"/>
            <a:ext cx="6961982" cy="2061128"/>
          </a:xfrm>
          <a:prstGeom prst="rect">
            <a:avLst/>
          </a:prstGeom>
        </p:spPr>
        <p:txBody>
          <a:bodyPr vert="horz" lIns="97393" tIns="48696" rIns="97393" bIns="48696" rtlCol="0">
            <a:normAutofit/>
          </a:bodyPr>
          <a:lstStyle/>
          <a:p>
            <a:pPr algn="ctr">
              <a:lnSpc>
                <a:spcPts val="3451"/>
              </a:lnSpc>
              <a:spcBef>
                <a:spcPct val="20000"/>
              </a:spcBef>
              <a:defRPr/>
            </a:pPr>
            <a:r>
              <a:rPr lang="en-US" altLang="ja-JP" sz="3400" b="1" dirty="0" smtClean="0"/>
              <a:t>T. Omori (KEK)</a:t>
            </a:r>
          </a:p>
          <a:p>
            <a:pPr algn="ctr">
              <a:lnSpc>
                <a:spcPts val="1001"/>
              </a:lnSpc>
              <a:spcBef>
                <a:spcPct val="20000"/>
              </a:spcBef>
              <a:defRPr/>
            </a:pPr>
            <a:endParaRPr lang="en-US" altLang="ja-JP" sz="2600" b="1" dirty="0" smtClean="0"/>
          </a:p>
          <a:p>
            <a:pPr algn="ctr">
              <a:lnSpc>
                <a:spcPts val="2399"/>
              </a:lnSpc>
              <a:spcBef>
                <a:spcPct val="20000"/>
              </a:spcBef>
              <a:defRPr/>
            </a:pPr>
            <a:r>
              <a:rPr lang="en-US" altLang="ja-JP" sz="2400" b="1" smtClean="0"/>
              <a:t>29-</a:t>
            </a:r>
            <a:r>
              <a:rPr lang="en-US" altLang="ja-JP" sz="2400" b="1" dirty="0" smtClean="0"/>
              <a:t>May-2013</a:t>
            </a:r>
          </a:p>
          <a:p>
            <a:pPr algn="ctr">
              <a:lnSpc>
                <a:spcPts val="2399"/>
              </a:lnSpc>
              <a:spcBef>
                <a:spcPct val="20000"/>
              </a:spcBef>
              <a:defRPr/>
            </a:pPr>
            <a:r>
              <a:rPr lang="en-US" altLang="ja-JP" sz="2400" b="1" dirty="0" smtClean="0"/>
              <a:t>ECFA LC Workshop at DESY</a:t>
            </a:r>
          </a:p>
          <a:p>
            <a:pPr algn="ctr">
              <a:spcBef>
                <a:spcPct val="20000"/>
              </a:spcBef>
              <a:defRPr/>
            </a:pPr>
            <a:endParaRPr lang="ja-JP" altLang="en-US" sz="3400" b="1" dirty="0"/>
          </a:p>
        </p:txBody>
      </p:sp>
      <p:sp>
        <p:nvSpPr>
          <p:cNvPr id="5" name="正方形/長方形 4"/>
          <p:cNvSpPr/>
          <p:nvPr/>
        </p:nvSpPr>
        <p:spPr>
          <a:xfrm>
            <a:off x="690673" y="4045914"/>
            <a:ext cx="8868238" cy="2745222"/>
          </a:xfrm>
          <a:prstGeom prst="rect">
            <a:avLst/>
          </a:prstGeom>
        </p:spPr>
        <p:txBody>
          <a:bodyPr wrap="square" lIns="97393" tIns="48696" rIns="97393" bIns="48696">
            <a:spAutoFit/>
          </a:bodyPr>
          <a:lstStyle/>
          <a:p>
            <a:pPr algn="ctr"/>
            <a:r>
              <a:rPr lang="en-US" altLang="ja-JP" b="1" dirty="0" smtClean="0"/>
              <a:t> </a:t>
            </a:r>
            <a:r>
              <a:rPr lang="en-US" altLang="ja-JP" sz="3000" b="1" dirty="0" smtClean="0">
                <a:solidFill>
                  <a:srgbClr val="0000FF"/>
                </a:solidFill>
              </a:rPr>
              <a:t>Truly Conventional Collaboration</a:t>
            </a:r>
          </a:p>
          <a:p>
            <a:pPr algn="ctr"/>
            <a:r>
              <a:rPr lang="en-US" altLang="ja-JP" sz="2400" b="1" dirty="0" smtClean="0">
                <a:solidFill>
                  <a:srgbClr val="0000FF"/>
                </a:solidFill>
              </a:rPr>
              <a:t>ANL, IHEP, Hiroshima U, U of Tokyo, KEK, DESY, U of Hamburg</a:t>
            </a:r>
          </a:p>
          <a:p>
            <a:pPr algn="ctr"/>
            <a:endParaRPr lang="en-US" altLang="ja-JP" sz="2400" b="1" dirty="0" smtClean="0">
              <a:solidFill>
                <a:srgbClr val="0000FF"/>
              </a:solidFill>
            </a:endParaRPr>
          </a:p>
          <a:p>
            <a:pPr algn="ctr"/>
            <a:r>
              <a:rPr lang="en-US" altLang="ja-JP" sz="2100" b="1" dirty="0" smtClean="0"/>
              <a:t>Wei </a:t>
            </a:r>
            <a:r>
              <a:rPr lang="en-US" altLang="ja-JP" sz="2100" b="1" dirty="0" err="1" smtClean="0"/>
              <a:t>Gai</a:t>
            </a:r>
            <a:r>
              <a:rPr lang="en-US" altLang="ja-JP" sz="2100" b="1" dirty="0" smtClean="0"/>
              <a:t>, </a:t>
            </a:r>
            <a:r>
              <a:rPr lang="en-US" altLang="ja-JP" sz="2100" b="1" dirty="0" err="1" smtClean="0"/>
              <a:t>Jie</a:t>
            </a:r>
            <a:r>
              <a:rPr lang="en-US" altLang="ja-JP" sz="2100" b="1" dirty="0" smtClean="0"/>
              <a:t> </a:t>
            </a:r>
            <a:r>
              <a:rPr lang="en-US" altLang="ja-JP" sz="2100" b="1" dirty="0" err="1" smtClean="0"/>
              <a:t>Gao</a:t>
            </a:r>
            <a:r>
              <a:rPr lang="en-US" altLang="ja-JP" sz="2100" b="1" dirty="0" smtClean="0"/>
              <a:t>, Shin-</a:t>
            </a:r>
            <a:r>
              <a:rPr lang="en-US" altLang="ja-JP" sz="2100" b="1" dirty="0" err="1" smtClean="0"/>
              <a:t>ichi</a:t>
            </a:r>
            <a:r>
              <a:rPr lang="en-US" altLang="ja-JP" sz="2100" b="1" dirty="0" smtClean="0"/>
              <a:t> Kawada, </a:t>
            </a:r>
            <a:r>
              <a:rPr lang="en-US" altLang="ja-JP" sz="2100" b="1" dirty="0" err="1" smtClean="0"/>
              <a:t>Wanming</a:t>
            </a:r>
            <a:r>
              <a:rPr lang="en-US" altLang="ja-JP" sz="2100" b="1" dirty="0" smtClean="0"/>
              <a:t> Liu, </a:t>
            </a:r>
            <a:r>
              <a:rPr lang="en-US" altLang="ja-JP" sz="2100" b="1" dirty="0" err="1" smtClean="0"/>
              <a:t>Natsuki</a:t>
            </a:r>
            <a:r>
              <a:rPr lang="en-US" altLang="ja-JP" sz="2100" b="1" dirty="0" smtClean="0"/>
              <a:t> Okuda, </a:t>
            </a:r>
          </a:p>
          <a:p>
            <a:pPr algn="ctr"/>
            <a:r>
              <a:rPr lang="en-US" altLang="ja-JP" sz="2100" b="1" dirty="0" err="1" smtClean="0"/>
              <a:t>Tsunehiko</a:t>
            </a:r>
            <a:r>
              <a:rPr lang="en-US" altLang="ja-JP" sz="2100" b="1" dirty="0" smtClean="0"/>
              <a:t> Omori, </a:t>
            </a:r>
            <a:r>
              <a:rPr lang="en-US" altLang="ja-JP" sz="2100" b="1" dirty="0" err="1" smtClean="0"/>
              <a:t>Guoxi</a:t>
            </a:r>
            <a:r>
              <a:rPr lang="en-US" altLang="ja-JP" sz="2100" b="1" dirty="0" smtClean="0"/>
              <a:t> Pei, Sabine Riemann, </a:t>
            </a:r>
            <a:r>
              <a:rPr lang="en-US" altLang="ja-JP" sz="2100" b="1" dirty="0" err="1" smtClean="0"/>
              <a:t>Tohru</a:t>
            </a:r>
            <a:r>
              <a:rPr lang="en-US" altLang="ja-JP" sz="2100" b="1" dirty="0" smtClean="0"/>
              <a:t> Takahashi, </a:t>
            </a:r>
          </a:p>
          <a:p>
            <a:pPr algn="ctr"/>
            <a:r>
              <a:rPr lang="en-US" altLang="ja-JP" sz="2100" b="1" dirty="0" err="1" smtClean="0"/>
              <a:t>Junji</a:t>
            </a:r>
            <a:r>
              <a:rPr lang="en-US" altLang="ja-JP" sz="2100" b="1" dirty="0" smtClean="0"/>
              <a:t> Urakawa, and </a:t>
            </a:r>
            <a:r>
              <a:rPr lang="en-US" altLang="ja-JP" sz="2100" b="1" dirty="0" err="1" smtClean="0"/>
              <a:t>Andriy</a:t>
            </a:r>
            <a:r>
              <a:rPr lang="en-US" altLang="ja-JP" sz="2100" b="1" dirty="0" smtClean="0"/>
              <a:t> </a:t>
            </a:r>
            <a:r>
              <a:rPr lang="en-US" altLang="ja-JP" sz="2100" b="1" dirty="0" err="1" smtClean="0"/>
              <a:t>Ushakov</a:t>
            </a:r>
            <a:endParaRPr lang="en-US" altLang="ja-JP" sz="2100" b="1" dirty="0" smtClean="0"/>
          </a:p>
          <a:p>
            <a:pPr algn="ctr">
              <a:lnSpc>
                <a:spcPts val="600"/>
              </a:lnSpc>
            </a:pPr>
            <a:endParaRPr lang="en-US" altLang="ja-JP" sz="2100" b="1" dirty="0" smtClean="0"/>
          </a:p>
          <a:p>
            <a:pPr algn="ctr">
              <a:lnSpc>
                <a:spcPts val="600"/>
              </a:lnSpc>
            </a:pPr>
            <a:endParaRPr lang="en-US" altLang="ja-JP" sz="2100" b="1" dirty="0" smtClean="0"/>
          </a:p>
          <a:p>
            <a:pPr algn="ctr"/>
            <a:r>
              <a:rPr lang="en-US" altLang="ja-JP" sz="2100" b="1" dirty="0" smtClean="0">
                <a:latin typeface="Times"/>
              </a:rPr>
              <a:t>NIM A672 (2012) 52—56</a:t>
            </a:r>
            <a:endParaRPr lang="ja-JP" altLang="en-US" sz="2100" b="1" dirty="0">
              <a:latin typeface="Times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1066800" y="3111500"/>
            <a:ext cx="184666" cy="3847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kumimoji="1" lang="ja-JP" altLang="en-US"/>
          </a:p>
        </p:txBody>
      </p:sp>
      <p:sp>
        <p:nvSpPr>
          <p:cNvPr id="7" name="正方形/長方形 6"/>
          <p:cNvSpPr/>
          <p:nvPr/>
        </p:nvSpPr>
        <p:spPr>
          <a:xfrm>
            <a:off x="3314700" y="6388100"/>
            <a:ext cx="3695700" cy="355600"/>
          </a:xfrm>
          <a:prstGeom prst="rect">
            <a:avLst/>
          </a:prstGeom>
          <a:noFill/>
          <a:ln w="28575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ChangeArrowheads="1"/>
          </p:cNvSpPr>
          <p:nvPr/>
        </p:nvSpPr>
        <p:spPr bwMode="auto">
          <a:xfrm>
            <a:off x="2622831" y="105175"/>
            <a:ext cx="7578407" cy="760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7393" tIns="48696" rIns="97393" bIns="48696">
            <a:prstTxWarp prst="textNoShape">
              <a:avLst/>
            </a:prstTxWarp>
            <a:spAutoFit/>
          </a:bodyPr>
          <a:lstStyle/>
          <a:p>
            <a:r>
              <a:rPr lang="en-US" altLang="ja-JP" sz="4300" b="1" dirty="0">
                <a:solidFill>
                  <a:srgbClr val="0000FF"/>
                </a:solidFill>
                <a:latin typeface="Helvetica CE" pitchFamily="-111" charset="-18"/>
              </a:rPr>
              <a:t>Beam after DR</a:t>
            </a:r>
          </a:p>
        </p:txBody>
      </p:sp>
      <p:pic>
        <p:nvPicPr>
          <p:cNvPr id="35843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5992" y="936713"/>
            <a:ext cx="8838885" cy="49777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35844" name="直線コネクタ 3"/>
          <p:cNvCxnSpPr>
            <a:cxnSpLocks noChangeShapeType="1"/>
          </p:cNvCxnSpPr>
          <p:nvPr/>
        </p:nvCxnSpPr>
        <p:spPr bwMode="auto">
          <a:xfrm flipV="1">
            <a:off x="6629400" y="1183217"/>
            <a:ext cx="1824435" cy="1356783"/>
          </a:xfrm>
          <a:prstGeom prst="line">
            <a:avLst/>
          </a:prstGeom>
          <a:noFill/>
          <a:ln w="50800">
            <a:solidFill>
              <a:srgbClr val="0000FF"/>
            </a:solidFill>
            <a:round/>
            <a:headEnd/>
            <a:tailEnd type="triangle" w="med" len="med"/>
          </a:ln>
        </p:spPr>
      </p:cxnSp>
      <p:sp>
        <p:nvSpPr>
          <p:cNvPr id="35845" name="Rectangle 2"/>
          <p:cNvSpPr>
            <a:spLocks noChangeArrowheads="1"/>
          </p:cNvSpPr>
          <p:nvPr/>
        </p:nvSpPr>
        <p:spPr bwMode="auto">
          <a:xfrm>
            <a:off x="5432028" y="2440817"/>
            <a:ext cx="5387248" cy="9755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7393" tIns="48696" rIns="97393" bIns="48696">
            <a:prstTxWarp prst="textNoShape">
              <a:avLst/>
            </a:prstTxWarp>
            <a:spAutoFit/>
          </a:bodyPr>
          <a:lstStyle/>
          <a:p>
            <a:r>
              <a:rPr lang="en-US" altLang="ja-JP" b="1" dirty="0">
                <a:solidFill>
                  <a:srgbClr val="0000FF"/>
                </a:solidFill>
                <a:latin typeface="Helvetica CE" pitchFamily="-111" charset="-18"/>
              </a:rPr>
              <a:t>Extraction:</a:t>
            </a:r>
            <a:r>
              <a:rPr lang="en-US" altLang="ja-JP" b="1" dirty="0" smtClean="0">
                <a:solidFill>
                  <a:srgbClr val="0000FF"/>
                </a:solidFill>
                <a:latin typeface="Helvetica CE" pitchFamily="-111" charset="-18"/>
              </a:rPr>
              <a:t> </a:t>
            </a:r>
          </a:p>
          <a:p>
            <a:r>
              <a:rPr lang="en-US" altLang="ja-JP" b="1" dirty="0" smtClean="0">
                <a:solidFill>
                  <a:srgbClr val="0000FF"/>
                </a:solidFill>
                <a:latin typeface="Helvetica CE" pitchFamily="-111" charset="-18"/>
              </a:rPr>
              <a:t>  fast </a:t>
            </a:r>
            <a:r>
              <a:rPr lang="en-US" altLang="ja-JP" b="1" dirty="0">
                <a:solidFill>
                  <a:srgbClr val="0000FF"/>
                </a:solidFill>
                <a:latin typeface="Helvetica CE" pitchFamily="-111" charset="-18"/>
              </a:rPr>
              <a:t>kicker </a:t>
            </a:r>
            <a:r>
              <a:rPr lang="en-US" altLang="ja-JP" b="1" dirty="0" smtClean="0">
                <a:solidFill>
                  <a:srgbClr val="0000FF"/>
                </a:solidFill>
                <a:latin typeface="Helvetica CE" pitchFamily="-111" charset="-18"/>
              </a:rPr>
              <a:t>( 3 ns kicker: Naito </a:t>
            </a:r>
            <a:r>
              <a:rPr lang="en-US" altLang="ja-JP" b="1" dirty="0">
                <a:solidFill>
                  <a:srgbClr val="0000FF"/>
                </a:solidFill>
                <a:latin typeface="Helvetica CE" pitchFamily="-111" charset="-18"/>
              </a:rPr>
              <a:t>kicker)</a:t>
            </a:r>
          </a:p>
          <a:p>
            <a:r>
              <a:rPr lang="en-US" altLang="ja-JP" b="1" dirty="0">
                <a:solidFill>
                  <a:srgbClr val="0000FF"/>
                </a:solidFill>
                <a:latin typeface="Helvetica CE" pitchFamily="-111" charset="-18"/>
              </a:rPr>
              <a:t> </a:t>
            </a:r>
            <a:r>
              <a:rPr lang="en-US" altLang="ja-JP" b="1" dirty="0" smtClean="0">
                <a:solidFill>
                  <a:srgbClr val="0000FF"/>
                </a:solidFill>
                <a:latin typeface="Helvetica CE" pitchFamily="-111" charset="-18"/>
              </a:rPr>
              <a:t> the same </a:t>
            </a:r>
            <a:r>
              <a:rPr lang="en-US" altLang="ja-JP" b="1" dirty="0">
                <a:solidFill>
                  <a:srgbClr val="0000FF"/>
                </a:solidFill>
                <a:latin typeface="Helvetica CE" pitchFamily="-111" charset="-18"/>
              </a:rPr>
              <a:t>as</a:t>
            </a:r>
            <a:r>
              <a:rPr lang="en-US" altLang="ja-JP" b="1" dirty="0" smtClean="0">
                <a:solidFill>
                  <a:srgbClr val="0000FF"/>
                </a:solidFill>
                <a:latin typeface="Helvetica CE" pitchFamily="-111" charset="-18"/>
              </a:rPr>
              <a:t> the baseline               </a:t>
            </a:r>
            <a:endParaRPr lang="en-US" altLang="ja-JP" b="1" dirty="0">
              <a:solidFill>
                <a:srgbClr val="0000FF"/>
              </a:solidFill>
              <a:latin typeface="Helvetica CE" pitchFamily="-111" charset="-1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正方形/長方形 2"/>
          <p:cNvSpPr>
            <a:spLocks noChangeArrowheads="1"/>
          </p:cNvSpPr>
          <p:nvPr/>
        </p:nvSpPr>
        <p:spPr bwMode="auto">
          <a:xfrm>
            <a:off x="331523" y="297449"/>
            <a:ext cx="9282642" cy="40378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7393" tIns="48696" rIns="97393" bIns="48696">
            <a:prstTxWarp prst="textNoShape">
              <a:avLst/>
            </a:prstTxWarp>
            <a:spAutoFit/>
          </a:bodyPr>
          <a:lstStyle/>
          <a:p>
            <a:pPr algn="ctr"/>
            <a:r>
              <a:rPr lang="en-US" altLang="ja-JP" sz="6400" b="1" dirty="0" smtClean="0">
                <a:solidFill>
                  <a:srgbClr val="FF0000"/>
                </a:solidFill>
                <a:latin typeface="Helvetica" pitchFamily="-110" charset="0"/>
              </a:rPr>
              <a:t>Target and </a:t>
            </a:r>
            <a:r>
              <a:rPr lang="en-US" altLang="ja-JP" sz="6400" b="1" dirty="0" err="1" smtClean="0">
                <a:solidFill>
                  <a:srgbClr val="FF0000"/>
                </a:solidFill>
                <a:latin typeface="Helvetica" pitchFamily="-110" charset="0"/>
              </a:rPr>
              <a:t>Drive_Beam</a:t>
            </a:r>
            <a:endParaRPr lang="en-US" altLang="ja-JP" sz="6400" b="1" dirty="0" smtClean="0">
              <a:solidFill>
                <a:srgbClr val="FF0000"/>
              </a:solidFill>
              <a:latin typeface="Helvetica" pitchFamily="-110" charset="0"/>
            </a:endParaRPr>
          </a:p>
          <a:p>
            <a:pPr algn="ctr"/>
            <a:r>
              <a:rPr lang="en-US" altLang="ja-JP" sz="6400" b="1" dirty="0" smtClean="0">
                <a:solidFill>
                  <a:srgbClr val="FF0000"/>
                </a:solidFill>
                <a:latin typeface="Helvetica" pitchFamily="-110" charset="0"/>
              </a:rPr>
              <a:t>Optimization for </a:t>
            </a:r>
          </a:p>
          <a:p>
            <a:pPr algn="ctr"/>
            <a:r>
              <a:rPr lang="en-US" altLang="ja-JP" sz="6400" b="1" dirty="0" smtClean="0">
                <a:solidFill>
                  <a:srgbClr val="FF0000"/>
                </a:solidFill>
                <a:latin typeface="Helvetica" pitchFamily="-110" charset="0"/>
              </a:rPr>
              <a:t>Truly Conventional</a:t>
            </a:r>
          </a:p>
          <a:p>
            <a:pPr algn="ctr"/>
            <a:r>
              <a:rPr lang="en-US" altLang="ja-JP" sz="6400" b="1" dirty="0" smtClean="0">
                <a:solidFill>
                  <a:srgbClr val="FF0000"/>
                </a:solidFill>
                <a:latin typeface="Helvetica" pitchFamily="-110" charset="0"/>
              </a:rPr>
              <a:t> </a:t>
            </a:r>
            <a:r>
              <a:rPr lang="en-US" altLang="ja-JP" sz="6400" b="1" dirty="0" err="1">
                <a:solidFill>
                  <a:srgbClr val="FF0000"/>
                </a:solidFill>
                <a:latin typeface="Helvetica" pitchFamily="-110" charset="0"/>
              </a:rPr>
              <a:t>e</a:t>
            </a:r>
            <a:r>
              <a:rPr lang="en-US" altLang="ja-JP" sz="6400" b="1" dirty="0">
                <a:solidFill>
                  <a:srgbClr val="FF0000"/>
                </a:solidFill>
                <a:latin typeface="Helvetica" pitchFamily="-110" charset="0"/>
              </a:rPr>
              <a:t>+ Source</a:t>
            </a:r>
            <a:endParaRPr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7285" y="47658"/>
            <a:ext cx="8951119" cy="1183217"/>
          </a:xfrm>
        </p:spPr>
        <p:txBody>
          <a:bodyPr>
            <a:normAutofit/>
          </a:bodyPr>
          <a:lstStyle/>
          <a:p>
            <a:r>
              <a:rPr lang="en-US" altLang="ja-JP" sz="6400" b="1" dirty="0" smtClean="0">
                <a:solidFill>
                  <a:srgbClr val="0000FF"/>
                </a:solidFill>
              </a:rPr>
              <a:t>Method</a:t>
            </a:r>
            <a:endParaRPr lang="ja-JP" altLang="en-US" sz="6400" b="1" dirty="0">
              <a:solidFill>
                <a:srgbClr val="0000FF"/>
              </a:solidFill>
            </a:endParaRPr>
          </a:p>
        </p:txBody>
      </p:sp>
      <p:sp>
        <p:nvSpPr>
          <p:cNvPr id="4" name="フローチャート : 代替処理 3"/>
          <p:cNvSpPr/>
          <p:nvPr/>
        </p:nvSpPr>
        <p:spPr>
          <a:xfrm>
            <a:off x="1014908" y="3560329"/>
            <a:ext cx="2427957" cy="465885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7393" tIns="48696" rIns="97393" bIns="48696" rtlCol="0" anchor="ctr"/>
          <a:lstStyle/>
          <a:p>
            <a:pPr algn="ctr"/>
            <a:r>
              <a:rPr lang="en-US" altLang="ja-JP" sz="3000" dirty="0" err="1" smtClean="0"/>
              <a:t>Geant</a:t>
            </a:r>
            <a:r>
              <a:rPr lang="en-US" altLang="ja-JP" sz="3000" dirty="0"/>
              <a:t> </a:t>
            </a:r>
            <a:r>
              <a:rPr lang="en-US" altLang="ja-JP" sz="3000" dirty="0" smtClean="0"/>
              <a:t>4</a:t>
            </a:r>
            <a:endParaRPr lang="ja-JP" altLang="en-US" sz="3000" dirty="0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273571" y="1334593"/>
            <a:ext cx="3764935" cy="560008"/>
          </a:xfrm>
          <a:prstGeom prst="rect">
            <a:avLst/>
          </a:prstGeom>
          <a:noFill/>
        </p:spPr>
        <p:txBody>
          <a:bodyPr wrap="none" lIns="97393" tIns="48696" rIns="97393" bIns="48696" rtlCol="0">
            <a:spAutoFit/>
          </a:bodyPr>
          <a:lstStyle/>
          <a:p>
            <a:r>
              <a:rPr lang="en-US" altLang="ja-JP" sz="3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EM shower simulation </a:t>
            </a: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5500637" y="1270873"/>
            <a:ext cx="3928479" cy="621563"/>
          </a:xfrm>
          <a:prstGeom prst="rect">
            <a:avLst/>
          </a:prstGeom>
          <a:noFill/>
        </p:spPr>
        <p:txBody>
          <a:bodyPr wrap="none" lIns="97393" tIns="48696" rIns="97393" bIns="48696" rtlCol="0">
            <a:spAutoFit/>
          </a:bodyPr>
          <a:lstStyle/>
          <a:p>
            <a:r>
              <a:rPr lang="en-US" altLang="ja-JP" sz="3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e+ capture efficiency </a:t>
            </a:r>
            <a:endParaRPr lang="ja-JP" altLang="en-US" sz="3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7" name="フローチャート : 代替処理 6"/>
          <p:cNvSpPr/>
          <p:nvPr/>
        </p:nvSpPr>
        <p:spPr>
          <a:xfrm>
            <a:off x="5500637" y="3422819"/>
            <a:ext cx="3916059" cy="740906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7393" tIns="48696" rIns="97393" bIns="48696" rtlCol="0" anchor="ctr"/>
          <a:lstStyle/>
          <a:p>
            <a:pPr algn="ctr"/>
            <a:r>
              <a:rPr lang="en-US" altLang="ja-JP" sz="3000" dirty="0" smtClean="0"/>
              <a:t>Empirical formula by CLIC note 465</a:t>
            </a:r>
            <a:endParaRPr lang="ja-JP" altLang="en-US" sz="3000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388983" y="1844764"/>
            <a:ext cx="5068302" cy="1298672"/>
          </a:xfrm>
          <a:prstGeom prst="rect">
            <a:avLst/>
          </a:prstGeom>
          <a:noFill/>
        </p:spPr>
        <p:txBody>
          <a:bodyPr wrap="none" lIns="97393" tIns="48696" rIns="97393" bIns="48696" rtlCol="0">
            <a:spAutoFit/>
          </a:bodyPr>
          <a:lstStyle/>
          <a:p>
            <a:r>
              <a:rPr lang="en-US" altLang="ja-JP" sz="2600" dirty="0" smtClean="0"/>
              <a:t>e+ yields</a:t>
            </a:r>
          </a:p>
          <a:p>
            <a:r>
              <a:rPr lang="en-US" altLang="ja-JP" sz="2600" dirty="0" smtClean="0"/>
              <a:t>Peak </a:t>
            </a:r>
            <a:r>
              <a:rPr lang="en-US" altLang="ja-JP" sz="2600" dirty="0"/>
              <a:t>Energy Deposit Density (PEDD</a:t>
            </a:r>
            <a:r>
              <a:rPr lang="en-US" altLang="ja-JP" sz="2600" dirty="0" smtClean="0"/>
              <a:t>)</a:t>
            </a:r>
          </a:p>
          <a:p>
            <a:r>
              <a:rPr lang="en-US" altLang="ja-JP" sz="2600" dirty="0" smtClean="0"/>
              <a:t>total energy deposit</a:t>
            </a:r>
            <a:endParaRPr lang="en-US" altLang="ja-JP" sz="2600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5688452" y="2227090"/>
            <a:ext cx="3933714" cy="498453"/>
          </a:xfrm>
          <a:prstGeom prst="rect">
            <a:avLst/>
          </a:prstGeom>
          <a:noFill/>
        </p:spPr>
        <p:txBody>
          <a:bodyPr wrap="none" lIns="97393" tIns="48696" rIns="97393" bIns="48696" rtlCol="0">
            <a:spAutoFit/>
          </a:bodyPr>
          <a:lstStyle/>
          <a:p>
            <a:r>
              <a:rPr lang="en-US" altLang="ja-JP" sz="2600" dirty="0" smtClean="0"/>
              <a:t># of e+ in the D</a:t>
            </a:r>
            <a:r>
              <a:rPr lang="en-US" altLang="ja-JP" sz="2600" dirty="0"/>
              <a:t>a</a:t>
            </a:r>
            <a:r>
              <a:rPr lang="en-US" altLang="ja-JP" sz="2600" dirty="0" smtClean="0"/>
              <a:t>mping Ring</a:t>
            </a:r>
            <a:endParaRPr lang="ja-JP" altLang="en-US" sz="2600" dirty="0"/>
          </a:p>
        </p:txBody>
      </p:sp>
      <p:sp>
        <p:nvSpPr>
          <p:cNvPr id="10" name="下矢印 9"/>
          <p:cNvSpPr/>
          <p:nvPr/>
        </p:nvSpPr>
        <p:spPr>
          <a:xfrm>
            <a:off x="3642025" y="4286437"/>
            <a:ext cx="1686621" cy="81995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7393" tIns="48696" rIns="97393" bIns="48696"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フローチャート : 代替処理 10"/>
          <p:cNvSpPr/>
          <p:nvPr/>
        </p:nvSpPr>
        <p:spPr>
          <a:xfrm>
            <a:off x="1049604" y="5481087"/>
            <a:ext cx="7757149" cy="465885"/>
          </a:xfrm>
          <a:prstGeom prst="flowChartAlternateProcess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7393" tIns="48696" rIns="97393" bIns="48696" rtlCol="0" anchor="ctr"/>
          <a:lstStyle/>
          <a:p>
            <a:pPr algn="ctr"/>
            <a:r>
              <a:rPr lang="en-US" altLang="ja-JP" sz="3000" dirty="0" smtClean="0"/>
              <a:t> EM shower and particle tracking w/ </a:t>
            </a:r>
            <a:r>
              <a:rPr lang="en-US" altLang="ja-JP" sz="3000" dirty="0" err="1" smtClean="0"/>
              <a:t>Geant</a:t>
            </a:r>
            <a:r>
              <a:rPr lang="en-US" altLang="ja-JP" sz="3000" dirty="0" smtClean="0"/>
              <a:t> 4</a:t>
            </a:r>
            <a:endParaRPr lang="ja-JP" altLang="en-US" sz="3000" dirty="0"/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4197476" y="3315361"/>
            <a:ext cx="567132" cy="990895"/>
          </a:xfrm>
          <a:prstGeom prst="rect">
            <a:avLst/>
          </a:prstGeom>
          <a:noFill/>
        </p:spPr>
        <p:txBody>
          <a:bodyPr wrap="none" lIns="97393" tIns="48696" rIns="97393" bIns="48696" rtlCol="0">
            <a:spAutoFit/>
          </a:bodyPr>
          <a:lstStyle/>
          <a:p>
            <a:r>
              <a:rPr lang="en-US" altLang="ja-JP" sz="5800" dirty="0" smtClean="0"/>
              <a:t>+</a:t>
            </a:r>
            <a:endParaRPr lang="ja-JP" altLang="en-US" sz="5800" dirty="0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305878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51948" y="120736"/>
            <a:ext cx="9398545" cy="866152"/>
          </a:xfrm>
        </p:spPr>
        <p:txBody>
          <a:bodyPr>
            <a:normAutofit fontScale="90000"/>
          </a:bodyPr>
          <a:lstStyle/>
          <a:p>
            <a:r>
              <a:rPr lang="en-US" altLang="ja-JP" sz="6400" b="1" dirty="0" smtClean="0">
                <a:solidFill>
                  <a:srgbClr val="0000FF"/>
                </a:solidFill>
              </a:rPr>
              <a:t>Parameters in capture section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endParaRPr lang="ja-JP" altLang="en-US" sz="3800" dirty="0"/>
          </a:p>
        </p:txBody>
      </p:sp>
      <p:pic>
        <p:nvPicPr>
          <p:cNvPr id="34" name="図 3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5144" y="971550"/>
            <a:ext cx="8930640" cy="5831840"/>
          </a:xfrm>
          <a:prstGeom prst="rect">
            <a:avLst/>
          </a:prstGeom>
        </p:spPr>
      </p:pic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790769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takahasi\Documents\ILC\PosiPol\new-positron\Conventional\analysis\amdexit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5705437" y="898614"/>
            <a:ext cx="3384090" cy="3068017"/>
          </a:xfrm>
          <a:prstGeom prst="rect">
            <a:avLst/>
          </a:prstGeom>
          <a:noFill/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-207202" y="-6393"/>
            <a:ext cx="10093622" cy="992407"/>
          </a:xfrm>
        </p:spPr>
        <p:txBody>
          <a:bodyPr>
            <a:noAutofit/>
          </a:bodyPr>
          <a:lstStyle/>
          <a:p>
            <a:r>
              <a:rPr kumimoji="1" lang="en-US" altLang="ja-JP" b="1" dirty="0" smtClean="0">
                <a:solidFill>
                  <a:srgbClr val="0000FF"/>
                </a:solidFill>
              </a:rPr>
              <a:t>Simulation: </a:t>
            </a:r>
            <a:r>
              <a:rPr kumimoji="1" lang="en-US" altLang="ja-JP" b="1" dirty="0" err="1" smtClean="0">
                <a:solidFill>
                  <a:srgbClr val="0000FF"/>
                </a:solidFill>
              </a:rPr>
              <a:t>Transeverse</a:t>
            </a:r>
            <a:r>
              <a:rPr kumimoji="1" lang="en-US" altLang="ja-JP" b="1" dirty="0" smtClean="0">
                <a:solidFill>
                  <a:srgbClr val="0000FF"/>
                </a:solidFill>
              </a:rPr>
              <a:t> phase space</a:t>
            </a:r>
            <a:endParaRPr kumimoji="1" lang="ja-JP" altLang="en-US" b="1" dirty="0">
              <a:solidFill>
                <a:srgbClr val="0000FF"/>
              </a:solidFill>
            </a:endParaRPr>
          </a:p>
        </p:txBody>
      </p:sp>
      <p:pic>
        <p:nvPicPr>
          <p:cNvPr id="1026" name="Picture 2" descr="C:\Users\takahasi\Documents\ILC\PosiPol\new-positron\Conventional\analysis\amdent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585029" y="838516"/>
            <a:ext cx="3447960" cy="3125922"/>
          </a:xfrm>
          <a:prstGeom prst="rect">
            <a:avLst/>
          </a:prstGeom>
          <a:noFill/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テキスト ボックス 3"/>
          <p:cNvSpPr txBox="1"/>
          <p:nvPr/>
        </p:nvSpPr>
        <p:spPr>
          <a:xfrm>
            <a:off x="1526711" y="3660820"/>
            <a:ext cx="1346555" cy="621563"/>
          </a:xfrm>
          <a:prstGeom prst="rect">
            <a:avLst/>
          </a:prstGeom>
          <a:noFill/>
        </p:spPr>
        <p:txBody>
          <a:bodyPr wrap="none" lIns="97393" tIns="48696" rIns="97393" bIns="48696" rtlCol="0">
            <a:spAutoFit/>
          </a:bodyPr>
          <a:lstStyle/>
          <a:p>
            <a:r>
              <a:rPr lang="en-US" altLang="ja-JP" sz="3400" dirty="0" smtClean="0"/>
              <a:t>x(mm)</a:t>
            </a:r>
            <a:endParaRPr lang="ja-JP" altLang="en-US" sz="3400" dirty="0"/>
          </a:p>
        </p:txBody>
      </p:sp>
      <p:sp>
        <p:nvSpPr>
          <p:cNvPr id="5" name="テキスト ボックス 4"/>
          <p:cNvSpPr txBox="1"/>
          <p:nvPr/>
        </p:nvSpPr>
        <p:spPr>
          <a:xfrm rot="16200000">
            <a:off x="-96773" y="1873633"/>
            <a:ext cx="832632" cy="636044"/>
          </a:xfrm>
          <a:prstGeom prst="rect">
            <a:avLst/>
          </a:prstGeom>
          <a:noFill/>
        </p:spPr>
        <p:txBody>
          <a:bodyPr wrap="square" lIns="97393" tIns="48696" rIns="97393" bIns="48696" rtlCol="0">
            <a:spAutoFit/>
          </a:bodyPr>
          <a:lstStyle/>
          <a:p>
            <a:r>
              <a:rPr lang="en-US" altLang="ja-JP" sz="3400" dirty="0" err="1" smtClean="0">
                <a:latin typeface="Symbol" pitchFamily="18" charset="2"/>
              </a:rPr>
              <a:t>g</a:t>
            </a:r>
            <a:r>
              <a:rPr lang="en-US" altLang="ja-JP" sz="3400" dirty="0" err="1" smtClean="0"/>
              <a:t>x</a:t>
            </a:r>
            <a:r>
              <a:rPr lang="en-US" altLang="ja-JP" sz="3400" dirty="0" smtClean="0"/>
              <a:t>’</a:t>
            </a:r>
            <a:endParaRPr lang="ja-JP" altLang="en-US" sz="3400" dirty="0"/>
          </a:p>
        </p:txBody>
      </p:sp>
      <p:pic>
        <p:nvPicPr>
          <p:cNvPr id="1028" name="Picture 4" descr="C:\Users\takahasi\Documents\ILC\PosiPol\new-positron\Conventional\analysis\accepted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5759060" y="3857412"/>
            <a:ext cx="3398063" cy="3080685"/>
          </a:xfrm>
          <a:prstGeom prst="rect">
            <a:avLst/>
          </a:prstGeom>
          <a:noFill/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テキスト ボックス 2"/>
          <p:cNvSpPr txBox="1"/>
          <p:nvPr/>
        </p:nvSpPr>
        <p:spPr>
          <a:xfrm>
            <a:off x="900141" y="898613"/>
            <a:ext cx="2453917" cy="560008"/>
          </a:xfrm>
          <a:prstGeom prst="rect">
            <a:avLst/>
          </a:prstGeom>
          <a:noFill/>
        </p:spPr>
        <p:txBody>
          <a:bodyPr wrap="none" lIns="97393" tIns="48696" rIns="97393" bIns="48696" rtlCol="0">
            <a:spAutoFit/>
          </a:bodyPr>
          <a:lstStyle/>
          <a:p>
            <a:r>
              <a:rPr lang="en-US" altLang="ja-JP" sz="3000" dirty="0" smtClean="0"/>
              <a:t>AMD Entrance</a:t>
            </a:r>
            <a:endParaRPr lang="ja-JP" altLang="en-US" sz="3000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5831258" y="898613"/>
            <a:ext cx="1641269" cy="560008"/>
          </a:xfrm>
          <a:prstGeom prst="rect">
            <a:avLst/>
          </a:prstGeom>
          <a:noFill/>
        </p:spPr>
        <p:txBody>
          <a:bodyPr wrap="none" lIns="97393" tIns="48696" rIns="97393" bIns="48696" rtlCol="0">
            <a:spAutoFit/>
          </a:bodyPr>
          <a:lstStyle/>
          <a:p>
            <a:r>
              <a:rPr lang="en-US" altLang="ja-JP" sz="3000" dirty="0" smtClean="0"/>
              <a:t>AMD exit</a:t>
            </a:r>
            <a:endParaRPr lang="ja-JP" altLang="en-US" sz="3000" dirty="0"/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5861681" y="3915348"/>
            <a:ext cx="1516573" cy="683119"/>
          </a:xfrm>
          <a:prstGeom prst="rect">
            <a:avLst/>
          </a:prstGeom>
          <a:noFill/>
        </p:spPr>
        <p:txBody>
          <a:bodyPr wrap="none" lIns="97393" tIns="48696" rIns="97393" bIns="48696" rtlCol="0">
            <a:spAutoFit/>
          </a:bodyPr>
          <a:lstStyle/>
          <a:p>
            <a:r>
              <a:rPr lang="en-US" altLang="ja-JP" sz="3800" dirty="0" smtClean="0"/>
              <a:t>RF exit</a:t>
            </a:r>
            <a:endParaRPr lang="ja-JP" altLang="en-US" sz="3800" dirty="0"/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6573424" y="6502610"/>
            <a:ext cx="1346555" cy="621563"/>
          </a:xfrm>
          <a:prstGeom prst="rect">
            <a:avLst/>
          </a:prstGeom>
          <a:noFill/>
        </p:spPr>
        <p:txBody>
          <a:bodyPr wrap="none" lIns="97393" tIns="48696" rIns="97393" bIns="48696" rtlCol="0">
            <a:spAutoFit/>
          </a:bodyPr>
          <a:lstStyle/>
          <a:p>
            <a:r>
              <a:rPr lang="en-US" altLang="ja-JP" sz="3400" dirty="0" smtClean="0"/>
              <a:t>x(mm)</a:t>
            </a:r>
            <a:endParaRPr lang="ja-JP" altLang="en-US" sz="3400" dirty="0"/>
          </a:p>
        </p:txBody>
      </p:sp>
      <p:sp>
        <p:nvSpPr>
          <p:cNvPr id="25" name="テキスト ボックス 24"/>
          <p:cNvSpPr txBox="1"/>
          <p:nvPr/>
        </p:nvSpPr>
        <p:spPr>
          <a:xfrm rot="16200000">
            <a:off x="5018346" y="2230126"/>
            <a:ext cx="832632" cy="636044"/>
          </a:xfrm>
          <a:prstGeom prst="rect">
            <a:avLst/>
          </a:prstGeom>
          <a:noFill/>
        </p:spPr>
        <p:txBody>
          <a:bodyPr wrap="square" lIns="97393" tIns="48696" rIns="97393" bIns="48696" rtlCol="0">
            <a:spAutoFit/>
          </a:bodyPr>
          <a:lstStyle/>
          <a:p>
            <a:r>
              <a:rPr lang="en-US" altLang="ja-JP" sz="3400" dirty="0" err="1" smtClean="0">
                <a:latin typeface="Symbol" pitchFamily="18" charset="2"/>
              </a:rPr>
              <a:t>g</a:t>
            </a:r>
            <a:r>
              <a:rPr lang="en-US" altLang="ja-JP" sz="3400" dirty="0" err="1" smtClean="0"/>
              <a:t>x</a:t>
            </a:r>
            <a:r>
              <a:rPr lang="en-US" altLang="ja-JP" sz="3400" dirty="0" smtClean="0"/>
              <a:t>’</a:t>
            </a:r>
            <a:endParaRPr lang="ja-JP" altLang="en-US" sz="3400" dirty="0"/>
          </a:p>
        </p:txBody>
      </p:sp>
      <p:sp>
        <p:nvSpPr>
          <p:cNvPr id="26" name="テキスト ボックス 25"/>
          <p:cNvSpPr txBox="1"/>
          <p:nvPr/>
        </p:nvSpPr>
        <p:spPr>
          <a:xfrm rot="16200000">
            <a:off x="4984050" y="5178078"/>
            <a:ext cx="832632" cy="636044"/>
          </a:xfrm>
          <a:prstGeom prst="rect">
            <a:avLst/>
          </a:prstGeom>
          <a:noFill/>
        </p:spPr>
        <p:txBody>
          <a:bodyPr wrap="square" lIns="97393" tIns="48696" rIns="97393" bIns="48696" rtlCol="0">
            <a:spAutoFit/>
          </a:bodyPr>
          <a:lstStyle/>
          <a:p>
            <a:r>
              <a:rPr lang="en-US" altLang="ja-JP" sz="3400" dirty="0" err="1" smtClean="0">
                <a:latin typeface="Symbol" pitchFamily="18" charset="2"/>
              </a:rPr>
              <a:t>g</a:t>
            </a:r>
            <a:r>
              <a:rPr lang="en-US" altLang="ja-JP" sz="3400" dirty="0" err="1" smtClean="0"/>
              <a:t>x</a:t>
            </a:r>
            <a:r>
              <a:rPr lang="en-US" altLang="ja-JP" sz="3400" dirty="0" smtClean="0"/>
              <a:t>’</a:t>
            </a:r>
            <a:endParaRPr lang="ja-JP" altLang="en-US" sz="3400" dirty="0"/>
          </a:p>
        </p:txBody>
      </p:sp>
      <p:pic>
        <p:nvPicPr>
          <p:cNvPr id="17" name="図 1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34194" y="4464050"/>
            <a:ext cx="4160520" cy="2245360"/>
          </a:xfrm>
          <a:prstGeom prst="rect">
            <a:avLst/>
          </a:prstGeom>
        </p:spPr>
      </p:pic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860868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takahasi\Documents\ILC\PosiPol\new-positron\Conventional\analysis\time_vs_E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1605033" y="1386631"/>
            <a:ext cx="6453019" cy="4752587"/>
          </a:xfrm>
          <a:prstGeom prst="rect">
            <a:avLst/>
          </a:prstGeom>
          <a:noFill/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55982" y="6494"/>
            <a:ext cx="8951119" cy="1183217"/>
          </a:xfrm>
        </p:spPr>
        <p:txBody>
          <a:bodyPr>
            <a:normAutofit/>
          </a:bodyPr>
          <a:lstStyle/>
          <a:p>
            <a:r>
              <a:rPr lang="en-US" altLang="ja-JP" sz="5800" b="1" dirty="0" smtClean="0">
                <a:solidFill>
                  <a:srgbClr val="0000FF"/>
                </a:solidFill>
              </a:rPr>
              <a:t>Longitudinal phase space</a:t>
            </a:r>
            <a:endParaRPr lang="ja-JP" altLang="en-US" sz="5800" b="1" dirty="0">
              <a:solidFill>
                <a:srgbClr val="0000FF"/>
              </a:solidFill>
            </a:endParaRPr>
          </a:p>
        </p:txBody>
      </p:sp>
      <p:cxnSp>
        <p:nvCxnSpPr>
          <p:cNvPr id="5" name="直線矢印コネクタ 4"/>
          <p:cNvCxnSpPr/>
          <p:nvPr/>
        </p:nvCxnSpPr>
        <p:spPr>
          <a:xfrm>
            <a:off x="2309923" y="4257795"/>
            <a:ext cx="4072703" cy="0"/>
          </a:xfrm>
          <a:prstGeom prst="straightConnector1">
            <a:avLst/>
          </a:prstGeom>
          <a:ln w="3810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線矢印コネクタ 8"/>
          <p:cNvCxnSpPr/>
          <p:nvPr/>
        </p:nvCxnSpPr>
        <p:spPr>
          <a:xfrm>
            <a:off x="3641384" y="2804234"/>
            <a:ext cx="0" cy="1341749"/>
          </a:xfrm>
          <a:prstGeom prst="straightConnector1">
            <a:avLst/>
          </a:prstGeom>
          <a:ln w="3810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0" name="オブジェクト 9"/>
          <p:cNvGraphicFramePr>
            <a:graphicFrameLocks noChangeAspect="1"/>
          </p:cNvGraphicFramePr>
          <p:nvPr>
            <p:extLst>
              <p:ext uri="{D42A27DB-BD31-4B8C-83A1-F6EECF244321}">
                <p14:mod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912853490"/>
              </p:ext>
            </p:extLst>
          </p:nvPr>
        </p:nvGraphicFramePr>
        <p:xfrm>
          <a:off x="2325842" y="3290000"/>
          <a:ext cx="1301918" cy="369756"/>
        </p:xfrm>
        <a:graphic>
          <a:graphicData uri="http://schemas.openxmlformats.org/presentationml/2006/ole">
            <p:oleObj spid="_x0000_s3123" name="Equation" r:id="rId5" imgW="7315200" imgH="2184400" progId="">
              <p:embed/>
            </p:oleObj>
          </a:graphicData>
        </a:graphic>
      </p:graphicFrame>
      <p:sp>
        <p:nvSpPr>
          <p:cNvPr id="11" name="テキスト ボックス 10"/>
          <p:cNvSpPr txBox="1"/>
          <p:nvPr/>
        </p:nvSpPr>
        <p:spPr>
          <a:xfrm>
            <a:off x="3641384" y="5934982"/>
            <a:ext cx="2030060" cy="683119"/>
          </a:xfrm>
          <a:prstGeom prst="rect">
            <a:avLst/>
          </a:prstGeom>
          <a:noFill/>
        </p:spPr>
        <p:txBody>
          <a:bodyPr wrap="none" lIns="97393" tIns="48696" rIns="97393" bIns="48696" rtlCol="0">
            <a:spAutoFit/>
          </a:bodyPr>
          <a:lstStyle/>
          <a:p>
            <a:r>
              <a:rPr lang="en-US" altLang="ja-JP" sz="3800" dirty="0" smtClean="0"/>
              <a:t>Time (ns)</a:t>
            </a:r>
            <a:endParaRPr lang="ja-JP" altLang="en-US" sz="3800" dirty="0"/>
          </a:p>
        </p:txBody>
      </p:sp>
      <p:sp>
        <p:nvSpPr>
          <p:cNvPr id="14" name="テキスト ボックス 13"/>
          <p:cNvSpPr txBox="1"/>
          <p:nvPr/>
        </p:nvSpPr>
        <p:spPr>
          <a:xfrm rot="16200000">
            <a:off x="102423" y="3473481"/>
            <a:ext cx="1872064" cy="683119"/>
          </a:xfrm>
          <a:prstGeom prst="rect">
            <a:avLst/>
          </a:prstGeom>
          <a:noFill/>
        </p:spPr>
        <p:txBody>
          <a:bodyPr wrap="none" lIns="97393" tIns="48696" rIns="97393" bIns="48696" rtlCol="0">
            <a:spAutoFit/>
          </a:bodyPr>
          <a:lstStyle/>
          <a:p>
            <a:r>
              <a:rPr lang="en-US" altLang="ja-JP" sz="3800" dirty="0" err="1" smtClean="0"/>
              <a:t>Pz</a:t>
            </a:r>
            <a:r>
              <a:rPr lang="en-US" altLang="ja-JP" sz="3800" dirty="0" smtClean="0"/>
              <a:t>(MeV)</a:t>
            </a:r>
            <a:endParaRPr lang="ja-JP" altLang="en-US" sz="3800" dirty="0"/>
          </a:p>
        </p:txBody>
      </p:sp>
      <p:pic>
        <p:nvPicPr>
          <p:cNvPr id="13" name="図 1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845594" y="4400550"/>
            <a:ext cx="2707640" cy="416560"/>
          </a:xfrm>
          <a:prstGeom prst="rect">
            <a:avLst/>
          </a:prstGeom>
        </p:spPr>
      </p:pic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489083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22068" y="0"/>
            <a:ext cx="8951119" cy="972850"/>
          </a:xfrm>
        </p:spPr>
        <p:txBody>
          <a:bodyPr/>
          <a:lstStyle/>
          <a:p>
            <a:r>
              <a:rPr lang="en-US" altLang="ja-JP" b="1" dirty="0" smtClean="0">
                <a:solidFill>
                  <a:srgbClr val="0000FF"/>
                </a:solidFill>
              </a:rPr>
              <a:t>In the case of 300Hz scheme</a:t>
            </a:r>
            <a:endParaRPr kumimoji="1" lang="ja-JP" altLang="en-US" b="1" dirty="0">
              <a:solidFill>
                <a:srgbClr val="0000FF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068214"/>
            <a:ext cx="7635765" cy="58749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テキスト ボックス 3"/>
          <p:cNvSpPr txBox="1"/>
          <p:nvPr/>
        </p:nvSpPr>
        <p:spPr>
          <a:xfrm>
            <a:off x="5912698" y="1760652"/>
            <a:ext cx="3518073" cy="898562"/>
          </a:xfrm>
          <a:prstGeom prst="rect">
            <a:avLst/>
          </a:prstGeom>
          <a:solidFill>
            <a:schemeClr val="bg1"/>
          </a:solidFill>
        </p:spPr>
        <p:txBody>
          <a:bodyPr wrap="none" lIns="97393" tIns="48696" rIns="97393" bIns="48696" rtlCol="0">
            <a:spAutoFit/>
          </a:bodyPr>
          <a:lstStyle/>
          <a:p>
            <a:r>
              <a:rPr lang="en-US" altLang="ja-JP" sz="2600" dirty="0" smtClean="0"/>
              <a:t>spacing between triplets</a:t>
            </a:r>
          </a:p>
          <a:p>
            <a:r>
              <a:rPr lang="en-US" altLang="ja-JP" sz="2600" dirty="0" smtClean="0"/>
              <a:t>=3.3ms</a:t>
            </a:r>
            <a:endParaRPr lang="ja-JP" altLang="en-US" sz="2600" dirty="0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6147662" y="3549650"/>
            <a:ext cx="3056683" cy="498453"/>
          </a:xfrm>
          <a:prstGeom prst="rect">
            <a:avLst/>
          </a:prstGeom>
          <a:noFill/>
        </p:spPr>
        <p:txBody>
          <a:bodyPr wrap="none" lIns="97393" tIns="48696" rIns="97393" bIns="48696" rtlCol="0">
            <a:spAutoFit/>
          </a:bodyPr>
          <a:lstStyle/>
          <a:p>
            <a:r>
              <a:rPr lang="en-US" altLang="ja-JP" sz="2600" dirty="0" smtClean="0"/>
              <a:t>132bunches in </a:t>
            </a:r>
            <a:r>
              <a:rPr lang="en-US" altLang="ja-JP" sz="2600" dirty="0" smtClean="0">
                <a:solidFill>
                  <a:srgbClr val="FF0000"/>
                </a:solidFill>
              </a:rPr>
              <a:t>992ns</a:t>
            </a:r>
          </a:p>
        </p:txBody>
      </p:sp>
      <p:sp>
        <p:nvSpPr>
          <p:cNvPr id="3" name="テキスト ボックス 2"/>
          <p:cNvSpPr txBox="1"/>
          <p:nvPr/>
        </p:nvSpPr>
        <p:spPr>
          <a:xfrm>
            <a:off x="7052495" y="4418748"/>
            <a:ext cx="2893193" cy="1144783"/>
          </a:xfrm>
          <a:prstGeom prst="rect">
            <a:avLst/>
          </a:prstGeom>
          <a:noFill/>
        </p:spPr>
        <p:txBody>
          <a:bodyPr wrap="square" lIns="97393" tIns="48696" rIns="97393" bIns="48696" rtlCol="0">
            <a:spAutoFit/>
          </a:bodyPr>
          <a:lstStyle/>
          <a:p>
            <a:pPr algn="ctr"/>
            <a:r>
              <a:rPr lang="en-US" altLang="ja-JP" sz="2800" b="1" dirty="0" smtClean="0">
                <a:solidFill>
                  <a:srgbClr val="FF0000"/>
                </a:solidFill>
              </a:rPr>
              <a:t>good for a FC</a:t>
            </a:r>
          </a:p>
          <a:p>
            <a:pPr algn="ctr"/>
            <a:r>
              <a:rPr lang="en-US" altLang="ja-JP" sz="2000" b="1" dirty="0" smtClean="0">
                <a:solidFill>
                  <a:srgbClr val="FF0000"/>
                </a:solidFill>
              </a:rPr>
              <a:t>we can use existing FC technology </a:t>
            </a:r>
            <a:endParaRPr lang="ja-JP" altLang="en-US" sz="2000" b="1" dirty="0">
              <a:solidFill>
                <a:srgbClr val="FF0000"/>
              </a:solidFill>
            </a:endParaRPr>
          </a:p>
        </p:txBody>
      </p:sp>
      <p:cxnSp>
        <p:nvCxnSpPr>
          <p:cNvPr id="7" name="直線矢印コネクタ 6"/>
          <p:cNvCxnSpPr/>
          <p:nvPr/>
        </p:nvCxnSpPr>
        <p:spPr>
          <a:xfrm flipV="1">
            <a:off x="8307212" y="4005689"/>
            <a:ext cx="190086" cy="438459"/>
          </a:xfrm>
          <a:prstGeom prst="straightConnector1">
            <a:avLst/>
          </a:prstGeom>
          <a:ln w="38100" cap="flat" cmpd="sng" algn="ctr">
            <a:solidFill>
              <a:schemeClr val="accent1">
                <a:shade val="95000"/>
                <a:satMod val="105000"/>
              </a:schemeClr>
            </a:solidFill>
            <a:prstDash val="solid"/>
            <a:round/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55368" y="-38100"/>
            <a:ext cx="4428970" cy="898899"/>
          </a:xfrm>
        </p:spPr>
        <p:txBody>
          <a:bodyPr/>
          <a:lstStyle/>
          <a:p>
            <a:r>
              <a:rPr kumimoji="1" lang="en-US" altLang="ja-JP" b="1" dirty="0" smtClean="0">
                <a:solidFill>
                  <a:srgbClr val="0000FF"/>
                </a:solidFill>
              </a:rPr>
              <a:t>Assumptions</a:t>
            </a:r>
            <a:endParaRPr kumimoji="1" lang="ja-JP" altLang="en-US" b="1" dirty="0">
              <a:solidFill>
                <a:srgbClr val="0000FF"/>
              </a:solidFill>
            </a:endParaRPr>
          </a:p>
        </p:txBody>
      </p:sp>
      <p:grpSp>
        <p:nvGrpSpPr>
          <p:cNvPr id="18" name="グループ化 17"/>
          <p:cNvGrpSpPr/>
          <p:nvPr/>
        </p:nvGrpSpPr>
        <p:grpSpPr>
          <a:xfrm>
            <a:off x="1165484" y="1996667"/>
            <a:ext cx="2641842" cy="443709"/>
            <a:chOff x="1071538" y="1928802"/>
            <a:chExt cx="2428892" cy="428628"/>
          </a:xfrm>
        </p:grpSpPr>
        <p:sp>
          <p:nvSpPr>
            <p:cNvPr id="3" name="正方形/長方形 2"/>
            <p:cNvSpPr/>
            <p:nvPr/>
          </p:nvSpPr>
          <p:spPr>
            <a:xfrm>
              <a:off x="1071538" y="1928802"/>
              <a:ext cx="571504" cy="42862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正方形/長方形 5"/>
            <p:cNvSpPr/>
            <p:nvPr/>
          </p:nvSpPr>
          <p:spPr>
            <a:xfrm>
              <a:off x="2928926" y="1928802"/>
              <a:ext cx="571504" cy="42862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正方形/長方形 6"/>
            <p:cNvSpPr/>
            <p:nvPr/>
          </p:nvSpPr>
          <p:spPr>
            <a:xfrm>
              <a:off x="2000232" y="1928802"/>
              <a:ext cx="571504" cy="42862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9" name="テキスト ボックス 8"/>
          <p:cNvSpPr txBox="1"/>
          <p:nvPr/>
        </p:nvSpPr>
        <p:spPr>
          <a:xfrm>
            <a:off x="310771" y="2514329"/>
            <a:ext cx="4111985" cy="498453"/>
          </a:xfrm>
          <a:prstGeom prst="rect">
            <a:avLst/>
          </a:prstGeom>
          <a:noFill/>
        </p:spPr>
        <p:txBody>
          <a:bodyPr wrap="none" lIns="97393" tIns="48696" rIns="97393" bIns="48696" rtlCol="0">
            <a:spAutoFit/>
          </a:bodyPr>
          <a:lstStyle/>
          <a:p>
            <a:r>
              <a:rPr lang="en-US" altLang="ja-JP" sz="2600" dirty="0" smtClean="0"/>
              <a:t>a triplet: 132 bunches  992ns</a:t>
            </a:r>
            <a:endParaRPr lang="ja-JP" altLang="en-US" sz="2600" dirty="0"/>
          </a:p>
        </p:txBody>
      </p:sp>
      <p:grpSp>
        <p:nvGrpSpPr>
          <p:cNvPr id="19" name="グループ化 18"/>
          <p:cNvGrpSpPr/>
          <p:nvPr/>
        </p:nvGrpSpPr>
        <p:grpSpPr>
          <a:xfrm>
            <a:off x="1398587" y="4940291"/>
            <a:ext cx="2408738" cy="517661"/>
            <a:chOff x="1285852" y="4500570"/>
            <a:chExt cx="2214578" cy="500066"/>
          </a:xfrm>
        </p:grpSpPr>
        <p:sp>
          <p:nvSpPr>
            <p:cNvPr id="10" name="正方形/長方形 9"/>
            <p:cNvSpPr/>
            <p:nvPr/>
          </p:nvSpPr>
          <p:spPr>
            <a:xfrm>
              <a:off x="3428992" y="4500570"/>
              <a:ext cx="71438" cy="500066"/>
            </a:xfrm>
            <a:prstGeom prst="rect">
              <a:avLst/>
            </a:prstGeom>
            <a:solidFill>
              <a:srgbClr val="7030A0"/>
            </a:solidFill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正方形/長方形 10"/>
            <p:cNvSpPr/>
            <p:nvPr/>
          </p:nvSpPr>
          <p:spPr>
            <a:xfrm>
              <a:off x="2857488" y="4500570"/>
              <a:ext cx="71438" cy="500066"/>
            </a:xfrm>
            <a:prstGeom prst="rect">
              <a:avLst/>
            </a:prstGeom>
            <a:solidFill>
              <a:srgbClr val="7030A0"/>
            </a:solidFill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正方形/長方形 11"/>
            <p:cNvSpPr/>
            <p:nvPr/>
          </p:nvSpPr>
          <p:spPr>
            <a:xfrm>
              <a:off x="1285852" y="4500570"/>
              <a:ext cx="71438" cy="500066"/>
            </a:xfrm>
            <a:prstGeom prst="rect">
              <a:avLst/>
            </a:prstGeom>
            <a:solidFill>
              <a:srgbClr val="7030A0"/>
            </a:solidFill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14" name="直線コネクタ 13"/>
            <p:cNvCxnSpPr/>
            <p:nvPr/>
          </p:nvCxnSpPr>
          <p:spPr>
            <a:xfrm>
              <a:off x="1500166" y="4750603"/>
              <a:ext cx="1214446" cy="0"/>
            </a:xfrm>
            <a:prstGeom prst="line">
              <a:avLst/>
            </a:prstGeom>
            <a:ln w="19050"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5" name="円/楕円 14"/>
          <p:cNvSpPr/>
          <p:nvPr/>
        </p:nvSpPr>
        <p:spPr>
          <a:xfrm>
            <a:off x="6597909" y="3919408"/>
            <a:ext cx="2797244" cy="2588305"/>
          </a:xfrm>
          <a:prstGeom prst="ellips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7393" tIns="48696" rIns="97393" bIns="48696" rtlCol="0" anchor="ctr"/>
          <a:lstStyle/>
          <a:p>
            <a:pPr algn="ctr"/>
            <a:endParaRPr kumimoji="1" lang="ja-JP" altLang="en-US"/>
          </a:p>
        </p:txBody>
      </p:sp>
      <p:sp>
        <p:nvSpPr>
          <p:cNvPr id="17" name="正方形/長方形 16"/>
          <p:cNvSpPr/>
          <p:nvPr/>
        </p:nvSpPr>
        <p:spPr>
          <a:xfrm>
            <a:off x="6604570" y="1331103"/>
            <a:ext cx="2952647" cy="1774837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7393" tIns="48696" rIns="97393" bIns="48696" rtlCol="0" anchor="ctr"/>
          <a:lstStyle/>
          <a:p>
            <a:pPr algn="ctr"/>
            <a:endParaRPr kumimoji="1" lang="ja-JP" altLang="en-US"/>
          </a:p>
        </p:txBody>
      </p:sp>
      <p:sp>
        <p:nvSpPr>
          <p:cNvPr id="21" name="爆発 2 20"/>
          <p:cNvSpPr/>
          <p:nvPr/>
        </p:nvSpPr>
        <p:spPr>
          <a:xfrm>
            <a:off x="6604570" y="4903315"/>
            <a:ext cx="621610" cy="591612"/>
          </a:xfrm>
          <a:prstGeom prst="irregularSeal2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7393" tIns="48696" rIns="97393" bIns="48696" rtlCol="0" anchor="ctr"/>
          <a:lstStyle/>
          <a:p>
            <a:pPr algn="ctr"/>
            <a:endParaRPr kumimoji="1" lang="ja-JP" altLang="en-US"/>
          </a:p>
        </p:txBody>
      </p:sp>
      <p:sp>
        <p:nvSpPr>
          <p:cNvPr id="23" name="爆発 2 22"/>
          <p:cNvSpPr/>
          <p:nvPr/>
        </p:nvSpPr>
        <p:spPr>
          <a:xfrm>
            <a:off x="6604570" y="4903315"/>
            <a:ext cx="621610" cy="591612"/>
          </a:xfrm>
          <a:prstGeom prst="irregularSeal2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7393" tIns="48696" rIns="97393" bIns="48696" rtlCol="0" anchor="ctr"/>
          <a:lstStyle/>
          <a:p>
            <a:pPr algn="ctr"/>
            <a:endParaRPr kumimoji="1" lang="ja-JP" altLang="en-US"/>
          </a:p>
        </p:txBody>
      </p:sp>
      <p:sp>
        <p:nvSpPr>
          <p:cNvPr id="24" name="正方形/長方形 23"/>
          <p:cNvSpPr/>
          <p:nvPr/>
        </p:nvSpPr>
        <p:spPr>
          <a:xfrm>
            <a:off x="6371466" y="1552958"/>
            <a:ext cx="3496555" cy="1183225"/>
          </a:xfrm>
          <a:prstGeom prst="rect">
            <a:avLst/>
          </a:prstGeom>
          <a:gradFill flip="none"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lin ang="0" scaled="1"/>
            <a:tileRect/>
          </a:gradFill>
          <a:ln>
            <a:noFill/>
          </a:ln>
          <a:effectLst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7393" tIns="48696" rIns="97393" bIns="48696" rtlCol="0" anchor="ctr"/>
          <a:lstStyle/>
          <a:p>
            <a:pPr algn="ctr"/>
            <a:endParaRPr kumimoji="1" lang="ja-JP" altLang="en-US"/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155368" y="5916100"/>
            <a:ext cx="3137598" cy="898562"/>
          </a:xfrm>
          <a:prstGeom prst="rect">
            <a:avLst/>
          </a:prstGeom>
          <a:noFill/>
        </p:spPr>
        <p:txBody>
          <a:bodyPr wrap="none" lIns="97393" tIns="48696" rIns="97393" bIns="48696" rtlCol="0">
            <a:spAutoFit/>
          </a:bodyPr>
          <a:lstStyle/>
          <a:p>
            <a:r>
              <a:rPr lang="en-US" altLang="ja-JP" sz="2600" dirty="0" smtClean="0"/>
              <a:t>a train: 20 triplet </a:t>
            </a:r>
          </a:p>
          <a:p>
            <a:r>
              <a:rPr lang="en-US" altLang="ja-JP" sz="2600" dirty="0" smtClean="0"/>
              <a:t>= 2640 bunches 63ms</a:t>
            </a:r>
            <a:endParaRPr lang="ja-JP" altLang="en-US" sz="2600" dirty="0"/>
          </a:p>
        </p:txBody>
      </p:sp>
      <p:cxnSp>
        <p:nvCxnSpPr>
          <p:cNvPr id="27" name="直線コネクタ 26"/>
          <p:cNvCxnSpPr/>
          <p:nvPr/>
        </p:nvCxnSpPr>
        <p:spPr>
          <a:xfrm rot="16200000" flipV="1">
            <a:off x="1225478" y="2454334"/>
            <a:ext cx="2366450" cy="248643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線コネクタ 27"/>
          <p:cNvCxnSpPr/>
          <p:nvPr/>
        </p:nvCxnSpPr>
        <p:spPr>
          <a:xfrm rot="5400000" flipH="1" flipV="1">
            <a:off x="2699927" y="3621727"/>
            <a:ext cx="2292498" cy="7770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テキスト ボックス 30"/>
          <p:cNvSpPr txBox="1"/>
          <p:nvPr/>
        </p:nvSpPr>
        <p:spPr>
          <a:xfrm>
            <a:off x="2952612" y="5472391"/>
            <a:ext cx="1015597" cy="498453"/>
          </a:xfrm>
          <a:prstGeom prst="rect">
            <a:avLst/>
          </a:prstGeom>
          <a:noFill/>
        </p:spPr>
        <p:txBody>
          <a:bodyPr wrap="none" lIns="97393" tIns="48696" rIns="97393" bIns="48696" rtlCol="0">
            <a:spAutoFit/>
          </a:bodyPr>
          <a:lstStyle/>
          <a:p>
            <a:r>
              <a:rPr lang="en-US" altLang="ja-JP" sz="2600" dirty="0" smtClean="0"/>
              <a:t>3.3ms</a:t>
            </a:r>
            <a:endParaRPr lang="ja-JP" altLang="en-US" sz="2600" dirty="0"/>
          </a:p>
        </p:txBody>
      </p:sp>
      <p:sp>
        <p:nvSpPr>
          <p:cNvPr id="35" name="角丸四角形 34"/>
          <p:cNvSpPr/>
          <p:nvPr/>
        </p:nvSpPr>
        <p:spPr>
          <a:xfrm>
            <a:off x="4662039" y="295781"/>
            <a:ext cx="4972879" cy="1405080"/>
          </a:xfrm>
          <a:prstGeom prst="roundRect">
            <a:avLst/>
          </a:prstGeom>
          <a:solidFill>
            <a:srgbClr val="FFC000">
              <a:alpha val="3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7393" tIns="48696" rIns="97393" bIns="48696" rtlCol="0" anchor="ctr"/>
          <a:lstStyle/>
          <a:p>
            <a:r>
              <a:rPr lang="en-US" altLang="ja-JP" sz="2600" dirty="0" smtClean="0">
                <a:solidFill>
                  <a:schemeClr val="tx1"/>
                </a:solidFill>
              </a:rPr>
              <a:t>132 bunches</a:t>
            </a:r>
          </a:p>
          <a:p>
            <a:r>
              <a:rPr lang="en-US" altLang="ja-JP" sz="2600" dirty="0" smtClean="0">
                <a:solidFill>
                  <a:schemeClr val="tx1"/>
                </a:solidFill>
              </a:rPr>
              <a:t>  make a shock wave  </a:t>
            </a:r>
          </a:p>
          <a:p>
            <a:r>
              <a:rPr lang="en-US" altLang="ja-JP" sz="2600" dirty="0" smtClean="0">
                <a:solidFill>
                  <a:schemeClr val="tx1"/>
                </a:solidFill>
              </a:rPr>
              <a:t>   heat same position on the target</a:t>
            </a:r>
            <a:endParaRPr lang="ja-JP" altLang="en-US" sz="2600" dirty="0" smtClean="0">
              <a:solidFill>
                <a:schemeClr val="tx1"/>
              </a:solidFill>
            </a:endParaRPr>
          </a:p>
        </p:txBody>
      </p:sp>
      <p:sp>
        <p:nvSpPr>
          <p:cNvPr id="36" name="角丸四角形 35"/>
          <p:cNvSpPr/>
          <p:nvPr/>
        </p:nvSpPr>
        <p:spPr>
          <a:xfrm>
            <a:off x="4428935" y="3401747"/>
            <a:ext cx="4972879" cy="1035322"/>
          </a:xfrm>
          <a:prstGeom prst="roundRect">
            <a:avLst/>
          </a:prstGeom>
          <a:solidFill>
            <a:srgbClr val="FFC000">
              <a:alpha val="3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7393" tIns="48696" rIns="97393" bIns="48696" rtlCol="0" anchor="ctr"/>
          <a:lstStyle/>
          <a:p>
            <a:r>
              <a:rPr lang="en-US" altLang="ja-JP" sz="2600" dirty="0" smtClean="0">
                <a:solidFill>
                  <a:schemeClr val="tx1"/>
                </a:solidFill>
              </a:rPr>
              <a:t>each triplet hits</a:t>
            </a:r>
          </a:p>
          <a:p>
            <a:r>
              <a:rPr lang="en-US" altLang="ja-JP" sz="2600" dirty="0" smtClean="0">
                <a:solidFill>
                  <a:schemeClr val="tx1"/>
                </a:solidFill>
              </a:rPr>
              <a:t>different position on the target</a:t>
            </a: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155367" y="973155"/>
            <a:ext cx="2206516" cy="498453"/>
          </a:xfrm>
          <a:prstGeom prst="rect">
            <a:avLst/>
          </a:prstGeom>
          <a:noFill/>
        </p:spPr>
        <p:txBody>
          <a:bodyPr wrap="none" lIns="97393" tIns="48696" rIns="97393" bIns="48696" rtlCol="0">
            <a:spAutoFit/>
          </a:bodyPr>
          <a:lstStyle/>
          <a:p>
            <a:r>
              <a:rPr lang="en-US" altLang="ja-JP" sz="2600" dirty="0" smtClean="0"/>
              <a:t>drive electrons</a:t>
            </a:r>
            <a:endParaRPr lang="ja-JP" altLang="en-US" sz="2600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664052" y="1451064"/>
            <a:ext cx="1562377" cy="390731"/>
          </a:xfrm>
          <a:prstGeom prst="rect">
            <a:avLst/>
          </a:prstGeom>
          <a:noFill/>
        </p:spPr>
        <p:txBody>
          <a:bodyPr wrap="none" lIns="97393" tIns="48696" rIns="97393" bIns="48696" rtlCol="0">
            <a:spAutoFit/>
          </a:bodyPr>
          <a:lstStyle/>
          <a:p>
            <a:r>
              <a:rPr kumimoji="1" lang="en-US" altLang="ja-JP" dirty="0" smtClean="0"/>
              <a:t>2×10</a:t>
            </a:r>
            <a:r>
              <a:rPr kumimoji="1" lang="en-US" altLang="ja-JP" baseline="30000" dirty="0" smtClean="0"/>
              <a:t>10</a:t>
            </a:r>
            <a:r>
              <a:rPr kumimoji="1" lang="en-US" altLang="ja-JP" dirty="0" smtClean="0"/>
              <a:t>/bunch</a:t>
            </a:r>
            <a:endParaRPr kumimoji="1" lang="ja-JP" altLang="en-US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6311900" y="6378914"/>
            <a:ext cx="3500571" cy="567986"/>
          </a:xfrm>
          <a:prstGeom prst="rect">
            <a:avLst/>
          </a:prstGeom>
          <a:noFill/>
        </p:spPr>
        <p:txBody>
          <a:bodyPr wrap="square" lIns="97393" tIns="48696" rIns="97393" bIns="48696" rtlCol="0">
            <a:spAutoFit/>
          </a:bodyPr>
          <a:lstStyle/>
          <a:p>
            <a:r>
              <a:rPr lang="en-US" altLang="ja-JP" sz="3000" b="1" dirty="0" smtClean="0">
                <a:solidFill>
                  <a:srgbClr val="FF0000"/>
                </a:solidFill>
              </a:rPr>
              <a:t>slow rotation target</a:t>
            </a:r>
            <a:endParaRPr lang="ja-JP" altLang="en-US" sz="3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5.55112E-17 L 0.55712 -0.00139 " pathEditMode="relative" rAng="0" ptsTypes="AA">
                                      <p:cBhvr>
                                        <p:cTn id="6" dur="3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78" y="-1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000"/>
                            </p:stCondLst>
                            <p:childTnLst>
                              <p:par>
                                <p:cTn id="1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8" presetClass="emph" presetSubtype="0" repeatCount="indefinite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17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3" presetClass="pat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1.11022E-16 L 0.53768 0.00139 " pathEditMode="relative" rAng="0" ptsTypes="AA">
                                      <p:cBhvr>
                                        <p:cTn id="21" dur="5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69" y="1"/>
                                    </p:animMotion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" presetClass="path" presetSubtype="0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-0.00017 0.00093 C -0.00017 0.08125 0.04809 0.14653 0.10712 0.14653 C 0.16632 0.14653 0.21441 0.08125 0.21441 0.00069 C 0.21441 -0.0794 0.1665 -0.1456 0.10695 -0.14583 C 0.04809 -0.14514 -0.00052 -0.07963 -0.00017 0.00093 Z " pathEditMode="relative" rAng="0" ptsTypes="fffff">
                                      <p:cBhvr>
                                        <p:cTn id="26" dur="3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7" y="0"/>
                                    </p:animMotion>
                                  </p:childTnLst>
                                </p:cTn>
                              </p:par>
                              <p:par>
                                <p:cTn id="27" presetID="10" presetClass="exit" presetSubtype="0" fill="hold" grpId="2" nodeType="withEffect">
                                  <p:stCondLst>
                                    <p:cond delay="3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" presetClass="path" presetSubtype="0" fill="hold" grpId="1" nodeType="withEffect">
                                  <p:stCondLst>
                                    <p:cond delay="3000"/>
                                  </p:stCondLst>
                                  <p:childTnLst>
                                    <p:animMotion origin="layout" path="M -0.00017 0.00093 C -0.00017 0.08125 0.04809 0.14653 0.10712 0.14653 C 0.16632 0.14653 0.21441 0.08125 0.21441 0.00069 C 0.21441 -0.0794 0.1665 -0.1456 0.10695 -0.14583 C 0.04809 -0.14514 -0.00052 -0.07963 -0.00017 0.00093 Z " pathEditMode="relative" rAng="0" ptsTypes="fffff">
                                      <p:cBhvr>
                                        <p:cTn id="34" dur="3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7" y="0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xit" presetSubtype="0" fill="hold" grpId="2" nodeType="withEffect">
                                  <p:stCondLst>
                                    <p:cond delay="3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" presetClass="emph" presetSubtype="1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Clr clrSpc="hsl" dir="ccw">
                                      <p:cBhvr>
                                        <p:cTn id="39" dur="3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83C16"/>
                                      </p:to>
                                    </p:animClr>
                                    <p:set>
                                      <p:cBhvr>
                                        <p:cTn id="40" dur="3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1" dur="3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6000"/>
                            </p:stCondLst>
                            <p:childTnLst>
                              <p:par>
                                <p:cTn id="4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21" grpId="0" animBg="1"/>
      <p:bldP spid="21" grpId="1" animBg="1"/>
      <p:bldP spid="21" grpId="2" animBg="1"/>
      <p:bldP spid="23" grpId="0" animBg="1"/>
      <p:bldP spid="23" grpId="1" animBg="1"/>
      <p:bldP spid="23" grpId="2" animBg="1"/>
      <p:bldP spid="24" grpId="0" animBg="1"/>
      <p:bldP spid="35" grpId="0" animBg="1"/>
      <p:bldP spid="36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グループ化 5"/>
          <p:cNvGrpSpPr/>
          <p:nvPr/>
        </p:nvGrpSpPr>
        <p:grpSpPr>
          <a:xfrm>
            <a:off x="400571" y="1659051"/>
            <a:ext cx="8615333" cy="5366996"/>
            <a:chOff x="251520" y="1700808"/>
            <a:chExt cx="7920880" cy="5184576"/>
          </a:xfrm>
        </p:grpSpPr>
        <p:grpSp>
          <p:nvGrpSpPr>
            <p:cNvPr id="8" name="グループ化 15"/>
            <p:cNvGrpSpPr/>
            <p:nvPr/>
          </p:nvGrpSpPr>
          <p:grpSpPr>
            <a:xfrm>
              <a:off x="251520" y="1700808"/>
              <a:ext cx="7920880" cy="5184576"/>
              <a:chOff x="323528" y="764704"/>
              <a:chExt cx="7920880" cy="5184576"/>
            </a:xfrm>
          </p:grpSpPr>
          <p:grpSp>
            <p:nvGrpSpPr>
              <p:cNvPr id="11" name="グループ化 16"/>
              <p:cNvGrpSpPr/>
              <p:nvPr/>
            </p:nvGrpSpPr>
            <p:grpSpPr>
              <a:xfrm>
                <a:off x="323528" y="764704"/>
                <a:ext cx="7920880" cy="5184576"/>
                <a:chOff x="-956024" y="-226155"/>
                <a:chExt cx="10333038" cy="7205663"/>
              </a:xfrm>
            </p:grpSpPr>
            <p:pic>
              <p:nvPicPr>
                <p:cNvPr id="20" name="Picture 6" descr="C:\Users\takahasi\Documents\ILC\PosiPol\new-positron\Conventional\sig4.0mm_2.jpg"/>
                <p:cNvPicPr>
                  <a:picLocks noChangeAspect="1" noChangeArrowheads="1"/>
                </p:cNvPicPr>
                <p:nvPr/>
              </p:nvPicPr>
              <p:blipFill>
                <a:blip r:embed="rId3" cstate="print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  <a:extLst>
                    <a:ext uri="{28A0092B-C50C-407E-A947-70E740481C1C}">
      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-956024" y="-226155"/>
                  <a:ext cx="10333038" cy="7205663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    <a:solidFill>
                        <a:srgbClr val="FFFFFF"/>
                      </a:solidFill>
                    </a14:hiddenFill>
                  </a:ext>
                </a:extLst>
              </p:spPr>
            </p:pic>
            <p:sp>
              <p:nvSpPr>
                <p:cNvPr id="21" name="フリーフォーム 20"/>
                <p:cNvSpPr/>
                <p:nvPr/>
              </p:nvSpPr>
              <p:spPr>
                <a:xfrm>
                  <a:off x="2794314" y="224062"/>
                  <a:ext cx="4813644" cy="3890513"/>
                </a:xfrm>
                <a:custGeom>
                  <a:avLst/>
                  <a:gdLst>
                    <a:gd name="connsiteX0" fmla="*/ 4826705 w 4826705"/>
                    <a:gd name="connsiteY0" fmla="*/ 3856007 h 3856007"/>
                    <a:gd name="connsiteX1" fmla="*/ 1867845 w 4826705"/>
                    <a:gd name="connsiteY1" fmla="*/ 3536830 h 3856007"/>
                    <a:gd name="connsiteX2" fmla="*/ 504871 w 4826705"/>
                    <a:gd name="connsiteY2" fmla="*/ 3062377 h 3856007"/>
                    <a:gd name="connsiteX3" fmla="*/ 47671 w 4826705"/>
                    <a:gd name="connsiteY3" fmla="*/ 2147977 h 3856007"/>
                    <a:gd name="connsiteX4" fmla="*/ 13166 w 4826705"/>
                    <a:gd name="connsiteY4" fmla="*/ 1475117 h 3856007"/>
                    <a:gd name="connsiteX5" fmla="*/ 39045 w 4826705"/>
                    <a:gd name="connsiteY5" fmla="*/ 0 h 3856007"/>
                    <a:gd name="connsiteX0" fmla="*/ 4813644 w 4813644"/>
                    <a:gd name="connsiteY0" fmla="*/ 3856007 h 3856007"/>
                    <a:gd name="connsiteX1" fmla="*/ 1854784 w 4813644"/>
                    <a:gd name="connsiteY1" fmla="*/ 3536830 h 3856007"/>
                    <a:gd name="connsiteX2" fmla="*/ 491810 w 4813644"/>
                    <a:gd name="connsiteY2" fmla="*/ 3062377 h 3856007"/>
                    <a:gd name="connsiteX3" fmla="*/ 34610 w 4813644"/>
                    <a:gd name="connsiteY3" fmla="*/ 2147977 h 3856007"/>
                    <a:gd name="connsiteX4" fmla="*/ 105 w 4813644"/>
                    <a:gd name="connsiteY4" fmla="*/ 1475117 h 3856007"/>
                    <a:gd name="connsiteX5" fmla="*/ 25984 w 4813644"/>
                    <a:gd name="connsiteY5" fmla="*/ 0 h 3856007"/>
                    <a:gd name="connsiteX0" fmla="*/ 4813644 w 4813644"/>
                    <a:gd name="connsiteY0" fmla="*/ 3856007 h 3856007"/>
                    <a:gd name="connsiteX1" fmla="*/ 1854784 w 4813644"/>
                    <a:gd name="connsiteY1" fmla="*/ 3536830 h 3856007"/>
                    <a:gd name="connsiteX2" fmla="*/ 491810 w 4813644"/>
                    <a:gd name="connsiteY2" fmla="*/ 3062377 h 3856007"/>
                    <a:gd name="connsiteX3" fmla="*/ 34610 w 4813644"/>
                    <a:gd name="connsiteY3" fmla="*/ 2147977 h 3856007"/>
                    <a:gd name="connsiteX4" fmla="*/ 105 w 4813644"/>
                    <a:gd name="connsiteY4" fmla="*/ 1475117 h 3856007"/>
                    <a:gd name="connsiteX5" fmla="*/ 25984 w 4813644"/>
                    <a:gd name="connsiteY5" fmla="*/ 0 h 3856007"/>
                    <a:gd name="connsiteX0" fmla="*/ 4813644 w 4813644"/>
                    <a:gd name="connsiteY0" fmla="*/ 3856007 h 3856007"/>
                    <a:gd name="connsiteX1" fmla="*/ 1854784 w 4813644"/>
                    <a:gd name="connsiteY1" fmla="*/ 3536830 h 3856007"/>
                    <a:gd name="connsiteX2" fmla="*/ 491810 w 4813644"/>
                    <a:gd name="connsiteY2" fmla="*/ 3062377 h 3856007"/>
                    <a:gd name="connsiteX3" fmla="*/ 34610 w 4813644"/>
                    <a:gd name="connsiteY3" fmla="*/ 2147977 h 3856007"/>
                    <a:gd name="connsiteX4" fmla="*/ 105 w 4813644"/>
                    <a:gd name="connsiteY4" fmla="*/ 1475117 h 3856007"/>
                    <a:gd name="connsiteX5" fmla="*/ 25984 w 4813644"/>
                    <a:gd name="connsiteY5" fmla="*/ 0 h 3856007"/>
                    <a:gd name="connsiteX0" fmla="*/ 4813644 w 4813644"/>
                    <a:gd name="connsiteY0" fmla="*/ 3856007 h 3856007"/>
                    <a:gd name="connsiteX1" fmla="*/ 1854784 w 4813644"/>
                    <a:gd name="connsiteY1" fmla="*/ 3536830 h 3856007"/>
                    <a:gd name="connsiteX2" fmla="*/ 491810 w 4813644"/>
                    <a:gd name="connsiteY2" fmla="*/ 3062377 h 3856007"/>
                    <a:gd name="connsiteX3" fmla="*/ 34610 w 4813644"/>
                    <a:gd name="connsiteY3" fmla="*/ 2147977 h 3856007"/>
                    <a:gd name="connsiteX4" fmla="*/ 105 w 4813644"/>
                    <a:gd name="connsiteY4" fmla="*/ 1475117 h 3856007"/>
                    <a:gd name="connsiteX5" fmla="*/ 25984 w 4813644"/>
                    <a:gd name="connsiteY5" fmla="*/ 0 h 3856007"/>
                    <a:gd name="connsiteX0" fmla="*/ 4813644 w 4813644"/>
                    <a:gd name="connsiteY0" fmla="*/ 3890513 h 3890513"/>
                    <a:gd name="connsiteX1" fmla="*/ 1854784 w 4813644"/>
                    <a:gd name="connsiteY1" fmla="*/ 3571336 h 3890513"/>
                    <a:gd name="connsiteX2" fmla="*/ 491810 w 4813644"/>
                    <a:gd name="connsiteY2" fmla="*/ 3096883 h 3890513"/>
                    <a:gd name="connsiteX3" fmla="*/ 34610 w 4813644"/>
                    <a:gd name="connsiteY3" fmla="*/ 2182483 h 3890513"/>
                    <a:gd name="connsiteX4" fmla="*/ 105 w 4813644"/>
                    <a:gd name="connsiteY4" fmla="*/ 1509623 h 3890513"/>
                    <a:gd name="connsiteX5" fmla="*/ 25984 w 4813644"/>
                    <a:gd name="connsiteY5" fmla="*/ 0 h 38905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813644" h="3890513">
                      <a:moveTo>
                        <a:pt x="4813644" y="3890513"/>
                      </a:moveTo>
                      <a:cubicBezTo>
                        <a:pt x="3694367" y="3797060"/>
                        <a:pt x="2583716" y="3703608"/>
                        <a:pt x="1854784" y="3571336"/>
                      </a:cubicBezTo>
                      <a:cubicBezTo>
                        <a:pt x="1134478" y="3404558"/>
                        <a:pt x="795172" y="3328358"/>
                        <a:pt x="491810" y="3096883"/>
                      </a:cubicBezTo>
                      <a:cubicBezTo>
                        <a:pt x="188448" y="2865407"/>
                        <a:pt x="73429" y="2447026"/>
                        <a:pt x="34610" y="2182483"/>
                      </a:cubicBezTo>
                      <a:cubicBezTo>
                        <a:pt x="-4209" y="1917940"/>
                        <a:pt x="1543" y="1873370"/>
                        <a:pt x="105" y="1509623"/>
                      </a:cubicBezTo>
                      <a:cubicBezTo>
                        <a:pt x="-1333" y="1145876"/>
                        <a:pt x="12325" y="558560"/>
                        <a:pt x="25984" y="0"/>
                      </a:cubicBezTo>
                    </a:path>
                  </a:pathLst>
                </a:custGeom>
                <a:ln w="28575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8" name="フリーフォーム 17"/>
              <p:cNvSpPr/>
              <p:nvPr/>
            </p:nvSpPr>
            <p:spPr>
              <a:xfrm>
                <a:off x="5348376" y="1112786"/>
                <a:ext cx="1527879" cy="2061735"/>
              </a:xfrm>
              <a:custGeom>
                <a:avLst/>
                <a:gdLst>
                  <a:gd name="connsiteX0" fmla="*/ 1943136 w 1943136"/>
                  <a:gd name="connsiteY0" fmla="*/ 2872596 h 2872596"/>
                  <a:gd name="connsiteX1" fmla="*/ 416261 w 1943136"/>
                  <a:gd name="connsiteY1" fmla="*/ 2432649 h 2872596"/>
                  <a:gd name="connsiteX2" fmla="*/ 45325 w 1943136"/>
                  <a:gd name="connsiteY2" fmla="*/ 2044460 h 2872596"/>
                  <a:gd name="connsiteX3" fmla="*/ 19446 w 1943136"/>
                  <a:gd name="connsiteY3" fmla="*/ 0 h 2872596"/>
                  <a:gd name="connsiteX0" fmla="*/ 1943136 w 1943136"/>
                  <a:gd name="connsiteY0" fmla="*/ 2872596 h 2872596"/>
                  <a:gd name="connsiteX1" fmla="*/ 416261 w 1943136"/>
                  <a:gd name="connsiteY1" fmla="*/ 2432649 h 2872596"/>
                  <a:gd name="connsiteX2" fmla="*/ 45325 w 1943136"/>
                  <a:gd name="connsiteY2" fmla="*/ 2044460 h 2872596"/>
                  <a:gd name="connsiteX3" fmla="*/ 19446 w 1943136"/>
                  <a:gd name="connsiteY3" fmla="*/ 0 h 2872596"/>
                  <a:gd name="connsiteX0" fmla="*/ 1943136 w 1943136"/>
                  <a:gd name="connsiteY0" fmla="*/ 2872596 h 2872596"/>
                  <a:gd name="connsiteX1" fmla="*/ 416261 w 1943136"/>
                  <a:gd name="connsiteY1" fmla="*/ 2432649 h 2872596"/>
                  <a:gd name="connsiteX2" fmla="*/ 45325 w 1943136"/>
                  <a:gd name="connsiteY2" fmla="*/ 2044460 h 2872596"/>
                  <a:gd name="connsiteX3" fmla="*/ 19446 w 1943136"/>
                  <a:gd name="connsiteY3" fmla="*/ 0 h 2872596"/>
                  <a:gd name="connsiteX0" fmla="*/ 1943136 w 1943136"/>
                  <a:gd name="connsiteY0" fmla="*/ 2872596 h 2872596"/>
                  <a:gd name="connsiteX1" fmla="*/ 416261 w 1943136"/>
                  <a:gd name="connsiteY1" fmla="*/ 2432649 h 2872596"/>
                  <a:gd name="connsiteX2" fmla="*/ 45325 w 1943136"/>
                  <a:gd name="connsiteY2" fmla="*/ 2044460 h 2872596"/>
                  <a:gd name="connsiteX3" fmla="*/ 19446 w 1943136"/>
                  <a:gd name="connsiteY3" fmla="*/ 0 h 2872596"/>
                  <a:gd name="connsiteX0" fmla="*/ 1943136 w 1943136"/>
                  <a:gd name="connsiteY0" fmla="*/ 2872596 h 2872596"/>
                  <a:gd name="connsiteX1" fmla="*/ 416261 w 1943136"/>
                  <a:gd name="connsiteY1" fmla="*/ 2432649 h 2872596"/>
                  <a:gd name="connsiteX2" fmla="*/ 45325 w 1943136"/>
                  <a:gd name="connsiteY2" fmla="*/ 2044460 h 2872596"/>
                  <a:gd name="connsiteX3" fmla="*/ 19446 w 1943136"/>
                  <a:gd name="connsiteY3" fmla="*/ 0 h 2872596"/>
                  <a:gd name="connsiteX0" fmla="*/ 1943136 w 1943136"/>
                  <a:gd name="connsiteY0" fmla="*/ 2872596 h 2872596"/>
                  <a:gd name="connsiteX1" fmla="*/ 416261 w 1943136"/>
                  <a:gd name="connsiteY1" fmla="*/ 2432649 h 2872596"/>
                  <a:gd name="connsiteX2" fmla="*/ 45325 w 1943136"/>
                  <a:gd name="connsiteY2" fmla="*/ 2044460 h 2872596"/>
                  <a:gd name="connsiteX3" fmla="*/ 19446 w 1943136"/>
                  <a:gd name="connsiteY3" fmla="*/ 0 h 2872596"/>
                  <a:gd name="connsiteX0" fmla="*/ 1932980 w 1932980"/>
                  <a:gd name="connsiteY0" fmla="*/ 2872596 h 2872596"/>
                  <a:gd name="connsiteX1" fmla="*/ 406105 w 1932980"/>
                  <a:gd name="connsiteY1" fmla="*/ 2432649 h 2872596"/>
                  <a:gd name="connsiteX2" fmla="*/ 35169 w 1932980"/>
                  <a:gd name="connsiteY2" fmla="*/ 2044460 h 2872596"/>
                  <a:gd name="connsiteX3" fmla="*/ 9290 w 1932980"/>
                  <a:gd name="connsiteY3" fmla="*/ 0 h 2872596"/>
                  <a:gd name="connsiteX0" fmla="*/ 1932980 w 1932980"/>
                  <a:gd name="connsiteY0" fmla="*/ 2872596 h 2872596"/>
                  <a:gd name="connsiteX1" fmla="*/ 406105 w 1932980"/>
                  <a:gd name="connsiteY1" fmla="*/ 2432649 h 2872596"/>
                  <a:gd name="connsiteX2" fmla="*/ 35169 w 1932980"/>
                  <a:gd name="connsiteY2" fmla="*/ 2044460 h 2872596"/>
                  <a:gd name="connsiteX3" fmla="*/ 9290 w 1932980"/>
                  <a:gd name="connsiteY3" fmla="*/ 0 h 2872596"/>
                  <a:gd name="connsiteX0" fmla="*/ 1932980 w 1932980"/>
                  <a:gd name="connsiteY0" fmla="*/ 2872596 h 2872596"/>
                  <a:gd name="connsiteX1" fmla="*/ 406105 w 1932980"/>
                  <a:gd name="connsiteY1" fmla="*/ 2432649 h 2872596"/>
                  <a:gd name="connsiteX2" fmla="*/ 35169 w 1932980"/>
                  <a:gd name="connsiteY2" fmla="*/ 2044460 h 2872596"/>
                  <a:gd name="connsiteX3" fmla="*/ 9290 w 1932980"/>
                  <a:gd name="connsiteY3" fmla="*/ 0 h 2872596"/>
                  <a:gd name="connsiteX0" fmla="*/ 1925351 w 1925351"/>
                  <a:gd name="connsiteY0" fmla="*/ 2872596 h 2872596"/>
                  <a:gd name="connsiteX1" fmla="*/ 398476 w 1925351"/>
                  <a:gd name="connsiteY1" fmla="*/ 2432649 h 2872596"/>
                  <a:gd name="connsiteX2" fmla="*/ 27540 w 1925351"/>
                  <a:gd name="connsiteY2" fmla="*/ 2044460 h 2872596"/>
                  <a:gd name="connsiteX3" fmla="*/ 1661 w 1925351"/>
                  <a:gd name="connsiteY3" fmla="*/ 0 h 28725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25351" h="2872596">
                    <a:moveTo>
                      <a:pt x="1925351" y="2872596"/>
                    </a:moveTo>
                    <a:cubicBezTo>
                      <a:pt x="1320064" y="2721634"/>
                      <a:pt x="714778" y="2570673"/>
                      <a:pt x="398476" y="2432649"/>
                    </a:cubicBezTo>
                    <a:cubicBezTo>
                      <a:pt x="116679" y="2329131"/>
                      <a:pt x="102302" y="2406769"/>
                      <a:pt x="27540" y="2044460"/>
                    </a:cubicBezTo>
                    <a:cubicBezTo>
                      <a:pt x="-4090" y="1630393"/>
                      <a:pt x="-1215" y="828135"/>
                      <a:pt x="1661" y="0"/>
                    </a:cubicBezTo>
                  </a:path>
                </a:pathLst>
              </a:custGeom>
              <a:ln w="28575">
                <a:solidFill>
                  <a:srgbClr val="FFC000"/>
                </a:solidFill>
                <a:prstDash val="dash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" name="フリーフォーム 18"/>
              <p:cNvSpPr/>
              <p:nvPr/>
            </p:nvSpPr>
            <p:spPr>
              <a:xfrm>
                <a:off x="1613140" y="1089750"/>
                <a:ext cx="5263116" cy="3563386"/>
              </a:xfrm>
              <a:custGeom>
                <a:avLst/>
                <a:gdLst>
                  <a:gd name="connsiteX0" fmla="*/ 6878785 w 6878785"/>
                  <a:gd name="connsiteY0" fmla="*/ 4873925 h 4873925"/>
                  <a:gd name="connsiteX1" fmla="*/ 3298823 w 6878785"/>
                  <a:gd name="connsiteY1" fmla="*/ 4701397 h 4873925"/>
                  <a:gd name="connsiteX2" fmla="*/ 866174 w 6878785"/>
                  <a:gd name="connsiteY2" fmla="*/ 4295955 h 4873925"/>
                  <a:gd name="connsiteX3" fmla="*/ 98423 w 6878785"/>
                  <a:gd name="connsiteY3" fmla="*/ 3623095 h 4873925"/>
                  <a:gd name="connsiteX4" fmla="*/ 3532 w 6878785"/>
                  <a:gd name="connsiteY4" fmla="*/ 2838091 h 4873925"/>
                  <a:gd name="connsiteX5" fmla="*/ 29412 w 6878785"/>
                  <a:gd name="connsiteY5" fmla="*/ 0 h 4873925"/>
                  <a:gd name="connsiteX0" fmla="*/ 6878785 w 6878785"/>
                  <a:gd name="connsiteY0" fmla="*/ 4873925 h 4873925"/>
                  <a:gd name="connsiteX1" fmla="*/ 3298823 w 6878785"/>
                  <a:gd name="connsiteY1" fmla="*/ 4701397 h 4873925"/>
                  <a:gd name="connsiteX2" fmla="*/ 866174 w 6878785"/>
                  <a:gd name="connsiteY2" fmla="*/ 4295955 h 4873925"/>
                  <a:gd name="connsiteX3" fmla="*/ 98423 w 6878785"/>
                  <a:gd name="connsiteY3" fmla="*/ 3623095 h 4873925"/>
                  <a:gd name="connsiteX4" fmla="*/ 3532 w 6878785"/>
                  <a:gd name="connsiteY4" fmla="*/ 2838091 h 4873925"/>
                  <a:gd name="connsiteX5" fmla="*/ 29412 w 6878785"/>
                  <a:gd name="connsiteY5" fmla="*/ 0 h 4873925"/>
                  <a:gd name="connsiteX0" fmla="*/ 6878785 w 6878785"/>
                  <a:gd name="connsiteY0" fmla="*/ 4873925 h 4873925"/>
                  <a:gd name="connsiteX1" fmla="*/ 3298823 w 6878785"/>
                  <a:gd name="connsiteY1" fmla="*/ 4701397 h 4873925"/>
                  <a:gd name="connsiteX2" fmla="*/ 866174 w 6878785"/>
                  <a:gd name="connsiteY2" fmla="*/ 4295955 h 4873925"/>
                  <a:gd name="connsiteX3" fmla="*/ 98423 w 6878785"/>
                  <a:gd name="connsiteY3" fmla="*/ 3623095 h 4873925"/>
                  <a:gd name="connsiteX4" fmla="*/ 3532 w 6878785"/>
                  <a:gd name="connsiteY4" fmla="*/ 2838091 h 4873925"/>
                  <a:gd name="connsiteX5" fmla="*/ 29412 w 6878785"/>
                  <a:gd name="connsiteY5" fmla="*/ 0 h 4873925"/>
                  <a:gd name="connsiteX0" fmla="*/ 6878785 w 6878785"/>
                  <a:gd name="connsiteY0" fmla="*/ 4873925 h 4873925"/>
                  <a:gd name="connsiteX1" fmla="*/ 3298823 w 6878785"/>
                  <a:gd name="connsiteY1" fmla="*/ 4701397 h 4873925"/>
                  <a:gd name="connsiteX2" fmla="*/ 866174 w 6878785"/>
                  <a:gd name="connsiteY2" fmla="*/ 4295955 h 4873925"/>
                  <a:gd name="connsiteX3" fmla="*/ 98423 w 6878785"/>
                  <a:gd name="connsiteY3" fmla="*/ 3623095 h 4873925"/>
                  <a:gd name="connsiteX4" fmla="*/ 3532 w 6878785"/>
                  <a:gd name="connsiteY4" fmla="*/ 2838091 h 4873925"/>
                  <a:gd name="connsiteX5" fmla="*/ 29412 w 6878785"/>
                  <a:gd name="connsiteY5" fmla="*/ 0 h 4873925"/>
                  <a:gd name="connsiteX0" fmla="*/ 6878785 w 6878785"/>
                  <a:gd name="connsiteY0" fmla="*/ 4873925 h 4873925"/>
                  <a:gd name="connsiteX1" fmla="*/ 3298823 w 6878785"/>
                  <a:gd name="connsiteY1" fmla="*/ 4701397 h 4873925"/>
                  <a:gd name="connsiteX2" fmla="*/ 866174 w 6878785"/>
                  <a:gd name="connsiteY2" fmla="*/ 4295955 h 4873925"/>
                  <a:gd name="connsiteX3" fmla="*/ 98423 w 6878785"/>
                  <a:gd name="connsiteY3" fmla="*/ 3623095 h 4873925"/>
                  <a:gd name="connsiteX4" fmla="*/ 3532 w 6878785"/>
                  <a:gd name="connsiteY4" fmla="*/ 2838091 h 4873925"/>
                  <a:gd name="connsiteX5" fmla="*/ 29412 w 6878785"/>
                  <a:gd name="connsiteY5" fmla="*/ 0 h 4873925"/>
                  <a:gd name="connsiteX0" fmla="*/ 6886615 w 6886615"/>
                  <a:gd name="connsiteY0" fmla="*/ 4873925 h 4873925"/>
                  <a:gd name="connsiteX1" fmla="*/ 3306653 w 6886615"/>
                  <a:gd name="connsiteY1" fmla="*/ 4701397 h 4873925"/>
                  <a:gd name="connsiteX2" fmla="*/ 874004 w 6886615"/>
                  <a:gd name="connsiteY2" fmla="*/ 4295955 h 4873925"/>
                  <a:gd name="connsiteX3" fmla="*/ 106253 w 6886615"/>
                  <a:gd name="connsiteY3" fmla="*/ 3623095 h 4873925"/>
                  <a:gd name="connsiteX4" fmla="*/ 2736 w 6886615"/>
                  <a:gd name="connsiteY4" fmla="*/ 2838091 h 4873925"/>
                  <a:gd name="connsiteX5" fmla="*/ 37242 w 6886615"/>
                  <a:gd name="connsiteY5" fmla="*/ 0 h 4873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886615" h="4873925">
                    <a:moveTo>
                      <a:pt x="6886615" y="4873925"/>
                    </a:moveTo>
                    <a:cubicBezTo>
                      <a:pt x="5597685" y="4835825"/>
                      <a:pt x="4308755" y="4797725"/>
                      <a:pt x="3306653" y="4701397"/>
                    </a:cubicBezTo>
                    <a:cubicBezTo>
                      <a:pt x="2304551" y="4605069"/>
                      <a:pt x="1407404" y="4475672"/>
                      <a:pt x="874004" y="4295955"/>
                    </a:cubicBezTo>
                    <a:cubicBezTo>
                      <a:pt x="340604" y="4116238"/>
                      <a:pt x="301786" y="3952336"/>
                      <a:pt x="106253" y="3623095"/>
                    </a:cubicBezTo>
                    <a:cubicBezTo>
                      <a:pt x="31490" y="3285227"/>
                      <a:pt x="14238" y="3441940"/>
                      <a:pt x="2736" y="2838091"/>
                    </a:cubicBezTo>
                    <a:cubicBezTo>
                      <a:pt x="-8766" y="2234242"/>
                      <a:pt x="18551" y="1117121"/>
                      <a:pt x="37242" y="0"/>
                    </a:cubicBezTo>
                  </a:path>
                </a:pathLst>
              </a:custGeom>
              <a:ln w="28575">
                <a:solidFill>
                  <a:srgbClr val="FFC000"/>
                </a:solidFill>
                <a:prstDash val="dash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4" name="テキスト ボックス 33"/>
            <p:cNvSpPr txBox="1"/>
            <p:nvPr/>
          </p:nvSpPr>
          <p:spPr>
            <a:xfrm>
              <a:off x="3124200" y="2667000"/>
              <a:ext cx="853619" cy="47570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2600" b="1" dirty="0" smtClean="0">
                  <a:solidFill>
                    <a:srgbClr val="FF0000"/>
                  </a:solidFill>
                </a:rPr>
                <a:t>35J/g</a:t>
              </a:r>
              <a:endParaRPr lang="ja-JP" altLang="en-US" sz="2600" b="1" dirty="0">
                <a:solidFill>
                  <a:srgbClr val="FF0000"/>
                </a:solidFill>
              </a:endParaRPr>
            </a:p>
          </p:txBody>
        </p:sp>
        <p:sp>
          <p:nvSpPr>
            <p:cNvPr id="35" name="テキスト ボックス 34"/>
            <p:cNvSpPr txBox="1"/>
            <p:nvPr/>
          </p:nvSpPr>
          <p:spPr>
            <a:xfrm>
              <a:off x="5573583" y="3429000"/>
              <a:ext cx="775244" cy="47570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2600" dirty="0" smtClean="0"/>
                <a:t>500k</a:t>
              </a:r>
              <a:endParaRPr lang="ja-JP" altLang="en-US" sz="2600" dirty="0"/>
            </a:p>
          </p:txBody>
        </p:sp>
        <p:sp>
          <p:nvSpPr>
            <p:cNvPr id="37" name="テキスト ボックス 36"/>
            <p:cNvSpPr txBox="1"/>
            <p:nvPr/>
          </p:nvSpPr>
          <p:spPr>
            <a:xfrm>
              <a:off x="5838643" y="5462971"/>
              <a:ext cx="775244" cy="47570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2600" dirty="0" smtClean="0">
                  <a:solidFill>
                    <a:srgbClr val="FFC000"/>
                  </a:solidFill>
                </a:rPr>
                <a:t>100k</a:t>
              </a:r>
              <a:endParaRPr lang="ja-JP" altLang="en-US" sz="2600" dirty="0">
                <a:solidFill>
                  <a:srgbClr val="FFC000"/>
                </a:solidFill>
              </a:endParaRPr>
            </a:p>
          </p:txBody>
        </p:sp>
      </p:grp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26571" y="-101599"/>
            <a:ext cx="9212729" cy="1104900"/>
          </a:xfrm>
        </p:spPr>
        <p:txBody>
          <a:bodyPr/>
          <a:lstStyle/>
          <a:p>
            <a:r>
              <a:rPr lang="en-US" altLang="ja-JP" b="1" dirty="0" smtClean="0">
                <a:solidFill>
                  <a:srgbClr val="0066FF"/>
                </a:solidFill>
              </a:rPr>
              <a:t>Parameter Plots for 300 Hz scheme</a:t>
            </a:r>
            <a:endParaRPr kumimoji="1" lang="ja-JP" altLang="en-US" b="1" dirty="0">
              <a:solidFill>
                <a:srgbClr val="0066FF"/>
              </a:solidFill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593173" y="705097"/>
            <a:ext cx="2974548" cy="944729"/>
          </a:xfrm>
          <a:prstGeom prst="rect">
            <a:avLst/>
          </a:prstGeom>
          <a:noFill/>
        </p:spPr>
        <p:txBody>
          <a:bodyPr wrap="none" lIns="97393" tIns="48696" rIns="97393" bIns="48696" rtlCol="0">
            <a:spAutoFit/>
          </a:bodyPr>
          <a:lstStyle/>
          <a:p>
            <a:r>
              <a:rPr lang="en-US" altLang="ja-JP" sz="2100" dirty="0" smtClean="0"/>
              <a:t>e- directly on to Tungsten</a:t>
            </a:r>
          </a:p>
          <a:p>
            <a:r>
              <a:rPr lang="en-US" altLang="ja-JP" sz="3400" dirty="0" smtClean="0">
                <a:latin typeface="Symbol" pitchFamily="18" charset="2"/>
              </a:rPr>
              <a:t>s</a:t>
            </a:r>
            <a:r>
              <a:rPr lang="en-US" altLang="ja-JP" sz="3400" dirty="0" smtClean="0"/>
              <a:t>=4.0mm</a:t>
            </a:r>
            <a:endParaRPr lang="ja-JP" altLang="en-US" sz="3400" b="1" u="sng" dirty="0">
              <a:solidFill>
                <a:srgbClr val="FF0000"/>
              </a:solidFill>
            </a:endParaRPr>
          </a:p>
        </p:txBody>
      </p:sp>
      <p:cxnSp>
        <p:nvCxnSpPr>
          <p:cNvPr id="5" name="直線コネクタ 4"/>
          <p:cNvCxnSpPr/>
          <p:nvPr/>
        </p:nvCxnSpPr>
        <p:spPr>
          <a:xfrm>
            <a:off x="4553281" y="1294782"/>
            <a:ext cx="1243220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テキスト ボックス 6"/>
          <p:cNvSpPr txBox="1"/>
          <p:nvPr/>
        </p:nvSpPr>
        <p:spPr>
          <a:xfrm>
            <a:off x="6185007" y="1072927"/>
            <a:ext cx="1188922" cy="390731"/>
          </a:xfrm>
          <a:prstGeom prst="rect">
            <a:avLst/>
          </a:prstGeom>
          <a:noFill/>
        </p:spPr>
        <p:txBody>
          <a:bodyPr wrap="none" lIns="97393" tIns="48696" rIns="97393" bIns="48696" rtlCol="0">
            <a:spAutoFit/>
          </a:bodyPr>
          <a:lstStyle/>
          <a:p>
            <a:r>
              <a:rPr lang="en-US" altLang="ja-JP" dirty="0" smtClean="0"/>
              <a:t>PEDD   J/g</a:t>
            </a:r>
            <a:endParaRPr kumimoji="1" lang="ja-JP" altLang="en-US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4397880" y="764552"/>
            <a:ext cx="1497419" cy="390731"/>
          </a:xfrm>
          <a:prstGeom prst="rect">
            <a:avLst/>
          </a:prstGeom>
          <a:noFill/>
        </p:spPr>
        <p:txBody>
          <a:bodyPr wrap="none" lIns="97393" tIns="48696" rIns="97393" bIns="48696" rtlCol="0">
            <a:spAutoFit/>
          </a:bodyPr>
          <a:lstStyle/>
          <a:p>
            <a:r>
              <a:rPr kumimoji="1" lang="en-US" altLang="ja-JP" dirty="0" smtClean="0"/>
              <a:t>colored band</a:t>
            </a:r>
            <a:endParaRPr kumimoji="1" lang="ja-JP" altLang="en-US" dirty="0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6107306" y="764552"/>
            <a:ext cx="1684275" cy="390731"/>
          </a:xfrm>
          <a:prstGeom prst="rect">
            <a:avLst/>
          </a:prstGeom>
          <a:noFill/>
        </p:spPr>
        <p:txBody>
          <a:bodyPr wrap="none" lIns="97393" tIns="48696" rIns="97393" bIns="48696" rtlCol="0">
            <a:spAutoFit/>
          </a:bodyPr>
          <a:lstStyle/>
          <a:p>
            <a:r>
              <a:rPr lang="en-US" altLang="ja-JP" dirty="0" smtClean="0"/>
              <a:t>accepted e+/e-</a:t>
            </a:r>
            <a:endParaRPr kumimoji="1" lang="ja-JP" altLang="en-US" dirty="0"/>
          </a:p>
        </p:txBody>
      </p:sp>
      <p:cxnSp>
        <p:nvCxnSpPr>
          <p:cNvPr id="32" name="直線コネクタ 31"/>
          <p:cNvCxnSpPr/>
          <p:nvPr/>
        </p:nvCxnSpPr>
        <p:spPr>
          <a:xfrm>
            <a:off x="4551595" y="1601724"/>
            <a:ext cx="1243220" cy="0"/>
          </a:xfrm>
          <a:prstGeom prst="line">
            <a:avLst/>
          </a:prstGeom>
          <a:ln w="28575">
            <a:solidFill>
              <a:srgbClr val="FFC000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テキスト ボックス 32"/>
          <p:cNvSpPr txBox="1"/>
          <p:nvPr/>
        </p:nvSpPr>
        <p:spPr>
          <a:xfrm>
            <a:off x="6110139" y="1425807"/>
            <a:ext cx="2040173" cy="390731"/>
          </a:xfrm>
          <a:prstGeom prst="rect">
            <a:avLst/>
          </a:prstGeom>
          <a:noFill/>
        </p:spPr>
        <p:txBody>
          <a:bodyPr wrap="none" lIns="97393" tIns="48696" rIns="97393" bIns="48696" rtlCol="0">
            <a:spAutoFit/>
          </a:bodyPr>
          <a:lstStyle/>
          <a:p>
            <a:r>
              <a:rPr lang="en-US" altLang="ja-JP" dirty="0" err="1" smtClean="0"/>
              <a:t>dT</a:t>
            </a:r>
            <a:r>
              <a:rPr lang="en-US" altLang="ja-JP" dirty="0" smtClean="0"/>
              <a:t> max by a triplet</a:t>
            </a:r>
            <a:endParaRPr kumimoji="1" lang="ja-JP" altLang="en-US" dirty="0"/>
          </a:p>
        </p:txBody>
      </p:sp>
      <p:sp>
        <p:nvSpPr>
          <p:cNvPr id="26" name="テキスト ボックス 25"/>
          <p:cNvSpPr txBox="1"/>
          <p:nvPr/>
        </p:nvSpPr>
        <p:spPr>
          <a:xfrm>
            <a:off x="2033257" y="2185952"/>
            <a:ext cx="380783" cy="421508"/>
          </a:xfrm>
          <a:prstGeom prst="rect">
            <a:avLst/>
          </a:prstGeom>
          <a:noFill/>
        </p:spPr>
        <p:txBody>
          <a:bodyPr wrap="none" lIns="97393" tIns="48696" rIns="97393" bIns="48696" rtlCol="0">
            <a:spAutoFit/>
          </a:bodyPr>
          <a:lstStyle/>
          <a:p>
            <a:r>
              <a:rPr lang="ja-JP" altLang="en-US" sz="2100" b="1" dirty="0" smtClean="0">
                <a:solidFill>
                  <a:srgbClr val="FF0000"/>
                </a:solidFill>
              </a:rPr>
              <a:t>１</a:t>
            </a:r>
            <a:endParaRPr lang="ja-JP" altLang="en-US" sz="2100" b="1" dirty="0">
              <a:solidFill>
                <a:srgbClr val="FF0000"/>
              </a:solidFill>
            </a:endParaRPr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3110706" y="2185952"/>
            <a:ext cx="380783" cy="421508"/>
          </a:xfrm>
          <a:prstGeom prst="rect">
            <a:avLst/>
          </a:prstGeom>
          <a:noFill/>
        </p:spPr>
        <p:txBody>
          <a:bodyPr wrap="none" lIns="97393" tIns="48696" rIns="97393" bIns="48696" rtlCol="0">
            <a:spAutoFit/>
          </a:bodyPr>
          <a:lstStyle/>
          <a:p>
            <a:r>
              <a:rPr lang="ja-JP" altLang="en-US" sz="2100" b="1" dirty="0" smtClean="0">
                <a:solidFill>
                  <a:srgbClr val="FF0000"/>
                </a:solidFill>
              </a:rPr>
              <a:t>２</a:t>
            </a:r>
            <a:endParaRPr lang="ja-JP" altLang="en-US" sz="2100" b="1" dirty="0">
              <a:solidFill>
                <a:srgbClr val="FF0000"/>
              </a:solidFill>
            </a:endParaRPr>
          </a:p>
        </p:txBody>
      </p:sp>
      <p:sp>
        <p:nvSpPr>
          <p:cNvPr id="28" name="テキスト ボックス 27"/>
          <p:cNvSpPr txBox="1"/>
          <p:nvPr/>
        </p:nvSpPr>
        <p:spPr>
          <a:xfrm>
            <a:off x="4188156" y="2185952"/>
            <a:ext cx="380783" cy="421508"/>
          </a:xfrm>
          <a:prstGeom prst="rect">
            <a:avLst/>
          </a:prstGeom>
          <a:noFill/>
        </p:spPr>
        <p:txBody>
          <a:bodyPr wrap="none" lIns="97393" tIns="48696" rIns="97393" bIns="48696" rtlCol="0">
            <a:spAutoFit/>
          </a:bodyPr>
          <a:lstStyle/>
          <a:p>
            <a:r>
              <a:rPr lang="ja-JP" altLang="en-US" sz="2100" b="1" dirty="0" smtClean="0">
                <a:solidFill>
                  <a:srgbClr val="FF0000"/>
                </a:solidFill>
              </a:rPr>
              <a:t>３</a:t>
            </a:r>
            <a:endParaRPr lang="ja-JP" altLang="en-US" sz="2100" b="1" dirty="0">
              <a:solidFill>
                <a:srgbClr val="FF0000"/>
              </a:solidFill>
            </a:endParaRPr>
          </a:p>
        </p:txBody>
      </p:sp>
      <p:sp>
        <p:nvSpPr>
          <p:cNvPr id="29" name="テキスト ボックス 28"/>
          <p:cNvSpPr txBox="1"/>
          <p:nvPr/>
        </p:nvSpPr>
        <p:spPr>
          <a:xfrm>
            <a:off x="5205572" y="2185952"/>
            <a:ext cx="391556" cy="421508"/>
          </a:xfrm>
          <a:prstGeom prst="rect">
            <a:avLst/>
          </a:prstGeom>
          <a:noFill/>
        </p:spPr>
        <p:txBody>
          <a:bodyPr wrap="square" lIns="97393" tIns="48696" rIns="97393" bIns="48696" rtlCol="0">
            <a:spAutoFit/>
          </a:bodyPr>
          <a:lstStyle/>
          <a:p>
            <a:r>
              <a:rPr lang="ja-JP" altLang="en-US" sz="2100" b="1" dirty="0" smtClean="0">
                <a:solidFill>
                  <a:srgbClr val="FF0000"/>
                </a:solidFill>
              </a:rPr>
              <a:t>４</a:t>
            </a:r>
            <a:endParaRPr lang="ja-JP" altLang="en-US" sz="2100" b="1" dirty="0">
              <a:solidFill>
                <a:srgbClr val="FF0000"/>
              </a:solidFill>
            </a:endParaRPr>
          </a:p>
        </p:txBody>
      </p:sp>
      <p:sp>
        <p:nvSpPr>
          <p:cNvPr id="30" name="テキスト ボックス 29"/>
          <p:cNvSpPr txBox="1"/>
          <p:nvPr/>
        </p:nvSpPr>
        <p:spPr>
          <a:xfrm>
            <a:off x="6283022" y="2185952"/>
            <a:ext cx="391556" cy="421508"/>
          </a:xfrm>
          <a:prstGeom prst="rect">
            <a:avLst/>
          </a:prstGeom>
          <a:noFill/>
        </p:spPr>
        <p:txBody>
          <a:bodyPr wrap="square" lIns="97393" tIns="48696" rIns="97393" bIns="48696" rtlCol="0">
            <a:spAutoFit/>
          </a:bodyPr>
          <a:lstStyle/>
          <a:p>
            <a:r>
              <a:rPr lang="en-US" altLang="ja-JP" sz="2100" b="1" dirty="0" smtClean="0">
                <a:solidFill>
                  <a:srgbClr val="FF0000"/>
                </a:solidFill>
              </a:rPr>
              <a:t>5</a:t>
            </a:r>
            <a:endParaRPr lang="ja-JP" altLang="en-US" sz="2100" b="1" dirty="0">
              <a:solidFill>
                <a:srgbClr val="FF0000"/>
              </a:solidFill>
            </a:endParaRPr>
          </a:p>
        </p:txBody>
      </p:sp>
      <p:sp>
        <p:nvSpPr>
          <p:cNvPr id="25" name="正方形/長方形 24"/>
          <p:cNvSpPr/>
          <p:nvPr/>
        </p:nvSpPr>
        <p:spPr>
          <a:xfrm>
            <a:off x="634010" y="1568390"/>
            <a:ext cx="352047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2000" b="1" dirty="0" smtClean="0">
                <a:latin typeface="Helvetica" pitchFamily="-110" charset="0"/>
              </a:rPr>
              <a:t>Ne</a:t>
            </a:r>
            <a:r>
              <a:rPr lang="en-US" altLang="ja-JP" sz="2400" b="1" baseline="30000" dirty="0" smtClean="0">
                <a:latin typeface="Helvetica" pitchFamily="-110" charset="0"/>
              </a:rPr>
              <a:t>-</a:t>
            </a:r>
            <a:r>
              <a:rPr lang="en-US" altLang="ja-JP" sz="2000" b="1" dirty="0" smtClean="0">
                <a:latin typeface="Helvetica" pitchFamily="-110" charset="0"/>
              </a:rPr>
              <a:t>(drive) = 2x10</a:t>
            </a:r>
            <a:r>
              <a:rPr lang="en-US" altLang="ja-JP" sz="2000" b="1" baseline="30000" dirty="0" smtClean="0">
                <a:latin typeface="Helvetica" pitchFamily="-110" charset="0"/>
              </a:rPr>
              <a:t>10 </a:t>
            </a:r>
            <a:r>
              <a:rPr lang="en-US" altLang="ja-JP" sz="2000" b="1" dirty="0" smtClean="0">
                <a:latin typeface="Helvetica" pitchFamily="-110" charset="0"/>
              </a:rPr>
              <a:t>/bunch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グループ化 5"/>
          <p:cNvGrpSpPr/>
          <p:nvPr/>
        </p:nvGrpSpPr>
        <p:grpSpPr>
          <a:xfrm>
            <a:off x="400571" y="1671751"/>
            <a:ext cx="8615333" cy="5366996"/>
            <a:chOff x="251520" y="1700808"/>
            <a:chExt cx="7920880" cy="5184576"/>
          </a:xfrm>
        </p:grpSpPr>
        <p:grpSp>
          <p:nvGrpSpPr>
            <p:cNvPr id="8" name="グループ化 15"/>
            <p:cNvGrpSpPr/>
            <p:nvPr/>
          </p:nvGrpSpPr>
          <p:grpSpPr>
            <a:xfrm>
              <a:off x="251520" y="1700808"/>
              <a:ext cx="7920880" cy="5184576"/>
              <a:chOff x="323528" y="764704"/>
              <a:chExt cx="7920880" cy="5184576"/>
            </a:xfrm>
          </p:grpSpPr>
          <p:grpSp>
            <p:nvGrpSpPr>
              <p:cNvPr id="11" name="グループ化 16"/>
              <p:cNvGrpSpPr/>
              <p:nvPr/>
            </p:nvGrpSpPr>
            <p:grpSpPr>
              <a:xfrm>
                <a:off x="323528" y="764704"/>
                <a:ext cx="7920880" cy="5184576"/>
                <a:chOff x="-956024" y="-226155"/>
                <a:chExt cx="10333038" cy="7205663"/>
              </a:xfrm>
            </p:grpSpPr>
            <p:pic>
              <p:nvPicPr>
                <p:cNvPr id="20" name="Picture 6" descr="C:\Users\takahasi\Documents\ILC\PosiPol\new-positron\Conventional\sig4.0mm_2.jpg"/>
                <p:cNvPicPr>
                  <a:picLocks noChangeAspect="1" noChangeArrowheads="1"/>
                </p:cNvPicPr>
                <p:nvPr/>
              </p:nvPicPr>
              <p:blipFill>
                <a:blip r:embed="rId3" cstate="print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  <a:extLst>
                    <a:ext uri="{28A0092B-C50C-407E-A947-70E740481C1C}">
      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-956024" y="-226155"/>
                  <a:ext cx="10333038" cy="7205663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    <a:solidFill>
                        <a:srgbClr val="FFFFFF"/>
                      </a:solidFill>
                    </a14:hiddenFill>
                  </a:ext>
                </a:extLst>
              </p:spPr>
            </p:pic>
            <p:sp>
              <p:nvSpPr>
                <p:cNvPr id="21" name="フリーフォーム 20"/>
                <p:cNvSpPr/>
                <p:nvPr/>
              </p:nvSpPr>
              <p:spPr>
                <a:xfrm>
                  <a:off x="2794314" y="224062"/>
                  <a:ext cx="4813644" cy="3890513"/>
                </a:xfrm>
                <a:custGeom>
                  <a:avLst/>
                  <a:gdLst>
                    <a:gd name="connsiteX0" fmla="*/ 4826705 w 4826705"/>
                    <a:gd name="connsiteY0" fmla="*/ 3856007 h 3856007"/>
                    <a:gd name="connsiteX1" fmla="*/ 1867845 w 4826705"/>
                    <a:gd name="connsiteY1" fmla="*/ 3536830 h 3856007"/>
                    <a:gd name="connsiteX2" fmla="*/ 504871 w 4826705"/>
                    <a:gd name="connsiteY2" fmla="*/ 3062377 h 3856007"/>
                    <a:gd name="connsiteX3" fmla="*/ 47671 w 4826705"/>
                    <a:gd name="connsiteY3" fmla="*/ 2147977 h 3856007"/>
                    <a:gd name="connsiteX4" fmla="*/ 13166 w 4826705"/>
                    <a:gd name="connsiteY4" fmla="*/ 1475117 h 3856007"/>
                    <a:gd name="connsiteX5" fmla="*/ 39045 w 4826705"/>
                    <a:gd name="connsiteY5" fmla="*/ 0 h 3856007"/>
                    <a:gd name="connsiteX0" fmla="*/ 4813644 w 4813644"/>
                    <a:gd name="connsiteY0" fmla="*/ 3856007 h 3856007"/>
                    <a:gd name="connsiteX1" fmla="*/ 1854784 w 4813644"/>
                    <a:gd name="connsiteY1" fmla="*/ 3536830 h 3856007"/>
                    <a:gd name="connsiteX2" fmla="*/ 491810 w 4813644"/>
                    <a:gd name="connsiteY2" fmla="*/ 3062377 h 3856007"/>
                    <a:gd name="connsiteX3" fmla="*/ 34610 w 4813644"/>
                    <a:gd name="connsiteY3" fmla="*/ 2147977 h 3856007"/>
                    <a:gd name="connsiteX4" fmla="*/ 105 w 4813644"/>
                    <a:gd name="connsiteY4" fmla="*/ 1475117 h 3856007"/>
                    <a:gd name="connsiteX5" fmla="*/ 25984 w 4813644"/>
                    <a:gd name="connsiteY5" fmla="*/ 0 h 3856007"/>
                    <a:gd name="connsiteX0" fmla="*/ 4813644 w 4813644"/>
                    <a:gd name="connsiteY0" fmla="*/ 3856007 h 3856007"/>
                    <a:gd name="connsiteX1" fmla="*/ 1854784 w 4813644"/>
                    <a:gd name="connsiteY1" fmla="*/ 3536830 h 3856007"/>
                    <a:gd name="connsiteX2" fmla="*/ 491810 w 4813644"/>
                    <a:gd name="connsiteY2" fmla="*/ 3062377 h 3856007"/>
                    <a:gd name="connsiteX3" fmla="*/ 34610 w 4813644"/>
                    <a:gd name="connsiteY3" fmla="*/ 2147977 h 3856007"/>
                    <a:gd name="connsiteX4" fmla="*/ 105 w 4813644"/>
                    <a:gd name="connsiteY4" fmla="*/ 1475117 h 3856007"/>
                    <a:gd name="connsiteX5" fmla="*/ 25984 w 4813644"/>
                    <a:gd name="connsiteY5" fmla="*/ 0 h 3856007"/>
                    <a:gd name="connsiteX0" fmla="*/ 4813644 w 4813644"/>
                    <a:gd name="connsiteY0" fmla="*/ 3856007 h 3856007"/>
                    <a:gd name="connsiteX1" fmla="*/ 1854784 w 4813644"/>
                    <a:gd name="connsiteY1" fmla="*/ 3536830 h 3856007"/>
                    <a:gd name="connsiteX2" fmla="*/ 491810 w 4813644"/>
                    <a:gd name="connsiteY2" fmla="*/ 3062377 h 3856007"/>
                    <a:gd name="connsiteX3" fmla="*/ 34610 w 4813644"/>
                    <a:gd name="connsiteY3" fmla="*/ 2147977 h 3856007"/>
                    <a:gd name="connsiteX4" fmla="*/ 105 w 4813644"/>
                    <a:gd name="connsiteY4" fmla="*/ 1475117 h 3856007"/>
                    <a:gd name="connsiteX5" fmla="*/ 25984 w 4813644"/>
                    <a:gd name="connsiteY5" fmla="*/ 0 h 3856007"/>
                    <a:gd name="connsiteX0" fmla="*/ 4813644 w 4813644"/>
                    <a:gd name="connsiteY0" fmla="*/ 3856007 h 3856007"/>
                    <a:gd name="connsiteX1" fmla="*/ 1854784 w 4813644"/>
                    <a:gd name="connsiteY1" fmla="*/ 3536830 h 3856007"/>
                    <a:gd name="connsiteX2" fmla="*/ 491810 w 4813644"/>
                    <a:gd name="connsiteY2" fmla="*/ 3062377 h 3856007"/>
                    <a:gd name="connsiteX3" fmla="*/ 34610 w 4813644"/>
                    <a:gd name="connsiteY3" fmla="*/ 2147977 h 3856007"/>
                    <a:gd name="connsiteX4" fmla="*/ 105 w 4813644"/>
                    <a:gd name="connsiteY4" fmla="*/ 1475117 h 3856007"/>
                    <a:gd name="connsiteX5" fmla="*/ 25984 w 4813644"/>
                    <a:gd name="connsiteY5" fmla="*/ 0 h 3856007"/>
                    <a:gd name="connsiteX0" fmla="*/ 4813644 w 4813644"/>
                    <a:gd name="connsiteY0" fmla="*/ 3890513 h 3890513"/>
                    <a:gd name="connsiteX1" fmla="*/ 1854784 w 4813644"/>
                    <a:gd name="connsiteY1" fmla="*/ 3571336 h 3890513"/>
                    <a:gd name="connsiteX2" fmla="*/ 491810 w 4813644"/>
                    <a:gd name="connsiteY2" fmla="*/ 3096883 h 3890513"/>
                    <a:gd name="connsiteX3" fmla="*/ 34610 w 4813644"/>
                    <a:gd name="connsiteY3" fmla="*/ 2182483 h 3890513"/>
                    <a:gd name="connsiteX4" fmla="*/ 105 w 4813644"/>
                    <a:gd name="connsiteY4" fmla="*/ 1509623 h 3890513"/>
                    <a:gd name="connsiteX5" fmla="*/ 25984 w 4813644"/>
                    <a:gd name="connsiteY5" fmla="*/ 0 h 38905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813644" h="3890513">
                      <a:moveTo>
                        <a:pt x="4813644" y="3890513"/>
                      </a:moveTo>
                      <a:cubicBezTo>
                        <a:pt x="3694367" y="3797060"/>
                        <a:pt x="2583716" y="3703608"/>
                        <a:pt x="1854784" y="3571336"/>
                      </a:cubicBezTo>
                      <a:cubicBezTo>
                        <a:pt x="1134478" y="3404558"/>
                        <a:pt x="795172" y="3328358"/>
                        <a:pt x="491810" y="3096883"/>
                      </a:cubicBezTo>
                      <a:cubicBezTo>
                        <a:pt x="188448" y="2865407"/>
                        <a:pt x="73429" y="2447026"/>
                        <a:pt x="34610" y="2182483"/>
                      </a:cubicBezTo>
                      <a:cubicBezTo>
                        <a:pt x="-4209" y="1917940"/>
                        <a:pt x="1543" y="1873370"/>
                        <a:pt x="105" y="1509623"/>
                      </a:cubicBezTo>
                      <a:cubicBezTo>
                        <a:pt x="-1333" y="1145876"/>
                        <a:pt x="12325" y="558560"/>
                        <a:pt x="25984" y="0"/>
                      </a:cubicBezTo>
                    </a:path>
                  </a:pathLst>
                </a:custGeom>
                <a:ln w="28575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8" name="フリーフォーム 17"/>
              <p:cNvSpPr/>
              <p:nvPr/>
            </p:nvSpPr>
            <p:spPr>
              <a:xfrm>
                <a:off x="5348376" y="1112786"/>
                <a:ext cx="1527879" cy="2061735"/>
              </a:xfrm>
              <a:custGeom>
                <a:avLst/>
                <a:gdLst>
                  <a:gd name="connsiteX0" fmla="*/ 1943136 w 1943136"/>
                  <a:gd name="connsiteY0" fmla="*/ 2872596 h 2872596"/>
                  <a:gd name="connsiteX1" fmla="*/ 416261 w 1943136"/>
                  <a:gd name="connsiteY1" fmla="*/ 2432649 h 2872596"/>
                  <a:gd name="connsiteX2" fmla="*/ 45325 w 1943136"/>
                  <a:gd name="connsiteY2" fmla="*/ 2044460 h 2872596"/>
                  <a:gd name="connsiteX3" fmla="*/ 19446 w 1943136"/>
                  <a:gd name="connsiteY3" fmla="*/ 0 h 2872596"/>
                  <a:gd name="connsiteX0" fmla="*/ 1943136 w 1943136"/>
                  <a:gd name="connsiteY0" fmla="*/ 2872596 h 2872596"/>
                  <a:gd name="connsiteX1" fmla="*/ 416261 w 1943136"/>
                  <a:gd name="connsiteY1" fmla="*/ 2432649 h 2872596"/>
                  <a:gd name="connsiteX2" fmla="*/ 45325 w 1943136"/>
                  <a:gd name="connsiteY2" fmla="*/ 2044460 h 2872596"/>
                  <a:gd name="connsiteX3" fmla="*/ 19446 w 1943136"/>
                  <a:gd name="connsiteY3" fmla="*/ 0 h 2872596"/>
                  <a:gd name="connsiteX0" fmla="*/ 1943136 w 1943136"/>
                  <a:gd name="connsiteY0" fmla="*/ 2872596 h 2872596"/>
                  <a:gd name="connsiteX1" fmla="*/ 416261 w 1943136"/>
                  <a:gd name="connsiteY1" fmla="*/ 2432649 h 2872596"/>
                  <a:gd name="connsiteX2" fmla="*/ 45325 w 1943136"/>
                  <a:gd name="connsiteY2" fmla="*/ 2044460 h 2872596"/>
                  <a:gd name="connsiteX3" fmla="*/ 19446 w 1943136"/>
                  <a:gd name="connsiteY3" fmla="*/ 0 h 2872596"/>
                  <a:gd name="connsiteX0" fmla="*/ 1943136 w 1943136"/>
                  <a:gd name="connsiteY0" fmla="*/ 2872596 h 2872596"/>
                  <a:gd name="connsiteX1" fmla="*/ 416261 w 1943136"/>
                  <a:gd name="connsiteY1" fmla="*/ 2432649 h 2872596"/>
                  <a:gd name="connsiteX2" fmla="*/ 45325 w 1943136"/>
                  <a:gd name="connsiteY2" fmla="*/ 2044460 h 2872596"/>
                  <a:gd name="connsiteX3" fmla="*/ 19446 w 1943136"/>
                  <a:gd name="connsiteY3" fmla="*/ 0 h 2872596"/>
                  <a:gd name="connsiteX0" fmla="*/ 1943136 w 1943136"/>
                  <a:gd name="connsiteY0" fmla="*/ 2872596 h 2872596"/>
                  <a:gd name="connsiteX1" fmla="*/ 416261 w 1943136"/>
                  <a:gd name="connsiteY1" fmla="*/ 2432649 h 2872596"/>
                  <a:gd name="connsiteX2" fmla="*/ 45325 w 1943136"/>
                  <a:gd name="connsiteY2" fmla="*/ 2044460 h 2872596"/>
                  <a:gd name="connsiteX3" fmla="*/ 19446 w 1943136"/>
                  <a:gd name="connsiteY3" fmla="*/ 0 h 2872596"/>
                  <a:gd name="connsiteX0" fmla="*/ 1943136 w 1943136"/>
                  <a:gd name="connsiteY0" fmla="*/ 2872596 h 2872596"/>
                  <a:gd name="connsiteX1" fmla="*/ 416261 w 1943136"/>
                  <a:gd name="connsiteY1" fmla="*/ 2432649 h 2872596"/>
                  <a:gd name="connsiteX2" fmla="*/ 45325 w 1943136"/>
                  <a:gd name="connsiteY2" fmla="*/ 2044460 h 2872596"/>
                  <a:gd name="connsiteX3" fmla="*/ 19446 w 1943136"/>
                  <a:gd name="connsiteY3" fmla="*/ 0 h 2872596"/>
                  <a:gd name="connsiteX0" fmla="*/ 1932980 w 1932980"/>
                  <a:gd name="connsiteY0" fmla="*/ 2872596 h 2872596"/>
                  <a:gd name="connsiteX1" fmla="*/ 406105 w 1932980"/>
                  <a:gd name="connsiteY1" fmla="*/ 2432649 h 2872596"/>
                  <a:gd name="connsiteX2" fmla="*/ 35169 w 1932980"/>
                  <a:gd name="connsiteY2" fmla="*/ 2044460 h 2872596"/>
                  <a:gd name="connsiteX3" fmla="*/ 9290 w 1932980"/>
                  <a:gd name="connsiteY3" fmla="*/ 0 h 2872596"/>
                  <a:gd name="connsiteX0" fmla="*/ 1932980 w 1932980"/>
                  <a:gd name="connsiteY0" fmla="*/ 2872596 h 2872596"/>
                  <a:gd name="connsiteX1" fmla="*/ 406105 w 1932980"/>
                  <a:gd name="connsiteY1" fmla="*/ 2432649 h 2872596"/>
                  <a:gd name="connsiteX2" fmla="*/ 35169 w 1932980"/>
                  <a:gd name="connsiteY2" fmla="*/ 2044460 h 2872596"/>
                  <a:gd name="connsiteX3" fmla="*/ 9290 w 1932980"/>
                  <a:gd name="connsiteY3" fmla="*/ 0 h 2872596"/>
                  <a:gd name="connsiteX0" fmla="*/ 1932980 w 1932980"/>
                  <a:gd name="connsiteY0" fmla="*/ 2872596 h 2872596"/>
                  <a:gd name="connsiteX1" fmla="*/ 406105 w 1932980"/>
                  <a:gd name="connsiteY1" fmla="*/ 2432649 h 2872596"/>
                  <a:gd name="connsiteX2" fmla="*/ 35169 w 1932980"/>
                  <a:gd name="connsiteY2" fmla="*/ 2044460 h 2872596"/>
                  <a:gd name="connsiteX3" fmla="*/ 9290 w 1932980"/>
                  <a:gd name="connsiteY3" fmla="*/ 0 h 2872596"/>
                  <a:gd name="connsiteX0" fmla="*/ 1925351 w 1925351"/>
                  <a:gd name="connsiteY0" fmla="*/ 2872596 h 2872596"/>
                  <a:gd name="connsiteX1" fmla="*/ 398476 w 1925351"/>
                  <a:gd name="connsiteY1" fmla="*/ 2432649 h 2872596"/>
                  <a:gd name="connsiteX2" fmla="*/ 27540 w 1925351"/>
                  <a:gd name="connsiteY2" fmla="*/ 2044460 h 2872596"/>
                  <a:gd name="connsiteX3" fmla="*/ 1661 w 1925351"/>
                  <a:gd name="connsiteY3" fmla="*/ 0 h 28725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25351" h="2872596">
                    <a:moveTo>
                      <a:pt x="1925351" y="2872596"/>
                    </a:moveTo>
                    <a:cubicBezTo>
                      <a:pt x="1320064" y="2721634"/>
                      <a:pt x="714778" y="2570673"/>
                      <a:pt x="398476" y="2432649"/>
                    </a:cubicBezTo>
                    <a:cubicBezTo>
                      <a:pt x="116679" y="2329131"/>
                      <a:pt x="102302" y="2406769"/>
                      <a:pt x="27540" y="2044460"/>
                    </a:cubicBezTo>
                    <a:cubicBezTo>
                      <a:pt x="-4090" y="1630393"/>
                      <a:pt x="-1215" y="828135"/>
                      <a:pt x="1661" y="0"/>
                    </a:cubicBezTo>
                  </a:path>
                </a:pathLst>
              </a:custGeom>
              <a:ln w="28575">
                <a:solidFill>
                  <a:srgbClr val="FFC000"/>
                </a:solidFill>
                <a:prstDash val="dash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" name="フリーフォーム 18"/>
              <p:cNvSpPr/>
              <p:nvPr/>
            </p:nvSpPr>
            <p:spPr>
              <a:xfrm>
                <a:off x="1613140" y="1089750"/>
                <a:ext cx="5263116" cy="3563386"/>
              </a:xfrm>
              <a:custGeom>
                <a:avLst/>
                <a:gdLst>
                  <a:gd name="connsiteX0" fmla="*/ 6878785 w 6878785"/>
                  <a:gd name="connsiteY0" fmla="*/ 4873925 h 4873925"/>
                  <a:gd name="connsiteX1" fmla="*/ 3298823 w 6878785"/>
                  <a:gd name="connsiteY1" fmla="*/ 4701397 h 4873925"/>
                  <a:gd name="connsiteX2" fmla="*/ 866174 w 6878785"/>
                  <a:gd name="connsiteY2" fmla="*/ 4295955 h 4873925"/>
                  <a:gd name="connsiteX3" fmla="*/ 98423 w 6878785"/>
                  <a:gd name="connsiteY3" fmla="*/ 3623095 h 4873925"/>
                  <a:gd name="connsiteX4" fmla="*/ 3532 w 6878785"/>
                  <a:gd name="connsiteY4" fmla="*/ 2838091 h 4873925"/>
                  <a:gd name="connsiteX5" fmla="*/ 29412 w 6878785"/>
                  <a:gd name="connsiteY5" fmla="*/ 0 h 4873925"/>
                  <a:gd name="connsiteX0" fmla="*/ 6878785 w 6878785"/>
                  <a:gd name="connsiteY0" fmla="*/ 4873925 h 4873925"/>
                  <a:gd name="connsiteX1" fmla="*/ 3298823 w 6878785"/>
                  <a:gd name="connsiteY1" fmla="*/ 4701397 h 4873925"/>
                  <a:gd name="connsiteX2" fmla="*/ 866174 w 6878785"/>
                  <a:gd name="connsiteY2" fmla="*/ 4295955 h 4873925"/>
                  <a:gd name="connsiteX3" fmla="*/ 98423 w 6878785"/>
                  <a:gd name="connsiteY3" fmla="*/ 3623095 h 4873925"/>
                  <a:gd name="connsiteX4" fmla="*/ 3532 w 6878785"/>
                  <a:gd name="connsiteY4" fmla="*/ 2838091 h 4873925"/>
                  <a:gd name="connsiteX5" fmla="*/ 29412 w 6878785"/>
                  <a:gd name="connsiteY5" fmla="*/ 0 h 4873925"/>
                  <a:gd name="connsiteX0" fmla="*/ 6878785 w 6878785"/>
                  <a:gd name="connsiteY0" fmla="*/ 4873925 h 4873925"/>
                  <a:gd name="connsiteX1" fmla="*/ 3298823 w 6878785"/>
                  <a:gd name="connsiteY1" fmla="*/ 4701397 h 4873925"/>
                  <a:gd name="connsiteX2" fmla="*/ 866174 w 6878785"/>
                  <a:gd name="connsiteY2" fmla="*/ 4295955 h 4873925"/>
                  <a:gd name="connsiteX3" fmla="*/ 98423 w 6878785"/>
                  <a:gd name="connsiteY3" fmla="*/ 3623095 h 4873925"/>
                  <a:gd name="connsiteX4" fmla="*/ 3532 w 6878785"/>
                  <a:gd name="connsiteY4" fmla="*/ 2838091 h 4873925"/>
                  <a:gd name="connsiteX5" fmla="*/ 29412 w 6878785"/>
                  <a:gd name="connsiteY5" fmla="*/ 0 h 4873925"/>
                  <a:gd name="connsiteX0" fmla="*/ 6878785 w 6878785"/>
                  <a:gd name="connsiteY0" fmla="*/ 4873925 h 4873925"/>
                  <a:gd name="connsiteX1" fmla="*/ 3298823 w 6878785"/>
                  <a:gd name="connsiteY1" fmla="*/ 4701397 h 4873925"/>
                  <a:gd name="connsiteX2" fmla="*/ 866174 w 6878785"/>
                  <a:gd name="connsiteY2" fmla="*/ 4295955 h 4873925"/>
                  <a:gd name="connsiteX3" fmla="*/ 98423 w 6878785"/>
                  <a:gd name="connsiteY3" fmla="*/ 3623095 h 4873925"/>
                  <a:gd name="connsiteX4" fmla="*/ 3532 w 6878785"/>
                  <a:gd name="connsiteY4" fmla="*/ 2838091 h 4873925"/>
                  <a:gd name="connsiteX5" fmla="*/ 29412 w 6878785"/>
                  <a:gd name="connsiteY5" fmla="*/ 0 h 4873925"/>
                  <a:gd name="connsiteX0" fmla="*/ 6878785 w 6878785"/>
                  <a:gd name="connsiteY0" fmla="*/ 4873925 h 4873925"/>
                  <a:gd name="connsiteX1" fmla="*/ 3298823 w 6878785"/>
                  <a:gd name="connsiteY1" fmla="*/ 4701397 h 4873925"/>
                  <a:gd name="connsiteX2" fmla="*/ 866174 w 6878785"/>
                  <a:gd name="connsiteY2" fmla="*/ 4295955 h 4873925"/>
                  <a:gd name="connsiteX3" fmla="*/ 98423 w 6878785"/>
                  <a:gd name="connsiteY3" fmla="*/ 3623095 h 4873925"/>
                  <a:gd name="connsiteX4" fmla="*/ 3532 w 6878785"/>
                  <a:gd name="connsiteY4" fmla="*/ 2838091 h 4873925"/>
                  <a:gd name="connsiteX5" fmla="*/ 29412 w 6878785"/>
                  <a:gd name="connsiteY5" fmla="*/ 0 h 4873925"/>
                  <a:gd name="connsiteX0" fmla="*/ 6886615 w 6886615"/>
                  <a:gd name="connsiteY0" fmla="*/ 4873925 h 4873925"/>
                  <a:gd name="connsiteX1" fmla="*/ 3306653 w 6886615"/>
                  <a:gd name="connsiteY1" fmla="*/ 4701397 h 4873925"/>
                  <a:gd name="connsiteX2" fmla="*/ 874004 w 6886615"/>
                  <a:gd name="connsiteY2" fmla="*/ 4295955 h 4873925"/>
                  <a:gd name="connsiteX3" fmla="*/ 106253 w 6886615"/>
                  <a:gd name="connsiteY3" fmla="*/ 3623095 h 4873925"/>
                  <a:gd name="connsiteX4" fmla="*/ 2736 w 6886615"/>
                  <a:gd name="connsiteY4" fmla="*/ 2838091 h 4873925"/>
                  <a:gd name="connsiteX5" fmla="*/ 37242 w 6886615"/>
                  <a:gd name="connsiteY5" fmla="*/ 0 h 4873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886615" h="4873925">
                    <a:moveTo>
                      <a:pt x="6886615" y="4873925"/>
                    </a:moveTo>
                    <a:cubicBezTo>
                      <a:pt x="5597685" y="4835825"/>
                      <a:pt x="4308755" y="4797725"/>
                      <a:pt x="3306653" y="4701397"/>
                    </a:cubicBezTo>
                    <a:cubicBezTo>
                      <a:pt x="2304551" y="4605069"/>
                      <a:pt x="1407404" y="4475672"/>
                      <a:pt x="874004" y="4295955"/>
                    </a:cubicBezTo>
                    <a:cubicBezTo>
                      <a:pt x="340604" y="4116238"/>
                      <a:pt x="301786" y="3952336"/>
                      <a:pt x="106253" y="3623095"/>
                    </a:cubicBezTo>
                    <a:cubicBezTo>
                      <a:pt x="31490" y="3285227"/>
                      <a:pt x="14238" y="3441940"/>
                      <a:pt x="2736" y="2838091"/>
                    </a:cubicBezTo>
                    <a:cubicBezTo>
                      <a:pt x="-8766" y="2234242"/>
                      <a:pt x="18551" y="1117121"/>
                      <a:pt x="37242" y="0"/>
                    </a:cubicBezTo>
                  </a:path>
                </a:pathLst>
              </a:custGeom>
              <a:ln w="28575">
                <a:solidFill>
                  <a:srgbClr val="FFC000"/>
                </a:solidFill>
                <a:prstDash val="dash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4" name="テキスト ボックス 33"/>
            <p:cNvSpPr txBox="1"/>
            <p:nvPr/>
          </p:nvSpPr>
          <p:spPr>
            <a:xfrm>
              <a:off x="3124200" y="2667000"/>
              <a:ext cx="853619" cy="47570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2600" b="1" dirty="0" smtClean="0">
                  <a:solidFill>
                    <a:srgbClr val="FF0000"/>
                  </a:solidFill>
                </a:rPr>
                <a:t>35J/g</a:t>
              </a:r>
              <a:endParaRPr lang="ja-JP" altLang="en-US" sz="2600" b="1" dirty="0">
                <a:solidFill>
                  <a:srgbClr val="FF0000"/>
                </a:solidFill>
              </a:endParaRPr>
            </a:p>
          </p:txBody>
        </p:sp>
        <p:sp>
          <p:nvSpPr>
            <p:cNvPr id="35" name="テキスト ボックス 34"/>
            <p:cNvSpPr txBox="1"/>
            <p:nvPr/>
          </p:nvSpPr>
          <p:spPr>
            <a:xfrm>
              <a:off x="5573583" y="3429000"/>
              <a:ext cx="775244" cy="47570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2600" dirty="0" smtClean="0"/>
                <a:t>500k</a:t>
              </a:r>
              <a:endParaRPr lang="ja-JP" altLang="en-US" sz="2600" dirty="0"/>
            </a:p>
          </p:txBody>
        </p:sp>
        <p:sp>
          <p:nvSpPr>
            <p:cNvPr id="37" name="テキスト ボックス 36"/>
            <p:cNvSpPr txBox="1"/>
            <p:nvPr/>
          </p:nvSpPr>
          <p:spPr>
            <a:xfrm>
              <a:off x="5838643" y="5462971"/>
              <a:ext cx="775244" cy="47570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2600" dirty="0" smtClean="0">
                  <a:solidFill>
                    <a:srgbClr val="FFC000"/>
                  </a:solidFill>
                </a:rPr>
                <a:t>100k</a:t>
              </a:r>
              <a:endParaRPr lang="ja-JP" altLang="en-US" sz="2600" dirty="0">
                <a:solidFill>
                  <a:srgbClr val="FFC000"/>
                </a:solidFill>
              </a:endParaRPr>
            </a:p>
          </p:txBody>
        </p:sp>
      </p:grp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39271" y="-127000"/>
            <a:ext cx="9187329" cy="1155700"/>
          </a:xfrm>
        </p:spPr>
        <p:txBody>
          <a:bodyPr/>
          <a:lstStyle/>
          <a:p>
            <a:r>
              <a:rPr lang="en-US" altLang="ja-JP" b="1" dirty="0" smtClean="0">
                <a:solidFill>
                  <a:srgbClr val="0000FF"/>
                </a:solidFill>
              </a:rPr>
              <a:t>Parameter Plots for 300 Hz scheme</a:t>
            </a:r>
            <a:endParaRPr kumimoji="1" lang="ja-JP" altLang="en-US" b="1" dirty="0">
              <a:solidFill>
                <a:srgbClr val="0000FF"/>
              </a:solidFill>
            </a:endParaRPr>
          </a:p>
        </p:txBody>
      </p:sp>
      <p:cxnSp>
        <p:nvCxnSpPr>
          <p:cNvPr id="5" name="直線コネクタ 4"/>
          <p:cNvCxnSpPr/>
          <p:nvPr/>
        </p:nvCxnSpPr>
        <p:spPr>
          <a:xfrm>
            <a:off x="4553281" y="1307482"/>
            <a:ext cx="1243220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テキスト ボックス 6"/>
          <p:cNvSpPr txBox="1"/>
          <p:nvPr/>
        </p:nvSpPr>
        <p:spPr>
          <a:xfrm>
            <a:off x="6185007" y="1085627"/>
            <a:ext cx="1188922" cy="390731"/>
          </a:xfrm>
          <a:prstGeom prst="rect">
            <a:avLst/>
          </a:prstGeom>
          <a:noFill/>
        </p:spPr>
        <p:txBody>
          <a:bodyPr wrap="none" lIns="97393" tIns="48696" rIns="97393" bIns="48696" rtlCol="0">
            <a:spAutoFit/>
          </a:bodyPr>
          <a:lstStyle/>
          <a:p>
            <a:r>
              <a:rPr lang="en-US" altLang="ja-JP" dirty="0" smtClean="0"/>
              <a:t>PEDD   J/g</a:t>
            </a:r>
            <a:endParaRPr kumimoji="1" lang="ja-JP" altLang="en-US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4397880" y="777252"/>
            <a:ext cx="1497419" cy="390731"/>
          </a:xfrm>
          <a:prstGeom prst="rect">
            <a:avLst/>
          </a:prstGeom>
          <a:noFill/>
        </p:spPr>
        <p:txBody>
          <a:bodyPr wrap="none" lIns="97393" tIns="48696" rIns="97393" bIns="48696" rtlCol="0">
            <a:spAutoFit/>
          </a:bodyPr>
          <a:lstStyle/>
          <a:p>
            <a:r>
              <a:rPr kumimoji="1" lang="en-US" altLang="ja-JP" dirty="0" smtClean="0"/>
              <a:t>colored band</a:t>
            </a:r>
            <a:endParaRPr kumimoji="1" lang="ja-JP" altLang="en-US" dirty="0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6107306" y="777252"/>
            <a:ext cx="1684275" cy="390731"/>
          </a:xfrm>
          <a:prstGeom prst="rect">
            <a:avLst/>
          </a:prstGeom>
          <a:noFill/>
        </p:spPr>
        <p:txBody>
          <a:bodyPr wrap="none" lIns="97393" tIns="48696" rIns="97393" bIns="48696" rtlCol="0">
            <a:spAutoFit/>
          </a:bodyPr>
          <a:lstStyle/>
          <a:p>
            <a:r>
              <a:rPr lang="en-US" altLang="ja-JP" dirty="0" smtClean="0"/>
              <a:t>accepted e+/e-</a:t>
            </a:r>
            <a:endParaRPr kumimoji="1" lang="ja-JP" altLang="en-US" dirty="0"/>
          </a:p>
        </p:txBody>
      </p:sp>
      <p:sp>
        <p:nvSpPr>
          <p:cNvPr id="3" name="円/楕円 2"/>
          <p:cNvSpPr/>
          <p:nvPr/>
        </p:nvSpPr>
        <p:spPr>
          <a:xfrm>
            <a:off x="1888675" y="3982541"/>
            <a:ext cx="1958030" cy="1043583"/>
          </a:xfrm>
          <a:prstGeom prst="ellipse">
            <a:avLst/>
          </a:prstGeom>
          <a:noFill/>
          <a:ln w="57150">
            <a:solidFill>
              <a:srgbClr val="FFFF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7393" tIns="48696" rIns="97393" bIns="48696" rtlCol="0" anchor="ctr"/>
          <a:lstStyle/>
          <a:p>
            <a:pPr algn="ctr"/>
            <a:endParaRPr kumimoji="1" lang="ja-JP" altLang="en-US"/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7688687" y="4944945"/>
            <a:ext cx="2104601" cy="837007"/>
          </a:xfrm>
          <a:prstGeom prst="rect">
            <a:avLst/>
          </a:prstGeom>
          <a:noFill/>
        </p:spPr>
        <p:txBody>
          <a:bodyPr wrap="square" lIns="97393" tIns="48696" rIns="97393" bIns="48696" rtlCol="0">
            <a:spAutoFit/>
          </a:bodyPr>
          <a:lstStyle/>
          <a:p>
            <a:r>
              <a:rPr kumimoji="1" lang="en-US" altLang="ja-JP" sz="2400" b="1" dirty="0" smtClean="0">
                <a:solidFill>
                  <a:srgbClr val="FF0000"/>
                </a:solidFill>
              </a:rPr>
              <a:t>there seems to be </a:t>
            </a:r>
            <a:r>
              <a:rPr lang="en-US" altLang="ja-JP" sz="2400" b="1" dirty="0" smtClean="0">
                <a:solidFill>
                  <a:srgbClr val="FF0000"/>
                </a:solidFill>
              </a:rPr>
              <a:t>solutions</a:t>
            </a:r>
            <a:r>
              <a:rPr kumimoji="1" lang="en-US" altLang="ja-JP" sz="2400" b="1" dirty="0" smtClean="0">
                <a:solidFill>
                  <a:srgbClr val="FF0000"/>
                </a:solidFill>
              </a:rPr>
              <a:t> </a:t>
            </a:r>
            <a:endParaRPr kumimoji="1" lang="ja-JP" altLang="en-US" sz="2400" b="1" dirty="0">
              <a:solidFill>
                <a:srgbClr val="FF0000"/>
              </a:solidFill>
            </a:endParaRPr>
          </a:p>
        </p:txBody>
      </p:sp>
      <p:cxnSp>
        <p:nvCxnSpPr>
          <p:cNvPr id="24" name="直線矢印コネクタ 23"/>
          <p:cNvCxnSpPr/>
          <p:nvPr/>
        </p:nvCxnSpPr>
        <p:spPr>
          <a:xfrm flipH="1" flipV="1">
            <a:off x="3776782" y="4892457"/>
            <a:ext cx="3985984" cy="334536"/>
          </a:xfrm>
          <a:prstGeom prst="straightConnector1">
            <a:avLst/>
          </a:prstGeom>
          <a:ln w="57150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直線コネクタ 31"/>
          <p:cNvCxnSpPr/>
          <p:nvPr/>
        </p:nvCxnSpPr>
        <p:spPr>
          <a:xfrm>
            <a:off x="4551595" y="1614424"/>
            <a:ext cx="1243220" cy="0"/>
          </a:xfrm>
          <a:prstGeom prst="line">
            <a:avLst/>
          </a:prstGeom>
          <a:ln w="28575">
            <a:solidFill>
              <a:srgbClr val="FFC000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テキスト ボックス 32"/>
          <p:cNvSpPr txBox="1"/>
          <p:nvPr/>
        </p:nvSpPr>
        <p:spPr>
          <a:xfrm>
            <a:off x="6110139" y="1438507"/>
            <a:ext cx="2040173" cy="390731"/>
          </a:xfrm>
          <a:prstGeom prst="rect">
            <a:avLst/>
          </a:prstGeom>
          <a:noFill/>
        </p:spPr>
        <p:txBody>
          <a:bodyPr wrap="none" lIns="97393" tIns="48696" rIns="97393" bIns="48696" rtlCol="0">
            <a:spAutoFit/>
          </a:bodyPr>
          <a:lstStyle/>
          <a:p>
            <a:r>
              <a:rPr lang="en-US" altLang="ja-JP" dirty="0" err="1" smtClean="0"/>
              <a:t>dT</a:t>
            </a:r>
            <a:r>
              <a:rPr lang="en-US" altLang="ja-JP" dirty="0" smtClean="0"/>
              <a:t> max by a triplet</a:t>
            </a:r>
            <a:endParaRPr kumimoji="1" lang="ja-JP" altLang="en-US" dirty="0"/>
          </a:p>
        </p:txBody>
      </p:sp>
      <p:sp>
        <p:nvSpPr>
          <p:cNvPr id="26" name="テキスト ボックス 25"/>
          <p:cNvSpPr txBox="1"/>
          <p:nvPr/>
        </p:nvSpPr>
        <p:spPr>
          <a:xfrm>
            <a:off x="2033257" y="2198652"/>
            <a:ext cx="380783" cy="421508"/>
          </a:xfrm>
          <a:prstGeom prst="rect">
            <a:avLst/>
          </a:prstGeom>
          <a:noFill/>
        </p:spPr>
        <p:txBody>
          <a:bodyPr wrap="none" lIns="97393" tIns="48696" rIns="97393" bIns="48696" rtlCol="0">
            <a:spAutoFit/>
          </a:bodyPr>
          <a:lstStyle/>
          <a:p>
            <a:r>
              <a:rPr lang="ja-JP" altLang="en-US" sz="2100" b="1" dirty="0" smtClean="0">
                <a:solidFill>
                  <a:srgbClr val="FF0000"/>
                </a:solidFill>
              </a:rPr>
              <a:t>１</a:t>
            </a:r>
            <a:endParaRPr lang="ja-JP" altLang="en-US" sz="2100" b="1" dirty="0">
              <a:solidFill>
                <a:srgbClr val="FF0000"/>
              </a:solidFill>
            </a:endParaRPr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3110706" y="2198652"/>
            <a:ext cx="380783" cy="421508"/>
          </a:xfrm>
          <a:prstGeom prst="rect">
            <a:avLst/>
          </a:prstGeom>
          <a:noFill/>
        </p:spPr>
        <p:txBody>
          <a:bodyPr wrap="none" lIns="97393" tIns="48696" rIns="97393" bIns="48696" rtlCol="0">
            <a:spAutoFit/>
          </a:bodyPr>
          <a:lstStyle/>
          <a:p>
            <a:r>
              <a:rPr lang="ja-JP" altLang="en-US" sz="2100" b="1" dirty="0" smtClean="0">
                <a:solidFill>
                  <a:srgbClr val="FF0000"/>
                </a:solidFill>
              </a:rPr>
              <a:t>２</a:t>
            </a:r>
            <a:endParaRPr lang="ja-JP" altLang="en-US" sz="2100" b="1" dirty="0">
              <a:solidFill>
                <a:srgbClr val="FF0000"/>
              </a:solidFill>
            </a:endParaRPr>
          </a:p>
        </p:txBody>
      </p:sp>
      <p:sp>
        <p:nvSpPr>
          <p:cNvPr id="28" name="テキスト ボックス 27"/>
          <p:cNvSpPr txBox="1"/>
          <p:nvPr/>
        </p:nvSpPr>
        <p:spPr>
          <a:xfrm>
            <a:off x="4188156" y="2198652"/>
            <a:ext cx="380783" cy="421508"/>
          </a:xfrm>
          <a:prstGeom prst="rect">
            <a:avLst/>
          </a:prstGeom>
          <a:noFill/>
        </p:spPr>
        <p:txBody>
          <a:bodyPr wrap="none" lIns="97393" tIns="48696" rIns="97393" bIns="48696" rtlCol="0">
            <a:spAutoFit/>
          </a:bodyPr>
          <a:lstStyle/>
          <a:p>
            <a:r>
              <a:rPr lang="ja-JP" altLang="en-US" sz="2100" b="1" dirty="0" smtClean="0">
                <a:solidFill>
                  <a:srgbClr val="FF0000"/>
                </a:solidFill>
              </a:rPr>
              <a:t>３</a:t>
            </a:r>
            <a:endParaRPr lang="ja-JP" altLang="en-US" sz="2100" b="1" dirty="0">
              <a:solidFill>
                <a:srgbClr val="FF0000"/>
              </a:solidFill>
            </a:endParaRPr>
          </a:p>
        </p:txBody>
      </p:sp>
      <p:sp>
        <p:nvSpPr>
          <p:cNvPr id="29" name="テキスト ボックス 28"/>
          <p:cNvSpPr txBox="1"/>
          <p:nvPr/>
        </p:nvSpPr>
        <p:spPr>
          <a:xfrm>
            <a:off x="5205572" y="2198652"/>
            <a:ext cx="391556" cy="421508"/>
          </a:xfrm>
          <a:prstGeom prst="rect">
            <a:avLst/>
          </a:prstGeom>
          <a:noFill/>
        </p:spPr>
        <p:txBody>
          <a:bodyPr wrap="square" lIns="97393" tIns="48696" rIns="97393" bIns="48696" rtlCol="0">
            <a:spAutoFit/>
          </a:bodyPr>
          <a:lstStyle/>
          <a:p>
            <a:r>
              <a:rPr lang="ja-JP" altLang="en-US" sz="2100" b="1" dirty="0" smtClean="0">
                <a:solidFill>
                  <a:srgbClr val="FF0000"/>
                </a:solidFill>
              </a:rPr>
              <a:t>４</a:t>
            </a:r>
            <a:endParaRPr lang="ja-JP" altLang="en-US" sz="2100" b="1" dirty="0">
              <a:solidFill>
                <a:srgbClr val="FF0000"/>
              </a:solidFill>
            </a:endParaRPr>
          </a:p>
        </p:txBody>
      </p:sp>
      <p:sp>
        <p:nvSpPr>
          <p:cNvPr id="30" name="テキスト ボックス 29"/>
          <p:cNvSpPr txBox="1"/>
          <p:nvPr/>
        </p:nvSpPr>
        <p:spPr>
          <a:xfrm>
            <a:off x="6283022" y="2198652"/>
            <a:ext cx="391556" cy="421508"/>
          </a:xfrm>
          <a:prstGeom prst="rect">
            <a:avLst/>
          </a:prstGeom>
          <a:noFill/>
        </p:spPr>
        <p:txBody>
          <a:bodyPr wrap="square" lIns="97393" tIns="48696" rIns="97393" bIns="48696" rtlCol="0">
            <a:spAutoFit/>
          </a:bodyPr>
          <a:lstStyle/>
          <a:p>
            <a:r>
              <a:rPr lang="ja-JP" altLang="en-US" sz="2100" b="1" dirty="0" smtClean="0">
                <a:solidFill>
                  <a:srgbClr val="FF0000"/>
                </a:solidFill>
              </a:rPr>
              <a:t>５</a:t>
            </a:r>
            <a:endParaRPr lang="ja-JP" altLang="en-US" sz="2100" b="1" dirty="0">
              <a:solidFill>
                <a:srgbClr val="FF0000"/>
              </a:solidFill>
            </a:endParaRPr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593173" y="705097"/>
            <a:ext cx="2974548" cy="944729"/>
          </a:xfrm>
          <a:prstGeom prst="rect">
            <a:avLst/>
          </a:prstGeom>
          <a:noFill/>
        </p:spPr>
        <p:txBody>
          <a:bodyPr wrap="none" lIns="97393" tIns="48696" rIns="97393" bIns="48696" rtlCol="0">
            <a:spAutoFit/>
          </a:bodyPr>
          <a:lstStyle/>
          <a:p>
            <a:r>
              <a:rPr lang="en-US" altLang="ja-JP" sz="2100" dirty="0" smtClean="0"/>
              <a:t>e- directly on to Tungsten</a:t>
            </a:r>
          </a:p>
          <a:p>
            <a:r>
              <a:rPr lang="en-US" altLang="ja-JP" sz="3400" dirty="0" smtClean="0">
                <a:latin typeface="Symbol" pitchFamily="18" charset="2"/>
              </a:rPr>
              <a:t>s</a:t>
            </a:r>
            <a:r>
              <a:rPr lang="en-US" altLang="ja-JP" sz="3400" dirty="0" smtClean="0"/>
              <a:t>=4.0mm</a:t>
            </a:r>
            <a:endParaRPr lang="ja-JP" altLang="en-US" sz="3400" b="1" u="sng" dirty="0">
              <a:solidFill>
                <a:srgbClr val="FF0000"/>
              </a:solidFill>
            </a:endParaRPr>
          </a:p>
        </p:txBody>
      </p:sp>
      <p:sp>
        <p:nvSpPr>
          <p:cNvPr id="36" name="正方形/長方形 35"/>
          <p:cNvSpPr/>
          <p:nvPr/>
        </p:nvSpPr>
        <p:spPr>
          <a:xfrm>
            <a:off x="634010" y="1568390"/>
            <a:ext cx="352047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2000" b="1" dirty="0" smtClean="0">
                <a:latin typeface="Helvetica" pitchFamily="-110" charset="0"/>
              </a:rPr>
              <a:t>Ne</a:t>
            </a:r>
            <a:r>
              <a:rPr lang="en-US" altLang="ja-JP" sz="2400" b="1" baseline="30000" dirty="0" smtClean="0">
                <a:latin typeface="Helvetica" pitchFamily="-110" charset="0"/>
              </a:rPr>
              <a:t>-</a:t>
            </a:r>
            <a:r>
              <a:rPr lang="en-US" altLang="ja-JP" sz="2000" b="1" dirty="0" smtClean="0">
                <a:latin typeface="Helvetica" pitchFamily="-110" charset="0"/>
              </a:rPr>
              <a:t>(drive) = 2x10</a:t>
            </a:r>
            <a:r>
              <a:rPr lang="en-US" altLang="ja-JP" sz="2000" b="1" baseline="30000" dirty="0" smtClean="0">
                <a:latin typeface="Helvetica" pitchFamily="-110" charset="0"/>
              </a:rPr>
              <a:t>10 </a:t>
            </a:r>
            <a:r>
              <a:rPr lang="en-US" altLang="ja-JP" sz="2000" b="1" dirty="0" smtClean="0">
                <a:latin typeface="Helvetica" pitchFamily="-110" charset="0"/>
              </a:rPr>
              <a:t>/bunch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正方形/長方形 2"/>
          <p:cNvSpPr>
            <a:spLocks noChangeArrowheads="1"/>
          </p:cNvSpPr>
          <p:nvPr/>
        </p:nvSpPr>
        <p:spPr bwMode="auto">
          <a:xfrm>
            <a:off x="1906257" y="1183217"/>
            <a:ext cx="9282642" cy="10832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7393" tIns="48696" rIns="97393" bIns="48696">
            <a:prstTxWarp prst="textNoShape">
              <a:avLst/>
            </a:prstTxWarp>
            <a:spAutoFit/>
          </a:bodyPr>
          <a:lstStyle/>
          <a:p>
            <a:r>
              <a:rPr lang="en-US" altLang="ja-JP" sz="6400" b="1" dirty="0">
                <a:solidFill>
                  <a:srgbClr val="FF0000"/>
                </a:solidFill>
                <a:latin typeface="Helvetica" pitchFamily="-110" charset="0"/>
              </a:rPr>
              <a:t>300 Hz scheme</a:t>
            </a:r>
            <a:endParaRPr lang="ja-JP" altLang="en-US" dirty="0">
              <a:solidFill>
                <a:srgbClr val="FF0000"/>
              </a:solidFill>
            </a:endParaRPr>
          </a:p>
        </p:txBody>
      </p:sp>
      <p:sp>
        <p:nvSpPr>
          <p:cNvPr id="26627" name="正方形/長方形 6"/>
          <p:cNvSpPr>
            <a:spLocks noChangeArrowheads="1"/>
          </p:cNvSpPr>
          <p:nvPr/>
        </p:nvSpPr>
        <p:spPr bwMode="auto">
          <a:xfrm>
            <a:off x="811541" y="3155245"/>
            <a:ext cx="10128716" cy="5706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7393" tIns="48696" rIns="97393" bIns="48696">
            <a:prstTxWarp prst="textNoShape">
              <a:avLst/>
            </a:prstTxWarp>
            <a:spAutoFit/>
          </a:bodyPr>
          <a:lstStyle/>
          <a:p>
            <a:pPr>
              <a:lnSpc>
                <a:spcPts val="3662"/>
              </a:lnSpc>
            </a:pPr>
            <a:r>
              <a:rPr lang="en-US" altLang="ja-JP" sz="3000" b="1" dirty="0" err="1">
                <a:solidFill>
                  <a:srgbClr val="0000FF"/>
                </a:solidFill>
              </a:rPr>
              <a:t>e</a:t>
            </a:r>
            <a:r>
              <a:rPr lang="en-US" altLang="ja-JP" sz="3000" b="1" dirty="0">
                <a:solidFill>
                  <a:srgbClr val="0000FF"/>
                </a:solidFill>
              </a:rPr>
              <a:t>+ generation in 63 </a:t>
            </a:r>
            <a:r>
              <a:rPr lang="en-US" altLang="ja-JP" sz="3000" b="1" dirty="0" err="1">
                <a:solidFill>
                  <a:srgbClr val="0000FF"/>
                </a:solidFill>
              </a:rPr>
              <a:t>m</a:t>
            </a:r>
            <a:r>
              <a:rPr lang="en-US" altLang="ja-JP" sz="3000" b="1" dirty="0">
                <a:solidFill>
                  <a:srgbClr val="0000FF"/>
                </a:solidFill>
              </a:rPr>
              <a:t> sec (cf. </a:t>
            </a:r>
            <a:r>
              <a:rPr lang="en-US" altLang="ja-JP" sz="3000" b="1" dirty="0" err="1">
                <a:solidFill>
                  <a:srgbClr val="0000FF"/>
                </a:solidFill>
              </a:rPr>
              <a:t>undulator</a:t>
            </a:r>
            <a:r>
              <a:rPr lang="en-US" altLang="ja-JP" sz="3000" b="1" dirty="0">
                <a:solidFill>
                  <a:srgbClr val="0000FF"/>
                </a:solidFill>
              </a:rPr>
              <a:t> : in 1 </a:t>
            </a:r>
            <a:r>
              <a:rPr lang="en-US" altLang="ja-JP" sz="3000" b="1" dirty="0" err="1">
                <a:solidFill>
                  <a:srgbClr val="0000FF"/>
                </a:solidFill>
              </a:rPr>
              <a:t>m</a:t>
            </a:r>
            <a:r>
              <a:rPr lang="en-US" altLang="ja-JP" sz="3000" b="1" dirty="0">
                <a:solidFill>
                  <a:srgbClr val="0000FF"/>
                </a:solidFill>
              </a:rPr>
              <a:t> sec)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takahasi\Documents\ILC\PosiPol\new-positron\Conventional\pedd-sig.bmp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52950" y="276084"/>
            <a:ext cx="9872099" cy="6553397"/>
          </a:xfrm>
          <a:prstGeom prst="rect">
            <a:avLst/>
          </a:prstGeom>
          <a:noFill/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8135" y="-202132"/>
            <a:ext cx="9738486" cy="1227587"/>
          </a:xfrm>
        </p:spPr>
        <p:txBody>
          <a:bodyPr>
            <a:noAutofit/>
          </a:bodyPr>
          <a:lstStyle/>
          <a:p>
            <a:r>
              <a:rPr lang="en-US" altLang="ja-JP" sz="5100" b="1" dirty="0" smtClean="0">
                <a:solidFill>
                  <a:srgbClr val="0000FF"/>
                </a:solidFill>
              </a:rPr>
              <a:t>Dependence on Drive beam size</a:t>
            </a:r>
            <a:endParaRPr lang="ja-JP" altLang="en-US" sz="5100" b="1" dirty="0">
              <a:solidFill>
                <a:srgbClr val="0000FF"/>
              </a:solidFill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2858172" y="6143236"/>
            <a:ext cx="4762041" cy="560008"/>
          </a:xfrm>
          <a:prstGeom prst="rect">
            <a:avLst/>
          </a:prstGeom>
          <a:solidFill>
            <a:schemeClr val="bg1"/>
          </a:solidFill>
        </p:spPr>
        <p:txBody>
          <a:bodyPr wrap="none" lIns="97393" tIns="48696" rIns="97393" bIns="48696" rtlCol="0">
            <a:spAutoFit/>
          </a:bodyPr>
          <a:lstStyle/>
          <a:p>
            <a:r>
              <a:rPr lang="en-US" altLang="ja-JP" sz="3000" b="1" dirty="0" smtClean="0">
                <a:latin typeface="Symbol" pitchFamily="18" charset="2"/>
              </a:rPr>
              <a:t>s</a:t>
            </a:r>
            <a:r>
              <a:rPr lang="en-US" altLang="ja-JP" sz="3000" b="1" dirty="0" smtClean="0"/>
              <a:t> of the Drive e- Beam (mm)</a:t>
            </a:r>
            <a:endParaRPr lang="ja-JP" altLang="en-US" sz="3000" b="1" dirty="0"/>
          </a:p>
        </p:txBody>
      </p:sp>
      <p:cxnSp>
        <p:nvCxnSpPr>
          <p:cNvPr id="6" name="直線コネクタ 5"/>
          <p:cNvCxnSpPr/>
          <p:nvPr/>
        </p:nvCxnSpPr>
        <p:spPr>
          <a:xfrm>
            <a:off x="2163641" y="4098250"/>
            <a:ext cx="5795769" cy="0"/>
          </a:xfrm>
          <a:prstGeom prst="line">
            <a:avLst/>
          </a:prstGeom>
          <a:ln w="28575">
            <a:solidFill>
              <a:srgbClr val="0000FF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テキスト ボックス 6"/>
          <p:cNvSpPr txBox="1"/>
          <p:nvPr/>
        </p:nvSpPr>
        <p:spPr>
          <a:xfrm>
            <a:off x="3139666" y="4006283"/>
            <a:ext cx="2092734" cy="590786"/>
          </a:xfrm>
          <a:prstGeom prst="rect">
            <a:avLst/>
          </a:prstGeom>
          <a:noFill/>
        </p:spPr>
        <p:txBody>
          <a:bodyPr wrap="square" lIns="97393" tIns="48696" rIns="97393" bIns="48696" rtlCol="0">
            <a:spAutoFit/>
          </a:bodyPr>
          <a:lstStyle/>
          <a:p>
            <a:r>
              <a:rPr kumimoji="1" lang="en-US" altLang="ja-JP" sz="3200" b="1" dirty="0" smtClean="0">
                <a:solidFill>
                  <a:srgbClr val="0000FF"/>
                </a:solidFill>
              </a:rPr>
              <a:t>35J/g</a:t>
            </a:r>
            <a:endParaRPr kumimoji="1" lang="ja-JP" altLang="en-US" sz="3200" b="1" dirty="0">
              <a:solidFill>
                <a:srgbClr val="0000FF"/>
              </a:solidFill>
            </a:endParaRPr>
          </a:p>
        </p:txBody>
      </p:sp>
      <p:sp>
        <p:nvSpPr>
          <p:cNvPr id="8" name="下矢印 7"/>
          <p:cNvSpPr/>
          <p:nvPr/>
        </p:nvSpPr>
        <p:spPr>
          <a:xfrm>
            <a:off x="2794000" y="4191000"/>
            <a:ext cx="292100" cy="304800"/>
          </a:xfrm>
          <a:prstGeom prst="downArrow">
            <a:avLst/>
          </a:prstGeom>
          <a:noFill/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9" name="直線コネクタ 8"/>
          <p:cNvCxnSpPr/>
          <p:nvPr/>
        </p:nvCxnSpPr>
        <p:spPr>
          <a:xfrm>
            <a:off x="3586041" y="3958550"/>
            <a:ext cx="4783259" cy="1588"/>
          </a:xfrm>
          <a:prstGeom prst="line">
            <a:avLst/>
          </a:prstGeom>
          <a:ln w="28575">
            <a:solidFill>
              <a:srgbClr val="FF0000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テキスト ボックス 9"/>
          <p:cNvSpPr txBox="1"/>
          <p:nvPr/>
        </p:nvSpPr>
        <p:spPr>
          <a:xfrm>
            <a:off x="6606766" y="3345883"/>
            <a:ext cx="2092734" cy="590786"/>
          </a:xfrm>
          <a:prstGeom prst="rect">
            <a:avLst/>
          </a:prstGeom>
          <a:noFill/>
          <a:ln>
            <a:noFill/>
          </a:ln>
        </p:spPr>
        <p:txBody>
          <a:bodyPr wrap="square" lIns="97393" tIns="48696" rIns="97393" bIns="48696" rtlCol="0">
            <a:spAutoFit/>
          </a:bodyPr>
          <a:lstStyle/>
          <a:p>
            <a:r>
              <a:rPr kumimoji="1" lang="en-US" altLang="ja-JP" sz="3200" b="1" dirty="0" err="1" smtClean="0">
                <a:solidFill>
                  <a:srgbClr val="FF0000"/>
                </a:solidFill>
              </a:rPr>
              <a:t>e+/e</a:t>
            </a:r>
            <a:r>
              <a:rPr kumimoji="1" lang="en-US" altLang="ja-JP" sz="3200" b="1" dirty="0" smtClean="0">
                <a:solidFill>
                  <a:srgbClr val="FF0000"/>
                </a:solidFill>
              </a:rPr>
              <a:t>- =1.5</a:t>
            </a:r>
            <a:endParaRPr kumimoji="1" lang="ja-JP" altLang="en-US" sz="3200" b="1" dirty="0">
              <a:solidFill>
                <a:srgbClr val="FF0000"/>
              </a:solidFill>
            </a:endParaRPr>
          </a:p>
        </p:txBody>
      </p:sp>
      <p:sp>
        <p:nvSpPr>
          <p:cNvPr id="11" name="下矢印 10"/>
          <p:cNvSpPr/>
          <p:nvPr/>
        </p:nvSpPr>
        <p:spPr>
          <a:xfrm flipV="1">
            <a:off x="6324600" y="3581400"/>
            <a:ext cx="292100" cy="304800"/>
          </a:xfrm>
          <a:prstGeom prst="downArrow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rgbClr val="FF0000"/>
              </a:solidFill>
            </a:endParaRPr>
          </a:p>
        </p:txBody>
      </p:sp>
      <p:sp>
        <p:nvSpPr>
          <p:cNvPr id="13" name="正方形/長方形 12"/>
          <p:cNvSpPr/>
          <p:nvPr/>
        </p:nvSpPr>
        <p:spPr>
          <a:xfrm>
            <a:off x="927100" y="2171700"/>
            <a:ext cx="368300" cy="2349500"/>
          </a:xfrm>
          <a:prstGeom prst="rect">
            <a:avLst/>
          </a:prstGeom>
          <a:noFill/>
          <a:ln w="28575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正方形/長方形 13"/>
          <p:cNvSpPr/>
          <p:nvPr/>
        </p:nvSpPr>
        <p:spPr>
          <a:xfrm>
            <a:off x="8864600" y="2349500"/>
            <a:ext cx="368300" cy="2451100"/>
          </a:xfrm>
          <a:prstGeom prst="rect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正方形/長方形 14"/>
          <p:cNvSpPr/>
          <p:nvPr/>
        </p:nvSpPr>
        <p:spPr>
          <a:xfrm>
            <a:off x="5980710" y="1161990"/>
            <a:ext cx="352047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2000" dirty="0" smtClean="0">
                <a:latin typeface="Helvetica" pitchFamily="-110" charset="0"/>
              </a:rPr>
              <a:t>,  Ne</a:t>
            </a:r>
            <a:r>
              <a:rPr lang="en-US" altLang="ja-JP" sz="2400" baseline="30000" dirty="0" smtClean="0">
                <a:latin typeface="Helvetica" pitchFamily="-110" charset="0"/>
              </a:rPr>
              <a:t>-</a:t>
            </a:r>
            <a:r>
              <a:rPr lang="en-US" altLang="ja-JP" sz="2000" dirty="0" smtClean="0">
                <a:latin typeface="Helvetica" pitchFamily="-110" charset="0"/>
              </a:rPr>
              <a:t>/bunch = 2x10</a:t>
            </a:r>
            <a:r>
              <a:rPr lang="en-US" altLang="ja-JP" sz="2000" baseline="30000" dirty="0" smtClean="0">
                <a:latin typeface="Helvetica" pitchFamily="-110" charset="0"/>
              </a:rPr>
              <a:t>10 </a:t>
            </a:r>
            <a:endParaRPr lang="en-US" altLang="ja-JP" sz="2000" dirty="0" smtClean="0">
              <a:latin typeface="Helvetica" pitchFamily="-110" charset="0"/>
            </a:endParaRPr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962477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19492" y="-208988"/>
            <a:ext cx="9701875" cy="984653"/>
          </a:xfrm>
        </p:spPr>
        <p:txBody>
          <a:bodyPr>
            <a:noAutofit/>
          </a:bodyPr>
          <a:lstStyle/>
          <a:p>
            <a:r>
              <a:rPr lang="en-US" altLang="ja-JP" sz="4300" b="1" dirty="0" smtClean="0">
                <a:solidFill>
                  <a:srgbClr val="0000FF"/>
                </a:solidFill>
              </a:rPr>
              <a:t>Numbers for a Reference Point</a:t>
            </a:r>
            <a:endParaRPr lang="ja-JP" altLang="en-US" sz="4300" b="1" dirty="0">
              <a:solidFill>
                <a:srgbClr val="0000FF"/>
              </a:solidFill>
            </a:endParaRPr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426287023"/>
              </p:ext>
            </p:extLst>
          </p:nvPr>
        </p:nvGraphicFramePr>
        <p:xfrm>
          <a:off x="693074" y="662602"/>
          <a:ext cx="8810584" cy="659975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395110"/>
                <a:gridCol w="1881872"/>
                <a:gridCol w="2395110"/>
                <a:gridCol w="2138492"/>
              </a:tblGrid>
              <a:tr h="418906">
                <a:tc gridSpan="2">
                  <a:txBody>
                    <a:bodyPr/>
                    <a:lstStyle/>
                    <a:p>
                      <a:r>
                        <a:rPr kumimoji="1" lang="en-US" altLang="ja-JP" sz="2100" dirty="0" smtClean="0"/>
                        <a:t>Parameters for target and captures</a:t>
                      </a:r>
                      <a:endParaRPr kumimoji="1" lang="ja-JP" altLang="en-US" sz="2100" dirty="0"/>
                    </a:p>
                  </a:txBody>
                  <a:tcPr marL="108624" marR="108624" marT="51691" marB="51691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r>
                        <a:rPr kumimoji="1" lang="en-US" altLang="ja-JP" sz="2100" baseline="0" dirty="0" smtClean="0"/>
                        <a:t>Parameters for 300Hz scheme</a:t>
                      </a:r>
                    </a:p>
                  </a:txBody>
                  <a:tcPr marL="108624" marR="108624" marT="51691" marB="51691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41890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2100" dirty="0" smtClean="0"/>
                        <a:t>Drive</a:t>
                      </a:r>
                      <a:r>
                        <a:rPr kumimoji="1" lang="en-US" altLang="ja-JP" sz="2100" baseline="0" dirty="0" smtClean="0"/>
                        <a:t> beam energy</a:t>
                      </a:r>
                      <a:endParaRPr kumimoji="1" lang="ja-JP" altLang="en-US" sz="2100" dirty="0" smtClean="0"/>
                    </a:p>
                  </a:txBody>
                  <a:tcPr marL="108624" marR="108624" marT="51691" marB="51691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2100" dirty="0" smtClean="0"/>
                        <a:t>6 </a:t>
                      </a:r>
                      <a:r>
                        <a:rPr kumimoji="1" lang="en-US" altLang="ja-JP" sz="2100" dirty="0" err="1" smtClean="0"/>
                        <a:t>GeV</a:t>
                      </a:r>
                      <a:endParaRPr kumimoji="1" lang="ja-JP" altLang="en-US" sz="2100" dirty="0" smtClean="0"/>
                    </a:p>
                  </a:txBody>
                  <a:tcPr marL="108624" marR="108624" marT="51691" marB="51691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2100" baseline="0" dirty="0" smtClean="0"/>
                        <a:t># drive e- /bunch</a:t>
                      </a:r>
                    </a:p>
                  </a:txBody>
                  <a:tcPr marL="108624" marR="108624" marT="51691" marB="51691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2100" dirty="0" smtClean="0"/>
                        <a:t>2×10</a:t>
                      </a:r>
                      <a:r>
                        <a:rPr kumimoji="1" lang="en-US" altLang="ja-JP" sz="2100" baseline="30000" dirty="0" smtClean="0"/>
                        <a:t>10</a:t>
                      </a:r>
                      <a:endParaRPr kumimoji="1" lang="ja-JP" altLang="en-US" sz="2100" baseline="30000" dirty="0" smtClean="0"/>
                    </a:p>
                  </a:txBody>
                  <a:tcPr marL="108624" marR="108624" marT="51691" marB="51691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FFC000"/>
                    </a:solidFill>
                  </a:tcPr>
                </a:tc>
              </a:tr>
              <a:tr h="418906">
                <a:tc>
                  <a:txBody>
                    <a:bodyPr/>
                    <a:lstStyle/>
                    <a:p>
                      <a:r>
                        <a:rPr kumimoji="1" lang="en-US" altLang="ja-JP" sz="2100" dirty="0" smtClean="0"/>
                        <a:t>Beam size</a:t>
                      </a:r>
                      <a:endParaRPr kumimoji="1" lang="ja-JP" altLang="en-US" sz="2100" dirty="0"/>
                    </a:p>
                  </a:txBody>
                  <a:tcPr marL="108624" marR="108624" marT="51691" marB="51691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2100" dirty="0" smtClean="0"/>
                        <a:t>4.0 mm</a:t>
                      </a:r>
                      <a:r>
                        <a:rPr kumimoji="1" lang="en-US" altLang="ja-JP" sz="2100" baseline="0" dirty="0" smtClean="0"/>
                        <a:t> </a:t>
                      </a:r>
                      <a:r>
                        <a:rPr kumimoji="1" lang="en-US" altLang="ja-JP" sz="2100" dirty="0" smtClean="0"/>
                        <a:t>(RMS)</a:t>
                      </a:r>
                      <a:endParaRPr kumimoji="1" lang="ja-JP" altLang="en-US" sz="2100" dirty="0"/>
                    </a:p>
                  </a:txBody>
                  <a:tcPr marL="108624" marR="108624" marT="51691" marB="51691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2100" dirty="0" smtClean="0"/>
                        <a:t># </a:t>
                      </a:r>
                      <a:r>
                        <a:rPr kumimoji="1" lang="en-US" altLang="ja-JP" sz="2100" baseline="0" dirty="0" smtClean="0"/>
                        <a:t>bunches/triplet</a:t>
                      </a:r>
                      <a:endParaRPr kumimoji="1" lang="ja-JP" altLang="en-US" sz="2100" dirty="0"/>
                    </a:p>
                  </a:txBody>
                  <a:tcPr marL="108624" marR="108624" marT="51691" marB="51691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2100" dirty="0" smtClean="0"/>
                        <a:t>132 (in 996ns)</a:t>
                      </a:r>
                      <a:endParaRPr kumimoji="1" lang="ja-JP" altLang="en-US" sz="2100" dirty="0"/>
                    </a:p>
                  </a:txBody>
                  <a:tcPr marL="108624" marR="108624" marT="51691" marB="51691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</a:tr>
              <a:tr h="418906">
                <a:tc>
                  <a:txBody>
                    <a:bodyPr/>
                    <a:lstStyle/>
                    <a:p>
                      <a:r>
                        <a:rPr kumimoji="1" lang="en-US" altLang="ja-JP" sz="2100" dirty="0" smtClean="0"/>
                        <a:t>Target</a:t>
                      </a:r>
                      <a:r>
                        <a:rPr kumimoji="1" lang="en-US" altLang="ja-JP" sz="2100" baseline="0" dirty="0" smtClean="0"/>
                        <a:t> material</a:t>
                      </a:r>
                      <a:endParaRPr kumimoji="1" lang="ja-JP" altLang="en-US" sz="2100" dirty="0"/>
                    </a:p>
                  </a:txBody>
                  <a:tcPr marL="108624" marR="108624" marT="51691" marB="51691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2100" dirty="0" smtClean="0"/>
                        <a:t>Tungsten</a:t>
                      </a:r>
                      <a:endParaRPr kumimoji="1" lang="ja-JP" altLang="en-US" sz="2100" dirty="0"/>
                    </a:p>
                  </a:txBody>
                  <a:tcPr marL="108624" marR="108624" marT="51691" marB="51691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2100" dirty="0" smtClean="0"/>
                        <a:t># bunches/train</a:t>
                      </a:r>
                      <a:endParaRPr kumimoji="1" lang="ja-JP" altLang="en-US" sz="2100" dirty="0"/>
                    </a:p>
                  </a:txBody>
                  <a:tcPr marL="108624" marR="108624" marT="51691" marB="51691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2100" dirty="0" smtClean="0"/>
                        <a:t>2640 (in 63 </a:t>
                      </a:r>
                      <a:r>
                        <a:rPr kumimoji="1" lang="en-US" altLang="ja-JP" sz="2100" dirty="0" err="1" smtClean="0"/>
                        <a:t>ms</a:t>
                      </a:r>
                      <a:r>
                        <a:rPr kumimoji="1" lang="en-US" altLang="ja-JP" sz="2100" dirty="0" smtClean="0"/>
                        <a:t>)</a:t>
                      </a:r>
                      <a:endParaRPr kumimoji="1" lang="ja-JP" altLang="en-US" sz="2100" dirty="0" smtClean="0"/>
                    </a:p>
                  </a:txBody>
                  <a:tcPr marL="108624" marR="108624" marT="51691" marB="51691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</a:tr>
              <a:tr h="418906">
                <a:tc>
                  <a:txBody>
                    <a:bodyPr/>
                    <a:lstStyle/>
                    <a:p>
                      <a:r>
                        <a:rPr kumimoji="1" lang="en-US" altLang="ja-JP" sz="2100" dirty="0" smtClean="0"/>
                        <a:t>Target</a:t>
                      </a:r>
                      <a:r>
                        <a:rPr kumimoji="1" lang="en-US" altLang="ja-JP" sz="2100" baseline="0" dirty="0" smtClean="0"/>
                        <a:t> thickness</a:t>
                      </a:r>
                      <a:endParaRPr kumimoji="1" lang="ja-JP" altLang="en-US" sz="2100" dirty="0"/>
                    </a:p>
                  </a:txBody>
                  <a:tcPr marL="108624" marR="108624" marT="51691" marB="51691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2100" dirty="0" smtClean="0"/>
                        <a:t>14 mm</a:t>
                      </a:r>
                      <a:endParaRPr kumimoji="1" lang="ja-JP" altLang="en-US" sz="2100" dirty="0"/>
                    </a:p>
                  </a:txBody>
                  <a:tcPr marL="108624" marR="108624" marT="51691" marB="51691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2100" dirty="0" smtClean="0"/>
                        <a:t>repetition</a:t>
                      </a:r>
                      <a:endParaRPr kumimoji="1" lang="ja-JP" altLang="en-US" sz="2100" dirty="0"/>
                    </a:p>
                  </a:txBody>
                  <a:tcPr marL="108624" marR="108624" marT="51691" marB="51691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2100" dirty="0" smtClean="0"/>
                        <a:t>5 Hz</a:t>
                      </a:r>
                      <a:endParaRPr kumimoji="1" lang="ja-JP" altLang="en-US" sz="2100" dirty="0" smtClean="0"/>
                    </a:p>
                  </a:txBody>
                  <a:tcPr marL="108624" marR="108624" marT="51691" marB="51691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</a:tr>
              <a:tr h="85677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2100" dirty="0" smtClean="0"/>
                        <a:t>Max AMD field</a:t>
                      </a:r>
                      <a:endParaRPr kumimoji="1" lang="ja-JP" altLang="en-US" sz="2100" dirty="0" smtClean="0"/>
                    </a:p>
                  </a:txBody>
                  <a:tcPr marL="108624" marR="108624" marT="51691" marB="51691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2100" dirty="0" smtClean="0"/>
                        <a:t>7 T</a:t>
                      </a:r>
                      <a:endParaRPr kumimoji="1" lang="ja-JP" altLang="en-US" sz="2100" dirty="0"/>
                    </a:p>
                  </a:txBody>
                  <a:tcPr marL="108624" marR="108624" marT="51691" marB="51691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 gridSpan="2">
                  <a:txBody>
                    <a:bodyPr/>
                    <a:lstStyle/>
                    <a:p>
                      <a:r>
                        <a:rPr kumimoji="1" lang="en-US" altLang="ja-JP" sz="2100" baseline="0" dirty="0" smtClean="0"/>
                        <a:t>Results </a:t>
                      </a:r>
                    </a:p>
                    <a:p>
                      <a:r>
                        <a:rPr kumimoji="1" lang="en-US" altLang="ja-JP" sz="2100" baseline="0" dirty="0" smtClean="0"/>
                        <a:t>numbers in () are for 300Hz operation</a:t>
                      </a:r>
                    </a:p>
                  </a:txBody>
                  <a:tcPr marL="108624" marR="108624" marT="51691" marB="51691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41890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2100" dirty="0" smtClean="0"/>
                        <a:t>Taper</a:t>
                      </a:r>
                      <a:r>
                        <a:rPr kumimoji="1" lang="en-US" altLang="ja-JP" sz="2100" baseline="0" dirty="0" smtClean="0"/>
                        <a:t> parameter</a:t>
                      </a:r>
                      <a:endParaRPr kumimoji="1" lang="ja-JP" altLang="en-US" sz="2100" dirty="0" smtClean="0"/>
                    </a:p>
                  </a:txBody>
                  <a:tcPr marL="108624" marR="108624" marT="51691" marB="51691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2100" dirty="0" smtClean="0"/>
                        <a:t>60.1/mm</a:t>
                      </a:r>
                      <a:endParaRPr kumimoji="1" lang="ja-JP" altLang="en-US" sz="2100" dirty="0"/>
                    </a:p>
                  </a:txBody>
                  <a:tcPr marL="108624" marR="108624" marT="51691" marB="51691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2100" baseline="0" dirty="0" smtClean="0"/>
                        <a:t>e+ yield</a:t>
                      </a:r>
                    </a:p>
                  </a:txBody>
                  <a:tcPr marL="108624" marR="108624" marT="51691" marB="51691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2100" dirty="0" smtClean="0"/>
                        <a:t>1.6 /e-</a:t>
                      </a:r>
                      <a:endParaRPr kumimoji="1" lang="ja-JP" altLang="en-US" sz="2100" dirty="0" smtClean="0"/>
                    </a:p>
                  </a:txBody>
                  <a:tcPr marL="108624" marR="108624" marT="51691" marB="5169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734431">
                <a:tc>
                  <a:txBody>
                    <a:bodyPr/>
                    <a:lstStyle/>
                    <a:p>
                      <a:r>
                        <a:rPr kumimoji="1" lang="en-US" altLang="ja-JP" sz="2100" dirty="0" smtClean="0"/>
                        <a:t>AMD length</a:t>
                      </a:r>
                    </a:p>
                  </a:txBody>
                  <a:tcPr marL="108624" marR="108624" marT="51691" marB="51691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2100" dirty="0" smtClean="0"/>
                        <a:t>214</a:t>
                      </a:r>
                      <a:r>
                        <a:rPr kumimoji="1" lang="en-US" altLang="ja-JP" sz="2100" baseline="0" dirty="0" smtClean="0"/>
                        <a:t> mm</a:t>
                      </a:r>
                      <a:endParaRPr kumimoji="1" lang="ja-JP" altLang="en-US" sz="2100" dirty="0"/>
                    </a:p>
                  </a:txBody>
                  <a:tcPr marL="108624" marR="108624" marT="51691" marB="51691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2100" dirty="0" smtClean="0"/>
                        <a:t>PEDD in the target</a:t>
                      </a:r>
                      <a:endParaRPr kumimoji="1" lang="ja-JP" altLang="en-US" sz="2100" dirty="0" smtClean="0"/>
                    </a:p>
                  </a:txBody>
                  <a:tcPr marL="108624" marR="108624" marT="51691" marB="51691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2100" dirty="0" smtClean="0"/>
                        <a:t>1.04</a:t>
                      </a:r>
                      <a:r>
                        <a:rPr kumimoji="1" lang="en-US" altLang="ja-JP" sz="2100" baseline="0" dirty="0" smtClean="0"/>
                        <a:t> </a:t>
                      </a:r>
                      <a:r>
                        <a:rPr kumimoji="1" lang="en-US" altLang="ja-JP" sz="2100" dirty="0" err="1" smtClean="0"/>
                        <a:t>GeV</a:t>
                      </a:r>
                      <a:r>
                        <a:rPr kumimoji="1" lang="en-US" altLang="ja-JP" sz="2100" dirty="0" smtClean="0"/>
                        <a:t>/cm</a:t>
                      </a:r>
                      <a:r>
                        <a:rPr kumimoji="1" lang="en-US" altLang="ja-JP" sz="2100" baseline="30000" dirty="0" smtClean="0"/>
                        <a:t>3</a:t>
                      </a:r>
                      <a:r>
                        <a:rPr kumimoji="1" lang="en-US" altLang="ja-JP" sz="2100" dirty="0" smtClean="0"/>
                        <a:t>/e-</a:t>
                      </a:r>
                      <a:r>
                        <a:rPr kumimoji="1" lang="ja-JP" altLang="en-US" sz="2100" baseline="0" dirty="0" smtClean="0"/>
                        <a:t> </a:t>
                      </a:r>
                      <a:endParaRPr kumimoji="1" lang="en-US" altLang="ja-JP" sz="2100" baseline="0" dirty="0" smtClean="0"/>
                    </a:p>
                    <a:p>
                      <a:r>
                        <a:rPr kumimoji="1" lang="en-US" altLang="ja-JP" sz="2100" baseline="0" dirty="0" smtClean="0"/>
                        <a:t>(</a:t>
                      </a:r>
                      <a:r>
                        <a:rPr kumimoji="1" lang="en-US" altLang="ja-JP" sz="2100" dirty="0" smtClean="0"/>
                        <a:t>22.7 J/g)</a:t>
                      </a:r>
                      <a:endParaRPr kumimoji="1" lang="ja-JP" altLang="en-US" sz="2100" dirty="0" smtClean="0"/>
                    </a:p>
                  </a:txBody>
                  <a:tcPr marL="108624" marR="108624" marT="51691" marB="5169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734431">
                <a:tc>
                  <a:txBody>
                    <a:bodyPr/>
                    <a:lstStyle/>
                    <a:p>
                      <a:r>
                        <a:rPr kumimoji="1" lang="en-US" altLang="ja-JP" sz="2100" dirty="0" smtClean="0"/>
                        <a:t>Const. field</a:t>
                      </a:r>
                    </a:p>
                  </a:txBody>
                  <a:tcPr marL="108624" marR="108624" marT="51691" marB="51691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2100" dirty="0" smtClean="0"/>
                        <a:t>0.5 T</a:t>
                      </a:r>
                      <a:endParaRPr kumimoji="1" lang="ja-JP" altLang="en-US" sz="2100" dirty="0"/>
                    </a:p>
                  </a:txBody>
                  <a:tcPr marL="108624" marR="108624" marT="51691" marB="51691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2100" dirty="0" smtClean="0"/>
                        <a:t>E. deposit in the target</a:t>
                      </a:r>
                      <a:endParaRPr kumimoji="1" lang="ja-JP" altLang="en-US" sz="2100" dirty="0" smtClean="0"/>
                    </a:p>
                  </a:txBody>
                  <a:tcPr marL="108624" marR="108624" marT="51691" marB="51691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2100" dirty="0" smtClean="0"/>
                        <a:t>823 MeV/e-</a:t>
                      </a:r>
                      <a:endParaRPr kumimoji="1" lang="ja-JP" altLang="en-US" sz="2100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2100" dirty="0" smtClean="0"/>
                        <a:t>(35kW)</a:t>
                      </a:r>
                      <a:endParaRPr kumimoji="1" lang="ja-JP" altLang="en-US" sz="2100" dirty="0" smtClean="0"/>
                    </a:p>
                  </a:txBody>
                  <a:tcPr marL="108624" marR="108624" marT="51691" marB="5169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734431">
                <a:tc>
                  <a:txBody>
                    <a:bodyPr/>
                    <a:lstStyle/>
                    <a:p>
                      <a:r>
                        <a:rPr kumimoji="1" lang="en-US" altLang="ja-JP" sz="2100" dirty="0" smtClean="0"/>
                        <a:t>Max. RF field</a:t>
                      </a:r>
                    </a:p>
                  </a:txBody>
                  <a:tcPr marL="108624" marR="108624" marT="51691" marB="51691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2100" dirty="0" smtClean="0"/>
                        <a:t>25 MV/m</a:t>
                      </a:r>
                      <a:endParaRPr kumimoji="1" lang="ja-JP" altLang="en-US" sz="2100" dirty="0"/>
                    </a:p>
                  </a:txBody>
                  <a:tcPr marL="108624" marR="108624" marT="51691" marB="51691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2100" dirty="0" smtClean="0"/>
                        <a:t>E. deposit</a:t>
                      </a:r>
                      <a:r>
                        <a:rPr kumimoji="1" lang="en-US" altLang="ja-JP" sz="2100" baseline="0" dirty="0" smtClean="0"/>
                        <a:t> in the AMD</a:t>
                      </a:r>
                      <a:endParaRPr kumimoji="1" lang="ja-JP" altLang="en-US" sz="2100" dirty="0" smtClean="0"/>
                    </a:p>
                  </a:txBody>
                  <a:tcPr marL="108624" marR="108624" marT="51691" marB="51691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2100" dirty="0" smtClean="0"/>
                        <a:t>780 MeV/e-</a:t>
                      </a:r>
                      <a:endParaRPr kumimoji="1" lang="ja-JP" altLang="en-US" sz="2100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2100" dirty="0" smtClean="0"/>
                        <a:t>(33kW</a:t>
                      </a:r>
                      <a:r>
                        <a:rPr kumimoji="1" lang="en-US" altLang="ja-JP" sz="2100" baseline="0" dirty="0" smtClean="0"/>
                        <a:t>) </a:t>
                      </a:r>
                      <a:endParaRPr kumimoji="1" lang="ja-JP" altLang="en-US" sz="2100" dirty="0" smtClean="0"/>
                    </a:p>
                  </a:txBody>
                  <a:tcPr marL="108624" marR="108624" marT="51691" marB="5169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734431">
                <a:tc>
                  <a:txBody>
                    <a:bodyPr/>
                    <a:lstStyle/>
                    <a:p>
                      <a:r>
                        <a:rPr kumimoji="1" lang="en-US" altLang="ja-JP" sz="2100" dirty="0" smtClean="0"/>
                        <a:t>RF frequency</a:t>
                      </a:r>
                    </a:p>
                  </a:txBody>
                  <a:tcPr marL="108624" marR="108624" marT="51691" marB="51691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2100" dirty="0" smtClean="0"/>
                        <a:t>1.3 GHz</a:t>
                      </a:r>
                      <a:endParaRPr kumimoji="1" lang="ja-JP" altLang="en-US" sz="2100" dirty="0"/>
                    </a:p>
                  </a:txBody>
                  <a:tcPr marL="108624" marR="108624" marT="51691" marB="51691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2100" dirty="0" smtClean="0"/>
                        <a:t>E. deposit in the RF</a:t>
                      </a:r>
                      <a:r>
                        <a:rPr kumimoji="1" lang="en-US" altLang="ja-JP" sz="2100" baseline="0" dirty="0" smtClean="0"/>
                        <a:t> section</a:t>
                      </a:r>
                      <a:endParaRPr kumimoji="1" lang="ja-JP" altLang="en-US" sz="2100" dirty="0" smtClean="0"/>
                    </a:p>
                  </a:txBody>
                  <a:tcPr marL="108624" marR="108624" marT="51691" marB="51691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2100" dirty="0" smtClean="0"/>
                        <a:t>470 MeV/e-</a:t>
                      </a:r>
                      <a:endParaRPr kumimoji="1" lang="ja-JP" altLang="en-US" sz="2100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2100" dirty="0" smtClean="0"/>
                        <a:t>(20kW)</a:t>
                      </a:r>
                      <a:endParaRPr kumimoji="1" lang="ja-JP" altLang="en-US" sz="2100" dirty="0" smtClean="0"/>
                    </a:p>
                  </a:txBody>
                  <a:tcPr marL="108624" marR="108624" marT="51691" marB="5169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816909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1"/>
          <p:cNvSpPr txBox="1">
            <a:spLocks/>
          </p:cNvSpPr>
          <p:nvPr/>
        </p:nvSpPr>
        <p:spPr>
          <a:xfrm>
            <a:off x="307065" y="-249790"/>
            <a:ext cx="9307101" cy="1255604"/>
          </a:xfrm>
          <a:prstGeom prst="rect">
            <a:avLst/>
          </a:prstGeom>
        </p:spPr>
        <p:txBody>
          <a:bodyPr vert="horz" lIns="97393" tIns="48696" rIns="97393" bIns="48696" rtlCol="0" anchor="ctr">
            <a:norm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altLang="ja-JP" sz="4700" b="1" dirty="0" smtClean="0">
                <a:solidFill>
                  <a:srgbClr val="0000FF"/>
                </a:solidFill>
                <a:latin typeface="+mj-lt"/>
                <a:ea typeface="+mj-ea"/>
                <a:cs typeface="+mj-cs"/>
              </a:rPr>
              <a:t>Target Tangential Speed </a:t>
            </a:r>
            <a:endParaRPr lang="ja-JP" altLang="en-US" sz="4700" b="1" dirty="0">
              <a:solidFill>
                <a:srgbClr val="0000FF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6" name="タイトル 1"/>
          <p:cNvSpPr txBox="1">
            <a:spLocks/>
          </p:cNvSpPr>
          <p:nvPr/>
        </p:nvSpPr>
        <p:spPr>
          <a:xfrm>
            <a:off x="178913" y="176977"/>
            <a:ext cx="10360092" cy="6073846"/>
          </a:xfrm>
          <a:prstGeom prst="rect">
            <a:avLst/>
          </a:prstGeom>
        </p:spPr>
        <p:txBody>
          <a:bodyPr vert="horz" lIns="97393" tIns="48696" rIns="97393" bIns="48696" rtlCol="0" anchor="ctr">
            <a:noAutofit/>
          </a:bodyPr>
          <a:lstStyle/>
          <a:p>
            <a:pPr>
              <a:lnSpc>
                <a:spcPts val="3046"/>
              </a:lnSpc>
              <a:spcBef>
                <a:spcPct val="0"/>
              </a:spcBef>
              <a:defRPr/>
            </a:pPr>
            <a:r>
              <a:rPr lang="en-US" altLang="ja-JP" sz="2600" b="1" dirty="0" smtClean="0">
                <a:latin typeface="+mj-lt"/>
                <a:ea typeface="+mj-ea"/>
                <a:cs typeface="+mj-cs"/>
              </a:rPr>
              <a:t>SLC (actual achievement)</a:t>
            </a:r>
            <a:r>
              <a:rPr lang="ja-JP" altLang="en-US" sz="2600" b="1" dirty="0" smtClean="0">
                <a:latin typeface="+mj-lt"/>
                <a:ea typeface="+mj-ea"/>
                <a:cs typeface="+mj-cs"/>
              </a:rPr>
              <a:t>：</a:t>
            </a:r>
            <a:endParaRPr lang="en-US" altLang="ja-JP" sz="2600" b="1" dirty="0" smtClean="0">
              <a:latin typeface="+mj-lt"/>
              <a:ea typeface="+mj-ea"/>
              <a:cs typeface="+mj-cs"/>
            </a:endParaRPr>
          </a:p>
          <a:p>
            <a:pPr>
              <a:lnSpc>
                <a:spcPts val="3046"/>
              </a:lnSpc>
              <a:spcBef>
                <a:spcPct val="0"/>
              </a:spcBef>
              <a:defRPr/>
            </a:pPr>
            <a:r>
              <a:rPr lang="en-US" altLang="ja-JP" sz="2600" b="1" dirty="0" smtClean="0">
                <a:latin typeface="+mj-lt"/>
                <a:ea typeface="+mj-ea"/>
                <a:cs typeface="+mj-cs"/>
              </a:rPr>
              <a:t>    0.1 </a:t>
            </a:r>
            <a:r>
              <a:rPr lang="en-US" altLang="ja-JP" sz="2600" b="1" dirty="0" err="1" smtClean="0">
                <a:latin typeface="+mj-lt"/>
                <a:ea typeface="+mj-ea"/>
                <a:cs typeface="+mj-cs"/>
              </a:rPr>
              <a:t>m/s</a:t>
            </a:r>
            <a:r>
              <a:rPr lang="en-US" altLang="ja-JP" sz="2600" b="1" dirty="0" smtClean="0">
                <a:latin typeface="+mj-lt"/>
                <a:ea typeface="+mj-ea"/>
                <a:cs typeface="+mj-cs"/>
              </a:rPr>
              <a:t>  (</a:t>
            </a:r>
            <a:r>
              <a:rPr lang="en-US" altLang="ja-JP" sz="2600" b="1" dirty="0" smtClean="0"/>
              <a:t>Swinging/Troll target: </a:t>
            </a:r>
            <a:r>
              <a:rPr lang="en-US" altLang="ja-JP" sz="2600" b="1" dirty="0" smtClean="0">
                <a:latin typeface="+mj-lt"/>
                <a:ea typeface="+mj-ea"/>
                <a:cs typeface="+mj-cs"/>
              </a:rPr>
              <a:t>Not really rotating)</a:t>
            </a:r>
          </a:p>
          <a:p>
            <a:pPr>
              <a:lnSpc>
                <a:spcPts val="3366"/>
              </a:lnSpc>
              <a:spcBef>
                <a:spcPct val="0"/>
              </a:spcBef>
              <a:defRPr/>
            </a:pPr>
            <a:endParaRPr lang="en-US" altLang="ja-JP" sz="2600" b="1" dirty="0" smtClean="0">
              <a:latin typeface="+mj-lt"/>
              <a:ea typeface="+mj-ea"/>
              <a:cs typeface="+mj-cs"/>
            </a:endParaRPr>
          </a:p>
          <a:p>
            <a:pPr>
              <a:lnSpc>
                <a:spcPts val="3046"/>
              </a:lnSpc>
              <a:spcBef>
                <a:spcPct val="0"/>
              </a:spcBef>
              <a:defRPr/>
            </a:pPr>
            <a:r>
              <a:rPr lang="en-US" altLang="ja-JP" sz="2600" b="1" dirty="0" smtClean="0">
                <a:latin typeface="+mj-lt"/>
                <a:ea typeface="+mj-ea"/>
                <a:cs typeface="+mj-cs"/>
              </a:rPr>
              <a:t>ILC baseline (design: test is ongoing): </a:t>
            </a:r>
          </a:p>
          <a:p>
            <a:pPr>
              <a:lnSpc>
                <a:spcPts val="3046"/>
              </a:lnSpc>
              <a:spcBef>
                <a:spcPct val="0"/>
              </a:spcBef>
              <a:defRPr/>
            </a:pPr>
            <a:r>
              <a:rPr lang="en-US" altLang="ja-JP" sz="2600" b="1" dirty="0" smtClean="0">
                <a:latin typeface="+mj-lt"/>
                <a:ea typeface="+mj-ea"/>
                <a:cs typeface="+mj-cs"/>
              </a:rPr>
              <a:t>    100 </a:t>
            </a:r>
            <a:r>
              <a:rPr lang="en-US" altLang="ja-JP" sz="2600" b="1" dirty="0" err="1" smtClean="0">
                <a:latin typeface="+mj-lt"/>
                <a:ea typeface="+mj-ea"/>
                <a:cs typeface="+mj-cs"/>
              </a:rPr>
              <a:t>m/s</a:t>
            </a:r>
            <a:endParaRPr lang="en-US" altLang="ja-JP" sz="2600" b="1" dirty="0" smtClean="0">
              <a:latin typeface="+mj-lt"/>
              <a:ea typeface="+mj-ea"/>
              <a:cs typeface="+mj-cs"/>
            </a:endParaRPr>
          </a:p>
          <a:p>
            <a:pPr>
              <a:lnSpc>
                <a:spcPts val="3366"/>
              </a:lnSpc>
              <a:spcBef>
                <a:spcPct val="0"/>
              </a:spcBef>
              <a:defRPr/>
            </a:pPr>
            <a:endParaRPr lang="en-US" altLang="ja-JP" sz="2600" b="1" dirty="0" smtClean="0">
              <a:latin typeface="+mj-lt"/>
              <a:ea typeface="+mj-ea"/>
              <a:cs typeface="+mj-cs"/>
            </a:endParaRPr>
          </a:p>
          <a:p>
            <a:pPr>
              <a:lnSpc>
                <a:spcPts val="3366"/>
              </a:lnSpc>
              <a:spcBef>
                <a:spcPct val="0"/>
              </a:spcBef>
              <a:defRPr/>
            </a:pPr>
            <a:r>
              <a:rPr lang="en-US" altLang="ja-JP" sz="2600" b="1" dirty="0" smtClean="0">
                <a:latin typeface="+mj-lt"/>
                <a:ea typeface="+mj-ea"/>
                <a:cs typeface="+mj-cs"/>
              </a:rPr>
              <a:t>Truly Conventional (assumption)</a:t>
            </a:r>
            <a:r>
              <a:rPr lang="ja-JP" altLang="en-US" sz="2600" b="1" dirty="0" smtClean="0">
                <a:latin typeface="+mj-lt"/>
                <a:ea typeface="+mj-ea"/>
                <a:cs typeface="+mj-cs"/>
              </a:rPr>
              <a:t>：</a:t>
            </a:r>
            <a:r>
              <a:rPr lang="en-US" altLang="ja-JP" sz="2600" b="1" dirty="0" smtClean="0">
                <a:latin typeface="+mj-lt"/>
                <a:ea typeface="+mj-ea"/>
                <a:cs typeface="+mj-cs"/>
              </a:rPr>
              <a:t> </a:t>
            </a:r>
          </a:p>
          <a:p>
            <a:pPr>
              <a:lnSpc>
                <a:spcPts val="3046"/>
              </a:lnSpc>
              <a:spcBef>
                <a:spcPct val="0"/>
              </a:spcBef>
            </a:pPr>
            <a:r>
              <a:rPr lang="en-US" altLang="ja-JP" sz="2600" b="1" dirty="0" err="1" smtClean="0">
                <a:latin typeface="+mj-lt"/>
                <a:ea typeface="+mj-ea"/>
                <a:cs typeface="+mj-cs"/>
              </a:rPr>
              <a:t>　</a:t>
            </a:r>
            <a:r>
              <a:rPr lang="en-US" altLang="ja-JP" sz="2600" b="1" dirty="0" smtClean="0">
                <a:latin typeface="+mj-lt"/>
                <a:ea typeface="+mj-ea"/>
                <a:cs typeface="+mj-cs"/>
              </a:rPr>
              <a:t> 1 </a:t>
            </a:r>
            <a:r>
              <a:rPr lang="en-US" altLang="ja-JP" sz="2600" b="1" dirty="0" err="1" smtClean="0">
                <a:latin typeface="+mj-lt"/>
                <a:ea typeface="+mj-ea"/>
                <a:cs typeface="+mj-cs"/>
              </a:rPr>
              <a:t>m/s</a:t>
            </a:r>
            <a:r>
              <a:rPr lang="en-US" altLang="ja-JP" sz="2600" b="1" dirty="0" smtClean="0">
                <a:latin typeface="+mj-lt"/>
                <a:ea typeface="+mj-ea"/>
                <a:cs typeface="+mj-cs"/>
              </a:rPr>
              <a:t> </a:t>
            </a:r>
            <a:endParaRPr lang="en-US" altLang="ja-JP" sz="2600" b="1" dirty="0" smtClean="0"/>
          </a:p>
          <a:p>
            <a:pPr>
              <a:lnSpc>
                <a:spcPts val="3046"/>
              </a:lnSpc>
              <a:spcBef>
                <a:spcPct val="0"/>
              </a:spcBef>
            </a:pPr>
            <a:r>
              <a:rPr lang="en-US" altLang="ja-JP" sz="2600" b="1" dirty="0" smtClean="0"/>
              <a:t>       large spatial overlap between triplets --&gt; But OK in temperature.</a:t>
            </a:r>
          </a:p>
          <a:p>
            <a:pPr>
              <a:lnSpc>
                <a:spcPts val="3046"/>
              </a:lnSpc>
              <a:spcBef>
                <a:spcPct val="0"/>
              </a:spcBef>
            </a:pPr>
            <a:r>
              <a:rPr lang="ja-JP" altLang="ja-JP" sz="2600" b="1" dirty="0" smtClean="0"/>
              <a:t>　</a:t>
            </a:r>
            <a:r>
              <a:rPr lang="en-US" altLang="ja-JP" sz="2600" b="1" dirty="0" smtClean="0"/>
              <a:t> </a:t>
            </a:r>
            <a:r>
              <a:rPr lang="ja-JP" altLang="ja-JP" sz="2600" b="1" dirty="0" smtClean="0"/>
              <a:t>　</a:t>
            </a:r>
            <a:r>
              <a:rPr lang="en-US" altLang="ja-JP" sz="2600" b="1" dirty="0" smtClean="0"/>
              <a:t>Design study on going. </a:t>
            </a:r>
          </a:p>
          <a:p>
            <a:pPr>
              <a:lnSpc>
                <a:spcPts val="3046"/>
              </a:lnSpc>
              <a:spcBef>
                <a:spcPct val="0"/>
              </a:spcBef>
            </a:pPr>
            <a:r>
              <a:rPr lang="en-US" altLang="ja-JP" sz="2600" b="1" dirty="0" smtClean="0"/>
              <a:t>　 </a:t>
            </a:r>
            <a:r>
              <a:rPr lang="en-US" altLang="ja-JP" sz="2600" b="1" dirty="0" err="1" smtClean="0"/>
              <a:t>　shockwave</a:t>
            </a:r>
            <a:r>
              <a:rPr lang="en-US" altLang="ja-JP" sz="2600" b="1" dirty="0" smtClean="0"/>
              <a:t> : OK because triplet to triplet separation 3.3 ms in time.</a:t>
            </a:r>
          </a:p>
          <a:p>
            <a:pPr>
              <a:lnSpc>
                <a:spcPts val="3366"/>
              </a:lnSpc>
              <a:spcBef>
                <a:spcPct val="0"/>
              </a:spcBef>
            </a:pPr>
            <a:r>
              <a:rPr lang="ja-JP" altLang="ja-JP" sz="2600" b="1" dirty="0" smtClean="0">
                <a:latin typeface="+mj-lt"/>
                <a:ea typeface="+mj-ea"/>
                <a:cs typeface="+mj-cs"/>
              </a:rPr>
              <a:t>　</a:t>
            </a:r>
            <a:r>
              <a:rPr lang="en-US" altLang="ja-JP" sz="2600" b="1" dirty="0" smtClean="0">
                <a:latin typeface="+mj-lt"/>
                <a:ea typeface="+mj-ea"/>
                <a:cs typeface="+mj-cs"/>
              </a:rPr>
              <a:t>    Probably 0.5 </a:t>
            </a:r>
            <a:r>
              <a:rPr lang="en-US" altLang="ja-JP" sz="2600" b="1" dirty="0" err="1" smtClean="0">
                <a:latin typeface="+mj-lt"/>
                <a:ea typeface="+mj-ea"/>
                <a:cs typeface="+mj-cs"/>
              </a:rPr>
              <a:t>m/s</a:t>
            </a:r>
            <a:r>
              <a:rPr lang="en-US" altLang="ja-JP" sz="2600" b="1" dirty="0" smtClean="0">
                <a:latin typeface="+mj-lt"/>
                <a:ea typeface="+mj-ea"/>
                <a:cs typeface="+mj-cs"/>
              </a:rPr>
              <a:t> is OK.   </a:t>
            </a:r>
            <a:endParaRPr lang="ja-JP" altLang="en-US" sz="2600" b="1" dirty="0">
              <a:latin typeface="+mj-lt"/>
              <a:ea typeface="+mj-ea"/>
              <a:cs typeface="+mj-cs"/>
            </a:endParaRPr>
          </a:p>
        </p:txBody>
      </p:sp>
      <p:sp>
        <p:nvSpPr>
          <p:cNvPr id="4" name="タイトル 1"/>
          <p:cNvSpPr txBox="1">
            <a:spLocks/>
          </p:cNvSpPr>
          <p:nvPr/>
        </p:nvSpPr>
        <p:spPr>
          <a:xfrm>
            <a:off x="-469900" y="444500"/>
            <a:ext cx="1219200" cy="838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ctr" latinLnBrk="0" hangingPunct="1">
              <a:lnSpc>
                <a:spcPts val="528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4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. </a:t>
            </a:r>
            <a:endParaRPr kumimoji="1" lang="ja-JP" altLang="en-US" sz="48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タイトル 1"/>
          <p:cNvSpPr txBox="1">
            <a:spLocks/>
          </p:cNvSpPr>
          <p:nvPr/>
        </p:nvSpPr>
        <p:spPr>
          <a:xfrm>
            <a:off x="-469900" y="1651000"/>
            <a:ext cx="1219200" cy="838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ctr" latinLnBrk="0" hangingPunct="1">
              <a:lnSpc>
                <a:spcPts val="528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4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. </a:t>
            </a:r>
            <a:endParaRPr kumimoji="1" lang="ja-JP" altLang="en-US" sz="48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8" name="タイトル 1"/>
          <p:cNvSpPr txBox="1">
            <a:spLocks/>
          </p:cNvSpPr>
          <p:nvPr/>
        </p:nvSpPr>
        <p:spPr>
          <a:xfrm>
            <a:off x="-469900" y="2870200"/>
            <a:ext cx="1219200" cy="838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ctr" latinLnBrk="0" hangingPunct="1">
              <a:lnSpc>
                <a:spcPts val="528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4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. </a:t>
            </a:r>
            <a:endParaRPr kumimoji="1" lang="ja-JP" altLang="en-US" sz="48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9458" name="Object 2"/>
          <p:cNvGraphicFramePr>
            <a:graphicFrameLocks noChangeAspect="1"/>
          </p:cNvGraphicFramePr>
          <p:nvPr/>
        </p:nvGraphicFramePr>
        <p:xfrm>
          <a:off x="756287" y="867693"/>
          <a:ext cx="8526355" cy="5934161"/>
        </p:xfrm>
        <a:graphic>
          <a:graphicData uri="http://schemas.openxmlformats.org/presentationml/2006/ole">
            <p:oleObj spid="_x0000_s176130" name="Word 文書" r:id="rId3" imgW="5384800" imgH="3937000" progId="Word.Document.12">
              <p:link updateAutomatic="1"/>
            </p:oleObj>
          </a:graphicData>
        </a:graphic>
      </p:graphicFrame>
      <p:sp>
        <p:nvSpPr>
          <p:cNvPr id="19459" name="正方形/長方形 2"/>
          <p:cNvSpPr>
            <a:spLocks noChangeArrowheads="1"/>
          </p:cNvSpPr>
          <p:nvPr/>
        </p:nvSpPr>
        <p:spPr bwMode="auto">
          <a:xfrm>
            <a:off x="13813" y="-131468"/>
            <a:ext cx="10360092" cy="99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7385" tIns="48692" rIns="97385" bIns="48692">
            <a:prstTxWarp prst="textNoShape">
              <a:avLst/>
            </a:prstTxWarp>
            <a:spAutoFit/>
          </a:bodyPr>
          <a:lstStyle/>
          <a:p>
            <a:pPr algn="ctr"/>
            <a:r>
              <a:rPr lang="en-US" altLang="ja-JP" sz="5800" b="1" dirty="0">
                <a:solidFill>
                  <a:srgbClr val="0000FF"/>
                </a:solidFill>
                <a:latin typeface="Calibri" charset="0"/>
              </a:rPr>
              <a:t>Target Heat Simulation </a:t>
            </a:r>
            <a:r>
              <a:rPr lang="en-US" altLang="ja-JP" sz="2100" b="1" dirty="0">
                <a:solidFill>
                  <a:srgbClr val="0000FF"/>
                </a:solidFill>
                <a:latin typeface="Calibri" charset="0"/>
              </a:rPr>
              <a:t>(</a:t>
            </a:r>
            <a:r>
              <a:rPr lang="en-US" altLang="ja-JP" sz="2100" b="1" dirty="0" err="1">
                <a:solidFill>
                  <a:srgbClr val="0000FF"/>
                </a:solidFill>
                <a:latin typeface="Calibri" charset="0"/>
              </a:rPr>
              <a:t>Wanming</a:t>
            </a:r>
            <a:r>
              <a:rPr lang="en-US" altLang="ja-JP" sz="2100" b="1" dirty="0">
                <a:solidFill>
                  <a:srgbClr val="0000FF"/>
                </a:solidFill>
                <a:latin typeface="Calibri" charset="0"/>
              </a:rPr>
              <a:t>)</a:t>
            </a:r>
            <a:endParaRPr lang="ja-JP" altLang="en-US" sz="2100" b="1" dirty="0">
              <a:solidFill>
                <a:srgbClr val="0000FF"/>
              </a:solidFill>
              <a:latin typeface="Calibri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482" name="Object 2"/>
          <p:cNvGraphicFramePr>
            <a:graphicFrameLocks noChangeAspect="1"/>
          </p:cNvGraphicFramePr>
          <p:nvPr/>
        </p:nvGraphicFramePr>
        <p:xfrm>
          <a:off x="756287" y="867693"/>
          <a:ext cx="8526355" cy="5934161"/>
        </p:xfrm>
        <a:graphic>
          <a:graphicData uri="http://schemas.openxmlformats.org/presentationml/2006/ole">
            <p:oleObj spid="_x0000_s177154" name="Word 文書" r:id="rId3" imgW="5384800" imgH="3937000" progId="Word.Document.12">
              <p:link updateAutomatic="1"/>
            </p:oleObj>
          </a:graphicData>
        </a:graphic>
      </p:graphicFrame>
      <p:sp>
        <p:nvSpPr>
          <p:cNvPr id="5" name="角丸四角形 4"/>
          <p:cNvSpPr/>
          <p:nvPr/>
        </p:nvSpPr>
        <p:spPr>
          <a:xfrm>
            <a:off x="580166" y="3865175"/>
            <a:ext cx="4548080" cy="2997482"/>
          </a:xfrm>
          <a:prstGeom prst="roundRect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7393" tIns="48696" rIns="97393" bIns="48696" anchor="ctr"/>
          <a:lstStyle/>
          <a:p>
            <a:pPr algn="ctr">
              <a:defRPr/>
            </a:pPr>
            <a:endParaRPr lang="ja-JP" altLang="en-US" dirty="0"/>
          </a:p>
        </p:txBody>
      </p:sp>
      <p:sp>
        <p:nvSpPr>
          <p:cNvPr id="20484" name="TextBox 5"/>
          <p:cNvSpPr txBox="1">
            <a:spLocks noChangeArrowheads="1"/>
          </p:cNvSpPr>
          <p:nvPr/>
        </p:nvSpPr>
        <p:spPr bwMode="auto">
          <a:xfrm>
            <a:off x="1989137" y="5091118"/>
            <a:ext cx="1901745" cy="898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7393" tIns="48696" rIns="97393" bIns="48696">
            <a:prstTxWarp prst="textNoShape">
              <a:avLst/>
            </a:prstTxWarp>
            <a:spAutoFit/>
          </a:bodyPr>
          <a:lstStyle/>
          <a:p>
            <a:pPr algn="ctr"/>
            <a:r>
              <a:rPr lang="en-US" altLang="ja-JP" sz="2600" b="1" dirty="0">
                <a:solidFill>
                  <a:srgbClr val="FF0000"/>
                </a:solidFill>
                <a:latin typeface="Calibri" charset="0"/>
              </a:rPr>
              <a:t>assumption: </a:t>
            </a:r>
          </a:p>
          <a:p>
            <a:pPr algn="ctr"/>
            <a:r>
              <a:rPr lang="en-US" altLang="ja-JP" sz="2600" b="1" dirty="0">
                <a:solidFill>
                  <a:srgbClr val="FF0000"/>
                </a:solidFill>
                <a:latin typeface="Calibri" charset="0"/>
              </a:rPr>
              <a:t>1 </a:t>
            </a:r>
            <a:r>
              <a:rPr lang="en-US" altLang="ja-JP" sz="2600" b="1" dirty="0" err="1">
                <a:solidFill>
                  <a:srgbClr val="FF0000"/>
                </a:solidFill>
                <a:latin typeface="Calibri" charset="0"/>
              </a:rPr>
              <a:t>m/s</a:t>
            </a:r>
            <a:endParaRPr lang="ja-JP" altLang="en-US" sz="2600" b="1" dirty="0">
              <a:solidFill>
                <a:srgbClr val="FF0000"/>
              </a:solidFill>
              <a:latin typeface="Calibri" charset="0"/>
            </a:endParaRPr>
          </a:p>
        </p:txBody>
      </p:sp>
      <p:sp>
        <p:nvSpPr>
          <p:cNvPr id="20485" name="正方形/長方形 6"/>
          <p:cNvSpPr>
            <a:spLocks noChangeArrowheads="1"/>
          </p:cNvSpPr>
          <p:nvPr/>
        </p:nvSpPr>
        <p:spPr bwMode="auto">
          <a:xfrm>
            <a:off x="13813" y="-131468"/>
            <a:ext cx="10360092" cy="99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7385" tIns="48692" rIns="97385" bIns="48692">
            <a:prstTxWarp prst="textNoShape">
              <a:avLst/>
            </a:prstTxWarp>
            <a:spAutoFit/>
          </a:bodyPr>
          <a:lstStyle/>
          <a:p>
            <a:pPr algn="ctr"/>
            <a:r>
              <a:rPr lang="en-US" altLang="ja-JP" sz="5800" b="1" dirty="0">
                <a:solidFill>
                  <a:srgbClr val="0000FF"/>
                </a:solidFill>
                <a:latin typeface="Calibri" charset="0"/>
              </a:rPr>
              <a:t>Target Heat Simulation </a:t>
            </a:r>
            <a:r>
              <a:rPr lang="en-US" altLang="ja-JP" sz="2100" b="1" dirty="0">
                <a:solidFill>
                  <a:srgbClr val="0000FF"/>
                </a:solidFill>
                <a:latin typeface="Calibri" charset="0"/>
              </a:rPr>
              <a:t>(</a:t>
            </a:r>
            <a:r>
              <a:rPr lang="en-US" altLang="ja-JP" sz="2100" b="1" dirty="0" err="1">
                <a:solidFill>
                  <a:srgbClr val="0000FF"/>
                </a:solidFill>
                <a:latin typeface="Calibri" charset="0"/>
              </a:rPr>
              <a:t>Wanming</a:t>
            </a:r>
            <a:r>
              <a:rPr lang="en-US" altLang="ja-JP" sz="2100" b="1" dirty="0">
                <a:solidFill>
                  <a:srgbClr val="0000FF"/>
                </a:solidFill>
                <a:latin typeface="Calibri" charset="0"/>
              </a:rPr>
              <a:t>)</a:t>
            </a:r>
            <a:endParaRPr lang="ja-JP" altLang="en-US" sz="2100" b="1" dirty="0">
              <a:solidFill>
                <a:srgbClr val="0000FF"/>
              </a:solidFill>
              <a:latin typeface="Calibri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Oval 2"/>
          <p:cNvSpPr>
            <a:spLocks noChangeArrowheads="1"/>
          </p:cNvSpPr>
          <p:nvPr/>
        </p:nvSpPr>
        <p:spPr bwMode="auto">
          <a:xfrm>
            <a:off x="4453114" y="2839720"/>
            <a:ext cx="3159828" cy="2875874"/>
          </a:xfrm>
          <a:prstGeom prst="ellips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</p:spPr>
        <p:txBody>
          <a:bodyPr wrap="none" lIns="97393" tIns="48696" rIns="97393" bIns="48696" anchor="ctr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9939" name="Line 3"/>
          <p:cNvSpPr>
            <a:spLocks noChangeShapeType="1"/>
          </p:cNvSpPr>
          <p:nvPr/>
        </p:nvSpPr>
        <p:spPr bwMode="auto">
          <a:xfrm flipV="1">
            <a:off x="6385270" y="2829860"/>
            <a:ext cx="2476062" cy="6573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lIns="97393" tIns="48696" rIns="97393" bIns="48696" anchor="ctr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9940" name="Text Box 4"/>
          <p:cNvSpPr txBox="1">
            <a:spLocks noChangeArrowheads="1"/>
          </p:cNvSpPr>
          <p:nvPr/>
        </p:nvSpPr>
        <p:spPr bwMode="auto">
          <a:xfrm>
            <a:off x="283176" y="1577622"/>
            <a:ext cx="5528836" cy="9755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7393" tIns="48696" rIns="97393" bIns="48696">
            <a:prstTxWarp prst="textNoShape">
              <a:avLst/>
            </a:prstTxWarp>
            <a:spAutoFit/>
          </a:bodyPr>
          <a:lstStyle/>
          <a:p>
            <a:r>
              <a:rPr lang="en-US" altLang="ja-JP" b="1" dirty="0"/>
              <a:t>20 triplets,  rep. = </a:t>
            </a:r>
            <a:r>
              <a:rPr lang="en-US" altLang="ja-JP" b="1" dirty="0">
                <a:solidFill>
                  <a:srgbClr val="FF0000"/>
                </a:solidFill>
              </a:rPr>
              <a:t>300 Hz</a:t>
            </a:r>
          </a:p>
          <a:p>
            <a:r>
              <a:rPr lang="en-US" altLang="ja-JP" b="1" dirty="0"/>
              <a:t> • triplet = 3 mini-trains with gaps</a:t>
            </a:r>
          </a:p>
          <a:p>
            <a:r>
              <a:rPr lang="en-US" altLang="ja-JP" b="1" dirty="0"/>
              <a:t> • 44 bunches/mini-train, </a:t>
            </a:r>
            <a:r>
              <a:rPr lang="en-US" altLang="ja-JP" b="1" dirty="0" err="1"/>
              <a:t>T</a:t>
            </a:r>
            <a:r>
              <a:rPr lang="en-US" altLang="ja-JP" b="1" baseline="-25000" dirty="0" err="1"/>
              <a:t>b_to_b</a:t>
            </a:r>
            <a:r>
              <a:rPr lang="en-US" altLang="ja-JP" b="1" dirty="0"/>
              <a:t> = 6.15 </a:t>
            </a:r>
            <a:r>
              <a:rPr lang="en-US" altLang="ja-JP" b="1" dirty="0" err="1"/>
              <a:t>n</a:t>
            </a:r>
            <a:r>
              <a:rPr lang="en-US" altLang="ja-JP" b="1" dirty="0"/>
              <a:t> sec</a:t>
            </a:r>
          </a:p>
        </p:txBody>
      </p:sp>
      <p:sp>
        <p:nvSpPr>
          <p:cNvPr id="39941" name="Rectangle 5"/>
          <p:cNvSpPr>
            <a:spLocks noChangeArrowheads="1"/>
          </p:cNvSpPr>
          <p:nvPr/>
        </p:nvSpPr>
        <p:spPr bwMode="auto">
          <a:xfrm>
            <a:off x="5623804" y="3543077"/>
            <a:ext cx="1067089" cy="560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7393" tIns="48696" rIns="97393" bIns="48696">
            <a:prstTxWarp prst="textNoShape">
              <a:avLst/>
            </a:prstTxWarp>
            <a:spAutoFit/>
          </a:bodyPr>
          <a:lstStyle/>
          <a:p>
            <a:r>
              <a:rPr lang="en-US" altLang="ja-JP" sz="3000" b="1" dirty="0"/>
              <a:t>DR</a:t>
            </a:r>
            <a:endParaRPr lang="en-US" altLang="ja-JP" b="1" dirty="0"/>
          </a:p>
        </p:txBody>
      </p:sp>
      <p:sp>
        <p:nvSpPr>
          <p:cNvPr id="39942" name="Rectangle 6"/>
          <p:cNvSpPr>
            <a:spLocks noChangeArrowheads="1"/>
          </p:cNvSpPr>
          <p:nvPr/>
        </p:nvSpPr>
        <p:spPr bwMode="auto">
          <a:xfrm>
            <a:off x="4829530" y="4083741"/>
            <a:ext cx="2615923" cy="390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7393" tIns="48696" rIns="97393" bIns="48696">
            <a:prstTxWarp prst="textNoShape">
              <a:avLst/>
            </a:prstTxWarp>
            <a:spAutoFit/>
          </a:bodyPr>
          <a:lstStyle/>
          <a:p>
            <a:r>
              <a:rPr lang="en-US" altLang="ja-JP" b="1" dirty="0" err="1"/>
              <a:t>T</a:t>
            </a:r>
            <a:r>
              <a:rPr lang="en-US" altLang="ja-JP" b="1" baseline="-25000" dirty="0" err="1"/>
              <a:t>b_to_b</a:t>
            </a:r>
            <a:r>
              <a:rPr lang="en-US" altLang="ja-JP" b="1" dirty="0"/>
              <a:t> = 6.15 </a:t>
            </a:r>
            <a:r>
              <a:rPr lang="en-US" altLang="ja-JP" b="1" dirty="0" err="1"/>
              <a:t>n</a:t>
            </a:r>
            <a:r>
              <a:rPr lang="en-US" altLang="ja-JP" b="1" dirty="0"/>
              <a:t> sec</a:t>
            </a:r>
          </a:p>
        </p:txBody>
      </p:sp>
      <p:sp>
        <p:nvSpPr>
          <p:cNvPr id="39943" name="Rectangle 7"/>
          <p:cNvSpPr>
            <a:spLocks noChangeArrowheads="1"/>
          </p:cNvSpPr>
          <p:nvPr/>
        </p:nvSpPr>
        <p:spPr bwMode="auto">
          <a:xfrm>
            <a:off x="5836185" y="1709091"/>
            <a:ext cx="3986909" cy="683119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7393" tIns="48696" rIns="97393" bIns="48696">
            <a:prstTxWarp prst="textNoShape">
              <a:avLst/>
            </a:prstTxWarp>
            <a:spAutoFit/>
          </a:bodyPr>
          <a:lstStyle/>
          <a:p>
            <a:r>
              <a:rPr lang="en-US" altLang="ja-JP" b="1" dirty="0"/>
              <a:t>2640 bunches/train,  rep. = 5 Hz</a:t>
            </a:r>
          </a:p>
          <a:p>
            <a:r>
              <a:rPr lang="en-US" altLang="ja-JP" b="1" dirty="0"/>
              <a:t> • </a:t>
            </a:r>
            <a:r>
              <a:rPr lang="en-US" altLang="ja-JP" b="1" dirty="0" err="1"/>
              <a:t>T</a:t>
            </a:r>
            <a:r>
              <a:rPr lang="en-US" altLang="ja-JP" b="1" baseline="-25000" dirty="0" err="1"/>
              <a:t>b_to_b</a:t>
            </a:r>
            <a:r>
              <a:rPr lang="en-US" altLang="ja-JP" b="1" dirty="0"/>
              <a:t> = 369 </a:t>
            </a:r>
            <a:r>
              <a:rPr lang="en-US" altLang="ja-JP" b="1" dirty="0" err="1"/>
              <a:t>n</a:t>
            </a:r>
            <a:r>
              <a:rPr lang="en-US" altLang="ja-JP" b="1" dirty="0"/>
              <a:t> sec</a:t>
            </a:r>
          </a:p>
        </p:txBody>
      </p:sp>
      <p:sp>
        <p:nvSpPr>
          <p:cNvPr id="39944" name="Line 10"/>
          <p:cNvSpPr>
            <a:spLocks noChangeShapeType="1"/>
          </p:cNvSpPr>
          <p:nvPr/>
        </p:nvSpPr>
        <p:spPr bwMode="auto">
          <a:xfrm flipV="1">
            <a:off x="4606788" y="2851224"/>
            <a:ext cx="1110257" cy="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/>
          </a:ln>
        </p:spPr>
        <p:txBody>
          <a:bodyPr wrap="none" lIns="97393" tIns="48696" rIns="97393" bIns="48696" anchor="ctr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9945" name="Rectangle 11"/>
          <p:cNvSpPr>
            <a:spLocks noChangeArrowheads="1"/>
          </p:cNvSpPr>
          <p:nvPr/>
        </p:nvSpPr>
        <p:spPr bwMode="auto">
          <a:xfrm>
            <a:off x="1099897" y="1183217"/>
            <a:ext cx="2729884" cy="390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7393" tIns="48696" rIns="97393" bIns="48696">
            <a:prstTxWarp prst="textNoShape">
              <a:avLst/>
            </a:prstTxWarp>
            <a:spAutoFit/>
          </a:bodyPr>
          <a:lstStyle/>
          <a:p>
            <a:r>
              <a:rPr lang="en-US" altLang="ja-JP" b="1" dirty="0"/>
              <a:t> </a:t>
            </a:r>
            <a:r>
              <a:rPr lang="en-US" altLang="ja-JP" b="1" dirty="0" err="1"/>
              <a:t>e</a:t>
            </a:r>
            <a:r>
              <a:rPr lang="en-US" altLang="ja-JP" b="1" dirty="0"/>
              <a:t>+ creation</a:t>
            </a:r>
          </a:p>
        </p:txBody>
      </p:sp>
      <p:sp>
        <p:nvSpPr>
          <p:cNvPr id="39946" name="Rectangle 12"/>
          <p:cNvSpPr>
            <a:spLocks noChangeArrowheads="1"/>
          </p:cNvSpPr>
          <p:nvPr/>
        </p:nvSpPr>
        <p:spPr bwMode="auto">
          <a:xfrm>
            <a:off x="6176342" y="1183217"/>
            <a:ext cx="3522431" cy="39073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7393" tIns="48696" rIns="97393" bIns="48696">
            <a:prstTxWarp prst="textNoShape">
              <a:avLst/>
            </a:prstTxWarp>
            <a:spAutoFit/>
          </a:bodyPr>
          <a:lstStyle/>
          <a:p>
            <a:r>
              <a:rPr lang="en-US" altLang="ja-JP" b="1"/>
              <a:t> go to main linac</a:t>
            </a:r>
          </a:p>
        </p:txBody>
      </p:sp>
      <p:sp>
        <p:nvSpPr>
          <p:cNvPr id="39947" name="Rectangle 13"/>
          <p:cNvSpPr>
            <a:spLocks noChangeArrowheads="1"/>
          </p:cNvSpPr>
          <p:nvPr/>
        </p:nvSpPr>
        <p:spPr bwMode="auto">
          <a:xfrm>
            <a:off x="4239005" y="5764895"/>
            <a:ext cx="5623803" cy="390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7393" tIns="48696" rIns="97393" bIns="48696">
            <a:prstTxWarp prst="textNoShape">
              <a:avLst/>
            </a:prstTxWarp>
            <a:spAutoFit/>
          </a:bodyPr>
          <a:lstStyle/>
          <a:p>
            <a:r>
              <a:rPr lang="en-US" altLang="ja-JP" b="1" dirty="0"/>
              <a:t>Time remaining for damping = 137 </a:t>
            </a:r>
            <a:r>
              <a:rPr lang="en-US" altLang="ja-JP" b="1" dirty="0" err="1"/>
              <a:t>m</a:t>
            </a:r>
            <a:r>
              <a:rPr lang="en-US" altLang="ja-JP" b="1" dirty="0"/>
              <a:t> sec</a:t>
            </a:r>
          </a:p>
        </p:txBody>
      </p:sp>
      <p:sp>
        <p:nvSpPr>
          <p:cNvPr id="39949" name="Line 17"/>
          <p:cNvSpPr>
            <a:spLocks noChangeShapeType="1"/>
          </p:cNvSpPr>
          <p:nvPr/>
        </p:nvSpPr>
        <p:spPr bwMode="auto">
          <a:xfrm flipV="1">
            <a:off x="714846" y="2849580"/>
            <a:ext cx="1880357" cy="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 type="triangle" w="med" len="med"/>
          </a:ln>
        </p:spPr>
        <p:txBody>
          <a:bodyPr wrap="none" lIns="97393" tIns="48696" rIns="97393" bIns="48696" anchor="ctr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9950" name="Rectangle 19"/>
          <p:cNvSpPr>
            <a:spLocks noChangeArrowheads="1"/>
          </p:cNvSpPr>
          <p:nvPr/>
        </p:nvSpPr>
        <p:spPr bwMode="auto">
          <a:xfrm>
            <a:off x="1189684" y="2770699"/>
            <a:ext cx="911688" cy="157762"/>
          </a:xfrm>
          <a:prstGeom prst="rect">
            <a:avLst/>
          </a:prstGeom>
          <a:solidFill>
            <a:schemeClr val="bg1"/>
          </a:solidFill>
          <a:ln w="28575">
            <a:solidFill>
              <a:srgbClr val="FF0000"/>
            </a:solidFill>
            <a:miter lim="800000"/>
            <a:headEnd/>
            <a:tailEnd/>
          </a:ln>
        </p:spPr>
        <p:txBody>
          <a:bodyPr wrap="none" lIns="97393" tIns="48696" rIns="97393" bIns="48696" anchor="ctr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9951" name="Rectangle 21" descr="右上がり対角線"/>
          <p:cNvSpPr>
            <a:spLocks noChangeArrowheads="1"/>
          </p:cNvSpPr>
          <p:nvPr/>
        </p:nvSpPr>
        <p:spPr bwMode="auto">
          <a:xfrm>
            <a:off x="2659090" y="2612937"/>
            <a:ext cx="82881" cy="473287"/>
          </a:xfrm>
          <a:prstGeom prst="rect">
            <a:avLst/>
          </a:prstGeom>
          <a:pattFill prst="ltUpDiag">
            <a:fgClr>
              <a:schemeClr val="tx1"/>
            </a:fgClr>
            <a:bgClr>
              <a:srgbClr val="FFFFFF"/>
            </a:bgClr>
          </a:pattFill>
          <a:ln w="28575">
            <a:solidFill>
              <a:srgbClr val="FF0000"/>
            </a:solidFill>
            <a:miter lim="800000"/>
            <a:headEnd/>
            <a:tailEnd/>
          </a:ln>
        </p:spPr>
        <p:txBody>
          <a:bodyPr wrap="none" lIns="97393" tIns="48696" rIns="97393" bIns="48696" anchor="ctr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9952" name="Line 9"/>
          <p:cNvSpPr>
            <a:spLocks noChangeShapeType="1"/>
          </p:cNvSpPr>
          <p:nvPr/>
        </p:nvSpPr>
        <p:spPr bwMode="auto">
          <a:xfrm flipV="1">
            <a:off x="2797225" y="2851224"/>
            <a:ext cx="1992591" cy="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 type="triangle" w="med" len="med"/>
          </a:ln>
        </p:spPr>
        <p:txBody>
          <a:bodyPr wrap="none" lIns="97393" tIns="48696" rIns="97393" bIns="48696" anchor="ctr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9953" name="Rectangle 22"/>
          <p:cNvSpPr>
            <a:spLocks noChangeArrowheads="1"/>
          </p:cNvSpPr>
          <p:nvPr/>
        </p:nvSpPr>
        <p:spPr bwMode="auto">
          <a:xfrm>
            <a:off x="3063134" y="2772343"/>
            <a:ext cx="1377892" cy="157762"/>
          </a:xfrm>
          <a:prstGeom prst="rect">
            <a:avLst/>
          </a:prstGeom>
          <a:solidFill>
            <a:schemeClr val="bg1"/>
          </a:solidFill>
          <a:ln w="28575">
            <a:solidFill>
              <a:srgbClr val="FF0000"/>
            </a:solidFill>
            <a:miter lim="800000"/>
            <a:headEnd/>
            <a:tailEnd/>
          </a:ln>
        </p:spPr>
        <p:txBody>
          <a:bodyPr wrap="none" lIns="97393" tIns="48696" rIns="97393" bIns="48696" anchor="ctr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9954" name="Rectangle 25"/>
          <p:cNvSpPr>
            <a:spLocks noChangeArrowheads="1"/>
          </p:cNvSpPr>
          <p:nvPr/>
        </p:nvSpPr>
        <p:spPr bwMode="auto">
          <a:xfrm>
            <a:off x="3033781" y="2992553"/>
            <a:ext cx="1989138" cy="11140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7393" tIns="48696" rIns="97393" bIns="48696">
            <a:prstTxWarp prst="textNoShape">
              <a:avLst/>
            </a:prstTxWarp>
            <a:spAutoFit/>
          </a:bodyPr>
          <a:lstStyle/>
          <a:p>
            <a:r>
              <a:rPr lang="en-US" altLang="ja-JP" b="1" dirty="0"/>
              <a:t>Booster </a:t>
            </a:r>
            <a:r>
              <a:rPr lang="en-US" altLang="ja-JP" b="1" dirty="0" err="1"/>
              <a:t>Linac</a:t>
            </a:r>
            <a:endParaRPr lang="en-US" altLang="ja-JP" b="1" dirty="0"/>
          </a:p>
          <a:p>
            <a:r>
              <a:rPr lang="en-US" altLang="ja-JP" sz="1700" b="1" dirty="0"/>
              <a:t>5 </a:t>
            </a:r>
            <a:r>
              <a:rPr lang="en-US" altLang="ja-JP" sz="1700" b="1" dirty="0" err="1"/>
              <a:t>GeV</a:t>
            </a:r>
            <a:r>
              <a:rPr lang="en-US" altLang="ja-JP" sz="1700" b="1" dirty="0"/>
              <a:t> </a:t>
            </a:r>
          </a:p>
          <a:p>
            <a:r>
              <a:rPr lang="en-US" altLang="ja-JP" sz="1500" b="1" dirty="0">
                <a:solidFill>
                  <a:srgbClr val="FF0000"/>
                </a:solidFill>
              </a:rPr>
              <a:t>NC</a:t>
            </a:r>
          </a:p>
          <a:p>
            <a:r>
              <a:rPr lang="en-US" altLang="ja-JP" sz="1500" b="1" dirty="0"/>
              <a:t>300 Hz</a:t>
            </a:r>
          </a:p>
        </p:txBody>
      </p:sp>
      <p:sp>
        <p:nvSpPr>
          <p:cNvPr id="39955" name="Rectangle 26"/>
          <p:cNvSpPr>
            <a:spLocks noChangeArrowheads="1"/>
          </p:cNvSpPr>
          <p:nvPr/>
        </p:nvSpPr>
        <p:spPr bwMode="auto">
          <a:xfrm>
            <a:off x="224469" y="2933392"/>
            <a:ext cx="2553763" cy="11140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7393" tIns="48696" rIns="97393" bIns="48696">
            <a:prstTxWarp prst="textNoShape">
              <a:avLst/>
            </a:prstTxWarp>
            <a:spAutoFit/>
          </a:bodyPr>
          <a:lstStyle/>
          <a:p>
            <a:r>
              <a:rPr lang="en-US" altLang="ja-JP" b="1" dirty="0"/>
              <a:t>Drive </a:t>
            </a:r>
            <a:r>
              <a:rPr lang="en-US" altLang="ja-JP" b="1" dirty="0" err="1"/>
              <a:t>Linac</a:t>
            </a:r>
            <a:endParaRPr lang="en-US" altLang="ja-JP" b="1" dirty="0" smtClean="0"/>
          </a:p>
          <a:p>
            <a:r>
              <a:rPr lang="en-US" altLang="ja-JP" sz="1700" b="1" dirty="0" smtClean="0"/>
              <a:t>Several </a:t>
            </a:r>
            <a:r>
              <a:rPr lang="en-US" altLang="ja-JP" sz="1700" b="1" dirty="0" err="1"/>
              <a:t>GeV</a:t>
            </a:r>
            <a:r>
              <a:rPr lang="en-US" altLang="ja-JP" sz="1700" b="1" dirty="0" smtClean="0"/>
              <a:t> </a:t>
            </a:r>
            <a:r>
              <a:rPr lang="en-US" altLang="ja-JP" sz="1500" b="1" dirty="0" smtClean="0"/>
              <a:t> </a:t>
            </a:r>
            <a:endParaRPr lang="en-US" altLang="ja-JP" sz="1500" b="1" dirty="0"/>
          </a:p>
          <a:p>
            <a:r>
              <a:rPr lang="en-US" altLang="ja-JP" sz="1500" b="1" dirty="0">
                <a:solidFill>
                  <a:srgbClr val="FF0000"/>
                </a:solidFill>
              </a:rPr>
              <a:t>NC</a:t>
            </a:r>
          </a:p>
          <a:p>
            <a:r>
              <a:rPr lang="en-US" altLang="ja-JP" sz="1500" b="1" dirty="0"/>
              <a:t>300 Hz</a:t>
            </a:r>
          </a:p>
        </p:txBody>
      </p:sp>
      <p:sp>
        <p:nvSpPr>
          <p:cNvPr id="39956" name="Line 27"/>
          <p:cNvSpPr>
            <a:spLocks noChangeShapeType="1"/>
          </p:cNvSpPr>
          <p:nvPr/>
        </p:nvSpPr>
        <p:spPr bwMode="auto">
          <a:xfrm flipV="1">
            <a:off x="2716071" y="3359021"/>
            <a:ext cx="0" cy="718147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lIns="97393" tIns="48696" rIns="97393" bIns="48696" anchor="ctr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9957" name="Rectangle 29"/>
          <p:cNvSpPr>
            <a:spLocks noChangeArrowheads="1"/>
          </p:cNvSpPr>
          <p:nvPr/>
        </p:nvSpPr>
        <p:spPr bwMode="auto">
          <a:xfrm>
            <a:off x="2329294" y="4114965"/>
            <a:ext cx="1091263" cy="390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7393" tIns="48696" rIns="97393" bIns="48696">
            <a:prstTxWarp prst="textNoShape">
              <a:avLst/>
            </a:prstTxWarp>
            <a:spAutoFit/>
          </a:bodyPr>
          <a:lstStyle/>
          <a:p>
            <a:r>
              <a:rPr lang="en-US" altLang="ja-JP" b="1" dirty="0"/>
              <a:t>Target</a:t>
            </a:r>
          </a:p>
        </p:txBody>
      </p:sp>
      <p:sp>
        <p:nvSpPr>
          <p:cNvPr id="39958" name="Rectangle 30"/>
          <p:cNvSpPr>
            <a:spLocks noChangeArrowheads="1"/>
          </p:cNvSpPr>
          <p:nvPr/>
        </p:nvSpPr>
        <p:spPr bwMode="auto">
          <a:xfrm>
            <a:off x="497284" y="4399266"/>
            <a:ext cx="4698302" cy="621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7393" tIns="48696" rIns="97393" bIns="48696">
            <a:prstTxWarp prst="textNoShape">
              <a:avLst/>
            </a:prstTxWarp>
            <a:spAutoFit/>
          </a:bodyPr>
          <a:lstStyle/>
          <a:p>
            <a:pPr algn="ctr"/>
            <a:r>
              <a:rPr lang="en-US" altLang="ja-JP" sz="1700" b="1" dirty="0" smtClean="0"/>
              <a:t>Amorphous Tungsten</a:t>
            </a:r>
          </a:p>
          <a:p>
            <a:pPr algn="ctr"/>
            <a:r>
              <a:rPr lang="en-US" altLang="ja-JP" sz="1700" b="1" dirty="0" smtClean="0"/>
              <a:t>Pendulum or Slow Rotation</a:t>
            </a:r>
            <a:endParaRPr lang="en-US" altLang="ja-JP" sz="1500" b="1" dirty="0"/>
          </a:p>
        </p:txBody>
      </p:sp>
      <p:sp>
        <p:nvSpPr>
          <p:cNvPr id="39960" name="Rectangle 33"/>
          <p:cNvSpPr>
            <a:spLocks noChangeArrowheads="1"/>
          </p:cNvSpPr>
          <p:nvPr/>
        </p:nvSpPr>
        <p:spPr bwMode="auto">
          <a:xfrm>
            <a:off x="4912411" y="4565244"/>
            <a:ext cx="2106552" cy="6831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7393" tIns="48696" rIns="97393" bIns="48696">
            <a:prstTxWarp prst="textNoShape">
              <a:avLst/>
            </a:prstTxWarp>
            <a:spAutoFit/>
          </a:bodyPr>
          <a:lstStyle/>
          <a:p>
            <a:pPr algn="ctr"/>
            <a:r>
              <a:rPr lang="en-US" altLang="ja-JP" b="1" dirty="0"/>
              <a:t>2640 bunches</a:t>
            </a:r>
          </a:p>
          <a:p>
            <a:pPr algn="ctr"/>
            <a:r>
              <a:rPr lang="en-US" altLang="ja-JP" b="1" dirty="0"/>
              <a:t>60 mini-trains</a:t>
            </a:r>
          </a:p>
        </p:txBody>
      </p:sp>
      <p:sp>
        <p:nvSpPr>
          <p:cNvPr id="27" name="Rectangle 31"/>
          <p:cNvSpPr>
            <a:spLocks noChangeArrowheads="1"/>
          </p:cNvSpPr>
          <p:nvPr/>
        </p:nvSpPr>
        <p:spPr bwMode="auto">
          <a:xfrm>
            <a:off x="614699" y="16434"/>
            <a:ext cx="8852699" cy="11447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7393" tIns="48696" rIns="97393" bIns="48696">
            <a:prstTxWarp prst="textNoShape">
              <a:avLst/>
            </a:prstTxWarp>
            <a:spAutoFit/>
          </a:bodyPr>
          <a:lstStyle/>
          <a:p>
            <a:pPr algn="ctr"/>
            <a:r>
              <a:rPr lang="en-US" altLang="ja-JP" sz="4700" b="1" dirty="0">
                <a:solidFill>
                  <a:srgbClr val="0000FF"/>
                </a:solidFill>
              </a:rPr>
              <a:t>Conventional </a:t>
            </a:r>
            <a:r>
              <a:rPr lang="en-US" altLang="ja-JP" sz="4700" b="1" dirty="0" err="1">
                <a:solidFill>
                  <a:srgbClr val="0000FF"/>
                </a:solidFill>
              </a:rPr>
              <a:t>e</a:t>
            </a:r>
            <a:r>
              <a:rPr lang="en-US" altLang="ja-JP" sz="4700" b="1" dirty="0">
                <a:solidFill>
                  <a:srgbClr val="0000FF"/>
                </a:solidFill>
              </a:rPr>
              <a:t>+ Source for ILC</a:t>
            </a:r>
          </a:p>
          <a:p>
            <a:pPr algn="ctr"/>
            <a:r>
              <a:rPr lang="en-US" altLang="ja-JP" sz="2100" b="1" dirty="0">
                <a:solidFill>
                  <a:srgbClr val="FF0000"/>
                </a:solidFill>
              </a:rPr>
              <a:t>Normal Conducting Drive and Booster </a:t>
            </a:r>
            <a:r>
              <a:rPr lang="en-US" altLang="ja-JP" sz="2100" b="1" dirty="0" err="1">
                <a:solidFill>
                  <a:srgbClr val="FF0000"/>
                </a:solidFill>
              </a:rPr>
              <a:t>Linacs</a:t>
            </a:r>
            <a:r>
              <a:rPr lang="en-US" altLang="ja-JP" sz="2100" b="1" dirty="0">
                <a:solidFill>
                  <a:srgbClr val="FF0000"/>
                </a:solidFill>
              </a:rPr>
              <a:t> in 300 Hz operation</a:t>
            </a:r>
          </a:p>
        </p:txBody>
      </p:sp>
      <p:sp>
        <p:nvSpPr>
          <p:cNvPr id="28" name="正方形/長方形 9"/>
          <p:cNvSpPr>
            <a:spLocks noChangeArrowheads="1"/>
          </p:cNvSpPr>
          <p:nvPr/>
        </p:nvSpPr>
        <p:spPr bwMode="auto">
          <a:xfrm>
            <a:off x="174891" y="4797778"/>
            <a:ext cx="5718771" cy="10216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7393" tIns="48696" rIns="97393" bIns="48696">
            <a:prstTxWarp prst="textNoShape">
              <a:avLst/>
            </a:prstTxWarp>
            <a:spAutoFit/>
          </a:bodyPr>
          <a:lstStyle/>
          <a:p>
            <a:endParaRPr lang="en-US" altLang="ja-JP" sz="2000" b="1" dirty="0" smtClean="0">
              <a:solidFill>
                <a:srgbClr val="FF0000"/>
              </a:solidFill>
              <a:latin typeface="Helvetica" pitchFamily="-110" charset="0"/>
            </a:endParaRPr>
          </a:p>
          <a:p>
            <a:r>
              <a:rPr lang="en-US" altLang="ja-JP" sz="2000" b="1" dirty="0" smtClean="0">
                <a:solidFill>
                  <a:srgbClr val="FF0000"/>
                </a:solidFill>
                <a:latin typeface="Helvetica" pitchFamily="-110" charset="0"/>
              </a:rPr>
              <a:t>Truly </a:t>
            </a:r>
            <a:r>
              <a:rPr lang="en-US" altLang="ja-JP" sz="2000" b="1" dirty="0">
                <a:solidFill>
                  <a:srgbClr val="FF0000"/>
                </a:solidFill>
                <a:latin typeface="Helvetica" pitchFamily="-110" charset="0"/>
              </a:rPr>
              <a:t>Conventional</a:t>
            </a:r>
            <a:endParaRPr lang="en-US" altLang="ja-JP" sz="2000" b="1" dirty="0" smtClean="0">
              <a:solidFill>
                <a:srgbClr val="FF0000"/>
              </a:solidFill>
              <a:latin typeface="Helvetica" pitchFamily="-110" charset="0"/>
            </a:endParaRPr>
          </a:p>
          <a:p>
            <a:r>
              <a:rPr lang="en-US" altLang="ja-JP" sz="2000" b="1" dirty="0" smtClean="0">
                <a:solidFill>
                  <a:srgbClr val="0000FF"/>
                </a:solidFill>
                <a:latin typeface="Helvetica" pitchFamily="-110" charset="0"/>
              </a:rPr>
              <a:t> </a:t>
            </a:r>
            <a:endParaRPr lang="ja-JP" altLang="en-US" sz="2000" dirty="0">
              <a:solidFill>
                <a:srgbClr val="0000FF"/>
              </a:solidFill>
            </a:endParaRPr>
          </a:p>
        </p:txBody>
      </p:sp>
      <p:sp>
        <p:nvSpPr>
          <p:cNvPr id="29" name="正方形/長方形 9"/>
          <p:cNvSpPr>
            <a:spLocks noChangeArrowheads="1"/>
          </p:cNvSpPr>
          <p:nvPr/>
        </p:nvSpPr>
        <p:spPr bwMode="auto">
          <a:xfrm>
            <a:off x="254000" y="5374358"/>
            <a:ext cx="6150273" cy="9755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7393" tIns="48696" rIns="97393" bIns="48696">
            <a:prstTxWarp prst="textNoShape">
              <a:avLst/>
            </a:prstTxWarp>
            <a:spAutoFit/>
          </a:bodyPr>
          <a:lstStyle/>
          <a:p>
            <a:r>
              <a:rPr lang="en-US" altLang="ja-JP" b="1" dirty="0" smtClean="0">
                <a:solidFill>
                  <a:srgbClr val="FF0000"/>
                </a:solidFill>
                <a:latin typeface="Helvetica" pitchFamily="-110" charset="0"/>
              </a:rPr>
              <a:t>* We assume single solid target. </a:t>
            </a:r>
          </a:p>
          <a:p>
            <a:r>
              <a:rPr lang="en-US" altLang="ja-JP" b="1" dirty="0" smtClean="0">
                <a:solidFill>
                  <a:srgbClr val="FF0000"/>
                </a:solidFill>
                <a:latin typeface="Helvetica" pitchFamily="-110" charset="0"/>
              </a:rPr>
              <a:t>* NO Liquid Target or </a:t>
            </a:r>
          </a:p>
          <a:p>
            <a:r>
              <a:rPr lang="en-US" altLang="ja-JP" b="1" dirty="0" smtClean="0">
                <a:solidFill>
                  <a:srgbClr val="FF0000"/>
                </a:solidFill>
                <a:latin typeface="Helvetica" pitchFamily="-110" charset="0"/>
              </a:rPr>
              <a:t>  NO Hybrid Target are assumed </a:t>
            </a:r>
            <a:endParaRPr lang="ja-JP" alt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正方形/長方形 2"/>
          <p:cNvSpPr>
            <a:spLocks noChangeArrowheads="1"/>
          </p:cNvSpPr>
          <p:nvPr/>
        </p:nvSpPr>
        <p:spPr bwMode="auto">
          <a:xfrm>
            <a:off x="0" y="995949"/>
            <a:ext cx="9614165" cy="24682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7393" tIns="48696" rIns="97393" bIns="48696">
            <a:prstTxWarp prst="textNoShape">
              <a:avLst/>
            </a:prstTxWarp>
            <a:spAutoFit/>
          </a:bodyPr>
          <a:lstStyle/>
          <a:p>
            <a:pPr algn="ctr"/>
            <a:r>
              <a:rPr lang="en-US" altLang="ja-JP" sz="6000" b="1" dirty="0" smtClean="0">
                <a:solidFill>
                  <a:srgbClr val="FF0000"/>
                </a:solidFill>
                <a:latin typeface="Helvetica" pitchFamily="-110" charset="0"/>
              </a:rPr>
              <a:t>Higher Luminosity?</a:t>
            </a:r>
          </a:p>
          <a:p>
            <a:pPr algn="ctr"/>
            <a:endParaRPr lang="en-US" altLang="ja-JP" sz="5400" b="1" dirty="0" smtClean="0">
              <a:solidFill>
                <a:srgbClr val="FF0000"/>
              </a:solidFill>
              <a:latin typeface="Helvetica" pitchFamily="-110" charset="0"/>
            </a:endParaRPr>
          </a:p>
          <a:p>
            <a:pPr algn="ctr"/>
            <a:r>
              <a:rPr lang="en-US" altLang="ja-JP" sz="4000" b="1" dirty="0" smtClean="0">
                <a:solidFill>
                  <a:srgbClr val="FF0000"/>
                </a:solidFill>
                <a:latin typeface="Helvetica" pitchFamily="-110" charset="0"/>
              </a:rPr>
              <a:t>7.5 Hz main </a:t>
            </a:r>
            <a:r>
              <a:rPr lang="en-US" altLang="ja-JP" sz="4000" b="1" dirty="0" err="1" smtClean="0">
                <a:solidFill>
                  <a:srgbClr val="FF0000"/>
                </a:solidFill>
                <a:latin typeface="Helvetica" pitchFamily="-110" charset="0"/>
              </a:rPr>
              <a:t>linac</a:t>
            </a:r>
            <a:r>
              <a:rPr lang="en-US" altLang="ja-JP" sz="4000" b="1" dirty="0" smtClean="0">
                <a:solidFill>
                  <a:srgbClr val="FF0000"/>
                </a:solidFill>
                <a:latin typeface="Helvetica" pitchFamily="-110" charset="0"/>
              </a:rPr>
              <a:t> operation</a:t>
            </a:r>
            <a:endParaRPr lang="ja-JP" altLang="en-US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ChangeArrowheads="1"/>
          </p:cNvSpPr>
          <p:nvPr/>
        </p:nvSpPr>
        <p:spPr bwMode="auto">
          <a:xfrm>
            <a:off x="2622831" y="80525"/>
            <a:ext cx="7578407" cy="760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7393" tIns="48696" rIns="97393" bIns="48696">
            <a:prstTxWarp prst="textNoShape">
              <a:avLst/>
            </a:prstTxWarp>
            <a:spAutoFit/>
          </a:bodyPr>
          <a:lstStyle/>
          <a:p>
            <a:r>
              <a:rPr lang="en-US" altLang="ja-JP" sz="4300" b="1" dirty="0">
                <a:solidFill>
                  <a:srgbClr val="0000FF"/>
                </a:solidFill>
                <a:latin typeface="Helvetica CE" pitchFamily="-111" charset="-18"/>
              </a:rPr>
              <a:t>Beam before DR</a:t>
            </a:r>
          </a:p>
        </p:txBody>
      </p:sp>
      <p:pic>
        <p:nvPicPr>
          <p:cNvPr id="29699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7285" y="783882"/>
            <a:ext cx="8068785" cy="61280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正方形/長方形 9"/>
          <p:cNvSpPr>
            <a:spLocks noChangeArrowheads="1"/>
          </p:cNvSpPr>
          <p:nvPr/>
        </p:nvSpPr>
        <p:spPr bwMode="auto">
          <a:xfrm>
            <a:off x="4704226" y="2866540"/>
            <a:ext cx="2179174" cy="3753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7393" tIns="48696" rIns="97393" bIns="48696">
            <a:prstTxWarp prst="textNoShape">
              <a:avLst/>
            </a:prstTxWarp>
            <a:spAutoFit/>
          </a:bodyPr>
          <a:lstStyle/>
          <a:p>
            <a:r>
              <a:rPr lang="en-US" altLang="ja-JP" sz="1800" b="1" dirty="0" smtClean="0">
                <a:latin typeface="Times"/>
              </a:rPr>
              <a:t> =132 bunches</a:t>
            </a:r>
            <a:r>
              <a:rPr lang="en-US" altLang="ja-JP" sz="1800" b="1" dirty="0" smtClean="0">
                <a:latin typeface="Times"/>
                <a:sym typeface="Wingdings"/>
              </a:rPr>
              <a:t> </a:t>
            </a:r>
            <a:endParaRPr lang="ja-JP" altLang="en-US" sz="1800" dirty="0">
              <a:latin typeface="Time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ChangeArrowheads="1"/>
          </p:cNvSpPr>
          <p:nvPr/>
        </p:nvSpPr>
        <p:spPr bwMode="auto">
          <a:xfrm>
            <a:off x="2622831" y="80525"/>
            <a:ext cx="7578407" cy="760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7393" tIns="48696" rIns="97393" bIns="48696">
            <a:prstTxWarp prst="textNoShape">
              <a:avLst/>
            </a:prstTxWarp>
            <a:spAutoFit/>
          </a:bodyPr>
          <a:lstStyle/>
          <a:p>
            <a:r>
              <a:rPr lang="en-US" altLang="ja-JP" sz="4300" b="1" dirty="0">
                <a:solidFill>
                  <a:srgbClr val="0000FF"/>
                </a:solidFill>
                <a:latin typeface="Helvetica CE" pitchFamily="-111" charset="-18"/>
              </a:rPr>
              <a:t>Beam before DR</a:t>
            </a:r>
          </a:p>
        </p:txBody>
      </p:sp>
      <p:pic>
        <p:nvPicPr>
          <p:cNvPr id="29699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7285" y="783882"/>
            <a:ext cx="8068785" cy="61280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正方形/長方形 9"/>
          <p:cNvSpPr>
            <a:spLocks noChangeArrowheads="1"/>
          </p:cNvSpPr>
          <p:nvPr/>
        </p:nvSpPr>
        <p:spPr bwMode="auto">
          <a:xfrm>
            <a:off x="4704226" y="2866540"/>
            <a:ext cx="2179174" cy="3753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7393" tIns="48696" rIns="97393" bIns="48696">
            <a:prstTxWarp prst="textNoShape">
              <a:avLst/>
            </a:prstTxWarp>
            <a:spAutoFit/>
          </a:bodyPr>
          <a:lstStyle/>
          <a:p>
            <a:r>
              <a:rPr lang="en-US" altLang="ja-JP" sz="1800" b="1" dirty="0" smtClean="0">
                <a:latin typeface="Times"/>
              </a:rPr>
              <a:t> =132 bunches</a:t>
            </a:r>
            <a:r>
              <a:rPr lang="en-US" altLang="ja-JP" sz="1800" b="1" dirty="0" smtClean="0">
                <a:latin typeface="Times"/>
                <a:sym typeface="Wingdings"/>
              </a:rPr>
              <a:t> </a:t>
            </a:r>
            <a:endParaRPr lang="ja-JP" altLang="en-US" sz="1800" dirty="0">
              <a:latin typeface="Times"/>
            </a:endParaRPr>
          </a:p>
        </p:txBody>
      </p:sp>
      <p:sp>
        <p:nvSpPr>
          <p:cNvPr id="6" name="角丸四角形 5"/>
          <p:cNvSpPr/>
          <p:nvPr/>
        </p:nvSpPr>
        <p:spPr>
          <a:xfrm>
            <a:off x="355581" y="804333"/>
            <a:ext cx="5926351" cy="1989667"/>
          </a:xfrm>
          <a:prstGeom prst="roundRect">
            <a:avLst/>
          </a:prstGeom>
          <a:noFill/>
          <a:ln w="22225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正方形/長方形 2"/>
          <p:cNvSpPr>
            <a:spLocks noChangeArrowheads="1"/>
          </p:cNvSpPr>
          <p:nvPr/>
        </p:nvSpPr>
        <p:spPr bwMode="auto">
          <a:xfrm>
            <a:off x="-165100" y="25400"/>
            <a:ext cx="10360092" cy="92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7385" tIns="48692" rIns="97385" bIns="48692">
            <a:prstTxWarp prst="textNoShape">
              <a:avLst/>
            </a:prstTxWarp>
            <a:spAutoFit/>
          </a:bodyPr>
          <a:lstStyle/>
          <a:p>
            <a:pPr algn="ctr"/>
            <a:r>
              <a:rPr lang="en-US" altLang="ja-JP" sz="5400" b="1" dirty="0" smtClean="0">
                <a:solidFill>
                  <a:srgbClr val="0000FF"/>
                </a:solidFill>
                <a:latin typeface="Calibri" charset="0"/>
              </a:rPr>
              <a:t>5 Hz Operation </a:t>
            </a:r>
            <a:endParaRPr lang="ja-JP" altLang="en-US" sz="5400" b="1" dirty="0">
              <a:solidFill>
                <a:srgbClr val="0000FF"/>
              </a:solidFill>
              <a:latin typeface="Calibri" charset="0"/>
            </a:endParaRPr>
          </a:p>
        </p:txBody>
      </p:sp>
      <p:cxnSp>
        <p:nvCxnSpPr>
          <p:cNvPr id="4" name="直線コネクタ 3"/>
          <p:cNvCxnSpPr/>
          <p:nvPr/>
        </p:nvCxnSpPr>
        <p:spPr>
          <a:xfrm>
            <a:off x="660400" y="2396045"/>
            <a:ext cx="7823200" cy="1588"/>
          </a:xfrm>
          <a:prstGeom prst="line">
            <a:avLst/>
          </a:prstGeom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26" name="図形グループ 25"/>
          <p:cNvGrpSpPr/>
          <p:nvPr/>
        </p:nvGrpSpPr>
        <p:grpSpPr>
          <a:xfrm>
            <a:off x="1180306" y="1685639"/>
            <a:ext cx="1436688" cy="711200"/>
            <a:chOff x="1180306" y="2248694"/>
            <a:chExt cx="1436688" cy="711200"/>
          </a:xfrm>
        </p:grpSpPr>
        <p:cxnSp>
          <p:nvCxnSpPr>
            <p:cNvPr id="6" name="直線コネクタ 5"/>
            <p:cNvCxnSpPr/>
            <p:nvPr/>
          </p:nvCxnSpPr>
          <p:spPr>
            <a:xfrm rot="5400000">
              <a:off x="825500" y="2603500"/>
              <a:ext cx="711200" cy="1588"/>
            </a:xfrm>
            <a:prstGeom prst="line">
              <a:avLst/>
            </a:prstGeom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直線コネクタ 6"/>
            <p:cNvCxnSpPr/>
            <p:nvPr/>
          </p:nvCxnSpPr>
          <p:spPr>
            <a:xfrm rot="5400000">
              <a:off x="977900" y="2603500"/>
              <a:ext cx="711200" cy="1588"/>
            </a:xfrm>
            <a:prstGeom prst="line">
              <a:avLst/>
            </a:prstGeom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直線コネクタ 7"/>
            <p:cNvCxnSpPr/>
            <p:nvPr/>
          </p:nvCxnSpPr>
          <p:spPr>
            <a:xfrm rot="5400000">
              <a:off x="1130300" y="2603500"/>
              <a:ext cx="711200" cy="1588"/>
            </a:xfrm>
            <a:prstGeom prst="line">
              <a:avLst/>
            </a:prstGeom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直線コネクタ 8"/>
            <p:cNvCxnSpPr/>
            <p:nvPr/>
          </p:nvCxnSpPr>
          <p:spPr>
            <a:xfrm rot="5400000">
              <a:off x="1282700" y="2603500"/>
              <a:ext cx="711200" cy="1588"/>
            </a:xfrm>
            <a:prstGeom prst="line">
              <a:avLst/>
            </a:prstGeom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直線コネクタ 9"/>
            <p:cNvCxnSpPr/>
            <p:nvPr/>
          </p:nvCxnSpPr>
          <p:spPr>
            <a:xfrm rot="5400000">
              <a:off x="1435100" y="2603500"/>
              <a:ext cx="711200" cy="1588"/>
            </a:xfrm>
            <a:prstGeom prst="line">
              <a:avLst/>
            </a:prstGeom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直線コネクタ 10"/>
            <p:cNvCxnSpPr/>
            <p:nvPr/>
          </p:nvCxnSpPr>
          <p:spPr>
            <a:xfrm rot="5400000">
              <a:off x="1587500" y="2603500"/>
              <a:ext cx="711200" cy="1588"/>
            </a:xfrm>
            <a:prstGeom prst="line">
              <a:avLst/>
            </a:prstGeom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線コネクタ 11"/>
            <p:cNvCxnSpPr/>
            <p:nvPr/>
          </p:nvCxnSpPr>
          <p:spPr>
            <a:xfrm rot="5400000">
              <a:off x="1739900" y="2603500"/>
              <a:ext cx="711200" cy="1588"/>
            </a:xfrm>
            <a:prstGeom prst="line">
              <a:avLst/>
            </a:prstGeom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直線コネクタ 12"/>
            <p:cNvCxnSpPr/>
            <p:nvPr/>
          </p:nvCxnSpPr>
          <p:spPr>
            <a:xfrm rot="5400000">
              <a:off x="1892300" y="2603500"/>
              <a:ext cx="711200" cy="1588"/>
            </a:xfrm>
            <a:prstGeom prst="line">
              <a:avLst/>
            </a:prstGeom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直線コネクタ 13"/>
            <p:cNvCxnSpPr/>
            <p:nvPr/>
          </p:nvCxnSpPr>
          <p:spPr>
            <a:xfrm rot="5400000">
              <a:off x="2032000" y="2603500"/>
              <a:ext cx="711200" cy="1588"/>
            </a:xfrm>
            <a:prstGeom prst="line">
              <a:avLst/>
            </a:prstGeom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線コネクタ 14"/>
            <p:cNvCxnSpPr/>
            <p:nvPr/>
          </p:nvCxnSpPr>
          <p:spPr>
            <a:xfrm rot="5400000">
              <a:off x="2184400" y="2603500"/>
              <a:ext cx="711200" cy="1588"/>
            </a:xfrm>
            <a:prstGeom prst="line">
              <a:avLst/>
            </a:prstGeom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直線コネクタ 15"/>
            <p:cNvCxnSpPr/>
            <p:nvPr/>
          </p:nvCxnSpPr>
          <p:spPr>
            <a:xfrm rot="5400000">
              <a:off x="901700" y="2603500"/>
              <a:ext cx="711200" cy="1588"/>
            </a:xfrm>
            <a:prstGeom prst="line">
              <a:avLst/>
            </a:prstGeom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直線コネクタ 16"/>
            <p:cNvCxnSpPr/>
            <p:nvPr/>
          </p:nvCxnSpPr>
          <p:spPr>
            <a:xfrm rot="5400000">
              <a:off x="1054100" y="2603500"/>
              <a:ext cx="711200" cy="1588"/>
            </a:xfrm>
            <a:prstGeom prst="line">
              <a:avLst/>
            </a:prstGeom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直線コネクタ 17"/>
            <p:cNvCxnSpPr/>
            <p:nvPr/>
          </p:nvCxnSpPr>
          <p:spPr>
            <a:xfrm rot="5400000">
              <a:off x="1206500" y="2603500"/>
              <a:ext cx="711200" cy="1588"/>
            </a:xfrm>
            <a:prstGeom prst="line">
              <a:avLst/>
            </a:prstGeom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直線コネクタ 18"/>
            <p:cNvCxnSpPr/>
            <p:nvPr/>
          </p:nvCxnSpPr>
          <p:spPr>
            <a:xfrm rot="5400000">
              <a:off x="1358900" y="2603500"/>
              <a:ext cx="711200" cy="1588"/>
            </a:xfrm>
            <a:prstGeom prst="line">
              <a:avLst/>
            </a:prstGeom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線コネクタ 19"/>
            <p:cNvCxnSpPr/>
            <p:nvPr/>
          </p:nvCxnSpPr>
          <p:spPr>
            <a:xfrm rot="5400000">
              <a:off x="1511300" y="2603500"/>
              <a:ext cx="711200" cy="1588"/>
            </a:xfrm>
            <a:prstGeom prst="line">
              <a:avLst/>
            </a:prstGeom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直線コネクタ 20"/>
            <p:cNvCxnSpPr/>
            <p:nvPr/>
          </p:nvCxnSpPr>
          <p:spPr>
            <a:xfrm rot="5400000">
              <a:off x="1663700" y="2603500"/>
              <a:ext cx="711200" cy="1588"/>
            </a:xfrm>
            <a:prstGeom prst="line">
              <a:avLst/>
            </a:prstGeom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直線コネクタ 21"/>
            <p:cNvCxnSpPr/>
            <p:nvPr/>
          </p:nvCxnSpPr>
          <p:spPr>
            <a:xfrm rot="5400000">
              <a:off x="1816100" y="2603500"/>
              <a:ext cx="711200" cy="1588"/>
            </a:xfrm>
            <a:prstGeom prst="line">
              <a:avLst/>
            </a:prstGeom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直線コネクタ 22"/>
            <p:cNvCxnSpPr/>
            <p:nvPr/>
          </p:nvCxnSpPr>
          <p:spPr>
            <a:xfrm rot="5400000">
              <a:off x="1968500" y="2603500"/>
              <a:ext cx="711200" cy="1588"/>
            </a:xfrm>
            <a:prstGeom prst="line">
              <a:avLst/>
            </a:prstGeom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線コネクタ 23"/>
            <p:cNvCxnSpPr/>
            <p:nvPr/>
          </p:nvCxnSpPr>
          <p:spPr>
            <a:xfrm rot="5400000">
              <a:off x="2108200" y="2603500"/>
              <a:ext cx="711200" cy="1588"/>
            </a:xfrm>
            <a:prstGeom prst="line">
              <a:avLst/>
            </a:prstGeom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直線コネクタ 24"/>
            <p:cNvCxnSpPr/>
            <p:nvPr/>
          </p:nvCxnSpPr>
          <p:spPr>
            <a:xfrm rot="5400000">
              <a:off x="2260600" y="2603500"/>
              <a:ext cx="711200" cy="1588"/>
            </a:xfrm>
            <a:prstGeom prst="line">
              <a:avLst/>
            </a:prstGeom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7" name="図形グループ 26"/>
          <p:cNvGrpSpPr/>
          <p:nvPr/>
        </p:nvGrpSpPr>
        <p:grpSpPr>
          <a:xfrm>
            <a:off x="5997591" y="1685639"/>
            <a:ext cx="1436688" cy="711200"/>
            <a:chOff x="1180306" y="2248694"/>
            <a:chExt cx="1436688" cy="711200"/>
          </a:xfrm>
        </p:grpSpPr>
        <p:cxnSp>
          <p:nvCxnSpPr>
            <p:cNvPr id="28" name="直線コネクタ 27"/>
            <p:cNvCxnSpPr/>
            <p:nvPr/>
          </p:nvCxnSpPr>
          <p:spPr>
            <a:xfrm rot="5400000">
              <a:off x="825500" y="2603500"/>
              <a:ext cx="711200" cy="1588"/>
            </a:xfrm>
            <a:prstGeom prst="line">
              <a:avLst/>
            </a:prstGeom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直線コネクタ 28"/>
            <p:cNvCxnSpPr/>
            <p:nvPr/>
          </p:nvCxnSpPr>
          <p:spPr>
            <a:xfrm rot="5400000">
              <a:off x="977900" y="2603500"/>
              <a:ext cx="711200" cy="1588"/>
            </a:xfrm>
            <a:prstGeom prst="line">
              <a:avLst/>
            </a:prstGeom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直線コネクタ 29"/>
            <p:cNvCxnSpPr/>
            <p:nvPr/>
          </p:nvCxnSpPr>
          <p:spPr>
            <a:xfrm rot="5400000">
              <a:off x="1130300" y="2603500"/>
              <a:ext cx="711200" cy="1588"/>
            </a:xfrm>
            <a:prstGeom prst="line">
              <a:avLst/>
            </a:prstGeom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直線コネクタ 30"/>
            <p:cNvCxnSpPr/>
            <p:nvPr/>
          </p:nvCxnSpPr>
          <p:spPr>
            <a:xfrm rot="5400000">
              <a:off x="1282700" y="2603500"/>
              <a:ext cx="711200" cy="1588"/>
            </a:xfrm>
            <a:prstGeom prst="line">
              <a:avLst/>
            </a:prstGeom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直線コネクタ 31"/>
            <p:cNvCxnSpPr/>
            <p:nvPr/>
          </p:nvCxnSpPr>
          <p:spPr>
            <a:xfrm rot="5400000">
              <a:off x="1435100" y="2603500"/>
              <a:ext cx="711200" cy="1588"/>
            </a:xfrm>
            <a:prstGeom prst="line">
              <a:avLst/>
            </a:prstGeom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直線コネクタ 32"/>
            <p:cNvCxnSpPr/>
            <p:nvPr/>
          </p:nvCxnSpPr>
          <p:spPr>
            <a:xfrm rot="5400000">
              <a:off x="1587500" y="2603500"/>
              <a:ext cx="711200" cy="1588"/>
            </a:xfrm>
            <a:prstGeom prst="line">
              <a:avLst/>
            </a:prstGeom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直線コネクタ 33"/>
            <p:cNvCxnSpPr/>
            <p:nvPr/>
          </p:nvCxnSpPr>
          <p:spPr>
            <a:xfrm rot="5400000">
              <a:off x="1739900" y="2603500"/>
              <a:ext cx="711200" cy="1588"/>
            </a:xfrm>
            <a:prstGeom prst="line">
              <a:avLst/>
            </a:prstGeom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直線コネクタ 34"/>
            <p:cNvCxnSpPr/>
            <p:nvPr/>
          </p:nvCxnSpPr>
          <p:spPr>
            <a:xfrm rot="5400000">
              <a:off x="1892300" y="2603500"/>
              <a:ext cx="711200" cy="1588"/>
            </a:xfrm>
            <a:prstGeom prst="line">
              <a:avLst/>
            </a:prstGeom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直線コネクタ 35"/>
            <p:cNvCxnSpPr/>
            <p:nvPr/>
          </p:nvCxnSpPr>
          <p:spPr>
            <a:xfrm rot="5400000">
              <a:off x="2032000" y="2603500"/>
              <a:ext cx="711200" cy="1588"/>
            </a:xfrm>
            <a:prstGeom prst="line">
              <a:avLst/>
            </a:prstGeom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直線コネクタ 36"/>
            <p:cNvCxnSpPr/>
            <p:nvPr/>
          </p:nvCxnSpPr>
          <p:spPr>
            <a:xfrm rot="5400000">
              <a:off x="2184400" y="2603500"/>
              <a:ext cx="711200" cy="1588"/>
            </a:xfrm>
            <a:prstGeom prst="line">
              <a:avLst/>
            </a:prstGeom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直線コネクタ 37"/>
            <p:cNvCxnSpPr/>
            <p:nvPr/>
          </p:nvCxnSpPr>
          <p:spPr>
            <a:xfrm rot="5400000">
              <a:off x="901700" y="2603500"/>
              <a:ext cx="711200" cy="1588"/>
            </a:xfrm>
            <a:prstGeom prst="line">
              <a:avLst/>
            </a:prstGeom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直線コネクタ 38"/>
            <p:cNvCxnSpPr/>
            <p:nvPr/>
          </p:nvCxnSpPr>
          <p:spPr>
            <a:xfrm rot="5400000">
              <a:off x="1054100" y="2603500"/>
              <a:ext cx="711200" cy="1588"/>
            </a:xfrm>
            <a:prstGeom prst="line">
              <a:avLst/>
            </a:prstGeom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直線コネクタ 39"/>
            <p:cNvCxnSpPr/>
            <p:nvPr/>
          </p:nvCxnSpPr>
          <p:spPr>
            <a:xfrm rot="5400000">
              <a:off x="1206500" y="2603500"/>
              <a:ext cx="711200" cy="1588"/>
            </a:xfrm>
            <a:prstGeom prst="line">
              <a:avLst/>
            </a:prstGeom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直線コネクタ 40"/>
            <p:cNvCxnSpPr/>
            <p:nvPr/>
          </p:nvCxnSpPr>
          <p:spPr>
            <a:xfrm rot="5400000">
              <a:off x="1358900" y="2603500"/>
              <a:ext cx="711200" cy="1588"/>
            </a:xfrm>
            <a:prstGeom prst="line">
              <a:avLst/>
            </a:prstGeom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直線コネクタ 41"/>
            <p:cNvCxnSpPr/>
            <p:nvPr/>
          </p:nvCxnSpPr>
          <p:spPr>
            <a:xfrm rot="5400000">
              <a:off x="1511300" y="2603500"/>
              <a:ext cx="711200" cy="1588"/>
            </a:xfrm>
            <a:prstGeom prst="line">
              <a:avLst/>
            </a:prstGeom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直線コネクタ 42"/>
            <p:cNvCxnSpPr/>
            <p:nvPr/>
          </p:nvCxnSpPr>
          <p:spPr>
            <a:xfrm rot="5400000">
              <a:off x="1663700" y="2603500"/>
              <a:ext cx="711200" cy="1588"/>
            </a:xfrm>
            <a:prstGeom prst="line">
              <a:avLst/>
            </a:prstGeom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直線コネクタ 43"/>
            <p:cNvCxnSpPr/>
            <p:nvPr/>
          </p:nvCxnSpPr>
          <p:spPr>
            <a:xfrm rot="5400000">
              <a:off x="1816100" y="2603500"/>
              <a:ext cx="711200" cy="1588"/>
            </a:xfrm>
            <a:prstGeom prst="line">
              <a:avLst/>
            </a:prstGeom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直線コネクタ 44"/>
            <p:cNvCxnSpPr/>
            <p:nvPr/>
          </p:nvCxnSpPr>
          <p:spPr>
            <a:xfrm rot="5400000">
              <a:off x="1968500" y="2603500"/>
              <a:ext cx="711200" cy="1588"/>
            </a:xfrm>
            <a:prstGeom prst="line">
              <a:avLst/>
            </a:prstGeom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直線コネクタ 45"/>
            <p:cNvCxnSpPr/>
            <p:nvPr/>
          </p:nvCxnSpPr>
          <p:spPr>
            <a:xfrm rot="5400000">
              <a:off x="2108200" y="2603500"/>
              <a:ext cx="711200" cy="1588"/>
            </a:xfrm>
            <a:prstGeom prst="line">
              <a:avLst/>
            </a:prstGeom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直線コネクタ 46"/>
            <p:cNvCxnSpPr/>
            <p:nvPr/>
          </p:nvCxnSpPr>
          <p:spPr>
            <a:xfrm rot="5400000">
              <a:off x="2260600" y="2603500"/>
              <a:ext cx="711200" cy="1588"/>
            </a:xfrm>
            <a:prstGeom prst="line">
              <a:avLst/>
            </a:prstGeom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52" name="直線コネクタ 51"/>
          <p:cNvCxnSpPr/>
          <p:nvPr/>
        </p:nvCxnSpPr>
        <p:spPr>
          <a:xfrm>
            <a:off x="1168338" y="1540923"/>
            <a:ext cx="4817277" cy="1588"/>
          </a:xfrm>
          <a:prstGeom prst="line">
            <a:avLst/>
          </a:prstGeom>
          <a:ln w="6350" cap="flat" cmpd="sng" algn="ctr">
            <a:solidFill>
              <a:schemeClr val="tx1"/>
            </a:solidFill>
            <a:prstDash val="solid"/>
            <a:round/>
            <a:headEnd type="arrow" w="med" len="med"/>
            <a:tailEnd type="arrow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3" name="TextBox 52"/>
          <p:cNvSpPr txBox="1"/>
          <p:nvPr/>
        </p:nvSpPr>
        <p:spPr>
          <a:xfrm>
            <a:off x="2582196" y="1193789"/>
            <a:ext cx="902811" cy="3847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200 ms</a:t>
            </a:r>
            <a:endParaRPr kumimoji="1" lang="ja-JP" altLang="en-US" dirty="0"/>
          </a:p>
        </p:txBody>
      </p:sp>
      <p:cxnSp>
        <p:nvCxnSpPr>
          <p:cNvPr id="54" name="直線コネクタ 53"/>
          <p:cNvCxnSpPr/>
          <p:nvPr/>
        </p:nvCxnSpPr>
        <p:spPr>
          <a:xfrm>
            <a:off x="1202211" y="2565369"/>
            <a:ext cx="1388451" cy="1588"/>
          </a:xfrm>
          <a:prstGeom prst="line">
            <a:avLst/>
          </a:prstGeom>
          <a:ln w="6350" cap="flat" cmpd="sng" algn="ctr">
            <a:solidFill>
              <a:schemeClr val="tx1"/>
            </a:solidFill>
            <a:prstDash val="solid"/>
            <a:round/>
            <a:headEnd type="arrow" w="med" len="med"/>
            <a:tailEnd type="arrow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7" name="TextBox 56"/>
          <p:cNvSpPr txBox="1"/>
          <p:nvPr/>
        </p:nvSpPr>
        <p:spPr>
          <a:xfrm>
            <a:off x="1134482" y="2641569"/>
            <a:ext cx="1713110" cy="9694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63 ms for</a:t>
            </a:r>
          </a:p>
          <a:p>
            <a:r>
              <a:rPr lang="en-US" altLang="ja-JP" dirty="0" smtClean="0"/>
              <a:t>20 triplet</a:t>
            </a:r>
          </a:p>
          <a:p>
            <a:r>
              <a:rPr kumimoji="1" lang="en-US" altLang="ja-JP" dirty="0" smtClean="0"/>
              <a:t>(</a:t>
            </a:r>
            <a:r>
              <a:rPr kumimoji="1" lang="en-US" altLang="ja-JP" dirty="0" smtClean="0">
                <a:solidFill>
                  <a:srgbClr val="FF0000"/>
                </a:solidFill>
              </a:rPr>
              <a:t>2640 bunches</a:t>
            </a:r>
            <a:r>
              <a:rPr kumimoji="1" lang="en-US" altLang="ja-JP" dirty="0" smtClean="0"/>
              <a:t>)</a:t>
            </a:r>
            <a:endParaRPr kumimoji="1" lang="ja-JP" altLang="en-US" dirty="0"/>
          </a:p>
        </p:txBody>
      </p:sp>
      <p:cxnSp>
        <p:nvCxnSpPr>
          <p:cNvPr id="58" name="直線コネクタ 57"/>
          <p:cNvCxnSpPr/>
          <p:nvPr/>
        </p:nvCxnSpPr>
        <p:spPr>
          <a:xfrm flipV="1">
            <a:off x="2675341" y="2548435"/>
            <a:ext cx="3259477" cy="25400"/>
          </a:xfrm>
          <a:prstGeom prst="line">
            <a:avLst/>
          </a:prstGeom>
          <a:ln w="6350" cap="flat" cmpd="sng" algn="ctr">
            <a:solidFill>
              <a:schemeClr val="tx1"/>
            </a:solidFill>
            <a:prstDash val="solid"/>
            <a:round/>
            <a:headEnd type="arrow" w="med" len="med"/>
            <a:tailEnd type="arrow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0" name="TextBox 59"/>
          <p:cNvSpPr txBox="1"/>
          <p:nvPr/>
        </p:nvSpPr>
        <p:spPr>
          <a:xfrm>
            <a:off x="3293375" y="2624636"/>
            <a:ext cx="2159021" cy="3847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137 ms for damping</a:t>
            </a:r>
          </a:p>
        </p:txBody>
      </p:sp>
      <p:cxnSp>
        <p:nvCxnSpPr>
          <p:cNvPr id="56" name="直線コネクタ 55"/>
          <p:cNvCxnSpPr/>
          <p:nvPr/>
        </p:nvCxnSpPr>
        <p:spPr>
          <a:xfrm>
            <a:off x="753537" y="5452466"/>
            <a:ext cx="7823200" cy="1588"/>
          </a:xfrm>
          <a:prstGeom prst="line">
            <a:avLst/>
          </a:prstGeom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9" name="図形グループ 108"/>
          <p:cNvGrpSpPr/>
          <p:nvPr/>
        </p:nvGrpSpPr>
        <p:grpSpPr>
          <a:xfrm>
            <a:off x="1273443" y="4742060"/>
            <a:ext cx="687388" cy="711200"/>
            <a:chOff x="1273443" y="4742060"/>
            <a:chExt cx="687388" cy="711200"/>
          </a:xfrm>
        </p:grpSpPr>
        <p:cxnSp>
          <p:nvCxnSpPr>
            <p:cNvPr id="61" name="直線コネクタ 60"/>
            <p:cNvCxnSpPr/>
            <p:nvPr/>
          </p:nvCxnSpPr>
          <p:spPr>
            <a:xfrm rot="5400000">
              <a:off x="918637" y="5096866"/>
              <a:ext cx="711200" cy="1588"/>
            </a:xfrm>
            <a:prstGeom prst="line">
              <a:avLst/>
            </a:prstGeom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直線コネクタ 61"/>
            <p:cNvCxnSpPr/>
            <p:nvPr/>
          </p:nvCxnSpPr>
          <p:spPr>
            <a:xfrm rot="5400000">
              <a:off x="1071037" y="5096866"/>
              <a:ext cx="711200" cy="1588"/>
            </a:xfrm>
            <a:prstGeom prst="line">
              <a:avLst/>
            </a:prstGeom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直線コネクタ 62"/>
            <p:cNvCxnSpPr/>
            <p:nvPr/>
          </p:nvCxnSpPr>
          <p:spPr>
            <a:xfrm rot="5400000">
              <a:off x="1223437" y="5096866"/>
              <a:ext cx="711200" cy="1588"/>
            </a:xfrm>
            <a:prstGeom prst="line">
              <a:avLst/>
            </a:prstGeom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直線コネクタ 63"/>
            <p:cNvCxnSpPr/>
            <p:nvPr/>
          </p:nvCxnSpPr>
          <p:spPr>
            <a:xfrm rot="5400000">
              <a:off x="1375837" y="5096866"/>
              <a:ext cx="711200" cy="1588"/>
            </a:xfrm>
            <a:prstGeom prst="line">
              <a:avLst/>
            </a:prstGeom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直線コネクタ 64"/>
            <p:cNvCxnSpPr/>
            <p:nvPr/>
          </p:nvCxnSpPr>
          <p:spPr>
            <a:xfrm rot="5400000">
              <a:off x="1528237" y="5096866"/>
              <a:ext cx="711200" cy="1588"/>
            </a:xfrm>
            <a:prstGeom prst="line">
              <a:avLst/>
            </a:prstGeom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直線コネクタ 70"/>
            <p:cNvCxnSpPr/>
            <p:nvPr/>
          </p:nvCxnSpPr>
          <p:spPr>
            <a:xfrm rot="5400000">
              <a:off x="994837" y="5096866"/>
              <a:ext cx="711200" cy="1588"/>
            </a:xfrm>
            <a:prstGeom prst="line">
              <a:avLst/>
            </a:prstGeom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直線コネクタ 71"/>
            <p:cNvCxnSpPr/>
            <p:nvPr/>
          </p:nvCxnSpPr>
          <p:spPr>
            <a:xfrm rot="5400000">
              <a:off x="1147237" y="5096866"/>
              <a:ext cx="711200" cy="1588"/>
            </a:xfrm>
            <a:prstGeom prst="line">
              <a:avLst/>
            </a:prstGeom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直線コネクタ 72"/>
            <p:cNvCxnSpPr/>
            <p:nvPr/>
          </p:nvCxnSpPr>
          <p:spPr>
            <a:xfrm rot="5400000">
              <a:off x="1299637" y="5096866"/>
              <a:ext cx="711200" cy="1588"/>
            </a:xfrm>
            <a:prstGeom prst="line">
              <a:avLst/>
            </a:prstGeom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直線コネクタ 73"/>
            <p:cNvCxnSpPr/>
            <p:nvPr/>
          </p:nvCxnSpPr>
          <p:spPr>
            <a:xfrm rot="5400000">
              <a:off x="1452037" y="5096866"/>
              <a:ext cx="711200" cy="1588"/>
            </a:xfrm>
            <a:prstGeom prst="line">
              <a:avLst/>
            </a:prstGeom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直線コネクタ 74"/>
            <p:cNvCxnSpPr/>
            <p:nvPr/>
          </p:nvCxnSpPr>
          <p:spPr>
            <a:xfrm rot="5400000">
              <a:off x="1604437" y="5096866"/>
              <a:ext cx="711200" cy="1588"/>
            </a:xfrm>
            <a:prstGeom prst="line">
              <a:avLst/>
            </a:prstGeom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02" name="直線コネクタ 101"/>
          <p:cNvCxnSpPr/>
          <p:nvPr/>
        </p:nvCxnSpPr>
        <p:spPr>
          <a:xfrm>
            <a:off x="1261475" y="4605811"/>
            <a:ext cx="4817277" cy="1588"/>
          </a:xfrm>
          <a:prstGeom prst="line">
            <a:avLst/>
          </a:prstGeom>
          <a:ln w="6350" cap="flat" cmpd="sng" algn="ctr">
            <a:solidFill>
              <a:schemeClr val="tx1"/>
            </a:solidFill>
            <a:prstDash val="solid"/>
            <a:round/>
            <a:headEnd type="arrow" w="med" len="med"/>
            <a:tailEnd type="arrow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3" name="TextBox 102"/>
          <p:cNvSpPr txBox="1"/>
          <p:nvPr/>
        </p:nvSpPr>
        <p:spPr>
          <a:xfrm>
            <a:off x="2675333" y="4258677"/>
            <a:ext cx="902811" cy="3847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200 ms</a:t>
            </a:r>
            <a:endParaRPr kumimoji="1" lang="ja-JP" altLang="en-US" dirty="0"/>
          </a:p>
        </p:txBody>
      </p:sp>
      <p:cxnSp>
        <p:nvCxnSpPr>
          <p:cNvPr id="104" name="直線コネクタ 103"/>
          <p:cNvCxnSpPr/>
          <p:nvPr/>
        </p:nvCxnSpPr>
        <p:spPr>
          <a:xfrm flipV="1">
            <a:off x="1295348" y="5613397"/>
            <a:ext cx="694213" cy="8393"/>
          </a:xfrm>
          <a:prstGeom prst="line">
            <a:avLst/>
          </a:prstGeom>
          <a:ln w="6350" cap="flat" cmpd="sng" algn="ctr">
            <a:solidFill>
              <a:schemeClr val="tx1"/>
            </a:solidFill>
            <a:prstDash val="solid"/>
            <a:round/>
            <a:headEnd type="arrow" w="med" len="med"/>
            <a:tailEnd type="arrow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5" name="TextBox 104"/>
          <p:cNvSpPr txBox="1"/>
          <p:nvPr/>
        </p:nvSpPr>
        <p:spPr>
          <a:xfrm>
            <a:off x="1193753" y="5706456"/>
            <a:ext cx="1713110" cy="9694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30 ms for</a:t>
            </a:r>
          </a:p>
          <a:p>
            <a:r>
              <a:rPr lang="en-US" altLang="ja-JP" dirty="0" smtClean="0"/>
              <a:t>10 triplet</a:t>
            </a:r>
          </a:p>
          <a:p>
            <a:r>
              <a:rPr kumimoji="1" lang="en-US" altLang="ja-JP" dirty="0" smtClean="0"/>
              <a:t>(</a:t>
            </a:r>
            <a:r>
              <a:rPr kumimoji="1" lang="en-US" altLang="ja-JP" dirty="0" smtClean="0">
                <a:solidFill>
                  <a:srgbClr val="FF0000"/>
                </a:solidFill>
              </a:rPr>
              <a:t>1320 bunches</a:t>
            </a:r>
            <a:r>
              <a:rPr kumimoji="1" lang="en-US" altLang="ja-JP" dirty="0" smtClean="0"/>
              <a:t>)</a:t>
            </a:r>
            <a:endParaRPr kumimoji="1" lang="ja-JP" altLang="en-US" dirty="0"/>
          </a:p>
        </p:txBody>
      </p:sp>
      <p:cxnSp>
        <p:nvCxnSpPr>
          <p:cNvPr id="106" name="直線コネクタ 105"/>
          <p:cNvCxnSpPr/>
          <p:nvPr/>
        </p:nvCxnSpPr>
        <p:spPr>
          <a:xfrm flipV="1">
            <a:off x="2040358" y="5604856"/>
            <a:ext cx="3987597" cy="17008"/>
          </a:xfrm>
          <a:prstGeom prst="line">
            <a:avLst/>
          </a:prstGeom>
          <a:ln w="6350" cap="flat" cmpd="sng" algn="ctr">
            <a:solidFill>
              <a:schemeClr val="tx1"/>
            </a:solidFill>
            <a:prstDash val="solid"/>
            <a:round/>
            <a:headEnd type="arrow" w="med" len="med"/>
            <a:tailEnd type="arrow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7" name="TextBox 106"/>
          <p:cNvSpPr txBox="1"/>
          <p:nvPr/>
        </p:nvSpPr>
        <p:spPr>
          <a:xfrm>
            <a:off x="2836209" y="5681057"/>
            <a:ext cx="2159021" cy="3847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170 ms for damping</a:t>
            </a:r>
          </a:p>
        </p:txBody>
      </p:sp>
      <p:grpSp>
        <p:nvGrpSpPr>
          <p:cNvPr id="110" name="図形グループ 109"/>
          <p:cNvGrpSpPr/>
          <p:nvPr/>
        </p:nvGrpSpPr>
        <p:grpSpPr>
          <a:xfrm>
            <a:off x="6065330" y="4742060"/>
            <a:ext cx="687388" cy="711200"/>
            <a:chOff x="1273443" y="4742060"/>
            <a:chExt cx="687388" cy="711200"/>
          </a:xfrm>
        </p:grpSpPr>
        <p:cxnSp>
          <p:nvCxnSpPr>
            <p:cNvPr id="111" name="直線コネクタ 110"/>
            <p:cNvCxnSpPr/>
            <p:nvPr/>
          </p:nvCxnSpPr>
          <p:spPr>
            <a:xfrm rot="5400000">
              <a:off x="918637" y="5096866"/>
              <a:ext cx="711200" cy="1588"/>
            </a:xfrm>
            <a:prstGeom prst="line">
              <a:avLst/>
            </a:prstGeom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" name="直線コネクタ 111"/>
            <p:cNvCxnSpPr/>
            <p:nvPr/>
          </p:nvCxnSpPr>
          <p:spPr>
            <a:xfrm rot="5400000">
              <a:off x="1071037" y="5096866"/>
              <a:ext cx="711200" cy="1588"/>
            </a:xfrm>
            <a:prstGeom prst="line">
              <a:avLst/>
            </a:prstGeom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3" name="直線コネクタ 112"/>
            <p:cNvCxnSpPr/>
            <p:nvPr/>
          </p:nvCxnSpPr>
          <p:spPr>
            <a:xfrm rot="5400000">
              <a:off x="1223437" y="5096866"/>
              <a:ext cx="711200" cy="1588"/>
            </a:xfrm>
            <a:prstGeom prst="line">
              <a:avLst/>
            </a:prstGeom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4" name="直線コネクタ 113"/>
            <p:cNvCxnSpPr/>
            <p:nvPr/>
          </p:nvCxnSpPr>
          <p:spPr>
            <a:xfrm rot="5400000">
              <a:off x="1375837" y="5096866"/>
              <a:ext cx="711200" cy="1588"/>
            </a:xfrm>
            <a:prstGeom prst="line">
              <a:avLst/>
            </a:prstGeom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5" name="直線コネクタ 114"/>
            <p:cNvCxnSpPr/>
            <p:nvPr/>
          </p:nvCxnSpPr>
          <p:spPr>
            <a:xfrm rot="5400000">
              <a:off x="1528237" y="5096866"/>
              <a:ext cx="711200" cy="1588"/>
            </a:xfrm>
            <a:prstGeom prst="line">
              <a:avLst/>
            </a:prstGeom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6" name="直線コネクタ 115"/>
            <p:cNvCxnSpPr/>
            <p:nvPr/>
          </p:nvCxnSpPr>
          <p:spPr>
            <a:xfrm rot="5400000">
              <a:off x="994837" y="5096866"/>
              <a:ext cx="711200" cy="1588"/>
            </a:xfrm>
            <a:prstGeom prst="line">
              <a:avLst/>
            </a:prstGeom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7" name="直線コネクタ 116"/>
            <p:cNvCxnSpPr/>
            <p:nvPr/>
          </p:nvCxnSpPr>
          <p:spPr>
            <a:xfrm rot="5400000">
              <a:off x="1147237" y="5096866"/>
              <a:ext cx="711200" cy="1588"/>
            </a:xfrm>
            <a:prstGeom prst="line">
              <a:avLst/>
            </a:prstGeom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直線コネクタ 117"/>
            <p:cNvCxnSpPr/>
            <p:nvPr/>
          </p:nvCxnSpPr>
          <p:spPr>
            <a:xfrm rot="5400000">
              <a:off x="1299637" y="5096866"/>
              <a:ext cx="711200" cy="1588"/>
            </a:xfrm>
            <a:prstGeom prst="line">
              <a:avLst/>
            </a:prstGeom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9" name="直線コネクタ 118"/>
            <p:cNvCxnSpPr/>
            <p:nvPr/>
          </p:nvCxnSpPr>
          <p:spPr>
            <a:xfrm rot="5400000">
              <a:off x="1452037" y="5096866"/>
              <a:ext cx="711200" cy="1588"/>
            </a:xfrm>
            <a:prstGeom prst="line">
              <a:avLst/>
            </a:prstGeom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直線コネクタ 119"/>
            <p:cNvCxnSpPr/>
            <p:nvPr/>
          </p:nvCxnSpPr>
          <p:spPr>
            <a:xfrm rot="5400000">
              <a:off x="1604437" y="5096866"/>
              <a:ext cx="711200" cy="1588"/>
            </a:xfrm>
            <a:prstGeom prst="line">
              <a:avLst/>
            </a:prstGeom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4" name="正方形/長方形 123"/>
          <p:cNvSpPr/>
          <p:nvPr/>
        </p:nvSpPr>
        <p:spPr>
          <a:xfrm>
            <a:off x="216562" y="817285"/>
            <a:ext cx="925763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2400" b="1" dirty="0" smtClean="0">
                <a:solidFill>
                  <a:srgbClr val="FF0000"/>
                </a:solidFill>
              </a:rPr>
              <a:t>For 2640 bunches (High Power Option), which I showed so far.    </a:t>
            </a:r>
            <a:endParaRPr lang="ja-JP" altLang="en-US" sz="2400" b="1" dirty="0"/>
          </a:p>
        </p:txBody>
      </p:sp>
      <p:sp>
        <p:nvSpPr>
          <p:cNvPr id="125" name="正方形/長方形 124"/>
          <p:cNvSpPr/>
          <p:nvPr/>
        </p:nvSpPr>
        <p:spPr>
          <a:xfrm>
            <a:off x="241970" y="3924508"/>
            <a:ext cx="453322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2400" b="1" dirty="0" smtClean="0">
                <a:solidFill>
                  <a:srgbClr val="FF0000"/>
                </a:solidFill>
              </a:rPr>
              <a:t>For 1320 bunches (TDR baseline)</a:t>
            </a:r>
            <a:endParaRPr lang="ja-JP" altLang="en-US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ChangeArrowheads="1"/>
          </p:cNvSpPr>
          <p:nvPr/>
        </p:nvSpPr>
        <p:spPr bwMode="auto">
          <a:xfrm>
            <a:off x="499011" y="709930"/>
            <a:ext cx="8688664" cy="621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7393" tIns="48696" rIns="97393" bIns="48696">
            <a:prstTxWarp prst="textNoShape">
              <a:avLst/>
            </a:prstTxWarp>
            <a:spAutoFit/>
          </a:bodyPr>
          <a:lstStyle/>
          <a:p>
            <a:r>
              <a:rPr lang="en-US" altLang="ja-JP" sz="3400" b="1" dirty="0"/>
              <a:t>• Total Number of bunches: 2640 </a:t>
            </a:r>
            <a:r>
              <a:rPr lang="en-US" altLang="ja-JP" sz="3000" b="1" dirty="0"/>
              <a:t> </a:t>
            </a:r>
          </a:p>
        </p:txBody>
      </p:sp>
      <p:sp>
        <p:nvSpPr>
          <p:cNvPr id="27651" name="Rectangle 11"/>
          <p:cNvSpPr>
            <a:spLocks noChangeArrowheads="1"/>
          </p:cNvSpPr>
          <p:nvPr/>
        </p:nvSpPr>
        <p:spPr bwMode="auto">
          <a:xfrm>
            <a:off x="1800930" y="-2091993"/>
            <a:ext cx="196688" cy="390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7393" tIns="48696" rIns="97393" bIns="48696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  <p:sp>
        <p:nvSpPr>
          <p:cNvPr id="27652" name="Rectangle 2"/>
          <p:cNvSpPr>
            <a:spLocks noChangeArrowheads="1"/>
          </p:cNvSpPr>
          <p:nvPr/>
        </p:nvSpPr>
        <p:spPr bwMode="auto">
          <a:xfrm>
            <a:off x="3895395" y="31225"/>
            <a:ext cx="3151195" cy="8831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7393" tIns="48696" rIns="97393" bIns="48696">
            <a:prstTxWarp prst="textNoShape">
              <a:avLst/>
            </a:prstTxWarp>
            <a:spAutoFit/>
          </a:bodyPr>
          <a:lstStyle/>
          <a:p>
            <a:r>
              <a:rPr lang="en-US" altLang="ja-JP" sz="5100" b="1" dirty="0">
                <a:solidFill>
                  <a:srgbClr val="0000FF"/>
                </a:solidFill>
              </a:rPr>
              <a:t>How?</a:t>
            </a:r>
          </a:p>
        </p:txBody>
      </p:sp>
      <p:sp>
        <p:nvSpPr>
          <p:cNvPr id="27653" name="Rectangle 2"/>
          <p:cNvSpPr>
            <a:spLocks noChangeArrowheads="1"/>
          </p:cNvSpPr>
          <p:nvPr/>
        </p:nvSpPr>
        <p:spPr bwMode="auto">
          <a:xfrm>
            <a:off x="499012" y="1505314"/>
            <a:ext cx="8780177" cy="11447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7393" tIns="48696" rIns="97393" bIns="48696">
            <a:prstTxWarp prst="textNoShape">
              <a:avLst/>
            </a:prstTxWarp>
            <a:spAutoFit/>
          </a:bodyPr>
          <a:lstStyle/>
          <a:p>
            <a:r>
              <a:rPr lang="en-US" altLang="ja-JP" sz="3400" b="1" dirty="0"/>
              <a:t>• Divide into 20 triplets </a:t>
            </a:r>
          </a:p>
          <a:p>
            <a:r>
              <a:rPr lang="en-US" altLang="ja-JP" sz="3400" b="1" dirty="0"/>
              <a:t>   (1 Triplet = 3 Mini-Trains) </a:t>
            </a:r>
            <a:endParaRPr lang="en-US" altLang="ja-JP" sz="3000" b="1" dirty="0"/>
          </a:p>
        </p:txBody>
      </p:sp>
      <p:sp>
        <p:nvSpPr>
          <p:cNvPr id="27654" name="Rectangle 2"/>
          <p:cNvSpPr>
            <a:spLocks noChangeArrowheads="1"/>
          </p:cNvSpPr>
          <p:nvPr/>
        </p:nvSpPr>
        <p:spPr bwMode="auto">
          <a:xfrm>
            <a:off x="499012" y="4282587"/>
            <a:ext cx="9778199" cy="11447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7393" tIns="48696" rIns="97393" bIns="48696">
            <a:prstTxWarp prst="textNoShape">
              <a:avLst/>
            </a:prstTxWarp>
            <a:spAutoFit/>
          </a:bodyPr>
          <a:lstStyle/>
          <a:p>
            <a:r>
              <a:rPr lang="en-US" altLang="ja-JP" sz="3400" b="1" dirty="0"/>
              <a:t>• 300 Hz creation of triplets</a:t>
            </a:r>
          </a:p>
          <a:p>
            <a:r>
              <a:rPr lang="en-US" altLang="ja-JP" sz="3400" b="1" dirty="0"/>
              <a:t>     triplet to triplet time space = 3.3 </a:t>
            </a:r>
            <a:r>
              <a:rPr lang="en-US" altLang="ja-JP" sz="3400" b="1" dirty="0" err="1"/>
              <a:t>m</a:t>
            </a:r>
            <a:r>
              <a:rPr lang="en-US" altLang="ja-JP" sz="3400" b="1" dirty="0"/>
              <a:t> sec</a:t>
            </a:r>
          </a:p>
        </p:txBody>
      </p:sp>
      <p:sp>
        <p:nvSpPr>
          <p:cNvPr id="27655" name="Rectangle 2"/>
          <p:cNvSpPr>
            <a:spLocks noChangeArrowheads="1"/>
          </p:cNvSpPr>
          <p:nvPr/>
        </p:nvSpPr>
        <p:spPr bwMode="auto">
          <a:xfrm>
            <a:off x="499012" y="2614581"/>
            <a:ext cx="8973566" cy="621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7393" tIns="48696" rIns="97393" bIns="48696">
            <a:prstTxWarp prst="textNoShape">
              <a:avLst/>
            </a:prstTxWarp>
            <a:spAutoFit/>
          </a:bodyPr>
          <a:lstStyle/>
          <a:p>
            <a:r>
              <a:rPr lang="en-US" altLang="ja-JP" sz="3400" b="1" dirty="0"/>
              <a:t>• Each triplet contains </a:t>
            </a:r>
            <a:r>
              <a:rPr lang="en-US" altLang="ja-JP" sz="3400" b="1" dirty="0">
                <a:solidFill>
                  <a:srgbClr val="FF0000"/>
                </a:solidFill>
              </a:rPr>
              <a:t>132</a:t>
            </a:r>
            <a:r>
              <a:rPr lang="en-US" altLang="ja-JP" sz="3400" b="1" dirty="0"/>
              <a:t> bunches</a:t>
            </a:r>
            <a:endParaRPr lang="en-US" altLang="ja-JP" sz="3000" b="1" dirty="0"/>
          </a:p>
        </p:txBody>
      </p:sp>
      <p:sp>
        <p:nvSpPr>
          <p:cNvPr id="27656" name="Rectangle 2"/>
          <p:cNvSpPr>
            <a:spLocks noChangeArrowheads="1"/>
          </p:cNvSpPr>
          <p:nvPr/>
        </p:nvSpPr>
        <p:spPr bwMode="auto">
          <a:xfrm>
            <a:off x="499012" y="3423112"/>
            <a:ext cx="5547829" cy="621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7393" tIns="48696" rIns="97393" bIns="48696">
            <a:prstTxWarp prst="textNoShape">
              <a:avLst/>
            </a:prstTxWarp>
            <a:spAutoFit/>
          </a:bodyPr>
          <a:lstStyle/>
          <a:p>
            <a:r>
              <a:rPr lang="en-US" altLang="ja-JP" sz="3400" b="1" dirty="0"/>
              <a:t>• 2640 = 20 </a:t>
            </a:r>
            <a:r>
              <a:rPr lang="en-US" altLang="ja-JP" sz="3400" b="1" dirty="0" err="1"/>
              <a:t>x</a:t>
            </a:r>
            <a:r>
              <a:rPr lang="en-US" altLang="ja-JP" sz="3400" b="1" dirty="0"/>
              <a:t> </a:t>
            </a:r>
            <a:r>
              <a:rPr lang="en-US" altLang="ja-JP" sz="3400" b="1" dirty="0">
                <a:solidFill>
                  <a:srgbClr val="FF0000"/>
                </a:solidFill>
              </a:rPr>
              <a:t>132</a:t>
            </a:r>
            <a:r>
              <a:rPr lang="en-US" altLang="ja-JP" sz="3400" b="1" dirty="0"/>
              <a:t> </a:t>
            </a:r>
            <a:endParaRPr lang="en-US" altLang="ja-JP" sz="3000" b="1" dirty="0"/>
          </a:p>
        </p:txBody>
      </p:sp>
      <p:sp>
        <p:nvSpPr>
          <p:cNvPr id="27657" name="Rectangle 2"/>
          <p:cNvSpPr>
            <a:spLocks noChangeArrowheads="1"/>
          </p:cNvSpPr>
          <p:nvPr/>
        </p:nvSpPr>
        <p:spPr bwMode="auto">
          <a:xfrm>
            <a:off x="499012" y="5446083"/>
            <a:ext cx="8113678" cy="621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7393" tIns="48696" rIns="97393" bIns="48696">
            <a:prstTxWarp prst="textNoShape">
              <a:avLst/>
            </a:prstTxWarp>
            <a:spAutoFit/>
          </a:bodyPr>
          <a:lstStyle/>
          <a:p>
            <a:r>
              <a:rPr lang="en-US" altLang="ja-JP" sz="3400" b="1" dirty="0"/>
              <a:t>• Create 20 triplets : </a:t>
            </a:r>
            <a:r>
              <a:rPr lang="en-US" altLang="ja-JP" sz="3400" b="1" dirty="0">
                <a:solidFill>
                  <a:srgbClr val="FF0000"/>
                </a:solidFill>
              </a:rPr>
              <a:t>63 </a:t>
            </a:r>
            <a:r>
              <a:rPr lang="en-US" altLang="ja-JP" sz="3400" b="1" dirty="0" err="1">
                <a:solidFill>
                  <a:srgbClr val="FF0000"/>
                </a:solidFill>
              </a:rPr>
              <a:t>m</a:t>
            </a:r>
            <a:r>
              <a:rPr lang="en-US" altLang="ja-JP" sz="3400" b="1" dirty="0">
                <a:solidFill>
                  <a:srgbClr val="FF0000"/>
                </a:solidFill>
              </a:rPr>
              <a:t> sec </a:t>
            </a:r>
            <a:r>
              <a:rPr lang="en-US" altLang="ja-JP" sz="3400" b="1" dirty="0"/>
              <a:t> </a:t>
            </a:r>
            <a:endParaRPr lang="en-US" altLang="ja-JP" sz="3000" b="1" dirty="0"/>
          </a:p>
        </p:txBody>
      </p:sp>
      <p:sp>
        <p:nvSpPr>
          <p:cNvPr id="27658" name="正方形/長方形 9"/>
          <p:cNvSpPr>
            <a:spLocks noChangeArrowheads="1"/>
          </p:cNvSpPr>
          <p:nvPr/>
        </p:nvSpPr>
        <p:spPr bwMode="auto">
          <a:xfrm>
            <a:off x="2652183" y="6193811"/>
            <a:ext cx="4972844" cy="6831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7393" tIns="48696" rIns="97393" bIns="48696">
            <a:prstTxWarp prst="textNoShape">
              <a:avLst/>
            </a:prstTxWarp>
            <a:spAutoFit/>
          </a:bodyPr>
          <a:lstStyle/>
          <a:p>
            <a:r>
              <a:rPr lang="en-US" altLang="ja-JP" sz="3800" b="1" dirty="0">
                <a:solidFill>
                  <a:srgbClr val="FF0000"/>
                </a:solidFill>
                <a:latin typeface="Helvetica" pitchFamily="-110" charset="0"/>
              </a:rPr>
              <a:t> Stretching in time</a:t>
            </a:r>
            <a:endParaRPr lang="ja-JP" altLang="en-US" sz="3800" dirty="0"/>
          </a:p>
        </p:txBody>
      </p:sp>
      <p:sp>
        <p:nvSpPr>
          <p:cNvPr id="27659" name="右矢印 10"/>
          <p:cNvSpPr>
            <a:spLocks noChangeArrowheads="1"/>
          </p:cNvSpPr>
          <p:nvPr/>
        </p:nvSpPr>
        <p:spPr bwMode="auto">
          <a:xfrm>
            <a:off x="1823376" y="6310489"/>
            <a:ext cx="911688" cy="552168"/>
          </a:xfrm>
          <a:prstGeom prst="rightArrow">
            <a:avLst>
              <a:gd name="adj1" fmla="val 50000"/>
              <a:gd name="adj2" fmla="val 50002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lIns="97393" tIns="48696" rIns="97393" bIns="48696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正方形/長方形 2"/>
          <p:cNvSpPr>
            <a:spLocks noChangeArrowheads="1"/>
          </p:cNvSpPr>
          <p:nvPr/>
        </p:nvSpPr>
        <p:spPr bwMode="auto">
          <a:xfrm>
            <a:off x="-165100" y="25400"/>
            <a:ext cx="10360092" cy="92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7385" tIns="48692" rIns="97385" bIns="48692">
            <a:prstTxWarp prst="textNoShape">
              <a:avLst/>
            </a:prstTxWarp>
            <a:spAutoFit/>
          </a:bodyPr>
          <a:lstStyle/>
          <a:p>
            <a:pPr algn="ctr"/>
            <a:r>
              <a:rPr lang="en-US" altLang="ja-JP" sz="5400" b="1" dirty="0" smtClean="0">
                <a:solidFill>
                  <a:srgbClr val="0000FF"/>
                </a:solidFill>
                <a:latin typeface="Calibri" charset="0"/>
              </a:rPr>
              <a:t>7.5 Hz Operation (x1.5 </a:t>
            </a:r>
            <a:r>
              <a:rPr lang="en-US" altLang="ja-JP" sz="5400" b="1" dirty="0" err="1" smtClean="0">
                <a:solidFill>
                  <a:srgbClr val="0000FF"/>
                </a:solidFill>
                <a:latin typeface="Calibri" charset="0"/>
              </a:rPr>
              <a:t>Lumi</a:t>
            </a:r>
            <a:r>
              <a:rPr lang="en-US" altLang="ja-JP" sz="5400" b="1" dirty="0" smtClean="0">
                <a:solidFill>
                  <a:srgbClr val="0000FF"/>
                </a:solidFill>
                <a:latin typeface="Calibri" charset="0"/>
              </a:rPr>
              <a:t>.) </a:t>
            </a:r>
            <a:endParaRPr lang="ja-JP" altLang="en-US" sz="5400" b="1" dirty="0">
              <a:solidFill>
                <a:srgbClr val="0000FF"/>
              </a:solidFill>
              <a:latin typeface="Calibri" charset="0"/>
            </a:endParaRPr>
          </a:p>
        </p:txBody>
      </p:sp>
      <p:cxnSp>
        <p:nvCxnSpPr>
          <p:cNvPr id="4" name="直線コネクタ 3"/>
          <p:cNvCxnSpPr/>
          <p:nvPr/>
        </p:nvCxnSpPr>
        <p:spPr>
          <a:xfrm>
            <a:off x="660400" y="2396046"/>
            <a:ext cx="9126546" cy="21"/>
          </a:xfrm>
          <a:prstGeom prst="line">
            <a:avLst/>
          </a:prstGeom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2" name="図形グループ 25"/>
          <p:cNvGrpSpPr/>
          <p:nvPr/>
        </p:nvGrpSpPr>
        <p:grpSpPr>
          <a:xfrm>
            <a:off x="1180306" y="1600200"/>
            <a:ext cx="737394" cy="796639"/>
            <a:chOff x="1180306" y="2248694"/>
            <a:chExt cx="1436688" cy="711200"/>
          </a:xfrm>
        </p:grpSpPr>
        <p:cxnSp>
          <p:nvCxnSpPr>
            <p:cNvPr id="6" name="直線コネクタ 5"/>
            <p:cNvCxnSpPr/>
            <p:nvPr/>
          </p:nvCxnSpPr>
          <p:spPr>
            <a:xfrm rot="5400000">
              <a:off x="825500" y="2603500"/>
              <a:ext cx="711200" cy="1588"/>
            </a:xfrm>
            <a:prstGeom prst="line">
              <a:avLst/>
            </a:prstGeom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直線コネクタ 6"/>
            <p:cNvCxnSpPr/>
            <p:nvPr/>
          </p:nvCxnSpPr>
          <p:spPr>
            <a:xfrm rot="5400000">
              <a:off x="977900" y="2603500"/>
              <a:ext cx="711200" cy="1588"/>
            </a:xfrm>
            <a:prstGeom prst="line">
              <a:avLst/>
            </a:prstGeom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直線コネクタ 7"/>
            <p:cNvCxnSpPr/>
            <p:nvPr/>
          </p:nvCxnSpPr>
          <p:spPr>
            <a:xfrm rot="5400000">
              <a:off x="1130300" y="2603500"/>
              <a:ext cx="711200" cy="1588"/>
            </a:xfrm>
            <a:prstGeom prst="line">
              <a:avLst/>
            </a:prstGeom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直線コネクタ 8"/>
            <p:cNvCxnSpPr/>
            <p:nvPr/>
          </p:nvCxnSpPr>
          <p:spPr>
            <a:xfrm rot="5400000">
              <a:off x="1282700" y="2603500"/>
              <a:ext cx="711200" cy="1588"/>
            </a:xfrm>
            <a:prstGeom prst="line">
              <a:avLst/>
            </a:prstGeom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直線コネクタ 9"/>
            <p:cNvCxnSpPr/>
            <p:nvPr/>
          </p:nvCxnSpPr>
          <p:spPr>
            <a:xfrm rot="5400000">
              <a:off x="1435100" y="2603500"/>
              <a:ext cx="711200" cy="1588"/>
            </a:xfrm>
            <a:prstGeom prst="line">
              <a:avLst/>
            </a:prstGeom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直線コネクタ 10"/>
            <p:cNvCxnSpPr/>
            <p:nvPr/>
          </p:nvCxnSpPr>
          <p:spPr>
            <a:xfrm rot="5400000">
              <a:off x="1587500" y="2603500"/>
              <a:ext cx="711200" cy="1588"/>
            </a:xfrm>
            <a:prstGeom prst="line">
              <a:avLst/>
            </a:prstGeom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線コネクタ 11"/>
            <p:cNvCxnSpPr/>
            <p:nvPr/>
          </p:nvCxnSpPr>
          <p:spPr>
            <a:xfrm rot="5400000">
              <a:off x="1739900" y="2603500"/>
              <a:ext cx="711200" cy="1588"/>
            </a:xfrm>
            <a:prstGeom prst="line">
              <a:avLst/>
            </a:prstGeom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直線コネクタ 12"/>
            <p:cNvCxnSpPr/>
            <p:nvPr/>
          </p:nvCxnSpPr>
          <p:spPr>
            <a:xfrm rot="5400000">
              <a:off x="1892300" y="2603500"/>
              <a:ext cx="711200" cy="1588"/>
            </a:xfrm>
            <a:prstGeom prst="line">
              <a:avLst/>
            </a:prstGeom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直線コネクタ 13"/>
            <p:cNvCxnSpPr/>
            <p:nvPr/>
          </p:nvCxnSpPr>
          <p:spPr>
            <a:xfrm rot="5400000">
              <a:off x="2032000" y="2603500"/>
              <a:ext cx="711200" cy="1588"/>
            </a:xfrm>
            <a:prstGeom prst="line">
              <a:avLst/>
            </a:prstGeom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線コネクタ 14"/>
            <p:cNvCxnSpPr/>
            <p:nvPr/>
          </p:nvCxnSpPr>
          <p:spPr>
            <a:xfrm rot="5400000">
              <a:off x="2184400" y="2603500"/>
              <a:ext cx="711200" cy="1588"/>
            </a:xfrm>
            <a:prstGeom prst="line">
              <a:avLst/>
            </a:prstGeom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直線コネクタ 15"/>
            <p:cNvCxnSpPr/>
            <p:nvPr/>
          </p:nvCxnSpPr>
          <p:spPr>
            <a:xfrm rot="5400000">
              <a:off x="901700" y="2603500"/>
              <a:ext cx="711200" cy="1588"/>
            </a:xfrm>
            <a:prstGeom prst="line">
              <a:avLst/>
            </a:prstGeom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直線コネクタ 16"/>
            <p:cNvCxnSpPr/>
            <p:nvPr/>
          </p:nvCxnSpPr>
          <p:spPr>
            <a:xfrm rot="5400000">
              <a:off x="1054100" y="2603500"/>
              <a:ext cx="711200" cy="1588"/>
            </a:xfrm>
            <a:prstGeom prst="line">
              <a:avLst/>
            </a:prstGeom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直線コネクタ 17"/>
            <p:cNvCxnSpPr/>
            <p:nvPr/>
          </p:nvCxnSpPr>
          <p:spPr>
            <a:xfrm rot="5400000">
              <a:off x="1206500" y="2603500"/>
              <a:ext cx="711200" cy="1588"/>
            </a:xfrm>
            <a:prstGeom prst="line">
              <a:avLst/>
            </a:prstGeom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直線コネクタ 18"/>
            <p:cNvCxnSpPr/>
            <p:nvPr/>
          </p:nvCxnSpPr>
          <p:spPr>
            <a:xfrm rot="5400000">
              <a:off x="1358900" y="2603500"/>
              <a:ext cx="711200" cy="1588"/>
            </a:xfrm>
            <a:prstGeom prst="line">
              <a:avLst/>
            </a:prstGeom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線コネクタ 19"/>
            <p:cNvCxnSpPr/>
            <p:nvPr/>
          </p:nvCxnSpPr>
          <p:spPr>
            <a:xfrm rot="5400000">
              <a:off x="1511300" y="2603500"/>
              <a:ext cx="711200" cy="1588"/>
            </a:xfrm>
            <a:prstGeom prst="line">
              <a:avLst/>
            </a:prstGeom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直線コネクタ 20"/>
            <p:cNvCxnSpPr/>
            <p:nvPr/>
          </p:nvCxnSpPr>
          <p:spPr>
            <a:xfrm rot="5400000">
              <a:off x="1663700" y="2603500"/>
              <a:ext cx="711200" cy="1588"/>
            </a:xfrm>
            <a:prstGeom prst="line">
              <a:avLst/>
            </a:prstGeom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直線コネクタ 21"/>
            <p:cNvCxnSpPr/>
            <p:nvPr/>
          </p:nvCxnSpPr>
          <p:spPr>
            <a:xfrm rot="5400000">
              <a:off x="1816100" y="2603500"/>
              <a:ext cx="711200" cy="1588"/>
            </a:xfrm>
            <a:prstGeom prst="line">
              <a:avLst/>
            </a:prstGeom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直線コネクタ 22"/>
            <p:cNvCxnSpPr/>
            <p:nvPr/>
          </p:nvCxnSpPr>
          <p:spPr>
            <a:xfrm rot="5400000">
              <a:off x="1968500" y="2603500"/>
              <a:ext cx="711200" cy="1588"/>
            </a:xfrm>
            <a:prstGeom prst="line">
              <a:avLst/>
            </a:prstGeom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線コネクタ 23"/>
            <p:cNvCxnSpPr/>
            <p:nvPr/>
          </p:nvCxnSpPr>
          <p:spPr>
            <a:xfrm rot="5400000">
              <a:off x="2108200" y="2603500"/>
              <a:ext cx="711200" cy="1588"/>
            </a:xfrm>
            <a:prstGeom prst="line">
              <a:avLst/>
            </a:prstGeom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直線コネクタ 24"/>
            <p:cNvCxnSpPr/>
            <p:nvPr/>
          </p:nvCxnSpPr>
          <p:spPr>
            <a:xfrm rot="5400000">
              <a:off x="2260600" y="2603500"/>
              <a:ext cx="711200" cy="1588"/>
            </a:xfrm>
            <a:prstGeom prst="line">
              <a:avLst/>
            </a:prstGeom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54" name="直線コネクタ 53"/>
          <p:cNvCxnSpPr/>
          <p:nvPr/>
        </p:nvCxnSpPr>
        <p:spPr>
          <a:xfrm flipV="1">
            <a:off x="1202211" y="2540000"/>
            <a:ext cx="690089" cy="8436"/>
          </a:xfrm>
          <a:prstGeom prst="line">
            <a:avLst/>
          </a:prstGeom>
          <a:ln w="6350" cap="flat" cmpd="sng" algn="ctr">
            <a:solidFill>
              <a:schemeClr val="tx1"/>
            </a:solidFill>
            <a:prstDash val="solid"/>
            <a:round/>
            <a:headEnd type="arrow" w="med" len="med"/>
            <a:tailEnd type="arrow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7" name="TextBox 56"/>
          <p:cNvSpPr txBox="1"/>
          <p:nvPr/>
        </p:nvSpPr>
        <p:spPr>
          <a:xfrm>
            <a:off x="880482" y="2624635"/>
            <a:ext cx="2773159" cy="10464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30</a:t>
            </a:r>
            <a:r>
              <a:rPr kumimoji="1" lang="en-US" altLang="ja-JP" dirty="0" smtClean="0"/>
              <a:t> ms for</a:t>
            </a:r>
          </a:p>
          <a:p>
            <a:r>
              <a:rPr lang="en-US" altLang="ja-JP" dirty="0" smtClean="0"/>
              <a:t>10 </a:t>
            </a:r>
            <a:r>
              <a:rPr lang="en-US" altLang="ja-JP" sz="2400" b="1" dirty="0" smtClean="0">
                <a:solidFill>
                  <a:srgbClr val="FF0000"/>
                </a:solidFill>
              </a:rPr>
              <a:t>sextet</a:t>
            </a:r>
          </a:p>
          <a:p>
            <a:r>
              <a:rPr kumimoji="1" lang="en-US" altLang="ja-JP" dirty="0" smtClean="0"/>
              <a:t>(</a:t>
            </a:r>
            <a:r>
              <a:rPr kumimoji="1" lang="en-US" altLang="ja-JP" dirty="0" smtClean="0">
                <a:solidFill>
                  <a:srgbClr val="FF0000"/>
                </a:solidFill>
              </a:rPr>
              <a:t>2640 bunches = 10x6x44</a:t>
            </a:r>
            <a:r>
              <a:rPr kumimoji="1" lang="en-US" altLang="ja-JP" dirty="0" smtClean="0"/>
              <a:t>)</a:t>
            </a:r>
            <a:endParaRPr kumimoji="1" lang="ja-JP" altLang="en-US" dirty="0"/>
          </a:p>
        </p:txBody>
      </p:sp>
      <p:sp>
        <p:nvSpPr>
          <p:cNvPr id="55" name="正方形/長方形 54"/>
          <p:cNvSpPr/>
          <p:nvPr/>
        </p:nvSpPr>
        <p:spPr>
          <a:xfrm>
            <a:off x="216562" y="817285"/>
            <a:ext cx="530793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2400" b="1" dirty="0" smtClean="0">
                <a:solidFill>
                  <a:srgbClr val="FF0000"/>
                </a:solidFill>
              </a:rPr>
              <a:t>For 2640 bunches (High Power Option)</a:t>
            </a:r>
            <a:endParaRPr lang="ja-JP" altLang="en-US" sz="2400" b="1" dirty="0"/>
          </a:p>
        </p:txBody>
      </p:sp>
      <p:cxnSp>
        <p:nvCxnSpPr>
          <p:cNvPr id="56" name="直線コネクタ 55"/>
          <p:cNvCxnSpPr/>
          <p:nvPr/>
        </p:nvCxnSpPr>
        <p:spPr>
          <a:xfrm>
            <a:off x="753537" y="5452466"/>
            <a:ext cx="8999544" cy="67"/>
          </a:xfrm>
          <a:prstGeom prst="line">
            <a:avLst/>
          </a:prstGeom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5" name="図形グループ 108"/>
          <p:cNvGrpSpPr/>
          <p:nvPr/>
        </p:nvGrpSpPr>
        <p:grpSpPr>
          <a:xfrm>
            <a:off x="1273443" y="4742060"/>
            <a:ext cx="687388" cy="711200"/>
            <a:chOff x="1273443" y="4742060"/>
            <a:chExt cx="687388" cy="711200"/>
          </a:xfrm>
        </p:grpSpPr>
        <p:cxnSp>
          <p:nvCxnSpPr>
            <p:cNvPr id="61" name="直線コネクタ 60"/>
            <p:cNvCxnSpPr/>
            <p:nvPr/>
          </p:nvCxnSpPr>
          <p:spPr>
            <a:xfrm rot="5400000">
              <a:off x="918637" y="5096866"/>
              <a:ext cx="711200" cy="1588"/>
            </a:xfrm>
            <a:prstGeom prst="line">
              <a:avLst/>
            </a:prstGeom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直線コネクタ 61"/>
            <p:cNvCxnSpPr/>
            <p:nvPr/>
          </p:nvCxnSpPr>
          <p:spPr>
            <a:xfrm rot="5400000">
              <a:off x="1071037" y="5096866"/>
              <a:ext cx="711200" cy="1588"/>
            </a:xfrm>
            <a:prstGeom prst="line">
              <a:avLst/>
            </a:prstGeom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直線コネクタ 62"/>
            <p:cNvCxnSpPr/>
            <p:nvPr/>
          </p:nvCxnSpPr>
          <p:spPr>
            <a:xfrm rot="5400000">
              <a:off x="1223437" y="5096866"/>
              <a:ext cx="711200" cy="1588"/>
            </a:xfrm>
            <a:prstGeom prst="line">
              <a:avLst/>
            </a:prstGeom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直線コネクタ 63"/>
            <p:cNvCxnSpPr/>
            <p:nvPr/>
          </p:nvCxnSpPr>
          <p:spPr>
            <a:xfrm rot="5400000">
              <a:off x="1375837" y="5096866"/>
              <a:ext cx="711200" cy="1588"/>
            </a:xfrm>
            <a:prstGeom prst="line">
              <a:avLst/>
            </a:prstGeom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直線コネクタ 64"/>
            <p:cNvCxnSpPr/>
            <p:nvPr/>
          </p:nvCxnSpPr>
          <p:spPr>
            <a:xfrm rot="5400000">
              <a:off x="1528237" y="5096866"/>
              <a:ext cx="711200" cy="1588"/>
            </a:xfrm>
            <a:prstGeom prst="line">
              <a:avLst/>
            </a:prstGeom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直線コネクタ 70"/>
            <p:cNvCxnSpPr/>
            <p:nvPr/>
          </p:nvCxnSpPr>
          <p:spPr>
            <a:xfrm rot="5400000">
              <a:off x="994837" y="5096866"/>
              <a:ext cx="711200" cy="1588"/>
            </a:xfrm>
            <a:prstGeom prst="line">
              <a:avLst/>
            </a:prstGeom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直線コネクタ 71"/>
            <p:cNvCxnSpPr/>
            <p:nvPr/>
          </p:nvCxnSpPr>
          <p:spPr>
            <a:xfrm rot="5400000">
              <a:off x="1147237" y="5096866"/>
              <a:ext cx="711200" cy="1588"/>
            </a:xfrm>
            <a:prstGeom prst="line">
              <a:avLst/>
            </a:prstGeom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直線コネクタ 72"/>
            <p:cNvCxnSpPr/>
            <p:nvPr/>
          </p:nvCxnSpPr>
          <p:spPr>
            <a:xfrm rot="5400000">
              <a:off x="1299637" y="5096866"/>
              <a:ext cx="711200" cy="1588"/>
            </a:xfrm>
            <a:prstGeom prst="line">
              <a:avLst/>
            </a:prstGeom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直線コネクタ 73"/>
            <p:cNvCxnSpPr/>
            <p:nvPr/>
          </p:nvCxnSpPr>
          <p:spPr>
            <a:xfrm rot="5400000">
              <a:off x="1452037" y="5096866"/>
              <a:ext cx="711200" cy="1588"/>
            </a:xfrm>
            <a:prstGeom prst="line">
              <a:avLst/>
            </a:prstGeom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直線コネクタ 74"/>
            <p:cNvCxnSpPr/>
            <p:nvPr/>
          </p:nvCxnSpPr>
          <p:spPr>
            <a:xfrm rot="5400000">
              <a:off x="1604437" y="5096866"/>
              <a:ext cx="711200" cy="1588"/>
            </a:xfrm>
            <a:prstGeom prst="line">
              <a:avLst/>
            </a:prstGeom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02" name="直線コネクタ 101"/>
          <p:cNvCxnSpPr/>
          <p:nvPr/>
        </p:nvCxnSpPr>
        <p:spPr>
          <a:xfrm>
            <a:off x="1244600" y="4622800"/>
            <a:ext cx="3132476" cy="21169"/>
          </a:xfrm>
          <a:prstGeom prst="line">
            <a:avLst/>
          </a:prstGeom>
          <a:ln w="6350" cap="flat" cmpd="sng" algn="ctr">
            <a:solidFill>
              <a:schemeClr val="tx1"/>
            </a:solidFill>
            <a:prstDash val="solid"/>
            <a:round/>
            <a:headEnd type="arrow" w="med" len="med"/>
            <a:tailEnd type="arrow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3" name="TextBox 102"/>
          <p:cNvSpPr txBox="1"/>
          <p:nvPr/>
        </p:nvSpPr>
        <p:spPr>
          <a:xfrm>
            <a:off x="2006519" y="4275611"/>
            <a:ext cx="902811" cy="3847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mtClean="0"/>
              <a:t>133</a:t>
            </a:r>
            <a:r>
              <a:rPr kumimoji="1" lang="en-US" altLang="ja-JP" smtClean="0"/>
              <a:t> </a:t>
            </a:r>
            <a:r>
              <a:rPr kumimoji="1" lang="en-US" altLang="ja-JP" dirty="0" smtClean="0"/>
              <a:t>ms</a:t>
            </a:r>
            <a:endParaRPr kumimoji="1" lang="ja-JP" altLang="en-US" dirty="0"/>
          </a:p>
        </p:txBody>
      </p:sp>
      <p:cxnSp>
        <p:nvCxnSpPr>
          <p:cNvPr id="104" name="直線コネクタ 103"/>
          <p:cNvCxnSpPr/>
          <p:nvPr/>
        </p:nvCxnSpPr>
        <p:spPr>
          <a:xfrm flipV="1">
            <a:off x="1295348" y="5587996"/>
            <a:ext cx="694213" cy="8393"/>
          </a:xfrm>
          <a:prstGeom prst="line">
            <a:avLst/>
          </a:prstGeom>
          <a:ln w="6350" cap="flat" cmpd="sng" algn="ctr">
            <a:solidFill>
              <a:schemeClr val="tx1"/>
            </a:solidFill>
            <a:prstDash val="solid"/>
            <a:round/>
            <a:headEnd type="arrow" w="med" len="med"/>
            <a:tailEnd type="arrow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5" name="TextBox 104"/>
          <p:cNvSpPr txBox="1"/>
          <p:nvPr/>
        </p:nvSpPr>
        <p:spPr>
          <a:xfrm>
            <a:off x="846627" y="5681055"/>
            <a:ext cx="1713110" cy="9694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30 ms for</a:t>
            </a:r>
          </a:p>
          <a:p>
            <a:r>
              <a:rPr lang="en-US" altLang="ja-JP" dirty="0" smtClean="0"/>
              <a:t>10 triplet</a:t>
            </a:r>
          </a:p>
          <a:p>
            <a:r>
              <a:rPr kumimoji="1" lang="en-US" altLang="ja-JP" dirty="0" smtClean="0"/>
              <a:t>(</a:t>
            </a:r>
            <a:r>
              <a:rPr kumimoji="1" lang="en-US" altLang="ja-JP" dirty="0" smtClean="0">
                <a:solidFill>
                  <a:srgbClr val="FF0000"/>
                </a:solidFill>
              </a:rPr>
              <a:t>1320 bunches</a:t>
            </a:r>
            <a:r>
              <a:rPr kumimoji="1" lang="en-US" altLang="ja-JP" dirty="0" smtClean="0"/>
              <a:t>)</a:t>
            </a:r>
            <a:endParaRPr kumimoji="1" lang="ja-JP" altLang="en-US" dirty="0"/>
          </a:p>
        </p:txBody>
      </p:sp>
      <p:cxnSp>
        <p:nvCxnSpPr>
          <p:cNvPr id="106" name="直線コネクタ 105"/>
          <p:cNvCxnSpPr/>
          <p:nvPr/>
        </p:nvCxnSpPr>
        <p:spPr>
          <a:xfrm flipV="1">
            <a:off x="2040358" y="5588000"/>
            <a:ext cx="2366542" cy="8464"/>
          </a:xfrm>
          <a:prstGeom prst="line">
            <a:avLst/>
          </a:prstGeom>
          <a:ln w="6350" cap="flat" cmpd="sng" algn="ctr">
            <a:solidFill>
              <a:schemeClr val="tx1"/>
            </a:solidFill>
            <a:prstDash val="solid"/>
            <a:round/>
            <a:headEnd type="arrow" w="med" len="med"/>
            <a:tailEnd type="arrow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7" name="TextBox 106"/>
          <p:cNvSpPr txBox="1"/>
          <p:nvPr/>
        </p:nvSpPr>
        <p:spPr>
          <a:xfrm>
            <a:off x="2252041" y="5672589"/>
            <a:ext cx="2159021" cy="3847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103</a:t>
            </a:r>
            <a:r>
              <a:rPr kumimoji="1" lang="en-US" altLang="ja-JP" dirty="0" smtClean="0"/>
              <a:t> ms for damping</a:t>
            </a:r>
          </a:p>
        </p:txBody>
      </p:sp>
      <p:sp>
        <p:nvSpPr>
          <p:cNvPr id="108" name="正方形/長方形 107"/>
          <p:cNvSpPr/>
          <p:nvPr/>
        </p:nvSpPr>
        <p:spPr>
          <a:xfrm>
            <a:off x="241970" y="3924508"/>
            <a:ext cx="464752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2400" b="1" dirty="0" smtClean="0">
                <a:solidFill>
                  <a:srgbClr val="FF0000"/>
                </a:solidFill>
              </a:rPr>
              <a:t>For 1320 bunches (TDR baseline)</a:t>
            </a:r>
            <a:endParaRPr lang="ja-JP" altLang="en-US" sz="2400" b="1" dirty="0"/>
          </a:p>
        </p:txBody>
      </p:sp>
      <p:grpSp>
        <p:nvGrpSpPr>
          <p:cNvPr id="149" name="図形グループ 108"/>
          <p:cNvGrpSpPr/>
          <p:nvPr/>
        </p:nvGrpSpPr>
        <p:grpSpPr>
          <a:xfrm>
            <a:off x="4427158" y="4750526"/>
            <a:ext cx="687388" cy="711200"/>
            <a:chOff x="1273443" y="4742060"/>
            <a:chExt cx="687388" cy="711200"/>
          </a:xfrm>
        </p:grpSpPr>
        <p:cxnSp>
          <p:nvCxnSpPr>
            <p:cNvPr id="150" name="直線コネクタ 149"/>
            <p:cNvCxnSpPr/>
            <p:nvPr/>
          </p:nvCxnSpPr>
          <p:spPr>
            <a:xfrm rot="5400000">
              <a:off x="918637" y="5096866"/>
              <a:ext cx="711200" cy="1588"/>
            </a:xfrm>
            <a:prstGeom prst="line">
              <a:avLst/>
            </a:prstGeom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1" name="直線コネクタ 150"/>
            <p:cNvCxnSpPr/>
            <p:nvPr/>
          </p:nvCxnSpPr>
          <p:spPr>
            <a:xfrm rot="5400000">
              <a:off x="1071037" y="5096866"/>
              <a:ext cx="711200" cy="1588"/>
            </a:xfrm>
            <a:prstGeom prst="line">
              <a:avLst/>
            </a:prstGeom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2" name="直線コネクタ 151"/>
            <p:cNvCxnSpPr/>
            <p:nvPr/>
          </p:nvCxnSpPr>
          <p:spPr>
            <a:xfrm rot="5400000">
              <a:off x="1223437" y="5096866"/>
              <a:ext cx="711200" cy="1588"/>
            </a:xfrm>
            <a:prstGeom prst="line">
              <a:avLst/>
            </a:prstGeom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3" name="直線コネクタ 152"/>
            <p:cNvCxnSpPr/>
            <p:nvPr/>
          </p:nvCxnSpPr>
          <p:spPr>
            <a:xfrm rot="5400000">
              <a:off x="1375837" y="5096866"/>
              <a:ext cx="711200" cy="1588"/>
            </a:xfrm>
            <a:prstGeom prst="line">
              <a:avLst/>
            </a:prstGeom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4" name="直線コネクタ 153"/>
            <p:cNvCxnSpPr/>
            <p:nvPr/>
          </p:nvCxnSpPr>
          <p:spPr>
            <a:xfrm rot="5400000">
              <a:off x="1528237" y="5096866"/>
              <a:ext cx="711200" cy="1588"/>
            </a:xfrm>
            <a:prstGeom prst="line">
              <a:avLst/>
            </a:prstGeom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5" name="直線コネクタ 154"/>
            <p:cNvCxnSpPr/>
            <p:nvPr/>
          </p:nvCxnSpPr>
          <p:spPr>
            <a:xfrm rot="5400000">
              <a:off x="994837" y="5096866"/>
              <a:ext cx="711200" cy="1588"/>
            </a:xfrm>
            <a:prstGeom prst="line">
              <a:avLst/>
            </a:prstGeom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6" name="直線コネクタ 155"/>
            <p:cNvCxnSpPr/>
            <p:nvPr/>
          </p:nvCxnSpPr>
          <p:spPr>
            <a:xfrm rot="5400000">
              <a:off x="1147237" y="5096866"/>
              <a:ext cx="711200" cy="1588"/>
            </a:xfrm>
            <a:prstGeom prst="line">
              <a:avLst/>
            </a:prstGeom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7" name="直線コネクタ 156"/>
            <p:cNvCxnSpPr/>
            <p:nvPr/>
          </p:nvCxnSpPr>
          <p:spPr>
            <a:xfrm rot="5400000">
              <a:off x="1299637" y="5096866"/>
              <a:ext cx="711200" cy="1588"/>
            </a:xfrm>
            <a:prstGeom prst="line">
              <a:avLst/>
            </a:prstGeom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8" name="直線コネクタ 157"/>
            <p:cNvCxnSpPr/>
            <p:nvPr/>
          </p:nvCxnSpPr>
          <p:spPr>
            <a:xfrm rot="5400000">
              <a:off x="1452037" y="5096866"/>
              <a:ext cx="711200" cy="1588"/>
            </a:xfrm>
            <a:prstGeom prst="line">
              <a:avLst/>
            </a:prstGeom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9" name="直線コネクタ 158"/>
            <p:cNvCxnSpPr/>
            <p:nvPr/>
          </p:nvCxnSpPr>
          <p:spPr>
            <a:xfrm rot="5400000">
              <a:off x="1604437" y="5096866"/>
              <a:ext cx="711200" cy="1588"/>
            </a:xfrm>
            <a:prstGeom prst="line">
              <a:avLst/>
            </a:prstGeom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60" name="図形グループ 109"/>
          <p:cNvGrpSpPr/>
          <p:nvPr/>
        </p:nvGrpSpPr>
        <p:grpSpPr>
          <a:xfrm>
            <a:off x="7999845" y="4750526"/>
            <a:ext cx="687388" cy="711200"/>
            <a:chOff x="1273443" y="4742060"/>
            <a:chExt cx="687388" cy="711200"/>
          </a:xfrm>
        </p:grpSpPr>
        <p:cxnSp>
          <p:nvCxnSpPr>
            <p:cNvPr id="161" name="直線コネクタ 160"/>
            <p:cNvCxnSpPr/>
            <p:nvPr/>
          </p:nvCxnSpPr>
          <p:spPr>
            <a:xfrm rot="5400000">
              <a:off x="918637" y="5096866"/>
              <a:ext cx="711200" cy="1588"/>
            </a:xfrm>
            <a:prstGeom prst="line">
              <a:avLst/>
            </a:prstGeom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2" name="直線コネクタ 161"/>
            <p:cNvCxnSpPr/>
            <p:nvPr/>
          </p:nvCxnSpPr>
          <p:spPr>
            <a:xfrm rot="5400000">
              <a:off x="1071037" y="5096866"/>
              <a:ext cx="711200" cy="1588"/>
            </a:xfrm>
            <a:prstGeom prst="line">
              <a:avLst/>
            </a:prstGeom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3" name="直線コネクタ 162"/>
            <p:cNvCxnSpPr/>
            <p:nvPr/>
          </p:nvCxnSpPr>
          <p:spPr>
            <a:xfrm rot="5400000">
              <a:off x="1223437" y="5096866"/>
              <a:ext cx="711200" cy="1588"/>
            </a:xfrm>
            <a:prstGeom prst="line">
              <a:avLst/>
            </a:prstGeom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4" name="直線コネクタ 163"/>
            <p:cNvCxnSpPr/>
            <p:nvPr/>
          </p:nvCxnSpPr>
          <p:spPr>
            <a:xfrm rot="5400000">
              <a:off x="1375837" y="5096866"/>
              <a:ext cx="711200" cy="1588"/>
            </a:xfrm>
            <a:prstGeom prst="line">
              <a:avLst/>
            </a:prstGeom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5" name="直線コネクタ 164"/>
            <p:cNvCxnSpPr/>
            <p:nvPr/>
          </p:nvCxnSpPr>
          <p:spPr>
            <a:xfrm rot="5400000">
              <a:off x="1528237" y="5096866"/>
              <a:ext cx="711200" cy="1588"/>
            </a:xfrm>
            <a:prstGeom prst="line">
              <a:avLst/>
            </a:prstGeom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6" name="直線コネクタ 165"/>
            <p:cNvCxnSpPr/>
            <p:nvPr/>
          </p:nvCxnSpPr>
          <p:spPr>
            <a:xfrm rot="5400000">
              <a:off x="994837" y="5096866"/>
              <a:ext cx="711200" cy="1588"/>
            </a:xfrm>
            <a:prstGeom prst="line">
              <a:avLst/>
            </a:prstGeom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7" name="直線コネクタ 166"/>
            <p:cNvCxnSpPr/>
            <p:nvPr/>
          </p:nvCxnSpPr>
          <p:spPr>
            <a:xfrm rot="5400000">
              <a:off x="1147237" y="5096866"/>
              <a:ext cx="711200" cy="1588"/>
            </a:xfrm>
            <a:prstGeom prst="line">
              <a:avLst/>
            </a:prstGeom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8" name="直線コネクタ 167"/>
            <p:cNvCxnSpPr/>
            <p:nvPr/>
          </p:nvCxnSpPr>
          <p:spPr>
            <a:xfrm rot="5400000">
              <a:off x="1299637" y="5096866"/>
              <a:ext cx="711200" cy="1588"/>
            </a:xfrm>
            <a:prstGeom prst="line">
              <a:avLst/>
            </a:prstGeom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9" name="直線コネクタ 168"/>
            <p:cNvCxnSpPr/>
            <p:nvPr/>
          </p:nvCxnSpPr>
          <p:spPr>
            <a:xfrm rot="5400000">
              <a:off x="1452037" y="5096866"/>
              <a:ext cx="711200" cy="1588"/>
            </a:xfrm>
            <a:prstGeom prst="line">
              <a:avLst/>
            </a:prstGeom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0" name="直線コネクタ 169"/>
            <p:cNvCxnSpPr/>
            <p:nvPr/>
          </p:nvCxnSpPr>
          <p:spPr>
            <a:xfrm rot="5400000">
              <a:off x="1604437" y="5096866"/>
              <a:ext cx="711200" cy="1588"/>
            </a:xfrm>
            <a:prstGeom prst="line">
              <a:avLst/>
            </a:prstGeom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75" name="図形グループ 25"/>
          <p:cNvGrpSpPr/>
          <p:nvPr/>
        </p:nvGrpSpPr>
        <p:grpSpPr>
          <a:xfrm>
            <a:off x="4355306" y="1600200"/>
            <a:ext cx="737394" cy="796639"/>
            <a:chOff x="1180306" y="2248694"/>
            <a:chExt cx="1436688" cy="711200"/>
          </a:xfrm>
        </p:grpSpPr>
        <p:cxnSp>
          <p:nvCxnSpPr>
            <p:cNvPr id="176" name="直線コネクタ 175"/>
            <p:cNvCxnSpPr/>
            <p:nvPr/>
          </p:nvCxnSpPr>
          <p:spPr>
            <a:xfrm rot="5400000">
              <a:off x="825500" y="2603500"/>
              <a:ext cx="711200" cy="1588"/>
            </a:xfrm>
            <a:prstGeom prst="line">
              <a:avLst/>
            </a:prstGeom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7" name="直線コネクタ 176"/>
            <p:cNvCxnSpPr/>
            <p:nvPr/>
          </p:nvCxnSpPr>
          <p:spPr>
            <a:xfrm rot="5400000">
              <a:off x="977900" y="2603500"/>
              <a:ext cx="711200" cy="1588"/>
            </a:xfrm>
            <a:prstGeom prst="line">
              <a:avLst/>
            </a:prstGeom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8" name="直線コネクタ 177"/>
            <p:cNvCxnSpPr/>
            <p:nvPr/>
          </p:nvCxnSpPr>
          <p:spPr>
            <a:xfrm rot="5400000">
              <a:off x="1130300" y="2603500"/>
              <a:ext cx="711200" cy="1588"/>
            </a:xfrm>
            <a:prstGeom prst="line">
              <a:avLst/>
            </a:prstGeom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9" name="直線コネクタ 178"/>
            <p:cNvCxnSpPr/>
            <p:nvPr/>
          </p:nvCxnSpPr>
          <p:spPr>
            <a:xfrm rot="5400000">
              <a:off x="1282700" y="2603500"/>
              <a:ext cx="711200" cy="1588"/>
            </a:xfrm>
            <a:prstGeom prst="line">
              <a:avLst/>
            </a:prstGeom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0" name="直線コネクタ 179"/>
            <p:cNvCxnSpPr/>
            <p:nvPr/>
          </p:nvCxnSpPr>
          <p:spPr>
            <a:xfrm rot="5400000">
              <a:off x="1435100" y="2603500"/>
              <a:ext cx="711200" cy="1588"/>
            </a:xfrm>
            <a:prstGeom prst="line">
              <a:avLst/>
            </a:prstGeom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1" name="直線コネクタ 180"/>
            <p:cNvCxnSpPr/>
            <p:nvPr/>
          </p:nvCxnSpPr>
          <p:spPr>
            <a:xfrm rot="5400000">
              <a:off x="1587500" y="2603500"/>
              <a:ext cx="711200" cy="1588"/>
            </a:xfrm>
            <a:prstGeom prst="line">
              <a:avLst/>
            </a:prstGeom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2" name="直線コネクタ 181"/>
            <p:cNvCxnSpPr/>
            <p:nvPr/>
          </p:nvCxnSpPr>
          <p:spPr>
            <a:xfrm rot="5400000">
              <a:off x="1739900" y="2603500"/>
              <a:ext cx="711200" cy="1588"/>
            </a:xfrm>
            <a:prstGeom prst="line">
              <a:avLst/>
            </a:prstGeom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3" name="直線コネクタ 182"/>
            <p:cNvCxnSpPr/>
            <p:nvPr/>
          </p:nvCxnSpPr>
          <p:spPr>
            <a:xfrm rot="5400000">
              <a:off x="1892300" y="2603500"/>
              <a:ext cx="711200" cy="1588"/>
            </a:xfrm>
            <a:prstGeom prst="line">
              <a:avLst/>
            </a:prstGeom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4" name="直線コネクタ 183"/>
            <p:cNvCxnSpPr/>
            <p:nvPr/>
          </p:nvCxnSpPr>
          <p:spPr>
            <a:xfrm rot="5400000">
              <a:off x="2032000" y="2603500"/>
              <a:ext cx="711200" cy="1588"/>
            </a:xfrm>
            <a:prstGeom prst="line">
              <a:avLst/>
            </a:prstGeom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5" name="直線コネクタ 184"/>
            <p:cNvCxnSpPr/>
            <p:nvPr/>
          </p:nvCxnSpPr>
          <p:spPr>
            <a:xfrm rot="5400000">
              <a:off x="2184400" y="2603500"/>
              <a:ext cx="711200" cy="1588"/>
            </a:xfrm>
            <a:prstGeom prst="line">
              <a:avLst/>
            </a:prstGeom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6" name="直線コネクタ 185"/>
            <p:cNvCxnSpPr/>
            <p:nvPr/>
          </p:nvCxnSpPr>
          <p:spPr>
            <a:xfrm rot="5400000">
              <a:off x="901700" y="2603500"/>
              <a:ext cx="711200" cy="1588"/>
            </a:xfrm>
            <a:prstGeom prst="line">
              <a:avLst/>
            </a:prstGeom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7" name="直線コネクタ 186"/>
            <p:cNvCxnSpPr/>
            <p:nvPr/>
          </p:nvCxnSpPr>
          <p:spPr>
            <a:xfrm rot="5400000">
              <a:off x="1054100" y="2603500"/>
              <a:ext cx="711200" cy="1588"/>
            </a:xfrm>
            <a:prstGeom prst="line">
              <a:avLst/>
            </a:prstGeom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8" name="直線コネクタ 187"/>
            <p:cNvCxnSpPr/>
            <p:nvPr/>
          </p:nvCxnSpPr>
          <p:spPr>
            <a:xfrm rot="5400000">
              <a:off x="1206500" y="2603500"/>
              <a:ext cx="711200" cy="1588"/>
            </a:xfrm>
            <a:prstGeom prst="line">
              <a:avLst/>
            </a:prstGeom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9" name="直線コネクタ 188"/>
            <p:cNvCxnSpPr/>
            <p:nvPr/>
          </p:nvCxnSpPr>
          <p:spPr>
            <a:xfrm rot="5400000">
              <a:off x="1358900" y="2603500"/>
              <a:ext cx="711200" cy="1588"/>
            </a:xfrm>
            <a:prstGeom prst="line">
              <a:avLst/>
            </a:prstGeom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0" name="直線コネクタ 189"/>
            <p:cNvCxnSpPr/>
            <p:nvPr/>
          </p:nvCxnSpPr>
          <p:spPr>
            <a:xfrm rot="5400000">
              <a:off x="1511300" y="2603500"/>
              <a:ext cx="711200" cy="1588"/>
            </a:xfrm>
            <a:prstGeom prst="line">
              <a:avLst/>
            </a:prstGeom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1" name="直線コネクタ 190"/>
            <p:cNvCxnSpPr/>
            <p:nvPr/>
          </p:nvCxnSpPr>
          <p:spPr>
            <a:xfrm rot="5400000">
              <a:off x="1663700" y="2603500"/>
              <a:ext cx="711200" cy="1588"/>
            </a:xfrm>
            <a:prstGeom prst="line">
              <a:avLst/>
            </a:prstGeom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2" name="直線コネクタ 191"/>
            <p:cNvCxnSpPr/>
            <p:nvPr/>
          </p:nvCxnSpPr>
          <p:spPr>
            <a:xfrm rot="5400000">
              <a:off x="1816100" y="2603500"/>
              <a:ext cx="711200" cy="1588"/>
            </a:xfrm>
            <a:prstGeom prst="line">
              <a:avLst/>
            </a:prstGeom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3" name="直線コネクタ 192"/>
            <p:cNvCxnSpPr/>
            <p:nvPr/>
          </p:nvCxnSpPr>
          <p:spPr>
            <a:xfrm rot="5400000">
              <a:off x="1968500" y="2603500"/>
              <a:ext cx="711200" cy="1588"/>
            </a:xfrm>
            <a:prstGeom prst="line">
              <a:avLst/>
            </a:prstGeom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4" name="直線コネクタ 193"/>
            <p:cNvCxnSpPr/>
            <p:nvPr/>
          </p:nvCxnSpPr>
          <p:spPr>
            <a:xfrm rot="5400000">
              <a:off x="2108200" y="2603500"/>
              <a:ext cx="711200" cy="1588"/>
            </a:xfrm>
            <a:prstGeom prst="line">
              <a:avLst/>
            </a:prstGeom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5" name="直線コネクタ 194"/>
            <p:cNvCxnSpPr/>
            <p:nvPr/>
          </p:nvCxnSpPr>
          <p:spPr>
            <a:xfrm rot="5400000">
              <a:off x="2260600" y="2603500"/>
              <a:ext cx="711200" cy="1588"/>
            </a:xfrm>
            <a:prstGeom prst="line">
              <a:avLst/>
            </a:prstGeom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96" name="直線コネクタ 195"/>
          <p:cNvCxnSpPr/>
          <p:nvPr/>
        </p:nvCxnSpPr>
        <p:spPr>
          <a:xfrm flipV="1">
            <a:off x="2002258" y="2540000"/>
            <a:ext cx="2366542" cy="8464"/>
          </a:xfrm>
          <a:prstGeom prst="line">
            <a:avLst/>
          </a:prstGeom>
          <a:ln w="6350" cap="flat" cmpd="sng" algn="ctr">
            <a:solidFill>
              <a:schemeClr val="tx1"/>
            </a:solidFill>
            <a:prstDash val="solid"/>
            <a:round/>
            <a:headEnd type="arrow" w="med" len="med"/>
            <a:tailEnd type="arrow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7" name="TextBox 196"/>
          <p:cNvSpPr txBox="1"/>
          <p:nvPr/>
        </p:nvSpPr>
        <p:spPr>
          <a:xfrm>
            <a:off x="2213941" y="2624589"/>
            <a:ext cx="2159021" cy="3847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103</a:t>
            </a:r>
            <a:r>
              <a:rPr kumimoji="1" lang="en-US" altLang="ja-JP" dirty="0" smtClean="0"/>
              <a:t> ms for damping</a:t>
            </a:r>
          </a:p>
        </p:txBody>
      </p:sp>
      <p:cxnSp>
        <p:nvCxnSpPr>
          <p:cNvPr id="198" name="直線コネクタ 197"/>
          <p:cNvCxnSpPr/>
          <p:nvPr/>
        </p:nvCxnSpPr>
        <p:spPr>
          <a:xfrm>
            <a:off x="1193800" y="1485900"/>
            <a:ext cx="3132476" cy="21169"/>
          </a:xfrm>
          <a:prstGeom prst="line">
            <a:avLst/>
          </a:prstGeom>
          <a:ln w="6350" cap="flat" cmpd="sng" algn="ctr">
            <a:solidFill>
              <a:schemeClr val="tx1"/>
            </a:solidFill>
            <a:prstDash val="solid"/>
            <a:round/>
            <a:headEnd type="arrow" w="med" len="med"/>
            <a:tailEnd type="arrow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9" name="TextBox 198"/>
          <p:cNvSpPr txBox="1"/>
          <p:nvPr/>
        </p:nvSpPr>
        <p:spPr>
          <a:xfrm>
            <a:off x="1955719" y="1138711"/>
            <a:ext cx="902811" cy="3847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133</a:t>
            </a:r>
            <a:r>
              <a:rPr kumimoji="1" lang="en-US" altLang="ja-JP" dirty="0" smtClean="0"/>
              <a:t> ms</a:t>
            </a:r>
            <a:endParaRPr kumimoji="1" lang="ja-JP" altLang="en-US" dirty="0"/>
          </a:p>
        </p:txBody>
      </p:sp>
      <p:grpSp>
        <p:nvGrpSpPr>
          <p:cNvPr id="200" name="図形グループ 25"/>
          <p:cNvGrpSpPr/>
          <p:nvPr/>
        </p:nvGrpSpPr>
        <p:grpSpPr>
          <a:xfrm>
            <a:off x="7962106" y="1587500"/>
            <a:ext cx="737394" cy="796639"/>
            <a:chOff x="1180306" y="2248694"/>
            <a:chExt cx="1436688" cy="711200"/>
          </a:xfrm>
        </p:grpSpPr>
        <p:cxnSp>
          <p:nvCxnSpPr>
            <p:cNvPr id="201" name="直線コネクタ 200"/>
            <p:cNvCxnSpPr/>
            <p:nvPr/>
          </p:nvCxnSpPr>
          <p:spPr>
            <a:xfrm rot="5400000">
              <a:off x="825500" y="2603500"/>
              <a:ext cx="711200" cy="1588"/>
            </a:xfrm>
            <a:prstGeom prst="line">
              <a:avLst/>
            </a:prstGeom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2" name="直線コネクタ 201"/>
            <p:cNvCxnSpPr/>
            <p:nvPr/>
          </p:nvCxnSpPr>
          <p:spPr>
            <a:xfrm rot="5400000">
              <a:off x="977900" y="2603500"/>
              <a:ext cx="711200" cy="1588"/>
            </a:xfrm>
            <a:prstGeom prst="line">
              <a:avLst/>
            </a:prstGeom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3" name="直線コネクタ 202"/>
            <p:cNvCxnSpPr/>
            <p:nvPr/>
          </p:nvCxnSpPr>
          <p:spPr>
            <a:xfrm rot="5400000">
              <a:off x="1130300" y="2603500"/>
              <a:ext cx="711200" cy="1588"/>
            </a:xfrm>
            <a:prstGeom prst="line">
              <a:avLst/>
            </a:prstGeom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4" name="直線コネクタ 203"/>
            <p:cNvCxnSpPr/>
            <p:nvPr/>
          </p:nvCxnSpPr>
          <p:spPr>
            <a:xfrm rot="5400000">
              <a:off x="1282700" y="2603500"/>
              <a:ext cx="711200" cy="1588"/>
            </a:xfrm>
            <a:prstGeom prst="line">
              <a:avLst/>
            </a:prstGeom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5" name="直線コネクタ 204"/>
            <p:cNvCxnSpPr/>
            <p:nvPr/>
          </p:nvCxnSpPr>
          <p:spPr>
            <a:xfrm rot="5400000">
              <a:off x="1435100" y="2603500"/>
              <a:ext cx="711200" cy="1588"/>
            </a:xfrm>
            <a:prstGeom prst="line">
              <a:avLst/>
            </a:prstGeom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6" name="直線コネクタ 205"/>
            <p:cNvCxnSpPr/>
            <p:nvPr/>
          </p:nvCxnSpPr>
          <p:spPr>
            <a:xfrm rot="5400000">
              <a:off x="1587500" y="2603500"/>
              <a:ext cx="711200" cy="1588"/>
            </a:xfrm>
            <a:prstGeom prst="line">
              <a:avLst/>
            </a:prstGeom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7" name="直線コネクタ 206"/>
            <p:cNvCxnSpPr/>
            <p:nvPr/>
          </p:nvCxnSpPr>
          <p:spPr>
            <a:xfrm rot="5400000">
              <a:off x="1739900" y="2603500"/>
              <a:ext cx="711200" cy="1588"/>
            </a:xfrm>
            <a:prstGeom prst="line">
              <a:avLst/>
            </a:prstGeom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8" name="直線コネクタ 207"/>
            <p:cNvCxnSpPr/>
            <p:nvPr/>
          </p:nvCxnSpPr>
          <p:spPr>
            <a:xfrm rot="5400000">
              <a:off x="1892300" y="2603500"/>
              <a:ext cx="711200" cy="1588"/>
            </a:xfrm>
            <a:prstGeom prst="line">
              <a:avLst/>
            </a:prstGeom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9" name="直線コネクタ 208"/>
            <p:cNvCxnSpPr/>
            <p:nvPr/>
          </p:nvCxnSpPr>
          <p:spPr>
            <a:xfrm rot="5400000">
              <a:off x="2032000" y="2603500"/>
              <a:ext cx="711200" cy="1588"/>
            </a:xfrm>
            <a:prstGeom prst="line">
              <a:avLst/>
            </a:prstGeom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0" name="直線コネクタ 209"/>
            <p:cNvCxnSpPr/>
            <p:nvPr/>
          </p:nvCxnSpPr>
          <p:spPr>
            <a:xfrm rot="5400000">
              <a:off x="2184400" y="2603500"/>
              <a:ext cx="711200" cy="1588"/>
            </a:xfrm>
            <a:prstGeom prst="line">
              <a:avLst/>
            </a:prstGeom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1" name="直線コネクタ 210"/>
            <p:cNvCxnSpPr/>
            <p:nvPr/>
          </p:nvCxnSpPr>
          <p:spPr>
            <a:xfrm rot="5400000">
              <a:off x="901700" y="2603500"/>
              <a:ext cx="711200" cy="1588"/>
            </a:xfrm>
            <a:prstGeom prst="line">
              <a:avLst/>
            </a:prstGeom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2" name="直線コネクタ 211"/>
            <p:cNvCxnSpPr/>
            <p:nvPr/>
          </p:nvCxnSpPr>
          <p:spPr>
            <a:xfrm rot="5400000">
              <a:off x="1054100" y="2603500"/>
              <a:ext cx="711200" cy="1588"/>
            </a:xfrm>
            <a:prstGeom prst="line">
              <a:avLst/>
            </a:prstGeom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3" name="直線コネクタ 212"/>
            <p:cNvCxnSpPr/>
            <p:nvPr/>
          </p:nvCxnSpPr>
          <p:spPr>
            <a:xfrm rot="5400000">
              <a:off x="1206500" y="2603500"/>
              <a:ext cx="711200" cy="1588"/>
            </a:xfrm>
            <a:prstGeom prst="line">
              <a:avLst/>
            </a:prstGeom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4" name="直線コネクタ 213"/>
            <p:cNvCxnSpPr/>
            <p:nvPr/>
          </p:nvCxnSpPr>
          <p:spPr>
            <a:xfrm rot="5400000">
              <a:off x="1358900" y="2603500"/>
              <a:ext cx="711200" cy="1588"/>
            </a:xfrm>
            <a:prstGeom prst="line">
              <a:avLst/>
            </a:prstGeom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5" name="直線コネクタ 214"/>
            <p:cNvCxnSpPr/>
            <p:nvPr/>
          </p:nvCxnSpPr>
          <p:spPr>
            <a:xfrm rot="5400000">
              <a:off x="1511300" y="2603500"/>
              <a:ext cx="711200" cy="1588"/>
            </a:xfrm>
            <a:prstGeom prst="line">
              <a:avLst/>
            </a:prstGeom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6" name="直線コネクタ 215"/>
            <p:cNvCxnSpPr/>
            <p:nvPr/>
          </p:nvCxnSpPr>
          <p:spPr>
            <a:xfrm rot="5400000">
              <a:off x="1663700" y="2603500"/>
              <a:ext cx="711200" cy="1588"/>
            </a:xfrm>
            <a:prstGeom prst="line">
              <a:avLst/>
            </a:prstGeom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7" name="直線コネクタ 216"/>
            <p:cNvCxnSpPr/>
            <p:nvPr/>
          </p:nvCxnSpPr>
          <p:spPr>
            <a:xfrm rot="5400000">
              <a:off x="1816100" y="2603500"/>
              <a:ext cx="711200" cy="1588"/>
            </a:xfrm>
            <a:prstGeom prst="line">
              <a:avLst/>
            </a:prstGeom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8" name="直線コネクタ 217"/>
            <p:cNvCxnSpPr/>
            <p:nvPr/>
          </p:nvCxnSpPr>
          <p:spPr>
            <a:xfrm rot="5400000">
              <a:off x="1968500" y="2603500"/>
              <a:ext cx="711200" cy="1588"/>
            </a:xfrm>
            <a:prstGeom prst="line">
              <a:avLst/>
            </a:prstGeom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9" name="直線コネクタ 218"/>
            <p:cNvCxnSpPr/>
            <p:nvPr/>
          </p:nvCxnSpPr>
          <p:spPr>
            <a:xfrm rot="5400000">
              <a:off x="2108200" y="2603500"/>
              <a:ext cx="711200" cy="1588"/>
            </a:xfrm>
            <a:prstGeom prst="line">
              <a:avLst/>
            </a:prstGeom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0" name="直線コネクタ 219"/>
            <p:cNvCxnSpPr/>
            <p:nvPr/>
          </p:nvCxnSpPr>
          <p:spPr>
            <a:xfrm rot="5400000">
              <a:off x="2260600" y="2603500"/>
              <a:ext cx="711200" cy="1588"/>
            </a:xfrm>
            <a:prstGeom prst="line">
              <a:avLst/>
            </a:prstGeom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正方形/長方形 2"/>
          <p:cNvSpPr>
            <a:spLocks noChangeArrowheads="1"/>
          </p:cNvSpPr>
          <p:nvPr/>
        </p:nvSpPr>
        <p:spPr bwMode="auto">
          <a:xfrm>
            <a:off x="-165100" y="25400"/>
            <a:ext cx="10360092" cy="92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7385" tIns="48692" rIns="97385" bIns="48692">
            <a:prstTxWarp prst="textNoShape">
              <a:avLst/>
            </a:prstTxWarp>
            <a:spAutoFit/>
          </a:bodyPr>
          <a:lstStyle/>
          <a:p>
            <a:pPr algn="ctr"/>
            <a:r>
              <a:rPr lang="en-US" altLang="ja-JP" sz="5400" b="1" dirty="0" smtClean="0">
                <a:solidFill>
                  <a:srgbClr val="0000FF"/>
                </a:solidFill>
                <a:latin typeface="Calibri" charset="0"/>
              </a:rPr>
              <a:t>7.5 Hz Operation (x1.5 </a:t>
            </a:r>
            <a:r>
              <a:rPr lang="en-US" altLang="ja-JP" sz="5400" b="1" dirty="0" err="1" smtClean="0">
                <a:solidFill>
                  <a:srgbClr val="0000FF"/>
                </a:solidFill>
                <a:latin typeface="Calibri" charset="0"/>
              </a:rPr>
              <a:t>Lumi</a:t>
            </a:r>
            <a:r>
              <a:rPr lang="en-US" altLang="ja-JP" sz="5400" b="1" dirty="0" smtClean="0">
                <a:solidFill>
                  <a:srgbClr val="0000FF"/>
                </a:solidFill>
                <a:latin typeface="Calibri" charset="0"/>
              </a:rPr>
              <a:t>.) </a:t>
            </a:r>
            <a:endParaRPr lang="ja-JP" altLang="en-US" sz="5400" b="1" dirty="0">
              <a:solidFill>
                <a:srgbClr val="0000FF"/>
              </a:solidFill>
              <a:latin typeface="Calibri" charset="0"/>
            </a:endParaRPr>
          </a:p>
        </p:txBody>
      </p:sp>
      <p:sp>
        <p:nvSpPr>
          <p:cNvPr id="55" name="正方形/長方形 54"/>
          <p:cNvSpPr/>
          <p:nvPr/>
        </p:nvSpPr>
        <p:spPr>
          <a:xfrm>
            <a:off x="131878" y="965200"/>
            <a:ext cx="10193222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2800" b="1" dirty="0" smtClean="0">
                <a:solidFill>
                  <a:srgbClr val="0000FF"/>
                </a:solidFill>
              </a:rPr>
              <a:t>For 1320 bunch:</a:t>
            </a:r>
          </a:p>
          <a:p>
            <a:r>
              <a:rPr lang="en-US" altLang="ja-JP" sz="2800" b="1" dirty="0" smtClean="0">
                <a:solidFill>
                  <a:srgbClr val="0000FF"/>
                </a:solidFill>
              </a:rPr>
              <a:t>   * We can adopt 7.5 Hz main-</a:t>
            </a:r>
            <a:r>
              <a:rPr lang="en-US" altLang="ja-JP" sz="2800" b="1" dirty="0" err="1" smtClean="0">
                <a:solidFill>
                  <a:srgbClr val="0000FF"/>
                </a:solidFill>
              </a:rPr>
              <a:t>linac</a:t>
            </a:r>
            <a:r>
              <a:rPr lang="en-US" altLang="ja-JP" sz="2800" b="1" dirty="0" smtClean="0">
                <a:solidFill>
                  <a:srgbClr val="0000FF"/>
                </a:solidFill>
              </a:rPr>
              <a:t>-rep.-rate for 300 Hz scheme.</a:t>
            </a:r>
          </a:p>
          <a:p>
            <a:r>
              <a:rPr lang="en-US" altLang="ja-JP" sz="2800" b="1" dirty="0" smtClean="0">
                <a:solidFill>
                  <a:srgbClr val="0000FF"/>
                </a:solidFill>
              </a:rPr>
              <a:t>   * Average heat load on the target increase, but no major </a:t>
            </a:r>
          </a:p>
          <a:p>
            <a:r>
              <a:rPr lang="en-US" altLang="ja-JP" sz="2800" b="1" dirty="0" smtClean="0">
                <a:solidFill>
                  <a:srgbClr val="0000FF"/>
                </a:solidFill>
              </a:rPr>
              <a:t>      difficulty.</a:t>
            </a:r>
          </a:p>
          <a:p>
            <a:r>
              <a:rPr lang="en-US" altLang="ja-JP" sz="2800" b="1" dirty="0" smtClean="0">
                <a:solidFill>
                  <a:srgbClr val="0000FF"/>
                </a:solidFill>
              </a:rPr>
              <a:t>  </a:t>
            </a:r>
          </a:p>
          <a:p>
            <a:r>
              <a:rPr lang="en-US" altLang="ja-JP" sz="2800" b="1" dirty="0" smtClean="0">
                <a:solidFill>
                  <a:srgbClr val="0000FF"/>
                </a:solidFill>
              </a:rPr>
              <a:t>     </a:t>
            </a:r>
            <a:endParaRPr lang="ja-JP" altLang="en-US" sz="2800" b="1" dirty="0">
              <a:solidFill>
                <a:srgbClr val="0000FF"/>
              </a:solidFill>
            </a:endParaRPr>
          </a:p>
        </p:txBody>
      </p:sp>
      <p:sp>
        <p:nvSpPr>
          <p:cNvPr id="147" name="正方形/長方形 146"/>
          <p:cNvSpPr/>
          <p:nvPr/>
        </p:nvSpPr>
        <p:spPr>
          <a:xfrm>
            <a:off x="131878" y="2914687"/>
            <a:ext cx="9888422" cy="48320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2800" b="1" dirty="0" smtClean="0">
                <a:solidFill>
                  <a:srgbClr val="0000FF"/>
                </a:solidFill>
              </a:rPr>
              <a:t>For 2640 bunch:</a:t>
            </a:r>
          </a:p>
          <a:p>
            <a:r>
              <a:rPr lang="en-US" altLang="ja-JP" sz="2800" b="1" dirty="0" smtClean="0">
                <a:solidFill>
                  <a:srgbClr val="0000FF"/>
                </a:solidFill>
              </a:rPr>
              <a:t>   * We can adopt 7.5 Hz main-</a:t>
            </a:r>
            <a:r>
              <a:rPr lang="en-US" altLang="ja-JP" sz="2800" b="1" dirty="0" err="1" smtClean="0">
                <a:solidFill>
                  <a:srgbClr val="0000FF"/>
                </a:solidFill>
              </a:rPr>
              <a:t>linac</a:t>
            </a:r>
            <a:r>
              <a:rPr lang="en-US" altLang="ja-JP" sz="2800" b="1" dirty="0" smtClean="0">
                <a:solidFill>
                  <a:srgbClr val="0000FF"/>
                </a:solidFill>
              </a:rPr>
              <a:t>-rep.-rate for 300 Hz scheme, </a:t>
            </a:r>
          </a:p>
          <a:p>
            <a:r>
              <a:rPr lang="en-US" altLang="ja-JP" sz="2800" b="1" dirty="0" smtClean="0">
                <a:solidFill>
                  <a:srgbClr val="0000FF"/>
                </a:solidFill>
              </a:rPr>
              <a:t>      if we can employ </a:t>
            </a:r>
            <a:r>
              <a:rPr lang="en-US" altLang="ja-JP" sz="2800" b="1" dirty="0" smtClean="0">
                <a:solidFill>
                  <a:srgbClr val="FF0000"/>
                </a:solidFill>
              </a:rPr>
              <a:t>sextet</a:t>
            </a:r>
            <a:r>
              <a:rPr lang="en-US" altLang="ja-JP" sz="2800" b="1" dirty="0" smtClean="0">
                <a:solidFill>
                  <a:srgbClr val="0000FF"/>
                </a:solidFill>
              </a:rPr>
              <a:t> time structure in 300 Hz </a:t>
            </a:r>
            <a:r>
              <a:rPr lang="en-US" altLang="ja-JP" sz="2800" b="1" dirty="0" err="1" smtClean="0">
                <a:solidFill>
                  <a:srgbClr val="0000FF"/>
                </a:solidFill>
              </a:rPr>
              <a:t>linec</a:t>
            </a:r>
            <a:r>
              <a:rPr lang="en-US" altLang="ja-JP" sz="2800" b="1" dirty="0" smtClean="0">
                <a:solidFill>
                  <a:srgbClr val="0000FF"/>
                </a:solidFill>
              </a:rPr>
              <a:t> instead </a:t>
            </a:r>
          </a:p>
          <a:p>
            <a:r>
              <a:rPr lang="en-US" altLang="ja-JP" sz="2800" b="1" dirty="0" smtClean="0">
                <a:solidFill>
                  <a:srgbClr val="0000FF"/>
                </a:solidFill>
              </a:rPr>
              <a:t>      of triplet.</a:t>
            </a:r>
          </a:p>
          <a:p>
            <a:r>
              <a:rPr lang="en-US" altLang="ja-JP" sz="2800" b="1" dirty="0" smtClean="0">
                <a:solidFill>
                  <a:srgbClr val="0000FF"/>
                </a:solidFill>
              </a:rPr>
              <a:t>   * sextet : 44 bunches </a:t>
            </a:r>
            <a:r>
              <a:rPr lang="en-US" altLang="ja-JP" sz="2800" b="1" dirty="0" err="1" smtClean="0">
                <a:solidFill>
                  <a:srgbClr val="0000FF"/>
                </a:solidFill>
              </a:rPr>
              <a:t>x</a:t>
            </a:r>
            <a:r>
              <a:rPr lang="en-US" altLang="ja-JP" sz="2800" b="1" dirty="0" smtClean="0">
                <a:solidFill>
                  <a:srgbClr val="0000FF"/>
                </a:solidFill>
              </a:rPr>
              <a:t> 6 = 234 bunches , </a:t>
            </a:r>
            <a:r>
              <a:rPr lang="en-US" altLang="ja-JP" sz="2800" b="1" dirty="0" err="1" smtClean="0">
                <a:solidFill>
                  <a:srgbClr val="0000FF"/>
                </a:solidFill>
              </a:rPr>
              <a:t>dulation</a:t>
            </a:r>
            <a:r>
              <a:rPr lang="en-US" altLang="ja-JP" sz="2800" b="1" dirty="0" smtClean="0">
                <a:solidFill>
                  <a:srgbClr val="0000FF"/>
                </a:solidFill>
              </a:rPr>
              <a:t> ~ 2 </a:t>
            </a:r>
            <a:r>
              <a:rPr lang="en-US" altLang="ja-JP" sz="2800" b="1" dirty="0" err="1" smtClean="0">
                <a:solidFill>
                  <a:srgbClr val="0000FF"/>
                </a:solidFill>
              </a:rPr>
              <a:t>usec</a:t>
            </a:r>
            <a:r>
              <a:rPr lang="en-US" altLang="ja-JP" sz="2800" b="1" dirty="0" smtClean="0">
                <a:solidFill>
                  <a:srgbClr val="0000FF"/>
                </a:solidFill>
              </a:rPr>
              <a:t>.</a:t>
            </a:r>
          </a:p>
          <a:p>
            <a:r>
              <a:rPr lang="en-US" altLang="ja-JP" sz="2800" b="1" dirty="0" smtClean="0">
                <a:solidFill>
                  <a:srgbClr val="0000FF"/>
                </a:solidFill>
              </a:rPr>
              <a:t>   * Need to increase pulse width of 300 Hz </a:t>
            </a:r>
            <a:r>
              <a:rPr lang="en-US" altLang="ja-JP" sz="2800" b="1" dirty="0" err="1" smtClean="0">
                <a:solidFill>
                  <a:srgbClr val="0000FF"/>
                </a:solidFill>
              </a:rPr>
              <a:t>linac</a:t>
            </a:r>
            <a:r>
              <a:rPr lang="en-US" altLang="ja-JP" sz="2800" b="1" dirty="0" smtClean="0">
                <a:solidFill>
                  <a:srgbClr val="0000FF"/>
                </a:solidFill>
              </a:rPr>
              <a:t>: 1 us -&gt; 2us.</a:t>
            </a:r>
          </a:p>
          <a:p>
            <a:r>
              <a:rPr lang="en-US" altLang="ja-JP" sz="2800" b="1" dirty="0" smtClean="0">
                <a:solidFill>
                  <a:srgbClr val="0000FF"/>
                </a:solidFill>
              </a:rPr>
              <a:t>      </a:t>
            </a:r>
            <a:r>
              <a:rPr lang="en-US" altLang="ja-JP" sz="2800" b="1" dirty="0" smtClean="0">
                <a:solidFill>
                  <a:srgbClr val="FF0000"/>
                </a:solidFill>
              </a:rPr>
              <a:t>Need careful consideration. </a:t>
            </a:r>
          </a:p>
          <a:p>
            <a:r>
              <a:rPr lang="en-US" altLang="ja-JP" sz="2800" b="1" dirty="0" smtClean="0">
                <a:solidFill>
                  <a:srgbClr val="FF0000"/>
                </a:solidFill>
              </a:rPr>
              <a:t>  </a:t>
            </a:r>
            <a:r>
              <a:rPr lang="en-US" altLang="ja-JP" sz="2800" b="1" dirty="0" smtClean="0">
                <a:solidFill>
                  <a:srgbClr val="0000FF"/>
                </a:solidFill>
              </a:rPr>
              <a:t> * Instantaneous heat load on the target increase (x2). </a:t>
            </a:r>
          </a:p>
          <a:p>
            <a:r>
              <a:rPr lang="en-US" altLang="ja-JP" sz="2800" b="1" dirty="0" smtClean="0">
                <a:solidFill>
                  <a:srgbClr val="0000FF"/>
                </a:solidFill>
              </a:rPr>
              <a:t>      Can be problem. </a:t>
            </a:r>
            <a:r>
              <a:rPr lang="en-US" altLang="ja-JP" sz="2800" b="1" dirty="0" smtClean="0">
                <a:solidFill>
                  <a:srgbClr val="FF0000"/>
                </a:solidFill>
              </a:rPr>
              <a:t>Need careful consideration.</a:t>
            </a:r>
            <a:r>
              <a:rPr lang="en-US" altLang="ja-JP" sz="2800" b="1" dirty="0" smtClean="0">
                <a:solidFill>
                  <a:srgbClr val="0000FF"/>
                </a:solidFill>
              </a:rPr>
              <a:t>  </a:t>
            </a:r>
          </a:p>
          <a:p>
            <a:r>
              <a:rPr lang="en-US" altLang="ja-JP" sz="2800" b="1" dirty="0" smtClean="0">
                <a:solidFill>
                  <a:srgbClr val="FF0000"/>
                </a:solidFill>
              </a:rPr>
              <a:t> </a:t>
            </a:r>
            <a:r>
              <a:rPr lang="en-US" altLang="ja-JP" sz="2800" b="1" dirty="0" smtClean="0">
                <a:solidFill>
                  <a:srgbClr val="0000FF"/>
                </a:solidFill>
              </a:rPr>
              <a:t> </a:t>
            </a:r>
          </a:p>
          <a:p>
            <a:r>
              <a:rPr lang="en-US" altLang="ja-JP" sz="2800" b="1" dirty="0" smtClean="0">
                <a:solidFill>
                  <a:srgbClr val="0000FF"/>
                </a:solidFill>
              </a:rPr>
              <a:t>    </a:t>
            </a:r>
            <a:endParaRPr lang="ja-JP" altLang="en-US" sz="2800" b="1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正方形/長方形 2"/>
          <p:cNvSpPr>
            <a:spLocks noChangeArrowheads="1"/>
          </p:cNvSpPr>
          <p:nvPr/>
        </p:nvSpPr>
        <p:spPr bwMode="auto">
          <a:xfrm>
            <a:off x="-165100" y="-76200"/>
            <a:ext cx="10360092" cy="92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7385" tIns="48692" rIns="97385" bIns="48692">
            <a:prstTxWarp prst="textNoShape">
              <a:avLst/>
            </a:prstTxWarp>
            <a:spAutoFit/>
          </a:bodyPr>
          <a:lstStyle/>
          <a:p>
            <a:pPr algn="ctr"/>
            <a:r>
              <a:rPr lang="en-US" altLang="ja-JP" sz="5400" b="1" dirty="0" smtClean="0">
                <a:solidFill>
                  <a:srgbClr val="0000FF"/>
                </a:solidFill>
                <a:latin typeface="Calibri" charset="0"/>
              </a:rPr>
              <a:t>7.5 Hz Operation (x1.5 </a:t>
            </a:r>
            <a:r>
              <a:rPr lang="en-US" altLang="ja-JP" sz="5400" b="1" dirty="0" err="1" smtClean="0">
                <a:solidFill>
                  <a:srgbClr val="0000FF"/>
                </a:solidFill>
                <a:latin typeface="Calibri" charset="0"/>
              </a:rPr>
              <a:t>Lumi</a:t>
            </a:r>
            <a:r>
              <a:rPr lang="en-US" altLang="ja-JP" sz="5400" b="1" dirty="0" smtClean="0">
                <a:solidFill>
                  <a:srgbClr val="0000FF"/>
                </a:solidFill>
                <a:latin typeface="Calibri" charset="0"/>
              </a:rPr>
              <a:t>.) </a:t>
            </a:r>
            <a:endParaRPr lang="ja-JP" altLang="en-US" sz="5400" b="1" dirty="0">
              <a:solidFill>
                <a:srgbClr val="0000FF"/>
              </a:solidFill>
              <a:latin typeface="Calibri" charset="0"/>
            </a:endParaRPr>
          </a:p>
        </p:txBody>
      </p:sp>
      <p:sp>
        <p:nvSpPr>
          <p:cNvPr id="55" name="正方形/長方形 54"/>
          <p:cNvSpPr/>
          <p:nvPr/>
        </p:nvSpPr>
        <p:spPr>
          <a:xfrm>
            <a:off x="131878" y="736600"/>
            <a:ext cx="10193222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2800" b="1" dirty="0" smtClean="0">
                <a:solidFill>
                  <a:srgbClr val="0000FF"/>
                </a:solidFill>
              </a:rPr>
              <a:t>For 1320 bunch: </a:t>
            </a:r>
            <a:r>
              <a:rPr lang="en-US" altLang="ja-JP" sz="2800" b="1" dirty="0" smtClean="0">
                <a:solidFill>
                  <a:srgbClr val="FF0000"/>
                </a:solidFill>
              </a:rPr>
              <a:t>Possible</a:t>
            </a:r>
          </a:p>
          <a:p>
            <a:r>
              <a:rPr lang="en-US" altLang="ja-JP" sz="2800" b="1" dirty="0" smtClean="0">
                <a:solidFill>
                  <a:srgbClr val="0000FF"/>
                </a:solidFill>
              </a:rPr>
              <a:t>   * We can adopt 7.5 Hz main-</a:t>
            </a:r>
            <a:r>
              <a:rPr lang="en-US" altLang="ja-JP" sz="2800" b="1" dirty="0" err="1" smtClean="0">
                <a:solidFill>
                  <a:srgbClr val="0000FF"/>
                </a:solidFill>
              </a:rPr>
              <a:t>linac</a:t>
            </a:r>
            <a:r>
              <a:rPr lang="en-US" altLang="ja-JP" sz="2800" b="1" dirty="0" smtClean="0">
                <a:solidFill>
                  <a:srgbClr val="0000FF"/>
                </a:solidFill>
              </a:rPr>
              <a:t>-operation for 300 Hz scheme.</a:t>
            </a:r>
          </a:p>
          <a:p>
            <a:r>
              <a:rPr lang="en-US" altLang="ja-JP" sz="2800" b="1" dirty="0" smtClean="0">
                <a:solidFill>
                  <a:srgbClr val="0000FF"/>
                </a:solidFill>
              </a:rPr>
              <a:t>   * Average heat load on the target increase, but no major </a:t>
            </a:r>
          </a:p>
          <a:p>
            <a:r>
              <a:rPr lang="en-US" altLang="ja-JP" sz="2800" b="1" dirty="0" smtClean="0">
                <a:solidFill>
                  <a:srgbClr val="0000FF"/>
                </a:solidFill>
              </a:rPr>
              <a:t>      difficulty.</a:t>
            </a:r>
          </a:p>
          <a:p>
            <a:r>
              <a:rPr lang="en-US" altLang="ja-JP" sz="2800" b="1" dirty="0" smtClean="0">
                <a:solidFill>
                  <a:srgbClr val="0000FF"/>
                </a:solidFill>
              </a:rPr>
              <a:t>  </a:t>
            </a:r>
          </a:p>
          <a:p>
            <a:r>
              <a:rPr lang="en-US" altLang="ja-JP" sz="2800" b="1" dirty="0" smtClean="0">
                <a:solidFill>
                  <a:srgbClr val="0000FF"/>
                </a:solidFill>
              </a:rPr>
              <a:t>     </a:t>
            </a:r>
            <a:endParaRPr lang="ja-JP" altLang="en-US" sz="2800" b="1" dirty="0">
              <a:solidFill>
                <a:srgbClr val="0000FF"/>
              </a:solidFill>
            </a:endParaRPr>
          </a:p>
        </p:txBody>
      </p:sp>
      <p:sp>
        <p:nvSpPr>
          <p:cNvPr id="147" name="正方形/長方形 146"/>
          <p:cNvSpPr/>
          <p:nvPr/>
        </p:nvSpPr>
        <p:spPr>
          <a:xfrm>
            <a:off x="131878" y="2647987"/>
            <a:ext cx="9888422" cy="52629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2800" b="1" dirty="0" smtClean="0">
                <a:solidFill>
                  <a:srgbClr val="0000FF"/>
                </a:solidFill>
              </a:rPr>
              <a:t>For 2640 bunch: </a:t>
            </a:r>
            <a:r>
              <a:rPr lang="en-US" altLang="ja-JP" sz="2800" b="1" dirty="0" smtClean="0">
                <a:solidFill>
                  <a:srgbClr val="FF0000"/>
                </a:solidFill>
              </a:rPr>
              <a:t>Need</a:t>
            </a:r>
            <a:r>
              <a:rPr lang="en-US" altLang="ja-JP" sz="2800" b="1" dirty="0" smtClean="0">
                <a:solidFill>
                  <a:srgbClr val="0000FF"/>
                </a:solidFill>
              </a:rPr>
              <a:t> </a:t>
            </a:r>
            <a:r>
              <a:rPr lang="en-US" altLang="ja-JP" sz="2800" b="1" dirty="0" smtClean="0">
                <a:solidFill>
                  <a:srgbClr val="FF0000"/>
                </a:solidFill>
              </a:rPr>
              <a:t>careful consideration.</a:t>
            </a:r>
            <a:r>
              <a:rPr lang="en-US" altLang="ja-JP" sz="2800" b="1" dirty="0" smtClean="0">
                <a:solidFill>
                  <a:srgbClr val="0000FF"/>
                </a:solidFill>
              </a:rPr>
              <a:t> </a:t>
            </a:r>
          </a:p>
          <a:p>
            <a:r>
              <a:rPr lang="en-US" altLang="ja-JP" sz="2800" b="1" dirty="0" smtClean="0">
                <a:solidFill>
                  <a:srgbClr val="0000FF"/>
                </a:solidFill>
              </a:rPr>
              <a:t>   * We can adopt 7.5 Hz main-</a:t>
            </a:r>
            <a:r>
              <a:rPr lang="en-US" altLang="ja-JP" sz="2800" b="1" dirty="0" err="1" smtClean="0">
                <a:solidFill>
                  <a:srgbClr val="0000FF"/>
                </a:solidFill>
              </a:rPr>
              <a:t>linac</a:t>
            </a:r>
            <a:r>
              <a:rPr lang="en-US" altLang="ja-JP" sz="2800" b="1" dirty="0" smtClean="0">
                <a:solidFill>
                  <a:srgbClr val="0000FF"/>
                </a:solidFill>
              </a:rPr>
              <a:t>-operation for 300 Hz scheme, </a:t>
            </a:r>
          </a:p>
          <a:p>
            <a:r>
              <a:rPr lang="en-US" altLang="ja-JP" sz="2800" b="1" dirty="0" smtClean="0">
                <a:solidFill>
                  <a:srgbClr val="0000FF"/>
                </a:solidFill>
              </a:rPr>
              <a:t>      if we can employ </a:t>
            </a:r>
            <a:r>
              <a:rPr lang="en-US" altLang="ja-JP" sz="2800" b="1" dirty="0" smtClean="0">
                <a:solidFill>
                  <a:srgbClr val="FF0000"/>
                </a:solidFill>
              </a:rPr>
              <a:t>sextet</a:t>
            </a:r>
            <a:r>
              <a:rPr lang="en-US" altLang="ja-JP" sz="2800" b="1" dirty="0" smtClean="0">
                <a:solidFill>
                  <a:srgbClr val="0000FF"/>
                </a:solidFill>
              </a:rPr>
              <a:t> time structure in 300 Hz </a:t>
            </a:r>
            <a:r>
              <a:rPr lang="en-US" altLang="ja-JP" sz="2800" b="1" dirty="0" err="1" smtClean="0">
                <a:solidFill>
                  <a:srgbClr val="0000FF"/>
                </a:solidFill>
              </a:rPr>
              <a:t>linec</a:t>
            </a:r>
            <a:r>
              <a:rPr lang="en-US" altLang="ja-JP" sz="2800" b="1" dirty="0" smtClean="0">
                <a:solidFill>
                  <a:srgbClr val="0000FF"/>
                </a:solidFill>
              </a:rPr>
              <a:t> instead </a:t>
            </a:r>
          </a:p>
          <a:p>
            <a:r>
              <a:rPr lang="en-US" altLang="ja-JP" sz="2800" b="1" dirty="0" smtClean="0">
                <a:solidFill>
                  <a:srgbClr val="0000FF"/>
                </a:solidFill>
              </a:rPr>
              <a:t>      of triplet.</a:t>
            </a:r>
          </a:p>
          <a:p>
            <a:r>
              <a:rPr lang="en-US" altLang="ja-JP" sz="2800" b="1" dirty="0" smtClean="0">
                <a:solidFill>
                  <a:srgbClr val="0000FF"/>
                </a:solidFill>
              </a:rPr>
              <a:t>   * sextet : 44 bunches </a:t>
            </a:r>
            <a:r>
              <a:rPr lang="en-US" altLang="ja-JP" sz="2800" b="1" dirty="0" err="1" smtClean="0">
                <a:solidFill>
                  <a:srgbClr val="0000FF"/>
                </a:solidFill>
              </a:rPr>
              <a:t>x</a:t>
            </a:r>
            <a:r>
              <a:rPr lang="en-US" altLang="ja-JP" sz="2800" b="1" dirty="0" smtClean="0">
                <a:solidFill>
                  <a:srgbClr val="0000FF"/>
                </a:solidFill>
              </a:rPr>
              <a:t> 6 = 234 bunches , </a:t>
            </a:r>
            <a:r>
              <a:rPr lang="en-US" altLang="ja-JP" sz="2800" b="1" dirty="0" err="1" smtClean="0">
                <a:solidFill>
                  <a:srgbClr val="0000FF"/>
                </a:solidFill>
              </a:rPr>
              <a:t>dulation</a:t>
            </a:r>
            <a:r>
              <a:rPr lang="en-US" altLang="ja-JP" sz="2800" b="1" dirty="0" smtClean="0">
                <a:solidFill>
                  <a:srgbClr val="0000FF"/>
                </a:solidFill>
              </a:rPr>
              <a:t> ~ 2 </a:t>
            </a:r>
            <a:r>
              <a:rPr lang="en-US" altLang="ja-JP" sz="2800" b="1" dirty="0" err="1" smtClean="0">
                <a:solidFill>
                  <a:srgbClr val="0000FF"/>
                </a:solidFill>
              </a:rPr>
              <a:t>usec</a:t>
            </a:r>
            <a:r>
              <a:rPr lang="en-US" altLang="ja-JP" sz="2800" b="1" dirty="0" smtClean="0">
                <a:solidFill>
                  <a:srgbClr val="0000FF"/>
                </a:solidFill>
              </a:rPr>
              <a:t>.</a:t>
            </a:r>
          </a:p>
          <a:p>
            <a:r>
              <a:rPr lang="en-US" altLang="ja-JP" sz="2800" b="1" dirty="0" smtClean="0">
                <a:solidFill>
                  <a:srgbClr val="0000FF"/>
                </a:solidFill>
              </a:rPr>
              <a:t>   * Need to increase pulse width of 300 Hz </a:t>
            </a:r>
            <a:r>
              <a:rPr lang="en-US" altLang="ja-JP" sz="2800" b="1" dirty="0" err="1" smtClean="0">
                <a:solidFill>
                  <a:srgbClr val="0000FF"/>
                </a:solidFill>
              </a:rPr>
              <a:t>linac</a:t>
            </a:r>
            <a:r>
              <a:rPr lang="en-US" altLang="ja-JP" sz="2800" b="1" dirty="0" smtClean="0">
                <a:solidFill>
                  <a:srgbClr val="0000FF"/>
                </a:solidFill>
              </a:rPr>
              <a:t>: 1 us -&gt; 2us.</a:t>
            </a:r>
          </a:p>
          <a:p>
            <a:r>
              <a:rPr lang="en-US" altLang="ja-JP" sz="2800" b="1" dirty="0" smtClean="0">
                <a:solidFill>
                  <a:srgbClr val="0000FF"/>
                </a:solidFill>
              </a:rPr>
              <a:t>      </a:t>
            </a:r>
            <a:r>
              <a:rPr lang="en-US" altLang="ja-JP" sz="2800" b="1" dirty="0" smtClean="0">
                <a:solidFill>
                  <a:srgbClr val="FF0000"/>
                </a:solidFill>
              </a:rPr>
              <a:t>Need careful consideration. </a:t>
            </a:r>
          </a:p>
          <a:p>
            <a:r>
              <a:rPr lang="en-US" altLang="ja-JP" sz="2800" b="1" dirty="0" smtClean="0">
                <a:solidFill>
                  <a:srgbClr val="FF0000"/>
                </a:solidFill>
              </a:rPr>
              <a:t>  </a:t>
            </a:r>
            <a:r>
              <a:rPr lang="en-US" altLang="ja-JP" sz="2800" b="1" dirty="0" smtClean="0">
                <a:solidFill>
                  <a:srgbClr val="0000FF"/>
                </a:solidFill>
              </a:rPr>
              <a:t> * Instantaneous heat load on the target increase (x2). </a:t>
            </a:r>
          </a:p>
          <a:p>
            <a:r>
              <a:rPr lang="en-US" altLang="ja-JP" sz="2800" b="1" dirty="0" smtClean="0">
                <a:solidFill>
                  <a:srgbClr val="0000FF"/>
                </a:solidFill>
              </a:rPr>
              <a:t>      Can be problem. </a:t>
            </a:r>
          </a:p>
          <a:p>
            <a:r>
              <a:rPr lang="en-US" altLang="ja-JP" sz="2800" b="1" dirty="0" smtClean="0">
                <a:solidFill>
                  <a:srgbClr val="0000FF"/>
                </a:solidFill>
              </a:rPr>
              <a:t>      </a:t>
            </a:r>
            <a:r>
              <a:rPr lang="en-US" altLang="ja-JP" sz="2800" b="1" dirty="0" smtClean="0">
                <a:solidFill>
                  <a:srgbClr val="FF0000"/>
                </a:solidFill>
              </a:rPr>
              <a:t>Need careful consideration on </a:t>
            </a:r>
            <a:r>
              <a:rPr lang="en-US" altLang="ja-JP" sz="2800" b="1" dirty="0" err="1" smtClean="0">
                <a:solidFill>
                  <a:srgbClr val="FF0000"/>
                </a:solidFill>
              </a:rPr>
              <a:t>beam&amp;target</a:t>
            </a:r>
            <a:r>
              <a:rPr lang="en-US" altLang="ja-JP" sz="2800" b="1" dirty="0" smtClean="0">
                <a:solidFill>
                  <a:srgbClr val="FF0000"/>
                </a:solidFill>
              </a:rPr>
              <a:t> parameters.</a:t>
            </a:r>
            <a:r>
              <a:rPr lang="en-US" altLang="ja-JP" sz="2800" b="1" dirty="0" smtClean="0">
                <a:solidFill>
                  <a:srgbClr val="0000FF"/>
                </a:solidFill>
              </a:rPr>
              <a:t>  </a:t>
            </a:r>
          </a:p>
          <a:p>
            <a:r>
              <a:rPr lang="en-US" altLang="ja-JP" sz="2800" b="1" dirty="0" smtClean="0">
                <a:solidFill>
                  <a:srgbClr val="FF0000"/>
                </a:solidFill>
              </a:rPr>
              <a:t> </a:t>
            </a:r>
            <a:r>
              <a:rPr lang="en-US" altLang="ja-JP" sz="2800" b="1" dirty="0" smtClean="0">
                <a:solidFill>
                  <a:srgbClr val="0000FF"/>
                </a:solidFill>
              </a:rPr>
              <a:t> </a:t>
            </a:r>
          </a:p>
          <a:p>
            <a:r>
              <a:rPr lang="en-US" altLang="ja-JP" sz="2800" b="1" dirty="0" smtClean="0">
                <a:solidFill>
                  <a:srgbClr val="0000FF"/>
                </a:solidFill>
              </a:rPr>
              <a:t>    </a:t>
            </a:r>
            <a:endParaRPr lang="ja-JP" altLang="en-US" sz="2800" b="1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正方形/長方形 2"/>
          <p:cNvSpPr>
            <a:spLocks noChangeArrowheads="1"/>
          </p:cNvSpPr>
          <p:nvPr/>
        </p:nvSpPr>
        <p:spPr bwMode="auto">
          <a:xfrm>
            <a:off x="331523" y="1244022"/>
            <a:ext cx="9282642" cy="12832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7393" tIns="48696" rIns="97393" bIns="48696">
            <a:prstTxWarp prst="textNoShape">
              <a:avLst/>
            </a:prstTxWarp>
            <a:spAutoFit/>
          </a:bodyPr>
          <a:lstStyle/>
          <a:p>
            <a:pPr algn="ctr"/>
            <a:r>
              <a:rPr lang="en-US" altLang="ja-JP" sz="7700" b="1" dirty="0" smtClean="0">
                <a:solidFill>
                  <a:srgbClr val="FF0000"/>
                </a:solidFill>
                <a:latin typeface="Helvetica" pitchFamily="-110" charset="0"/>
              </a:rPr>
              <a:t>Summary</a:t>
            </a:r>
            <a:endParaRPr lang="ja-JP" altLang="en-US" sz="77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/>
          <p:cNvSpPr>
            <a:spLocks noGrp="1"/>
          </p:cNvSpPr>
          <p:nvPr>
            <p:ph type="title"/>
          </p:nvPr>
        </p:nvSpPr>
        <p:spPr>
          <a:xfrm>
            <a:off x="497285" y="-248464"/>
            <a:ext cx="8951119" cy="1183217"/>
          </a:xfrm>
        </p:spPr>
        <p:txBody>
          <a:bodyPr>
            <a:normAutofit/>
          </a:bodyPr>
          <a:lstStyle/>
          <a:p>
            <a:r>
              <a:rPr lang="en-US" altLang="ja-JP" sz="6400" b="1" dirty="0" smtClean="0">
                <a:solidFill>
                  <a:srgbClr val="0000FF"/>
                </a:solidFill>
              </a:rPr>
              <a:t>Summary</a:t>
            </a:r>
            <a:endParaRPr lang="ja-JP" altLang="en-US" sz="6400" b="1" dirty="0">
              <a:solidFill>
                <a:srgbClr val="0000FF"/>
              </a:solidFill>
            </a:endParaRPr>
          </a:p>
        </p:txBody>
      </p:sp>
      <p:sp>
        <p:nvSpPr>
          <p:cNvPr id="4" name="コンテンツ プレースホルダ 3"/>
          <p:cNvSpPr>
            <a:spLocks noGrp="1"/>
          </p:cNvSpPr>
          <p:nvPr>
            <p:ph idx="1"/>
          </p:nvPr>
        </p:nvSpPr>
        <p:spPr>
          <a:xfrm>
            <a:off x="331523" y="647582"/>
            <a:ext cx="9614165" cy="6146918"/>
          </a:xfrm>
        </p:spPr>
        <p:txBody>
          <a:bodyPr>
            <a:normAutofit/>
          </a:bodyPr>
          <a:lstStyle/>
          <a:p>
            <a:pPr>
              <a:lnSpc>
                <a:spcPts val="2800"/>
              </a:lnSpc>
            </a:pPr>
            <a:r>
              <a:rPr lang="en-US" altLang="ja-JP" b="1" dirty="0" smtClean="0"/>
              <a:t>Conventional </a:t>
            </a:r>
            <a:r>
              <a:rPr lang="en-US" altLang="ja-JP" b="1" dirty="0" err="1" smtClean="0"/>
              <a:t>e</a:t>
            </a:r>
            <a:r>
              <a:rPr lang="en-US" altLang="ja-JP" b="1" dirty="0" smtClean="0"/>
              <a:t>+ source can be a solution for </a:t>
            </a:r>
          </a:p>
          <a:p>
            <a:pPr>
              <a:lnSpc>
                <a:spcPts val="2800"/>
              </a:lnSpc>
              <a:buNone/>
            </a:pPr>
            <a:r>
              <a:rPr lang="en-US" altLang="ja-JP" b="1" dirty="0" smtClean="0"/>
              <a:t>    ILC, with 300Hz scheme and optimized </a:t>
            </a:r>
          </a:p>
          <a:p>
            <a:pPr>
              <a:lnSpc>
                <a:spcPts val="2800"/>
              </a:lnSpc>
              <a:buNone/>
            </a:pPr>
            <a:r>
              <a:rPr lang="en-US" altLang="ja-JP" b="1" dirty="0" smtClean="0"/>
              <a:t>    </a:t>
            </a:r>
            <a:r>
              <a:rPr lang="en-US" altLang="ja-JP" b="1" dirty="0" err="1" smtClean="0"/>
              <a:t>beam&amp;target</a:t>
            </a:r>
            <a:r>
              <a:rPr lang="en-US" altLang="ja-JP" b="1" dirty="0" smtClean="0"/>
              <a:t> parameters.</a:t>
            </a:r>
          </a:p>
          <a:p>
            <a:pPr>
              <a:lnSpc>
                <a:spcPts val="1400"/>
              </a:lnSpc>
              <a:buNone/>
            </a:pPr>
            <a:endParaRPr lang="en-US" altLang="ja-JP" b="1" dirty="0" smtClean="0"/>
          </a:p>
          <a:p>
            <a:pPr>
              <a:lnSpc>
                <a:spcPts val="2800"/>
              </a:lnSpc>
            </a:pPr>
            <a:r>
              <a:rPr kumimoji="1" lang="en-US" altLang="ja-JP" b="1" dirty="0" smtClean="0"/>
              <a:t>to go forward</a:t>
            </a:r>
          </a:p>
          <a:p>
            <a:pPr lvl="1">
              <a:lnSpc>
                <a:spcPts val="2800"/>
              </a:lnSpc>
            </a:pPr>
            <a:r>
              <a:rPr lang="en-US" altLang="ja-JP" b="1" dirty="0" smtClean="0"/>
              <a:t>Target R/D: motion, cooling, etc.</a:t>
            </a:r>
          </a:p>
          <a:p>
            <a:pPr lvl="1">
              <a:lnSpc>
                <a:spcPts val="2800"/>
              </a:lnSpc>
            </a:pPr>
            <a:r>
              <a:rPr lang="en-US" altLang="ja-JP" b="1" dirty="0" smtClean="0"/>
              <a:t>shock wave tolerance ?</a:t>
            </a:r>
          </a:p>
          <a:p>
            <a:pPr lvl="2">
              <a:lnSpc>
                <a:spcPts val="2800"/>
              </a:lnSpc>
            </a:pPr>
            <a:r>
              <a:rPr kumimoji="1" lang="en-US" altLang="ja-JP" b="1" dirty="0" smtClean="0"/>
              <a:t>better than GLC/NLC design.</a:t>
            </a:r>
          </a:p>
          <a:p>
            <a:pPr lvl="2">
              <a:lnSpc>
                <a:spcPts val="2800"/>
              </a:lnSpc>
            </a:pPr>
            <a:r>
              <a:rPr lang="en-US" altLang="ja-JP" b="1" dirty="0" smtClean="0"/>
              <a:t>PEDD = 23 J/</a:t>
            </a:r>
            <a:r>
              <a:rPr lang="en-US" altLang="ja-JP" b="1" dirty="0" err="1" smtClean="0"/>
              <a:t>g</a:t>
            </a:r>
            <a:r>
              <a:rPr lang="en-US" altLang="ja-JP" b="1" dirty="0" smtClean="0"/>
              <a:t>  ( &lt; 35 J/</a:t>
            </a:r>
            <a:r>
              <a:rPr lang="en-US" altLang="ja-JP" b="1" dirty="0" err="1" smtClean="0"/>
              <a:t>g</a:t>
            </a:r>
            <a:r>
              <a:rPr lang="en-US" altLang="ja-JP" b="1" dirty="0" smtClean="0"/>
              <a:t>)  </a:t>
            </a:r>
          </a:p>
          <a:p>
            <a:pPr lvl="2">
              <a:lnSpc>
                <a:spcPts val="2300"/>
              </a:lnSpc>
            </a:pPr>
            <a:r>
              <a:rPr kumimoji="1" lang="en-US" altLang="ja-JP" b="1" dirty="0" smtClean="0"/>
              <a:t>But is it really OK</a:t>
            </a:r>
            <a:r>
              <a:rPr lang="en-US" altLang="ja-JP" b="1" dirty="0" smtClean="0"/>
              <a:t/>
            </a:r>
            <a:br>
              <a:rPr lang="en-US" altLang="ja-JP" b="1" dirty="0" smtClean="0"/>
            </a:br>
            <a:endParaRPr lang="en-US" altLang="ja-JP" b="1" dirty="0" smtClean="0"/>
          </a:p>
          <a:p>
            <a:pPr>
              <a:lnSpc>
                <a:spcPts val="2800"/>
              </a:lnSpc>
            </a:pPr>
            <a:r>
              <a:rPr kumimoji="1" lang="en-US" altLang="ja-JP" b="1" dirty="0" smtClean="0"/>
              <a:t>7.5 Hz main-</a:t>
            </a:r>
            <a:r>
              <a:rPr kumimoji="1" lang="en-US" altLang="ja-JP" b="1" dirty="0" err="1" smtClean="0"/>
              <a:t>linac</a:t>
            </a:r>
            <a:r>
              <a:rPr kumimoji="1" lang="en-US" altLang="ja-JP" b="1" dirty="0" smtClean="0"/>
              <a:t> operation for x1.5 luminosity.</a:t>
            </a:r>
          </a:p>
          <a:p>
            <a:pPr lvl="1">
              <a:lnSpc>
                <a:spcPts val="2800"/>
              </a:lnSpc>
            </a:pPr>
            <a:r>
              <a:rPr lang="en-US" altLang="ja-JP" b="1" dirty="0" smtClean="0"/>
              <a:t>Possible for 1320 bunches (TDR baseline).</a:t>
            </a:r>
          </a:p>
          <a:p>
            <a:pPr lvl="1">
              <a:lnSpc>
                <a:spcPts val="2800"/>
              </a:lnSpc>
            </a:pPr>
            <a:r>
              <a:rPr kumimoji="1" lang="en-US" altLang="ja-JP" b="1" dirty="0" smtClean="0"/>
              <a:t>Need careful consideration for 2640 bunches (High P).</a:t>
            </a:r>
          </a:p>
          <a:p>
            <a:pPr lvl="3">
              <a:lnSpc>
                <a:spcPts val="2800"/>
              </a:lnSpc>
            </a:pPr>
            <a:endParaRPr kumimoji="1" lang="en-US" altLang="ja-JP" b="1" dirty="0" smtClean="0"/>
          </a:p>
          <a:p>
            <a:pPr lvl="2">
              <a:lnSpc>
                <a:spcPts val="1600"/>
              </a:lnSpc>
            </a:pPr>
            <a:endParaRPr kumimoji="1" lang="en-US" altLang="ja-JP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3232348" y="1972028"/>
            <a:ext cx="5718771" cy="1283283"/>
          </a:xfrm>
          <a:prstGeom prst="rect">
            <a:avLst/>
          </a:prstGeom>
          <a:noFill/>
        </p:spPr>
        <p:txBody>
          <a:bodyPr wrap="square" lIns="97393" tIns="48696" rIns="97393" bIns="48696" rtlCol="0">
            <a:spAutoFit/>
          </a:bodyPr>
          <a:lstStyle/>
          <a:p>
            <a:r>
              <a:rPr lang="en-US" altLang="ja-JP" sz="7700" b="1" dirty="0" smtClean="0"/>
              <a:t>backups</a:t>
            </a:r>
            <a:endParaRPr lang="ja-JP" altLang="en-US" sz="77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正方形/長方形 2"/>
          <p:cNvSpPr>
            <a:spLocks noChangeArrowheads="1"/>
          </p:cNvSpPr>
          <p:nvPr/>
        </p:nvSpPr>
        <p:spPr bwMode="auto">
          <a:xfrm>
            <a:off x="331523" y="995949"/>
            <a:ext cx="9282642" cy="23143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7393" tIns="48696" rIns="97393" bIns="48696">
            <a:prstTxWarp prst="textNoShape">
              <a:avLst/>
            </a:prstTxWarp>
            <a:spAutoFit/>
          </a:bodyPr>
          <a:lstStyle/>
          <a:p>
            <a:pPr algn="ctr"/>
            <a:r>
              <a:rPr lang="en-US" altLang="ja-JP" sz="7200" b="1" dirty="0" smtClean="0">
                <a:solidFill>
                  <a:srgbClr val="FF0000"/>
                </a:solidFill>
                <a:latin typeface="Helvetica" pitchFamily="-110" charset="0"/>
              </a:rPr>
              <a:t>Comparison with</a:t>
            </a:r>
          </a:p>
          <a:p>
            <a:pPr algn="ctr"/>
            <a:r>
              <a:rPr lang="en-US" altLang="ja-JP" sz="7200" b="1" dirty="0" smtClean="0">
                <a:solidFill>
                  <a:srgbClr val="FF0000"/>
                </a:solidFill>
                <a:latin typeface="Helvetica" pitchFamily="-110" charset="0"/>
              </a:rPr>
              <a:t>NLC/GLC</a:t>
            </a:r>
            <a:endParaRPr lang="ja-JP" altLang="en-US" sz="7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11"/>
          <p:cNvSpPr>
            <a:spLocks noChangeArrowheads="1"/>
          </p:cNvSpPr>
          <p:nvPr/>
        </p:nvSpPr>
        <p:spPr bwMode="auto">
          <a:xfrm>
            <a:off x="1800930" y="-2091993"/>
            <a:ext cx="196688" cy="390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7393" tIns="48696" rIns="97393" bIns="48696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  <p:sp>
        <p:nvSpPr>
          <p:cNvPr id="35843" name="Rectangle 2"/>
          <p:cNvSpPr>
            <a:spLocks noChangeArrowheads="1"/>
          </p:cNvSpPr>
          <p:nvPr/>
        </p:nvSpPr>
        <p:spPr bwMode="auto">
          <a:xfrm>
            <a:off x="2790318" y="31225"/>
            <a:ext cx="5148966" cy="7908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7393" tIns="48696" rIns="97393" bIns="48696">
            <a:prstTxWarp prst="textNoShape">
              <a:avLst/>
            </a:prstTxWarp>
            <a:spAutoFit/>
          </a:bodyPr>
          <a:lstStyle/>
          <a:p>
            <a:r>
              <a:rPr lang="en-US" altLang="ja-JP" sz="4500" b="1" dirty="0">
                <a:solidFill>
                  <a:srgbClr val="0000FF"/>
                </a:solidFill>
              </a:rPr>
              <a:t>300 Hz scheme</a:t>
            </a:r>
          </a:p>
        </p:txBody>
      </p:sp>
      <p:sp>
        <p:nvSpPr>
          <p:cNvPr id="35844" name="正方形/長方形 9"/>
          <p:cNvSpPr>
            <a:spLocks noChangeArrowheads="1"/>
          </p:cNvSpPr>
          <p:nvPr/>
        </p:nvSpPr>
        <p:spPr bwMode="auto">
          <a:xfrm>
            <a:off x="497284" y="867693"/>
            <a:ext cx="4972844" cy="560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7393" tIns="48696" rIns="97393" bIns="48696">
            <a:prstTxWarp prst="textNoShape">
              <a:avLst/>
            </a:prstTxWarp>
            <a:spAutoFit/>
          </a:bodyPr>
          <a:lstStyle/>
          <a:p>
            <a:r>
              <a:rPr lang="en-US" altLang="ja-JP" sz="3000" b="1" dirty="0">
                <a:latin typeface="Helvetica" pitchFamily="-110" charset="0"/>
              </a:rPr>
              <a:t>• Stretching in time</a:t>
            </a:r>
            <a:endParaRPr lang="ja-JP" altLang="en-US" sz="3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11"/>
          <p:cNvSpPr>
            <a:spLocks noChangeArrowheads="1"/>
          </p:cNvSpPr>
          <p:nvPr/>
        </p:nvSpPr>
        <p:spPr bwMode="auto">
          <a:xfrm>
            <a:off x="1800930" y="-2091993"/>
            <a:ext cx="196688" cy="390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7393" tIns="48696" rIns="97393" bIns="48696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  <p:sp>
        <p:nvSpPr>
          <p:cNvPr id="37891" name="Rectangle 2"/>
          <p:cNvSpPr>
            <a:spLocks noChangeArrowheads="1"/>
          </p:cNvSpPr>
          <p:nvPr/>
        </p:nvSpPr>
        <p:spPr bwMode="auto">
          <a:xfrm>
            <a:off x="2804132" y="31225"/>
            <a:ext cx="5148966" cy="7908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7393" tIns="48696" rIns="97393" bIns="48696">
            <a:prstTxWarp prst="textNoShape">
              <a:avLst/>
            </a:prstTxWarp>
            <a:spAutoFit/>
          </a:bodyPr>
          <a:lstStyle/>
          <a:p>
            <a:r>
              <a:rPr lang="en-US" altLang="ja-JP" sz="4500" b="1" dirty="0">
                <a:solidFill>
                  <a:srgbClr val="0000FF"/>
                </a:solidFill>
              </a:rPr>
              <a:t>300 Hz scheme</a:t>
            </a:r>
          </a:p>
        </p:txBody>
      </p:sp>
      <p:sp>
        <p:nvSpPr>
          <p:cNvPr id="37892" name="正方形/長方形 9"/>
          <p:cNvSpPr>
            <a:spLocks noChangeArrowheads="1"/>
          </p:cNvSpPr>
          <p:nvPr/>
        </p:nvSpPr>
        <p:spPr bwMode="auto">
          <a:xfrm>
            <a:off x="497284" y="867693"/>
            <a:ext cx="4972844" cy="560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7393" tIns="48696" rIns="97393" bIns="48696">
            <a:prstTxWarp prst="textNoShape">
              <a:avLst/>
            </a:prstTxWarp>
            <a:spAutoFit/>
          </a:bodyPr>
          <a:lstStyle/>
          <a:p>
            <a:r>
              <a:rPr lang="en-US" altLang="ja-JP" sz="3000" b="1" dirty="0">
                <a:latin typeface="Helvetica" pitchFamily="-110" charset="0"/>
              </a:rPr>
              <a:t>• Stretching in time</a:t>
            </a:r>
            <a:endParaRPr lang="ja-JP" altLang="en-US" sz="3000" dirty="0"/>
          </a:p>
        </p:txBody>
      </p:sp>
      <p:sp>
        <p:nvSpPr>
          <p:cNvPr id="37893" name="正方形/長方形 9"/>
          <p:cNvSpPr>
            <a:spLocks noChangeArrowheads="1"/>
          </p:cNvSpPr>
          <p:nvPr/>
        </p:nvSpPr>
        <p:spPr bwMode="auto">
          <a:xfrm>
            <a:off x="497285" y="1656504"/>
            <a:ext cx="8288073" cy="560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7393" tIns="48696" rIns="97393" bIns="48696">
            <a:prstTxWarp prst="textNoShape">
              <a:avLst/>
            </a:prstTxWarp>
            <a:spAutoFit/>
          </a:bodyPr>
          <a:lstStyle/>
          <a:p>
            <a:r>
              <a:rPr lang="en-US" altLang="ja-JP" sz="3000" b="1" dirty="0">
                <a:latin typeface="Helvetica" pitchFamily="-110" charset="0"/>
              </a:rPr>
              <a:t>• The Same as Warm colliders </a:t>
            </a:r>
            <a:endParaRPr lang="ja-JP" altLang="en-US" sz="3000" dirty="0"/>
          </a:p>
        </p:txBody>
      </p:sp>
      <p:sp>
        <p:nvSpPr>
          <p:cNvPr id="37894" name="正方形/長方形 9"/>
          <p:cNvSpPr>
            <a:spLocks noChangeArrowheads="1"/>
          </p:cNvSpPr>
          <p:nvPr/>
        </p:nvSpPr>
        <p:spPr bwMode="auto">
          <a:xfrm>
            <a:off x="994569" y="2129790"/>
            <a:ext cx="8288073" cy="1483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7393" tIns="48696" rIns="97393" bIns="48696">
            <a:prstTxWarp prst="textNoShape">
              <a:avLst/>
            </a:prstTxWarp>
            <a:spAutoFit/>
          </a:bodyPr>
          <a:lstStyle/>
          <a:p>
            <a:r>
              <a:rPr lang="en-US" altLang="ja-JP" sz="3000" b="1" dirty="0">
                <a:latin typeface="Helvetica" pitchFamily="-110" charset="0"/>
              </a:rPr>
              <a:t>NLC  120 Hz</a:t>
            </a:r>
          </a:p>
          <a:p>
            <a:r>
              <a:rPr lang="en-US" altLang="ja-JP" sz="3000" b="1" dirty="0">
                <a:latin typeface="Helvetica" pitchFamily="-110" charset="0"/>
              </a:rPr>
              <a:t>GLC  150 Hz</a:t>
            </a:r>
          </a:p>
          <a:p>
            <a:r>
              <a:rPr lang="en-US" altLang="ja-JP" sz="3000" b="1" dirty="0">
                <a:latin typeface="Helvetica" pitchFamily="-110" charset="0"/>
              </a:rPr>
              <a:t>CLIC   50 Hz </a:t>
            </a:r>
            <a:endParaRPr lang="ja-JP" altLang="en-US" sz="3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11"/>
          <p:cNvSpPr>
            <a:spLocks noChangeArrowheads="1"/>
          </p:cNvSpPr>
          <p:nvPr/>
        </p:nvSpPr>
        <p:spPr bwMode="auto">
          <a:xfrm>
            <a:off x="1800930" y="-2091993"/>
            <a:ext cx="196688" cy="390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7393" tIns="48696" rIns="97393" bIns="48696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  <p:sp>
        <p:nvSpPr>
          <p:cNvPr id="44035" name="Rectangle 2"/>
          <p:cNvSpPr>
            <a:spLocks noChangeArrowheads="1"/>
          </p:cNvSpPr>
          <p:nvPr/>
        </p:nvSpPr>
        <p:spPr bwMode="auto">
          <a:xfrm>
            <a:off x="2790318" y="31225"/>
            <a:ext cx="5148966" cy="7908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7393" tIns="48696" rIns="97393" bIns="48696">
            <a:prstTxWarp prst="textNoShape">
              <a:avLst/>
            </a:prstTxWarp>
            <a:spAutoFit/>
          </a:bodyPr>
          <a:lstStyle/>
          <a:p>
            <a:r>
              <a:rPr lang="en-US" altLang="ja-JP" sz="4500" b="1" dirty="0">
                <a:solidFill>
                  <a:srgbClr val="0000FF"/>
                </a:solidFill>
              </a:rPr>
              <a:t>300 Hz scheme</a:t>
            </a:r>
          </a:p>
        </p:txBody>
      </p:sp>
      <p:sp>
        <p:nvSpPr>
          <p:cNvPr id="44036" name="正方形/長方形 9"/>
          <p:cNvSpPr>
            <a:spLocks noChangeArrowheads="1"/>
          </p:cNvSpPr>
          <p:nvPr/>
        </p:nvSpPr>
        <p:spPr bwMode="auto">
          <a:xfrm>
            <a:off x="331523" y="709930"/>
            <a:ext cx="4972844" cy="560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7393" tIns="48696" rIns="97393" bIns="48696">
            <a:prstTxWarp prst="textNoShape">
              <a:avLst/>
            </a:prstTxWarp>
            <a:spAutoFit/>
          </a:bodyPr>
          <a:lstStyle/>
          <a:p>
            <a:r>
              <a:rPr lang="en-US" altLang="ja-JP" sz="3000" b="1" dirty="0">
                <a:latin typeface="Helvetica" pitchFamily="-110" charset="0"/>
              </a:rPr>
              <a:t>• Stretching in time</a:t>
            </a:r>
            <a:endParaRPr lang="ja-JP" altLang="en-US" sz="3000" dirty="0"/>
          </a:p>
        </p:txBody>
      </p:sp>
      <p:sp>
        <p:nvSpPr>
          <p:cNvPr id="44037" name="正方形/長方形 9"/>
          <p:cNvSpPr>
            <a:spLocks noChangeArrowheads="1"/>
          </p:cNvSpPr>
          <p:nvPr/>
        </p:nvSpPr>
        <p:spPr bwMode="auto">
          <a:xfrm>
            <a:off x="331523" y="1498741"/>
            <a:ext cx="8288073" cy="560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7393" tIns="48696" rIns="97393" bIns="48696">
            <a:prstTxWarp prst="textNoShape">
              <a:avLst/>
            </a:prstTxWarp>
            <a:spAutoFit/>
          </a:bodyPr>
          <a:lstStyle/>
          <a:p>
            <a:r>
              <a:rPr lang="en-US" altLang="ja-JP" sz="3000" b="1" dirty="0">
                <a:latin typeface="Helvetica" pitchFamily="-110" charset="0"/>
              </a:rPr>
              <a:t>• The Same as the Warm colliders </a:t>
            </a:r>
            <a:endParaRPr lang="ja-JP" altLang="en-US" sz="3000" dirty="0"/>
          </a:p>
        </p:txBody>
      </p:sp>
      <p:sp>
        <p:nvSpPr>
          <p:cNvPr id="44038" name="正方形/長方形 9"/>
          <p:cNvSpPr>
            <a:spLocks noChangeArrowheads="1"/>
          </p:cNvSpPr>
          <p:nvPr/>
        </p:nvSpPr>
        <p:spPr bwMode="auto">
          <a:xfrm>
            <a:off x="994569" y="1972028"/>
            <a:ext cx="8288073" cy="1483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7393" tIns="48696" rIns="97393" bIns="48696">
            <a:prstTxWarp prst="textNoShape">
              <a:avLst/>
            </a:prstTxWarp>
            <a:spAutoFit/>
          </a:bodyPr>
          <a:lstStyle/>
          <a:p>
            <a:r>
              <a:rPr lang="en-US" altLang="ja-JP" sz="3000" b="1" dirty="0">
                <a:latin typeface="Helvetica" pitchFamily="-110" charset="0"/>
              </a:rPr>
              <a:t>NLC  120 Hz</a:t>
            </a:r>
          </a:p>
          <a:p>
            <a:r>
              <a:rPr lang="en-US" altLang="ja-JP" sz="3000" b="1" dirty="0">
                <a:latin typeface="Helvetica" pitchFamily="-110" charset="0"/>
              </a:rPr>
              <a:t>GLC  150 Hz</a:t>
            </a:r>
          </a:p>
          <a:p>
            <a:r>
              <a:rPr lang="en-US" altLang="ja-JP" sz="3000" b="1" dirty="0">
                <a:latin typeface="Helvetica" pitchFamily="-110" charset="0"/>
              </a:rPr>
              <a:t>CLIC   50 Hz </a:t>
            </a:r>
            <a:endParaRPr lang="ja-JP" altLang="en-US" sz="3000" dirty="0"/>
          </a:p>
        </p:txBody>
      </p:sp>
      <p:sp>
        <p:nvSpPr>
          <p:cNvPr id="44039" name="正方形/長方形 9"/>
          <p:cNvSpPr>
            <a:spLocks noChangeArrowheads="1"/>
          </p:cNvSpPr>
          <p:nvPr/>
        </p:nvSpPr>
        <p:spPr bwMode="auto">
          <a:xfrm>
            <a:off x="5055725" y="2287552"/>
            <a:ext cx="5718771" cy="560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7393" tIns="48696" rIns="97393" bIns="48696">
            <a:prstTxWarp prst="textNoShape">
              <a:avLst/>
            </a:prstTxWarp>
            <a:spAutoFit/>
          </a:bodyPr>
          <a:lstStyle/>
          <a:p>
            <a:r>
              <a:rPr lang="en-US" altLang="ja-JP" sz="3000" b="1" dirty="0">
                <a:latin typeface="Helvetica" pitchFamily="-110" charset="0"/>
              </a:rPr>
              <a:t>Employs 3-4 targets </a:t>
            </a:r>
            <a:endParaRPr lang="ja-JP" altLang="en-US" sz="3000" dirty="0"/>
          </a:p>
        </p:txBody>
      </p:sp>
      <p:cxnSp>
        <p:nvCxnSpPr>
          <p:cNvPr id="44040" name="直線矢印コネクタ 8"/>
          <p:cNvCxnSpPr>
            <a:cxnSpLocks noChangeShapeType="1"/>
          </p:cNvCxnSpPr>
          <p:nvPr/>
        </p:nvCxnSpPr>
        <p:spPr bwMode="auto">
          <a:xfrm rot="10800000">
            <a:off x="3480991" y="2366433"/>
            <a:ext cx="1408972" cy="197203"/>
          </a:xfrm>
          <a:prstGeom prst="straightConnector1">
            <a:avLst/>
          </a:prstGeom>
          <a:noFill/>
          <a:ln w="57150">
            <a:solidFill>
              <a:schemeClr val="tx1"/>
            </a:solidFill>
            <a:round/>
            <a:headEnd/>
            <a:tailEnd type="arrow" w="med" len="med"/>
          </a:ln>
        </p:spPr>
      </p:cxnSp>
      <p:cxnSp>
        <p:nvCxnSpPr>
          <p:cNvPr id="44041" name="直線矢印コネクタ 10"/>
          <p:cNvCxnSpPr>
            <a:cxnSpLocks noChangeShapeType="1"/>
          </p:cNvCxnSpPr>
          <p:nvPr/>
        </p:nvCxnSpPr>
        <p:spPr bwMode="auto">
          <a:xfrm rot="10800000" flipV="1">
            <a:off x="3480991" y="2563636"/>
            <a:ext cx="1574734" cy="197203"/>
          </a:xfrm>
          <a:prstGeom prst="straightConnector1">
            <a:avLst/>
          </a:prstGeom>
          <a:noFill/>
          <a:ln w="57150">
            <a:solidFill>
              <a:schemeClr val="tx1"/>
            </a:solidFill>
            <a:round/>
            <a:headEnd/>
            <a:tailEnd type="arrow" w="med" len="med"/>
          </a:ln>
        </p:spPr>
      </p:cxnSp>
      <p:sp>
        <p:nvSpPr>
          <p:cNvPr id="44042" name="正方形/長方形 9"/>
          <p:cNvSpPr>
            <a:spLocks noChangeArrowheads="1"/>
          </p:cNvSpPr>
          <p:nvPr/>
        </p:nvSpPr>
        <p:spPr bwMode="auto">
          <a:xfrm>
            <a:off x="331523" y="3549650"/>
            <a:ext cx="8288073" cy="560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7393" tIns="48696" rIns="97393" bIns="48696">
            <a:prstTxWarp prst="textNoShape">
              <a:avLst/>
            </a:prstTxWarp>
            <a:spAutoFit/>
          </a:bodyPr>
          <a:lstStyle/>
          <a:p>
            <a:r>
              <a:rPr lang="en-US" altLang="ja-JP" sz="3000" b="1" dirty="0">
                <a:latin typeface="Helvetica" pitchFamily="-110" charset="0"/>
              </a:rPr>
              <a:t>• We try to employ single target. </a:t>
            </a:r>
            <a:endParaRPr lang="ja-JP" altLang="en-US" sz="3000" dirty="0"/>
          </a:p>
        </p:txBody>
      </p:sp>
      <p:sp>
        <p:nvSpPr>
          <p:cNvPr id="44043" name="Rectangle 30"/>
          <p:cNvSpPr>
            <a:spLocks noChangeArrowheads="1"/>
          </p:cNvSpPr>
          <p:nvPr/>
        </p:nvSpPr>
        <p:spPr bwMode="auto">
          <a:xfrm>
            <a:off x="745927" y="4101818"/>
            <a:ext cx="4698302" cy="390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7393" tIns="48696" rIns="97393" bIns="48696">
            <a:prstTxWarp prst="textNoShape">
              <a:avLst/>
            </a:prstTxWarp>
            <a:spAutoFit/>
          </a:bodyPr>
          <a:lstStyle/>
          <a:p>
            <a:pPr algn="ctr"/>
            <a:r>
              <a:rPr lang="en-US" altLang="ja-JP" b="1" dirty="0" smtClean="0">
                <a:latin typeface="Helvetica" pitchFamily="-110" charset="0"/>
              </a:rPr>
              <a:t>Amorphous </a:t>
            </a:r>
            <a:r>
              <a:rPr lang="en-US" altLang="ja-JP" b="1" dirty="0">
                <a:latin typeface="Helvetica" pitchFamily="-110" charset="0"/>
              </a:rPr>
              <a:t>Tungsten</a:t>
            </a:r>
          </a:p>
        </p:txBody>
      </p:sp>
      <p:cxnSp>
        <p:nvCxnSpPr>
          <p:cNvPr id="44045" name="直線矢印コネクタ 21"/>
          <p:cNvCxnSpPr>
            <a:cxnSpLocks noChangeShapeType="1"/>
          </p:cNvCxnSpPr>
          <p:nvPr/>
        </p:nvCxnSpPr>
        <p:spPr bwMode="auto">
          <a:xfrm rot="10800000">
            <a:off x="4621941" y="4325197"/>
            <a:ext cx="911688" cy="1644"/>
          </a:xfrm>
          <a:prstGeom prst="straightConnector1">
            <a:avLst/>
          </a:prstGeom>
          <a:noFill/>
          <a:ln w="57150">
            <a:solidFill>
              <a:schemeClr val="tx1"/>
            </a:solidFill>
            <a:round/>
            <a:headEnd/>
            <a:tailEnd type="arrow" w="med" len="med"/>
          </a:ln>
        </p:spPr>
      </p:cxnSp>
      <p:sp>
        <p:nvSpPr>
          <p:cNvPr id="44047" name="正方形/長方形 9"/>
          <p:cNvSpPr>
            <a:spLocks noChangeArrowheads="1"/>
          </p:cNvSpPr>
          <p:nvPr/>
        </p:nvSpPr>
        <p:spPr bwMode="auto">
          <a:xfrm>
            <a:off x="5648591" y="3730978"/>
            <a:ext cx="5718771" cy="10832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7393" tIns="48696" rIns="97393" bIns="48696">
            <a:prstTxWarp prst="textNoShape">
              <a:avLst/>
            </a:prstTxWarp>
            <a:spAutoFit/>
          </a:bodyPr>
          <a:lstStyle/>
          <a:p>
            <a:endParaRPr lang="en-US" altLang="ja-JP" b="1" dirty="0" smtClean="0">
              <a:solidFill>
                <a:srgbClr val="FF0000"/>
              </a:solidFill>
              <a:latin typeface="Helvetica" pitchFamily="-110" charset="0"/>
            </a:endParaRPr>
          </a:p>
          <a:p>
            <a:r>
              <a:rPr lang="en-US" altLang="ja-JP" sz="2600" b="1" dirty="0" smtClean="0">
                <a:solidFill>
                  <a:srgbClr val="FF0000"/>
                </a:solidFill>
                <a:latin typeface="Helvetica" pitchFamily="-110" charset="0"/>
              </a:rPr>
              <a:t>Truly </a:t>
            </a:r>
            <a:r>
              <a:rPr lang="en-US" altLang="ja-JP" sz="2600" b="1" dirty="0">
                <a:solidFill>
                  <a:srgbClr val="FF0000"/>
                </a:solidFill>
                <a:latin typeface="Helvetica" pitchFamily="-110" charset="0"/>
              </a:rPr>
              <a:t>Conventional</a:t>
            </a:r>
            <a:endParaRPr lang="en-US" altLang="ja-JP" sz="2600" b="1" dirty="0" smtClean="0">
              <a:solidFill>
                <a:srgbClr val="FF0000"/>
              </a:solidFill>
              <a:latin typeface="Helvetica" pitchFamily="-110" charset="0"/>
            </a:endParaRPr>
          </a:p>
          <a:p>
            <a:r>
              <a:rPr lang="en-US" altLang="ja-JP" b="1" dirty="0" smtClean="0">
                <a:solidFill>
                  <a:srgbClr val="0000FF"/>
                </a:solidFill>
                <a:latin typeface="Helvetica" pitchFamily="-110" charset="0"/>
              </a:rPr>
              <a:t> </a:t>
            </a:r>
            <a:endParaRPr lang="ja-JP" altLang="en-US" dirty="0">
              <a:solidFill>
                <a:srgbClr val="0000FF"/>
              </a:solidFill>
            </a:endParaRPr>
          </a:p>
        </p:txBody>
      </p:sp>
      <p:sp>
        <p:nvSpPr>
          <p:cNvPr id="44048" name="正方形/長方形 9"/>
          <p:cNvSpPr>
            <a:spLocks noChangeArrowheads="1"/>
          </p:cNvSpPr>
          <p:nvPr/>
        </p:nvSpPr>
        <p:spPr bwMode="auto">
          <a:xfrm>
            <a:off x="5304367" y="2681958"/>
            <a:ext cx="5718771" cy="390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7393" tIns="48696" rIns="97393" bIns="48696">
            <a:prstTxWarp prst="textNoShape">
              <a:avLst/>
            </a:prstTxWarp>
            <a:spAutoFit/>
          </a:bodyPr>
          <a:lstStyle/>
          <a:p>
            <a:r>
              <a:rPr lang="en-US" altLang="ja-JP" b="1" dirty="0">
                <a:solidFill>
                  <a:srgbClr val="FF0000"/>
                </a:solidFill>
                <a:latin typeface="Helvetica" pitchFamily="-110" charset="0"/>
              </a:rPr>
              <a:t>Thermal Shockwave </a:t>
            </a:r>
            <a:endParaRPr lang="ja-JP" altLang="en-US" dirty="0">
              <a:solidFill>
                <a:srgbClr val="FF0000"/>
              </a:solidFill>
            </a:endParaRPr>
          </a:p>
        </p:txBody>
      </p:sp>
      <p:sp>
        <p:nvSpPr>
          <p:cNvPr id="16" name="正方形/長方形 24"/>
          <p:cNvSpPr>
            <a:spLocks noChangeArrowheads="1"/>
          </p:cNvSpPr>
          <p:nvPr/>
        </p:nvSpPr>
        <p:spPr bwMode="auto">
          <a:xfrm>
            <a:off x="1751873" y="4160097"/>
            <a:ext cx="2652183" cy="315524"/>
          </a:xfrm>
          <a:prstGeom prst="rect">
            <a:avLst/>
          </a:prstGeom>
          <a:noFill/>
          <a:ln w="34925">
            <a:solidFill>
              <a:srgbClr val="FF0000"/>
            </a:solidFill>
            <a:round/>
            <a:headEnd/>
            <a:tailEnd/>
          </a:ln>
        </p:spPr>
        <p:txBody>
          <a:bodyPr lIns="97393" tIns="48696" rIns="97393" bIns="48696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7" name="正方形/長方形 16"/>
          <p:cNvSpPr/>
          <p:nvPr/>
        </p:nvSpPr>
        <p:spPr>
          <a:xfrm>
            <a:off x="1508125" y="4633496"/>
            <a:ext cx="4972050" cy="96949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ja-JP" b="1" dirty="0" smtClean="0">
                <a:solidFill>
                  <a:srgbClr val="FF0000"/>
                </a:solidFill>
                <a:latin typeface="Helvetica" pitchFamily="-110" charset="0"/>
              </a:rPr>
              <a:t>Just solid tungsten target is OK</a:t>
            </a:r>
          </a:p>
          <a:p>
            <a:r>
              <a:rPr lang="en-US" altLang="ja-JP" b="1" dirty="0" smtClean="0">
                <a:solidFill>
                  <a:srgbClr val="FF0000"/>
                </a:solidFill>
                <a:latin typeface="Helvetica" pitchFamily="-110" charset="0"/>
              </a:rPr>
              <a:t>with </a:t>
            </a:r>
          </a:p>
          <a:p>
            <a:r>
              <a:rPr lang="en-US" altLang="ja-JP" b="1" dirty="0" smtClean="0">
                <a:solidFill>
                  <a:srgbClr val="FF0000"/>
                </a:solidFill>
                <a:latin typeface="Helvetica" pitchFamily="-110" charset="0"/>
              </a:rPr>
              <a:t>Pendulum Motion or Slow Rotation.</a:t>
            </a:r>
          </a:p>
        </p:txBody>
      </p:sp>
      <p:sp>
        <p:nvSpPr>
          <p:cNvPr id="18" name="正方形/長方形 9"/>
          <p:cNvSpPr>
            <a:spLocks noChangeArrowheads="1"/>
          </p:cNvSpPr>
          <p:nvPr/>
        </p:nvSpPr>
        <p:spPr bwMode="auto">
          <a:xfrm>
            <a:off x="7048202" y="4434558"/>
            <a:ext cx="5718771" cy="9755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7393" tIns="48696" rIns="97393" bIns="48696">
            <a:prstTxWarp prst="textNoShape">
              <a:avLst/>
            </a:prstTxWarp>
            <a:spAutoFit/>
          </a:bodyPr>
          <a:lstStyle/>
          <a:p>
            <a:r>
              <a:rPr lang="en-US" altLang="ja-JP" b="1" dirty="0" smtClean="0">
                <a:solidFill>
                  <a:srgbClr val="FF0000"/>
                </a:solidFill>
                <a:latin typeface="Helvetica" pitchFamily="-110" charset="0"/>
              </a:rPr>
              <a:t>We assume </a:t>
            </a:r>
          </a:p>
          <a:p>
            <a:r>
              <a:rPr lang="en-US" altLang="ja-JP" b="1" dirty="0" smtClean="0">
                <a:solidFill>
                  <a:srgbClr val="FF0000"/>
                </a:solidFill>
                <a:latin typeface="Helvetica" pitchFamily="-110" charset="0"/>
              </a:rPr>
              <a:t>NO Liquid Target or </a:t>
            </a:r>
          </a:p>
          <a:p>
            <a:r>
              <a:rPr lang="en-US" altLang="ja-JP" b="1" dirty="0" smtClean="0">
                <a:solidFill>
                  <a:srgbClr val="FF0000"/>
                </a:solidFill>
                <a:latin typeface="Helvetica" pitchFamily="-110" charset="0"/>
              </a:rPr>
              <a:t>NO Hybrid Target </a:t>
            </a:r>
            <a:endParaRPr lang="ja-JP" alt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Oval 2"/>
          <p:cNvSpPr>
            <a:spLocks noChangeArrowheads="1"/>
          </p:cNvSpPr>
          <p:nvPr/>
        </p:nvSpPr>
        <p:spPr bwMode="auto">
          <a:xfrm>
            <a:off x="4453114" y="2839720"/>
            <a:ext cx="3159828" cy="2875874"/>
          </a:xfrm>
          <a:prstGeom prst="ellips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</p:spPr>
        <p:txBody>
          <a:bodyPr wrap="none" lIns="97393" tIns="48696" rIns="97393" bIns="48696" anchor="ctr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1747" name="Line 3"/>
          <p:cNvSpPr>
            <a:spLocks noChangeShapeType="1"/>
          </p:cNvSpPr>
          <p:nvPr/>
        </p:nvSpPr>
        <p:spPr bwMode="auto">
          <a:xfrm flipV="1">
            <a:off x="6385270" y="2829860"/>
            <a:ext cx="2476062" cy="6573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lIns="97393" tIns="48696" rIns="97393" bIns="48696" anchor="ctr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1748" name="Text Box 4"/>
          <p:cNvSpPr txBox="1">
            <a:spLocks noChangeArrowheads="1"/>
          </p:cNvSpPr>
          <p:nvPr/>
        </p:nvSpPr>
        <p:spPr bwMode="auto">
          <a:xfrm>
            <a:off x="283176" y="1577622"/>
            <a:ext cx="5528836" cy="9755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7393" tIns="48696" rIns="97393" bIns="48696">
            <a:prstTxWarp prst="textNoShape">
              <a:avLst/>
            </a:prstTxWarp>
            <a:spAutoFit/>
          </a:bodyPr>
          <a:lstStyle/>
          <a:p>
            <a:r>
              <a:rPr lang="en-US" altLang="ja-JP" b="1" dirty="0"/>
              <a:t>20 triplets,  rep. = 300 Hz</a:t>
            </a:r>
          </a:p>
          <a:p>
            <a:r>
              <a:rPr lang="en-US" altLang="ja-JP" b="1" dirty="0"/>
              <a:t> • triplet = 3 mini-trains with gaps</a:t>
            </a:r>
          </a:p>
          <a:p>
            <a:r>
              <a:rPr lang="en-US" altLang="ja-JP" b="1" dirty="0"/>
              <a:t> • 44 bunches/mini-train, </a:t>
            </a:r>
            <a:r>
              <a:rPr lang="en-US" altLang="ja-JP" b="1" dirty="0" err="1"/>
              <a:t>T</a:t>
            </a:r>
            <a:r>
              <a:rPr lang="en-US" altLang="ja-JP" b="1" baseline="-25000" dirty="0" err="1"/>
              <a:t>b_to_b</a:t>
            </a:r>
            <a:r>
              <a:rPr lang="en-US" altLang="ja-JP" b="1" dirty="0"/>
              <a:t> = 6.15 </a:t>
            </a:r>
            <a:r>
              <a:rPr lang="en-US" altLang="ja-JP" b="1" dirty="0" err="1"/>
              <a:t>n</a:t>
            </a:r>
            <a:r>
              <a:rPr lang="en-US" altLang="ja-JP" b="1" dirty="0"/>
              <a:t> sec</a:t>
            </a:r>
          </a:p>
        </p:txBody>
      </p:sp>
      <p:sp>
        <p:nvSpPr>
          <p:cNvPr id="31749" name="Rectangle 5"/>
          <p:cNvSpPr>
            <a:spLocks noChangeArrowheads="1"/>
          </p:cNvSpPr>
          <p:nvPr/>
        </p:nvSpPr>
        <p:spPr bwMode="auto">
          <a:xfrm>
            <a:off x="5623804" y="3543077"/>
            <a:ext cx="1067089" cy="560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7393" tIns="48696" rIns="97393" bIns="48696">
            <a:prstTxWarp prst="textNoShape">
              <a:avLst/>
            </a:prstTxWarp>
            <a:spAutoFit/>
          </a:bodyPr>
          <a:lstStyle/>
          <a:p>
            <a:r>
              <a:rPr lang="en-US" altLang="ja-JP" sz="3000" b="1" dirty="0"/>
              <a:t>DR</a:t>
            </a:r>
            <a:endParaRPr lang="en-US" altLang="ja-JP" b="1" dirty="0"/>
          </a:p>
        </p:txBody>
      </p:sp>
      <p:sp>
        <p:nvSpPr>
          <p:cNvPr id="31750" name="Rectangle 6"/>
          <p:cNvSpPr>
            <a:spLocks noChangeArrowheads="1"/>
          </p:cNvSpPr>
          <p:nvPr/>
        </p:nvSpPr>
        <p:spPr bwMode="auto">
          <a:xfrm>
            <a:off x="4829530" y="4083741"/>
            <a:ext cx="2615923" cy="390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7393" tIns="48696" rIns="97393" bIns="48696">
            <a:prstTxWarp prst="textNoShape">
              <a:avLst/>
            </a:prstTxWarp>
            <a:spAutoFit/>
          </a:bodyPr>
          <a:lstStyle/>
          <a:p>
            <a:r>
              <a:rPr lang="en-US" altLang="ja-JP" b="1" dirty="0" err="1"/>
              <a:t>T</a:t>
            </a:r>
            <a:r>
              <a:rPr lang="en-US" altLang="ja-JP" b="1" baseline="-25000" dirty="0" err="1"/>
              <a:t>b_to_b</a:t>
            </a:r>
            <a:r>
              <a:rPr lang="en-US" altLang="ja-JP" b="1" dirty="0"/>
              <a:t> = 6.15 </a:t>
            </a:r>
            <a:r>
              <a:rPr lang="en-US" altLang="ja-JP" b="1" dirty="0" err="1"/>
              <a:t>n</a:t>
            </a:r>
            <a:r>
              <a:rPr lang="en-US" altLang="ja-JP" b="1" dirty="0"/>
              <a:t> sec</a:t>
            </a:r>
          </a:p>
        </p:txBody>
      </p:sp>
      <p:sp>
        <p:nvSpPr>
          <p:cNvPr id="31751" name="Rectangle 7"/>
          <p:cNvSpPr>
            <a:spLocks noChangeArrowheads="1"/>
          </p:cNvSpPr>
          <p:nvPr/>
        </p:nvSpPr>
        <p:spPr bwMode="auto">
          <a:xfrm>
            <a:off x="5836185" y="1709091"/>
            <a:ext cx="3986909" cy="683119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7393" tIns="48696" rIns="97393" bIns="48696">
            <a:prstTxWarp prst="textNoShape">
              <a:avLst/>
            </a:prstTxWarp>
            <a:spAutoFit/>
          </a:bodyPr>
          <a:lstStyle/>
          <a:p>
            <a:r>
              <a:rPr lang="en-US" altLang="ja-JP" b="1" dirty="0"/>
              <a:t>2640 bunches/train,  rep. = 5 Hz</a:t>
            </a:r>
          </a:p>
          <a:p>
            <a:r>
              <a:rPr lang="en-US" altLang="ja-JP" b="1" dirty="0"/>
              <a:t> • </a:t>
            </a:r>
            <a:r>
              <a:rPr lang="en-US" altLang="ja-JP" b="1" dirty="0" err="1"/>
              <a:t>T</a:t>
            </a:r>
            <a:r>
              <a:rPr lang="en-US" altLang="ja-JP" b="1" baseline="-25000" dirty="0" err="1"/>
              <a:t>b_to_b</a:t>
            </a:r>
            <a:r>
              <a:rPr lang="en-US" altLang="ja-JP" b="1" dirty="0"/>
              <a:t> = 369 </a:t>
            </a:r>
            <a:r>
              <a:rPr lang="en-US" altLang="ja-JP" b="1" dirty="0" err="1"/>
              <a:t>n</a:t>
            </a:r>
            <a:r>
              <a:rPr lang="en-US" altLang="ja-JP" b="1" dirty="0"/>
              <a:t> sec</a:t>
            </a:r>
          </a:p>
        </p:txBody>
      </p:sp>
      <p:sp>
        <p:nvSpPr>
          <p:cNvPr id="31752" name="Line 10"/>
          <p:cNvSpPr>
            <a:spLocks noChangeShapeType="1"/>
          </p:cNvSpPr>
          <p:nvPr/>
        </p:nvSpPr>
        <p:spPr bwMode="auto">
          <a:xfrm flipV="1">
            <a:off x="4606788" y="2851224"/>
            <a:ext cx="1110257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</p:spPr>
        <p:txBody>
          <a:bodyPr wrap="none" lIns="97393" tIns="48696" rIns="97393" bIns="48696" anchor="ctr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1753" name="Rectangle 11"/>
          <p:cNvSpPr>
            <a:spLocks noChangeArrowheads="1"/>
          </p:cNvSpPr>
          <p:nvPr/>
        </p:nvSpPr>
        <p:spPr bwMode="auto">
          <a:xfrm>
            <a:off x="1099897" y="1183217"/>
            <a:ext cx="2729884" cy="390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7393" tIns="48696" rIns="97393" bIns="48696">
            <a:prstTxWarp prst="textNoShape">
              <a:avLst/>
            </a:prstTxWarp>
            <a:spAutoFit/>
          </a:bodyPr>
          <a:lstStyle/>
          <a:p>
            <a:r>
              <a:rPr lang="en-US" altLang="ja-JP" b="1"/>
              <a:t> e+ creation</a:t>
            </a:r>
          </a:p>
        </p:txBody>
      </p:sp>
      <p:sp>
        <p:nvSpPr>
          <p:cNvPr id="31754" name="Rectangle 12"/>
          <p:cNvSpPr>
            <a:spLocks noChangeArrowheads="1"/>
          </p:cNvSpPr>
          <p:nvPr/>
        </p:nvSpPr>
        <p:spPr bwMode="auto">
          <a:xfrm>
            <a:off x="6176342" y="1183217"/>
            <a:ext cx="3522431" cy="39073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7393" tIns="48696" rIns="97393" bIns="48696">
            <a:prstTxWarp prst="textNoShape">
              <a:avLst/>
            </a:prstTxWarp>
            <a:spAutoFit/>
          </a:bodyPr>
          <a:lstStyle/>
          <a:p>
            <a:r>
              <a:rPr lang="en-US" altLang="ja-JP" b="1"/>
              <a:t> go to main linac</a:t>
            </a:r>
          </a:p>
        </p:txBody>
      </p:sp>
      <p:sp>
        <p:nvSpPr>
          <p:cNvPr id="31755" name="Rectangle 13"/>
          <p:cNvSpPr>
            <a:spLocks noChangeArrowheads="1"/>
          </p:cNvSpPr>
          <p:nvPr/>
        </p:nvSpPr>
        <p:spPr bwMode="auto">
          <a:xfrm>
            <a:off x="4239005" y="5764895"/>
            <a:ext cx="5623803" cy="390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7393" tIns="48696" rIns="97393" bIns="48696">
            <a:prstTxWarp prst="textNoShape">
              <a:avLst/>
            </a:prstTxWarp>
            <a:spAutoFit/>
          </a:bodyPr>
          <a:lstStyle/>
          <a:p>
            <a:r>
              <a:rPr lang="en-US" altLang="ja-JP" b="1" dirty="0"/>
              <a:t>Time remaining for damping = 137 </a:t>
            </a:r>
            <a:r>
              <a:rPr lang="en-US" altLang="ja-JP" b="1" dirty="0" err="1"/>
              <a:t>m</a:t>
            </a:r>
            <a:r>
              <a:rPr lang="en-US" altLang="ja-JP" b="1" dirty="0"/>
              <a:t> sec</a:t>
            </a:r>
          </a:p>
        </p:txBody>
      </p:sp>
      <p:sp>
        <p:nvSpPr>
          <p:cNvPr id="31756" name="Rectangle 14"/>
          <p:cNvSpPr>
            <a:spLocks noChangeArrowheads="1"/>
          </p:cNvSpPr>
          <p:nvPr/>
        </p:nvSpPr>
        <p:spPr bwMode="auto">
          <a:xfrm>
            <a:off x="414404" y="6052483"/>
            <a:ext cx="3234076" cy="6831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7393" tIns="48696" rIns="97393" bIns="48696">
            <a:prstTxWarp prst="textNoShape">
              <a:avLst/>
            </a:prstTxWarp>
            <a:spAutoFit/>
          </a:bodyPr>
          <a:lstStyle/>
          <a:p>
            <a:r>
              <a:rPr lang="en-US" altLang="ja-JP" b="1" dirty="0"/>
              <a:t>We create 2640 bunches </a:t>
            </a:r>
          </a:p>
          <a:p>
            <a:r>
              <a:rPr lang="en-US" altLang="ja-JP" b="1" dirty="0"/>
              <a:t>in 63 </a:t>
            </a:r>
            <a:r>
              <a:rPr lang="en-US" altLang="ja-JP" b="1" dirty="0" err="1"/>
              <a:t>m</a:t>
            </a:r>
            <a:r>
              <a:rPr lang="en-US" altLang="ja-JP" b="1" dirty="0"/>
              <a:t> sec</a:t>
            </a:r>
          </a:p>
        </p:txBody>
      </p:sp>
      <p:sp>
        <p:nvSpPr>
          <p:cNvPr id="31757" name="Line 17"/>
          <p:cNvSpPr>
            <a:spLocks noChangeShapeType="1"/>
          </p:cNvSpPr>
          <p:nvPr/>
        </p:nvSpPr>
        <p:spPr bwMode="auto">
          <a:xfrm flipV="1">
            <a:off x="714846" y="2849580"/>
            <a:ext cx="1880357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lIns="97393" tIns="48696" rIns="97393" bIns="48696" anchor="ctr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1758" name="Rectangle 19"/>
          <p:cNvSpPr>
            <a:spLocks noChangeArrowheads="1"/>
          </p:cNvSpPr>
          <p:nvPr/>
        </p:nvSpPr>
        <p:spPr bwMode="auto">
          <a:xfrm>
            <a:off x="1189684" y="2770699"/>
            <a:ext cx="911688" cy="157762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lIns="97393" tIns="48696" rIns="97393" bIns="48696" anchor="ctr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1759" name="Rectangle 21" descr="右上がり対角線"/>
          <p:cNvSpPr>
            <a:spLocks noChangeArrowheads="1"/>
          </p:cNvSpPr>
          <p:nvPr/>
        </p:nvSpPr>
        <p:spPr bwMode="auto">
          <a:xfrm>
            <a:off x="2659090" y="2612937"/>
            <a:ext cx="82881" cy="473287"/>
          </a:xfrm>
          <a:prstGeom prst="rect">
            <a:avLst/>
          </a:prstGeom>
          <a:pattFill prst="ltUpDiag">
            <a:fgClr>
              <a:schemeClr val="tx1"/>
            </a:fgClr>
            <a:bgClr>
              <a:srgbClr val="FFFFFF"/>
            </a:bgClr>
          </a:patt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lIns="97393" tIns="48696" rIns="97393" bIns="48696" anchor="ctr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1760" name="Line 9"/>
          <p:cNvSpPr>
            <a:spLocks noChangeShapeType="1"/>
          </p:cNvSpPr>
          <p:nvPr/>
        </p:nvSpPr>
        <p:spPr bwMode="auto">
          <a:xfrm flipV="1">
            <a:off x="2797225" y="2851224"/>
            <a:ext cx="1992591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lIns="97393" tIns="48696" rIns="97393" bIns="48696" anchor="ctr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1761" name="Rectangle 22"/>
          <p:cNvSpPr>
            <a:spLocks noChangeArrowheads="1"/>
          </p:cNvSpPr>
          <p:nvPr/>
        </p:nvSpPr>
        <p:spPr bwMode="auto">
          <a:xfrm>
            <a:off x="3063134" y="2772343"/>
            <a:ext cx="1377892" cy="157762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lIns="97393" tIns="48696" rIns="97393" bIns="48696" anchor="ctr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1762" name="Rectangle 25"/>
          <p:cNvSpPr>
            <a:spLocks noChangeArrowheads="1"/>
          </p:cNvSpPr>
          <p:nvPr/>
        </p:nvSpPr>
        <p:spPr bwMode="auto">
          <a:xfrm>
            <a:off x="3033781" y="2992553"/>
            <a:ext cx="1989138" cy="11140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7393" tIns="48696" rIns="97393" bIns="48696">
            <a:prstTxWarp prst="textNoShape">
              <a:avLst/>
            </a:prstTxWarp>
            <a:spAutoFit/>
          </a:bodyPr>
          <a:lstStyle/>
          <a:p>
            <a:r>
              <a:rPr lang="en-US" altLang="ja-JP" b="1" dirty="0"/>
              <a:t>Booster </a:t>
            </a:r>
            <a:r>
              <a:rPr lang="en-US" altLang="ja-JP" b="1" dirty="0" err="1"/>
              <a:t>Linac</a:t>
            </a:r>
            <a:endParaRPr lang="en-US" altLang="ja-JP" b="1" dirty="0"/>
          </a:p>
          <a:p>
            <a:r>
              <a:rPr lang="en-US" altLang="ja-JP" sz="1700" b="1" dirty="0"/>
              <a:t>5 </a:t>
            </a:r>
            <a:r>
              <a:rPr lang="en-US" altLang="ja-JP" sz="1700" b="1" dirty="0" err="1"/>
              <a:t>GeV</a:t>
            </a:r>
            <a:r>
              <a:rPr lang="en-US" altLang="ja-JP" sz="1700" b="1" dirty="0"/>
              <a:t> </a:t>
            </a:r>
          </a:p>
          <a:p>
            <a:r>
              <a:rPr lang="en-US" altLang="ja-JP" sz="1500" b="1" dirty="0"/>
              <a:t>NC</a:t>
            </a:r>
          </a:p>
          <a:p>
            <a:r>
              <a:rPr lang="en-US" altLang="ja-JP" sz="1500" b="1" dirty="0"/>
              <a:t>300 Hz</a:t>
            </a:r>
          </a:p>
        </p:txBody>
      </p:sp>
      <p:sp>
        <p:nvSpPr>
          <p:cNvPr id="31763" name="Rectangle 26"/>
          <p:cNvSpPr>
            <a:spLocks noChangeArrowheads="1"/>
          </p:cNvSpPr>
          <p:nvPr/>
        </p:nvSpPr>
        <p:spPr bwMode="auto">
          <a:xfrm>
            <a:off x="224469" y="2933392"/>
            <a:ext cx="2553763" cy="11140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7393" tIns="48696" rIns="97393" bIns="48696">
            <a:prstTxWarp prst="textNoShape">
              <a:avLst/>
            </a:prstTxWarp>
            <a:spAutoFit/>
          </a:bodyPr>
          <a:lstStyle/>
          <a:p>
            <a:r>
              <a:rPr lang="en-US" altLang="ja-JP" b="1" dirty="0"/>
              <a:t>Drive </a:t>
            </a:r>
            <a:r>
              <a:rPr lang="en-US" altLang="ja-JP" b="1" dirty="0" err="1"/>
              <a:t>Linac</a:t>
            </a:r>
            <a:endParaRPr lang="en-US" altLang="ja-JP" b="1" dirty="0" smtClean="0"/>
          </a:p>
          <a:p>
            <a:r>
              <a:rPr lang="en-US" altLang="ja-JP" sz="1700" b="1" dirty="0" smtClean="0"/>
              <a:t>Several </a:t>
            </a:r>
            <a:r>
              <a:rPr lang="en-US" altLang="ja-JP" sz="1700" b="1" dirty="0" err="1"/>
              <a:t>GeV</a:t>
            </a:r>
            <a:r>
              <a:rPr lang="en-US" altLang="ja-JP" sz="1700" b="1" dirty="0" smtClean="0"/>
              <a:t> </a:t>
            </a:r>
            <a:r>
              <a:rPr lang="en-US" altLang="ja-JP" sz="1500" b="1" dirty="0" smtClean="0"/>
              <a:t> </a:t>
            </a:r>
            <a:endParaRPr lang="en-US" altLang="ja-JP" sz="1500" b="1" dirty="0"/>
          </a:p>
          <a:p>
            <a:r>
              <a:rPr lang="en-US" altLang="ja-JP" sz="1500" b="1" dirty="0"/>
              <a:t>NC</a:t>
            </a:r>
          </a:p>
          <a:p>
            <a:r>
              <a:rPr lang="en-US" altLang="ja-JP" sz="1500" b="1" dirty="0"/>
              <a:t>300 Hz</a:t>
            </a:r>
          </a:p>
        </p:txBody>
      </p:sp>
      <p:sp>
        <p:nvSpPr>
          <p:cNvPr id="31764" name="Line 27"/>
          <p:cNvSpPr>
            <a:spLocks noChangeShapeType="1"/>
          </p:cNvSpPr>
          <p:nvPr/>
        </p:nvSpPr>
        <p:spPr bwMode="auto">
          <a:xfrm flipV="1">
            <a:off x="2716071" y="3359021"/>
            <a:ext cx="0" cy="718147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lIns="97393" tIns="48696" rIns="97393" bIns="48696" anchor="ctr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1765" name="Rectangle 29"/>
          <p:cNvSpPr>
            <a:spLocks noChangeArrowheads="1"/>
          </p:cNvSpPr>
          <p:nvPr/>
        </p:nvSpPr>
        <p:spPr bwMode="auto">
          <a:xfrm>
            <a:off x="2329294" y="4114965"/>
            <a:ext cx="1091263" cy="390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7393" tIns="48696" rIns="97393" bIns="48696">
            <a:prstTxWarp prst="textNoShape">
              <a:avLst/>
            </a:prstTxWarp>
            <a:spAutoFit/>
          </a:bodyPr>
          <a:lstStyle/>
          <a:p>
            <a:r>
              <a:rPr lang="en-US" altLang="ja-JP" b="1" dirty="0"/>
              <a:t>Target</a:t>
            </a:r>
          </a:p>
        </p:txBody>
      </p:sp>
      <p:sp>
        <p:nvSpPr>
          <p:cNvPr id="31766" name="Rectangle 30"/>
          <p:cNvSpPr>
            <a:spLocks noChangeArrowheads="1"/>
          </p:cNvSpPr>
          <p:nvPr/>
        </p:nvSpPr>
        <p:spPr bwMode="auto">
          <a:xfrm>
            <a:off x="497284" y="4399266"/>
            <a:ext cx="4698302" cy="5907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7393" tIns="48696" rIns="97393" bIns="48696">
            <a:prstTxWarp prst="textNoShape">
              <a:avLst/>
            </a:prstTxWarp>
            <a:spAutoFit/>
          </a:bodyPr>
          <a:lstStyle/>
          <a:p>
            <a:pPr algn="ctr"/>
            <a:r>
              <a:rPr lang="en-US" altLang="ja-JP" sz="1700" b="1" dirty="0" smtClean="0"/>
              <a:t>Amorphous Tungsten</a:t>
            </a:r>
          </a:p>
          <a:p>
            <a:pPr algn="ctr"/>
            <a:r>
              <a:rPr lang="en-US" altLang="ja-JP" sz="1500" b="1" dirty="0" smtClean="0"/>
              <a:t>Pendulum or Slow Rotation</a:t>
            </a:r>
            <a:endParaRPr lang="en-US" altLang="ja-JP" sz="1500" b="1" dirty="0"/>
          </a:p>
        </p:txBody>
      </p:sp>
      <p:sp>
        <p:nvSpPr>
          <p:cNvPr id="31767" name="Rectangle 31"/>
          <p:cNvSpPr>
            <a:spLocks noChangeArrowheads="1"/>
          </p:cNvSpPr>
          <p:nvPr/>
        </p:nvSpPr>
        <p:spPr bwMode="auto">
          <a:xfrm>
            <a:off x="614699" y="16434"/>
            <a:ext cx="8852699" cy="11447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7393" tIns="48696" rIns="97393" bIns="48696">
            <a:prstTxWarp prst="textNoShape">
              <a:avLst/>
            </a:prstTxWarp>
            <a:spAutoFit/>
          </a:bodyPr>
          <a:lstStyle/>
          <a:p>
            <a:pPr algn="ctr"/>
            <a:r>
              <a:rPr lang="en-US" altLang="ja-JP" sz="4700" b="1" dirty="0">
                <a:solidFill>
                  <a:srgbClr val="0000FF"/>
                </a:solidFill>
              </a:rPr>
              <a:t>Conventional </a:t>
            </a:r>
            <a:r>
              <a:rPr lang="en-US" altLang="ja-JP" sz="4700" b="1" dirty="0" err="1">
                <a:solidFill>
                  <a:srgbClr val="0000FF"/>
                </a:solidFill>
              </a:rPr>
              <a:t>e</a:t>
            </a:r>
            <a:r>
              <a:rPr lang="en-US" altLang="ja-JP" sz="4700" b="1" dirty="0">
                <a:solidFill>
                  <a:srgbClr val="0000FF"/>
                </a:solidFill>
              </a:rPr>
              <a:t>+ Source for ILC</a:t>
            </a:r>
          </a:p>
          <a:p>
            <a:pPr algn="ctr"/>
            <a:r>
              <a:rPr lang="en-US" altLang="ja-JP" sz="2100" b="1" dirty="0">
                <a:solidFill>
                  <a:srgbClr val="0000FF"/>
                </a:solidFill>
              </a:rPr>
              <a:t>Normal Conducting Drive and Booster </a:t>
            </a:r>
            <a:r>
              <a:rPr lang="en-US" altLang="ja-JP" sz="2100" b="1" dirty="0" err="1">
                <a:solidFill>
                  <a:srgbClr val="0000FF"/>
                </a:solidFill>
              </a:rPr>
              <a:t>Linacs</a:t>
            </a:r>
            <a:r>
              <a:rPr lang="en-US" altLang="ja-JP" sz="2100" b="1" dirty="0">
                <a:solidFill>
                  <a:srgbClr val="0000FF"/>
                </a:solidFill>
              </a:rPr>
              <a:t> in 300 Hz operation</a:t>
            </a:r>
            <a:endParaRPr lang="en-US" altLang="ja-JP" sz="2100" b="1" dirty="0"/>
          </a:p>
        </p:txBody>
      </p:sp>
      <p:sp>
        <p:nvSpPr>
          <p:cNvPr id="31768" name="Rectangle 33"/>
          <p:cNvSpPr>
            <a:spLocks noChangeArrowheads="1"/>
          </p:cNvSpPr>
          <p:nvPr/>
        </p:nvSpPr>
        <p:spPr bwMode="auto">
          <a:xfrm>
            <a:off x="4912411" y="4565244"/>
            <a:ext cx="2106552" cy="6831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7393" tIns="48696" rIns="97393" bIns="48696">
            <a:prstTxWarp prst="textNoShape">
              <a:avLst/>
            </a:prstTxWarp>
            <a:spAutoFit/>
          </a:bodyPr>
          <a:lstStyle/>
          <a:p>
            <a:pPr algn="ctr"/>
            <a:r>
              <a:rPr lang="en-US" altLang="ja-JP" b="1" dirty="0"/>
              <a:t>2640 bunches</a:t>
            </a:r>
          </a:p>
          <a:p>
            <a:pPr algn="ctr"/>
            <a:r>
              <a:rPr lang="en-US" altLang="ja-JP" b="1" dirty="0"/>
              <a:t>60 mini-trains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11"/>
          <p:cNvSpPr>
            <a:spLocks noChangeArrowheads="1"/>
          </p:cNvSpPr>
          <p:nvPr/>
        </p:nvSpPr>
        <p:spPr bwMode="auto">
          <a:xfrm>
            <a:off x="1800930" y="-2091993"/>
            <a:ext cx="196688" cy="390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7393" tIns="48696" rIns="97393" bIns="48696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  <p:sp>
        <p:nvSpPr>
          <p:cNvPr id="44035" name="Rectangle 2"/>
          <p:cNvSpPr>
            <a:spLocks noChangeArrowheads="1"/>
          </p:cNvSpPr>
          <p:nvPr/>
        </p:nvSpPr>
        <p:spPr bwMode="auto">
          <a:xfrm>
            <a:off x="2790318" y="31225"/>
            <a:ext cx="5148966" cy="7908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7393" tIns="48696" rIns="97393" bIns="48696">
            <a:prstTxWarp prst="textNoShape">
              <a:avLst/>
            </a:prstTxWarp>
            <a:spAutoFit/>
          </a:bodyPr>
          <a:lstStyle/>
          <a:p>
            <a:r>
              <a:rPr lang="en-US" altLang="ja-JP" sz="4500" b="1" dirty="0">
                <a:solidFill>
                  <a:srgbClr val="0000FF"/>
                </a:solidFill>
              </a:rPr>
              <a:t>300 Hz scheme</a:t>
            </a:r>
          </a:p>
        </p:txBody>
      </p:sp>
      <p:sp>
        <p:nvSpPr>
          <p:cNvPr id="44036" name="正方形/長方形 9"/>
          <p:cNvSpPr>
            <a:spLocks noChangeArrowheads="1"/>
          </p:cNvSpPr>
          <p:nvPr/>
        </p:nvSpPr>
        <p:spPr bwMode="auto">
          <a:xfrm>
            <a:off x="331523" y="709930"/>
            <a:ext cx="4972844" cy="560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7393" tIns="48696" rIns="97393" bIns="48696">
            <a:prstTxWarp prst="textNoShape">
              <a:avLst/>
            </a:prstTxWarp>
            <a:spAutoFit/>
          </a:bodyPr>
          <a:lstStyle/>
          <a:p>
            <a:r>
              <a:rPr lang="en-US" altLang="ja-JP" sz="3000" b="1" dirty="0">
                <a:latin typeface="Helvetica" pitchFamily="-110" charset="0"/>
              </a:rPr>
              <a:t>• Stretching in time</a:t>
            </a:r>
            <a:endParaRPr lang="ja-JP" altLang="en-US" sz="3000" dirty="0"/>
          </a:p>
        </p:txBody>
      </p:sp>
      <p:sp>
        <p:nvSpPr>
          <p:cNvPr id="44037" name="正方形/長方形 9"/>
          <p:cNvSpPr>
            <a:spLocks noChangeArrowheads="1"/>
          </p:cNvSpPr>
          <p:nvPr/>
        </p:nvSpPr>
        <p:spPr bwMode="auto">
          <a:xfrm>
            <a:off x="331523" y="1498741"/>
            <a:ext cx="8288073" cy="560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7393" tIns="48696" rIns="97393" bIns="48696">
            <a:prstTxWarp prst="textNoShape">
              <a:avLst/>
            </a:prstTxWarp>
            <a:spAutoFit/>
          </a:bodyPr>
          <a:lstStyle/>
          <a:p>
            <a:r>
              <a:rPr lang="en-US" altLang="ja-JP" sz="3000" b="1" dirty="0">
                <a:latin typeface="Helvetica" pitchFamily="-110" charset="0"/>
              </a:rPr>
              <a:t>• The Same as the Warm colliders </a:t>
            </a:r>
            <a:endParaRPr lang="ja-JP" altLang="en-US" sz="3000" dirty="0"/>
          </a:p>
        </p:txBody>
      </p:sp>
      <p:sp>
        <p:nvSpPr>
          <p:cNvPr id="44038" name="正方形/長方形 9"/>
          <p:cNvSpPr>
            <a:spLocks noChangeArrowheads="1"/>
          </p:cNvSpPr>
          <p:nvPr/>
        </p:nvSpPr>
        <p:spPr bwMode="auto">
          <a:xfrm>
            <a:off x="994569" y="1972028"/>
            <a:ext cx="8288073" cy="1483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7393" tIns="48696" rIns="97393" bIns="48696">
            <a:prstTxWarp prst="textNoShape">
              <a:avLst/>
            </a:prstTxWarp>
            <a:spAutoFit/>
          </a:bodyPr>
          <a:lstStyle/>
          <a:p>
            <a:r>
              <a:rPr lang="en-US" altLang="ja-JP" sz="3000" b="1" dirty="0">
                <a:latin typeface="Helvetica" pitchFamily="-110" charset="0"/>
              </a:rPr>
              <a:t>NLC  120 Hz</a:t>
            </a:r>
          </a:p>
          <a:p>
            <a:r>
              <a:rPr lang="en-US" altLang="ja-JP" sz="3000" b="1" dirty="0">
                <a:latin typeface="Helvetica" pitchFamily="-110" charset="0"/>
              </a:rPr>
              <a:t>GLC  150 Hz</a:t>
            </a:r>
          </a:p>
          <a:p>
            <a:r>
              <a:rPr lang="en-US" altLang="ja-JP" sz="3000" b="1" dirty="0">
                <a:latin typeface="Helvetica" pitchFamily="-110" charset="0"/>
              </a:rPr>
              <a:t>CLIC   50 Hz </a:t>
            </a:r>
            <a:endParaRPr lang="ja-JP" altLang="en-US" sz="3000" dirty="0"/>
          </a:p>
        </p:txBody>
      </p:sp>
      <p:sp>
        <p:nvSpPr>
          <p:cNvPr id="44039" name="正方形/長方形 9"/>
          <p:cNvSpPr>
            <a:spLocks noChangeArrowheads="1"/>
          </p:cNvSpPr>
          <p:nvPr/>
        </p:nvSpPr>
        <p:spPr bwMode="auto">
          <a:xfrm>
            <a:off x="5055725" y="2287552"/>
            <a:ext cx="5718771" cy="560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7393" tIns="48696" rIns="97393" bIns="48696">
            <a:prstTxWarp prst="textNoShape">
              <a:avLst/>
            </a:prstTxWarp>
            <a:spAutoFit/>
          </a:bodyPr>
          <a:lstStyle/>
          <a:p>
            <a:r>
              <a:rPr lang="en-US" altLang="ja-JP" sz="3000" b="1" dirty="0">
                <a:latin typeface="Helvetica" pitchFamily="-110" charset="0"/>
              </a:rPr>
              <a:t>Employs 3-4 targets </a:t>
            </a:r>
            <a:endParaRPr lang="ja-JP" altLang="en-US" sz="3000" dirty="0"/>
          </a:p>
        </p:txBody>
      </p:sp>
      <p:cxnSp>
        <p:nvCxnSpPr>
          <p:cNvPr id="44040" name="直線矢印コネクタ 8"/>
          <p:cNvCxnSpPr>
            <a:cxnSpLocks noChangeShapeType="1"/>
          </p:cNvCxnSpPr>
          <p:nvPr/>
        </p:nvCxnSpPr>
        <p:spPr bwMode="auto">
          <a:xfrm rot="10800000">
            <a:off x="3480991" y="2366433"/>
            <a:ext cx="1408972" cy="197203"/>
          </a:xfrm>
          <a:prstGeom prst="straightConnector1">
            <a:avLst/>
          </a:prstGeom>
          <a:noFill/>
          <a:ln w="57150">
            <a:solidFill>
              <a:schemeClr val="tx1"/>
            </a:solidFill>
            <a:round/>
            <a:headEnd/>
            <a:tailEnd type="arrow" w="med" len="med"/>
          </a:ln>
        </p:spPr>
      </p:cxnSp>
      <p:cxnSp>
        <p:nvCxnSpPr>
          <p:cNvPr id="44041" name="直線矢印コネクタ 10"/>
          <p:cNvCxnSpPr>
            <a:cxnSpLocks noChangeShapeType="1"/>
          </p:cNvCxnSpPr>
          <p:nvPr/>
        </p:nvCxnSpPr>
        <p:spPr bwMode="auto">
          <a:xfrm rot="10800000" flipV="1">
            <a:off x="3480991" y="2563636"/>
            <a:ext cx="1574734" cy="197203"/>
          </a:xfrm>
          <a:prstGeom prst="straightConnector1">
            <a:avLst/>
          </a:prstGeom>
          <a:noFill/>
          <a:ln w="57150">
            <a:solidFill>
              <a:schemeClr val="tx1"/>
            </a:solidFill>
            <a:round/>
            <a:headEnd/>
            <a:tailEnd type="arrow" w="med" len="med"/>
          </a:ln>
        </p:spPr>
      </p:cxnSp>
      <p:sp>
        <p:nvSpPr>
          <p:cNvPr id="44042" name="正方形/長方形 9"/>
          <p:cNvSpPr>
            <a:spLocks noChangeArrowheads="1"/>
          </p:cNvSpPr>
          <p:nvPr/>
        </p:nvSpPr>
        <p:spPr bwMode="auto">
          <a:xfrm>
            <a:off x="331523" y="3549650"/>
            <a:ext cx="8288073" cy="560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7393" tIns="48696" rIns="97393" bIns="48696">
            <a:prstTxWarp prst="textNoShape">
              <a:avLst/>
            </a:prstTxWarp>
            <a:spAutoFit/>
          </a:bodyPr>
          <a:lstStyle/>
          <a:p>
            <a:r>
              <a:rPr lang="en-US" altLang="ja-JP" sz="3000" b="1" dirty="0">
                <a:latin typeface="Helvetica" pitchFamily="-110" charset="0"/>
              </a:rPr>
              <a:t>• We try to employ single target. </a:t>
            </a:r>
            <a:endParaRPr lang="ja-JP" altLang="en-US" sz="3000" dirty="0"/>
          </a:p>
        </p:txBody>
      </p:sp>
      <p:sp>
        <p:nvSpPr>
          <p:cNvPr id="44043" name="Rectangle 30"/>
          <p:cNvSpPr>
            <a:spLocks noChangeArrowheads="1"/>
          </p:cNvSpPr>
          <p:nvPr/>
        </p:nvSpPr>
        <p:spPr bwMode="auto">
          <a:xfrm>
            <a:off x="745927" y="4101818"/>
            <a:ext cx="4698302" cy="390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7393" tIns="48696" rIns="97393" bIns="48696">
            <a:prstTxWarp prst="textNoShape">
              <a:avLst/>
            </a:prstTxWarp>
            <a:spAutoFit/>
          </a:bodyPr>
          <a:lstStyle/>
          <a:p>
            <a:pPr algn="ctr"/>
            <a:r>
              <a:rPr lang="en-US" altLang="ja-JP" b="1" dirty="0" smtClean="0">
                <a:latin typeface="Helvetica" pitchFamily="-110" charset="0"/>
              </a:rPr>
              <a:t>Amorphous </a:t>
            </a:r>
            <a:r>
              <a:rPr lang="en-US" altLang="ja-JP" b="1" dirty="0">
                <a:latin typeface="Helvetica" pitchFamily="-110" charset="0"/>
              </a:rPr>
              <a:t>Tungsten</a:t>
            </a:r>
          </a:p>
        </p:txBody>
      </p:sp>
      <p:cxnSp>
        <p:nvCxnSpPr>
          <p:cNvPr id="44045" name="直線矢印コネクタ 21"/>
          <p:cNvCxnSpPr>
            <a:cxnSpLocks noChangeShapeType="1"/>
          </p:cNvCxnSpPr>
          <p:nvPr/>
        </p:nvCxnSpPr>
        <p:spPr bwMode="auto">
          <a:xfrm rot="10800000">
            <a:off x="4621941" y="4325197"/>
            <a:ext cx="911688" cy="1644"/>
          </a:xfrm>
          <a:prstGeom prst="straightConnector1">
            <a:avLst/>
          </a:prstGeom>
          <a:noFill/>
          <a:ln w="57150">
            <a:solidFill>
              <a:schemeClr val="tx1"/>
            </a:solidFill>
            <a:round/>
            <a:headEnd/>
            <a:tailEnd type="arrow" w="med" len="med"/>
          </a:ln>
        </p:spPr>
      </p:cxnSp>
      <p:sp>
        <p:nvSpPr>
          <p:cNvPr id="44047" name="正方形/長方形 9"/>
          <p:cNvSpPr>
            <a:spLocks noChangeArrowheads="1"/>
          </p:cNvSpPr>
          <p:nvPr/>
        </p:nvSpPr>
        <p:spPr bwMode="auto">
          <a:xfrm>
            <a:off x="5648591" y="3730978"/>
            <a:ext cx="5718771" cy="10832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7393" tIns="48696" rIns="97393" bIns="48696">
            <a:prstTxWarp prst="textNoShape">
              <a:avLst/>
            </a:prstTxWarp>
            <a:spAutoFit/>
          </a:bodyPr>
          <a:lstStyle/>
          <a:p>
            <a:endParaRPr lang="en-US" altLang="ja-JP" b="1" dirty="0" smtClean="0">
              <a:solidFill>
                <a:srgbClr val="FF0000"/>
              </a:solidFill>
              <a:latin typeface="Helvetica" pitchFamily="-110" charset="0"/>
            </a:endParaRPr>
          </a:p>
          <a:p>
            <a:r>
              <a:rPr lang="en-US" altLang="ja-JP" sz="2600" b="1" dirty="0" smtClean="0">
                <a:solidFill>
                  <a:srgbClr val="FF0000"/>
                </a:solidFill>
                <a:latin typeface="Helvetica" pitchFamily="-110" charset="0"/>
              </a:rPr>
              <a:t>Truly </a:t>
            </a:r>
            <a:r>
              <a:rPr lang="en-US" altLang="ja-JP" sz="2600" b="1" dirty="0">
                <a:solidFill>
                  <a:srgbClr val="FF0000"/>
                </a:solidFill>
                <a:latin typeface="Helvetica" pitchFamily="-110" charset="0"/>
              </a:rPr>
              <a:t>Conventional</a:t>
            </a:r>
            <a:endParaRPr lang="en-US" altLang="ja-JP" sz="2600" b="1" dirty="0" smtClean="0">
              <a:solidFill>
                <a:srgbClr val="FF0000"/>
              </a:solidFill>
              <a:latin typeface="Helvetica" pitchFamily="-110" charset="0"/>
            </a:endParaRPr>
          </a:p>
          <a:p>
            <a:r>
              <a:rPr lang="en-US" altLang="ja-JP" b="1" dirty="0" smtClean="0">
                <a:solidFill>
                  <a:srgbClr val="0000FF"/>
                </a:solidFill>
                <a:latin typeface="Helvetica" pitchFamily="-110" charset="0"/>
              </a:rPr>
              <a:t> </a:t>
            </a:r>
            <a:endParaRPr lang="ja-JP" altLang="en-US" dirty="0">
              <a:solidFill>
                <a:srgbClr val="0000FF"/>
              </a:solidFill>
            </a:endParaRPr>
          </a:p>
        </p:txBody>
      </p:sp>
      <p:sp>
        <p:nvSpPr>
          <p:cNvPr id="44048" name="正方形/長方形 9"/>
          <p:cNvSpPr>
            <a:spLocks noChangeArrowheads="1"/>
          </p:cNvSpPr>
          <p:nvPr/>
        </p:nvSpPr>
        <p:spPr bwMode="auto">
          <a:xfrm>
            <a:off x="5304367" y="2681958"/>
            <a:ext cx="5718771" cy="390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7393" tIns="48696" rIns="97393" bIns="48696">
            <a:prstTxWarp prst="textNoShape">
              <a:avLst/>
            </a:prstTxWarp>
            <a:spAutoFit/>
          </a:bodyPr>
          <a:lstStyle/>
          <a:p>
            <a:r>
              <a:rPr lang="en-US" altLang="ja-JP" b="1" dirty="0">
                <a:solidFill>
                  <a:srgbClr val="FF0000"/>
                </a:solidFill>
                <a:latin typeface="Helvetica" pitchFamily="-110" charset="0"/>
              </a:rPr>
              <a:t>Thermal Shockwave </a:t>
            </a:r>
            <a:endParaRPr lang="ja-JP" altLang="en-US" dirty="0">
              <a:solidFill>
                <a:srgbClr val="FF0000"/>
              </a:solidFill>
            </a:endParaRPr>
          </a:p>
        </p:txBody>
      </p:sp>
      <p:sp>
        <p:nvSpPr>
          <p:cNvPr id="16" name="正方形/長方形 24"/>
          <p:cNvSpPr>
            <a:spLocks noChangeArrowheads="1"/>
          </p:cNvSpPr>
          <p:nvPr/>
        </p:nvSpPr>
        <p:spPr bwMode="auto">
          <a:xfrm>
            <a:off x="1751873" y="4160097"/>
            <a:ext cx="2652183" cy="315524"/>
          </a:xfrm>
          <a:prstGeom prst="rect">
            <a:avLst/>
          </a:prstGeom>
          <a:noFill/>
          <a:ln w="34925">
            <a:solidFill>
              <a:srgbClr val="FF0000"/>
            </a:solidFill>
            <a:round/>
            <a:headEnd/>
            <a:tailEnd/>
          </a:ln>
        </p:spPr>
        <p:txBody>
          <a:bodyPr lIns="97393" tIns="48696" rIns="97393" bIns="48696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7" name="正方形/長方形 16"/>
          <p:cNvSpPr/>
          <p:nvPr/>
        </p:nvSpPr>
        <p:spPr>
          <a:xfrm>
            <a:off x="1508125" y="4633496"/>
            <a:ext cx="4972050" cy="96949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ja-JP" b="1" dirty="0" smtClean="0">
                <a:solidFill>
                  <a:srgbClr val="FF0000"/>
                </a:solidFill>
                <a:latin typeface="Helvetica" pitchFamily="-110" charset="0"/>
              </a:rPr>
              <a:t>Just solid tungsten target is OK</a:t>
            </a:r>
          </a:p>
          <a:p>
            <a:r>
              <a:rPr lang="en-US" altLang="ja-JP" b="1" dirty="0" smtClean="0">
                <a:solidFill>
                  <a:srgbClr val="FF0000"/>
                </a:solidFill>
                <a:latin typeface="Helvetica" pitchFamily="-110" charset="0"/>
              </a:rPr>
              <a:t>with </a:t>
            </a:r>
          </a:p>
          <a:p>
            <a:r>
              <a:rPr lang="en-US" altLang="ja-JP" b="1" dirty="0" smtClean="0">
                <a:solidFill>
                  <a:srgbClr val="FF0000"/>
                </a:solidFill>
                <a:latin typeface="Helvetica" pitchFamily="-110" charset="0"/>
              </a:rPr>
              <a:t>Pendulum Motion or Slow Rotation.</a:t>
            </a:r>
          </a:p>
        </p:txBody>
      </p:sp>
      <p:sp>
        <p:nvSpPr>
          <p:cNvPr id="18" name="正方形/長方形 9"/>
          <p:cNvSpPr>
            <a:spLocks noChangeArrowheads="1"/>
          </p:cNvSpPr>
          <p:nvPr/>
        </p:nvSpPr>
        <p:spPr bwMode="auto">
          <a:xfrm>
            <a:off x="7048202" y="4434558"/>
            <a:ext cx="5718771" cy="9755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7393" tIns="48696" rIns="97393" bIns="48696">
            <a:prstTxWarp prst="textNoShape">
              <a:avLst/>
            </a:prstTxWarp>
            <a:spAutoFit/>
          </a:bodyPr>
          <a:lstStyle/>
          <a:p>
            <a:r>
              <a:rPr lang="en-US" altLang="ja-JP" b="1" dirty="0" smtClean="0">
                <a:solidFill>
                  <a:srgbClr val="FF0000"/>
                </a:solidFill>
                <a:latin typeface="Helvetica" pitchFamily="-110" charset="0"/>
              </a:rPr>
              <a:t>We assume </a:t>
            </a:r>
          </a:p>
          <a:p>
            <a:r>
              <a:rPr lang="en-US" altLang="ja-JP" b="1" dirty="0" smtClean="0">
                <a:solidFill>
                  <a:srgbClr val="FF0000"/>
                </a:solidFill>
                <a:latin typeface="Helvetica" pitchFamily="-110" charset="0"/>
              </a:rPr>
              <a:t>NO Liquid Target or </a:t>
            </a:r>
          </a:p>
          <a:p>
            <a:r>
              <a:rPr lang="en-US" altLang="ja-JP" b="1" dirty="0" smtClean="0">
                <a:solidFill>
                  <a:srgbClr val="FF0000"/>
                </a:solidFill>
                <a:latin typeface="Helvetica" pitchFamily="-110" charset="0"/>
              </a:rPr>
              <a:t>NO Hybrid Target </a:t>
            </a:r>
            <a:endParaRPr lang="ja-JP" altLang="en-US" dirty="0">
              <a:solidFill>
                <a:srgbClr val="FF0000"/>
              </a:solidFill>
            </a:endParaRPr>
          </a:p>
        </p:txBody>
      </p:sp>
      <p:grpSp>
        <p:nvGrpSpPr>
          <p:cNvPr id="2" name="図形グループ 18"/>
          <p:cNvGrpSpPr/>
          <p:nvPr/>
        </p:nvGrpSpPr>
        <p:grpSpPr>
          <a:xfrm>
            <a:off x="248642" y="5850350"/>
            <a:ext cx="5884532" cy="1339558"/>
            <a:chOff x="266700" y="5943600"/>
            <a:chExt cx="5410200" cy="1294027"/>
          </a:xfrm>
        </p:grpSpPr>
        <p:sp>
          <p:nvSpPr>
            <p:cNvPr id="20" name="正方形/長方形 19"/>
            <p:cNvSpPr/>
            <p:nvPr/>
          </p:nvSpPr>
          <p:spPr>
            <a:xfrm>
              <a:off x="368300" y="5988902"/>
              <a:ext cx="5308600" cy="124872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ja-JP" sz="2600" b="1" dirty="0" smtClean="0">
                  <a:solidFill>
                    <a:srgbClr val="FF0000"/>
                  </a:solidFill>
                  <a:latin typeface="Helvetica" pitchFamily="-110" charset="0"/>
                </a:rPr>
                <a:t>Why just single solid target is </a:t>
              </a:r>
            </a:p>
            <a:p>
              <a:r>
                <a:rPr lang="en-US" altLang="ja-JP" sz="2600" b="1" dirty="0" smtClean="0">
                  <a:solidFill>
                    <a:srgbClr val="FF0000"/>
                  </a:solidFill>
                  <a:latin typeface="Helvetica" pitchFamily="-110" charset="0"/>
                </a:rPr>
                <a:t>OK in ILC ?</a:t>
              </a:r>
            </a:p>
            <a:p>
              <a:r>
                <a:rPr lang="en-US" altLang="ja-JP" sz="2600" b="1" dirty="0" smtClean="0">
                  <a:solidFill>
                    <a:srgbClr val="0000FF"/>
                  </a:solidFill>
                  <a:latin typeface="Helvetica" pitchFamily="-110" charset="0"/>
                </a:rPr>
                <a:t> </a:t>
              </a:r>
              <a:endParaRPr lang="ja-JP" altLang="en-US" sz="2600" dirty="0">
                <a:solidFill>
                  <a:srgbClr val="0000FF"/>
                </a:solidFill>
              </a:endParaRPr>
            </a:p>
          </p:txBody>
        </p:sp>
        <p:sp>
          <p:nvSpPr>
            <p:cNvPr id="21" name="角丸四角形 20"/>
            <p:cNvSpPr/>
            <p:nvPr/>
          </p:nvSpPr>
          <p:spPr>
            <a:xfrm>
              <a:off x="266700" y="5943600"/>
              <a:ext cx="4775200" cy="914400"/>
            </a:xfrm>
            <a:prstGeom prst="roundRect">
              <a:avLst/>
            </a:prstGeom>
            <a:noFill/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>
                <a:solidFill>
                  <a:srgbClr val="FF0000"/>
                </a:solidFill>
              </a:endParaRPr>
            </a:p>
          </p:txBody>
        </p:sp>
      </p:grpSp>
      <p:sp>
        <p:nvSpPr>
          <p:cNvPr id="22" name="角丸四角形 21"/>
          <p:cNvSpPr/>
          <p:nvPr/>
        </p:nvSpPr>
        <p:spPr>
          <a:xfrm>
            <a:off x="4896843" y="2230850"/>
            <a:ext cx="4018557" cy="931450"/>
          </a:xfrm>
          <a:prstGeom prst="roundRect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1"/>
          <p:cNvSpPr txBox="1">
            <a:spLocks/>
          </p:cNvSpPr>
          <p:nvPr/>
        </p:nvSpPr>
        <p:spPr>
          <a:xfrm>
            <a:off x="27628" y="-354965"/>
            <a:ext cx="9959501" cy="1354126"/>
          </a:xfrm>
          <a:prstGeom prst="rect">
            <a:avLst/>
          </a:prstGeom>
        </p:spPr>
        <p:txBody>
          <a:bodyPr vert="horz" lIns="97393" tIns="48696" rIns="97393" bIns="48696" rtlCol="0" anchor="ctr"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altLang="ja-JP" sz="4300" b="1" dirty="0" smtClean="0">
                <a:solidFill>
                  <a:srgbClr val="0000FF"/>
                </a:solidFill>
                <a:latin typeface="+mj-lt"/>
                <a:ea typeface="+mj-ea"/>
                <a:cs typeface="+mj-cs"/>
              </a:rPr>
              <a:t>What is the difference </a:t>
            </a:r>
            <a:r>
              <a:rPr lang="en-US" altLang="ja-JP" sz="4300" b="1" dirty="0" err="1" smtClean="0">
                <a:solidFill>
                  <a:srgbClr val="0000FF"/>
                </a:solidFill>
                <a:latin typeface="+mj-lt"/>
                <a:ea typeface="+mj-ea"/>
                <a:cs typeface="+mj-cs"/>
              </a:rPr>
              <a:t>wrt</a:t>
            </a:r>
            <a:r>
              <a:rPr lang="en-US" altLang="ja-JP" sz="4300" b="1" dirty="0" smtClean="0">
                <a:solidFill>
                  <a:srgbClr val="0000FF"/>
                </a:solidFill>
                <a:latin typeface="+mj-lt"/>
                <a:ea typeface="+mj-ea"/>
                <a:cs typeface="+mj-cs"/>
              </a:rPr>
              <a:t> GLC/NLC design</a:t>
            </a:r>
            <a:endParaRPr lang="ja-JP" altLang="en-US" sz="4300" b="1" dirty="0">
              <a:solidFill>
                <a:srgbClr val="0000FF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4" name="タイトル 1"/>
          <p:cNvSpPr txBox="1">
            <a:spLocks/>
          </p:cNvSpPr>
          <p:nvPr/>
        </p:nvSpPr>
        <p:spPr>
          <a:xfrm>
            <a:off x="404211" y="405577"/>
            <a:ext cx="9307101" cy="1255604"/>
          </a:xfrm>
          <a:prstGeom prst="rect">
            <a:avLst/>
          </a:prstGeom>
        </p:spPr>
        <p:txBody>
          <a:bodyPr vert="horz" lIns="97393" tIns="48696" rIns="97393" bIns="48696" rtlCol="0" anchor="ctr">
            <a:normAutofit/>
          </a:bodyPr>
          <a:lstStyle/>
          <a:p>
            <a:pPr>
              <a:lnSpc>
                <a:spcPts val="3890"/>
              </a:lnSpc>
              <a:spcBef>
                <a:spcPct val="0"/>
              </a:spcBef>
              <a:defRPr/>
            </a:pPr>
            <a:r>
              <a:rPr lang="en-US" altLang="ja-JP" sz="3400" b="1" dirty="0" smtClean="0">
                <a:latin typeface="+mj-lt"/>
                <a:ea typeface="+mj-ea"/>
                <a:cs typeface="+mj-cs"/>
              </a:rPr>
              <a:t>Old GLC/NLC design employed 3 targets.</a:t>
            </a:r>
          </a:p>
          <a:p>
            <a:pPr>
              <a:lnSpc>
                <a:spcPts val="3890"/>
              </a:lnSpc>
              <a:spcBef>
                <a:spcPct val="0"/>
              </a:spcBef>
              <a:defRPr/>
            </a:pPr>
            <a:r>
              <a:rPr lang="en-US" altLang="ja-JP" sz="3400" b="1" dirty="0" smtClean="0">
                <a:latin typeface="+mj-lt"/>
                <a:ea typeface="+mj-ea"/>
                <a:cs typeface="+mj-cs"/>
              </a:rPr>
              <a:t>Why single target can survive in </a:t>
            </a:r>
            <a:r>
              <a:rPr lang="en-US" altLang="ja-JP" sz="3400" b="1" dirty="0" smtClean="0"/>
              <a:t>ILC 300 Hz.</a:t>
            </a:r>
            <a:r>
              <a:rPr lang="en-US" altLang="ja-JP" sz="3800" b="1" dirty="0" smtClean="0"/>
              <a:t> </a:t>
            </a:r>
            <a:endParaRPr lang="en-US" altLang="ja-JP" sz="3800" b="1" dirty="0" smtClean="0">
              <a:latin typeface="+mj-lt"/>
              <a:ea typeface="+mj-ea"/>
              <a:cs typeface="+mj-cs"/>
            </a:endParaRPr>
          </a:p>
          <a:p>
            <a:pPr>
              <a:spcBef>
                <a:spcPct val="0"/>
              </a:spcBef>
              <a:defRPr/>
            </a:pPr>
            <a:endParaRPr lang="ja-JP" altLang="en-US" sz="3800" b="1" dirty="0"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1"/>
          <p:cNvSpPr txBox="1">
            <a:spLocks/>
          </p:cNvSpPr>
          <p:nvPr/>
        </p:nvSpPr>
        <p:spPr>
          <a:xfrm>
            <a:off x="27628" y="-354965"/>
            <a:ext cx="9959501" cy="1354126"/>
          </a:xfrm>
          <a:prstGeom prst="rect">
            <a:avLst/>
          </a:prstGeom>
        </p:spPr>
        <p:txBody>
          <a:bodyPr vert="horz" lIns="97393" tIns="48696" rIns="97393" bIns="48696" rtlCol="0" anchor="ctr"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altLang="ja-JP" sz="4300" b="1" dirty="0" smtClean="0">
                <a:solidFill>
                  <a:srgbClr val="0000FF"/>
                </a:solidFill>
                <a:latin typeface="+mj-lt"/>
                <a:ea typeface="+mj-ea"/>
                <a:cs typeface="+mj-cs"/>
              </a:rPr>
              <a:t>What is the difference </a:t>
            </a:r>
            <a:r>
              <a:rPr lang="en-US" altLang="ja-JP" sz="4300" b="1" dirty="0" err="1" smtClean="0">
                <a:solidFill>
                  <a:srgbClr val="0000FF"/>
                </a:solidFill>
                <a:latin typeface="+mj-lt"/>
                <a:ea typeface="+mj-ea"/>
                <a:cs typeface="+mj-cs"/>
              </a:rPr>
              <a:t>wrt</a:t>
            </a:r>
            <a:r>
              <a:rPr lang="en-US" altLang="ja-JP" sz="4300" b="1" dirty="0" smtClean="0">
                <a:solidFill>
                  <a:srgbClr val="0000FF"/>
                </a:solidFill>
                <a:latin typeface="+mj-lt"/>
                <a:ea typeface="+mj-ea"/>
                <a:cs typeface="+mj-cs"/>
              </a:rPr>
              <a:t> GLC/NLC design</a:t>
            </a:r>
            <a:endParaRPr lang="ja-JP" altLang="en-US" sz="4300" b="1" dirty="0">
              <a:solidFill>
                <a:srgbClr val="0000FF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4" name="タイトル 1"/>
          <p:cNvSpPr txBox="1">
            <a:spLocks/>
          </p:cNvSpPr>
          <p:nvPr/>
        </p:nvSpPr>
        <p:spPr>
          <a:xfrm>
            <a:off x="404211" y="405577"/>
            <a:ext cx="9307101" cy="1255604"/>
          </a:xfrm>
          <a:prstGeom prst="rect">
            <a:avLst/>
          </a:prstGeom>
        </p:spPr>
        <p:txBody>
          <a:bodyPr vert="horz" lIns="97393" tIns="48696" rIns="97393" bIns="48696" rtlCol="0" anchor="ctr">
            <a:normAutofit/>
          </a:bodyPr>
          <a:lstStyle/>
          <a:p>
            <a:pPr>
              <a:lnSpc>
                <a:spcPts val="3890"/>
              </a:lnSpc>
              <a:spcBef>
                <a:spcPct val="0"/>
              </a:spcBef>
              <a:defRPr/>
            </a:pPr>
            <a:r>
              <a:rPr lang="en-US" altLang="ja-JP" sz="3400" b="1" dirty="0" smtClean="0">
                <a:latin typeface="+mj-lt"/>
                <a:ea typeface="+mj-ea"/>
                <a:cs typeface="+mj-cs"/>
              </a:rPr>
              <a:t>Old GLC/NLC design employed 3 targets.</a:t>
            </a:r>
          </a:p>
          <a:p>
            <a:pPr>
              <a:lnSpc>
                <a:spcPts val="3890"/>
              </a:lnSpc>
              <a:spcBef>
                <a:spcPct val="0"/>
              </a:spcBef>
              <a:defRPr/>
            </a:pPr>
            <a:r>
              <a:rPr lang="en-US" altLang="ja-JP" sz="3400" b="1" dirty="0" smtClean="0">
                <a:latin typeface="+mj-lt"/>
                <a:ea typeface="+mj-ea"/>
                <a:cs typeface="+mj-cs"/>
              </a:rPr>
              <a:t>Why single target can survive in </a:t>
            </a:r>
            <a:r>
              <a:rPr lang="en-US" altLang="ja-JP" sz="3400" b="1" dirty="0" smtClean="0"/>
              <a:t>ILC 300 Hz.</a:t>
            </a:r>
            <a:r>
              <a:rPr lang="en-US" altLang="ja-JP" sz="3800" b="1" dirty="0" smtClean="0"/>
              <a:t> </a:t>
            </a:r>
            <a:endParaRPr lang="en-US" altLang="ja-JP" sz="3800" b="1" dirty="0" smtClean="0">
              <a:latin typeface="+mj-lt"/>
              <a:ea typeface="+mj-ea"/>
              <a:cs typeface="+mj-cs"/>
            </a:endParaRPr>
          </a:p>
          <a:p>
            <a:pPr>
              <a:spcBef>
                <a:spcPct val="0"/>
              </a:spcBef>
              <a:defRPr/>
            </a:pPr>
            <a:endParaRPr lang="ja-JP" altLang="en-US" sz="3800" b="1" dirty="0">
              <a:latin typeface="+mj-lt"/>
              <a:ea typeface="+mj-ea"/>
              <a:cs typeface="+mj-cs"/>
            </a:endParaRPr>
          </a:p>
        </p:txBody>
      </p:sp>
      <p:sp>
        <p:nvSpPr>
          <p:cNvPr id="7" name="タイトル 1"/>
          <p:cNvSpPr txBox="1">
            <a:spLocks/>
          </p:cNvSpPr>
          <p:nvPr/>
        </p:nvSpPr>
        <p:spPr>
          <a:xfrm>
            <a:off x="445651" y="1501682"/>
            <a:ext cx="9307101" cy="736224"/>
          </a:xfrm>
          <a:prstGeom prst="rect">
            <a:avLst/>
          </a:prstGeom>
        </p:spPr>
        <p:txBody>
          <a:bodyPr vert="horz" lIns="97393" tIns="48696" rIns="97393" bIns="48696" rtlCol="0" anchor="ctr">
            <a:normAutofit/>
          </a:bodyPr>
          <a:lstStyle/>
          <a:p>
            <a:pPr>
              <a:spcBef>
                <a:spcPct val="0"/>
              </a:spcBef>
              <a:defRPr/>
            </a:pPr>
            <a:r>
              <a:rPr lang="en-US" altLang="ja-JP" sz="3400" b="1" dirty="0" smtClean="0">
                <a:solidFill>
                  <a:srgbClr val="FF0000"/>
                </a:solidFill>
              </a:rPr>
              <a:t>Because, improved optimization in ILC 300 Hz.</a:t>
            </a:r>
            <a:r>
              <a:rPr lang="en-US" altLang="ja-JP" sz="3800" b="1" dirty="0" smtClean="0">
                <a:solidFill>
                  <a:srgbClr val="FF0000"/>
                </a:solidFill>
              </a:rPr>
              <a:t> </a:t>
            </a:r>
            <a:r>
              <a:rPr lang="en-US" altLang="ja-JP" sz="3800" b="1" dirty="0" smtClean="0"/>
              <a:t>  </a:t>
            </a:r>
            <a:endParaRPr lang="en-US" altLang="ja-JP" sz="3800" b="1" dirty="0" smtClean="0">
              <a:latin typeface="+mj-lt"/>
              <a:ea typeface="+mj-ea"/>
              <a:cs typeface="+mj-cs"/>
            </a:endParaRPr>
          </a:p>
          <a:p>
            <a:pPr>
              <a:spcBef>
                <a:spcPct val="0"/>
              </a:spcBef>
              <a:defRPr/>
            </a:pPr>
            <a:endParaRPr lang="ja-JP" altLang="en-US" sz="3800" b="1" dirty="0"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11"/>
          <p:cNvSpPr>
            <a:spLocks noChangeArrowheads="1"/>
          </p:cNvSpPr>
          <p:nvPr/>
        </p:nvSpPr>
        <p:spPr bwMode="auto">
          <a:xfrm>
            <a:off x="1800930" y="-2091993"/>
            <a:ext cx="196688" cy="390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7393" tIns="48696" rIns="97393" bIns="48696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  <p:sp>
        <p:nvSpPr>
          <p:cNvPr id="41987" name="Rectangle 2"/>
          <p:cNvSpPr>
            <a:spLocks noChangeArrowheads="1"/>
          </p:cNvSpPr>
          <p:nvPr/>
        </p:nvSpPr>
        <p:spPr bwMode="auto">
          <a:xfrm>
            <a:off x="2776505" y="31225"/>
            <a:ext cx="5148966" cy="7908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7393" tIns="48696" rIns="97393" bIns="48696">
            <a:prstTxWarp prst="textNoShape">
              <a:avLst/>
            </a:prstTxWarp>
            <a:spAutoFit/>
          </a:bodyPr>
          <a:lstStyle/>
          <a:p>
            <a:r>
              <a:rPr lang="en-US" altLang="ja-JP" sz="4500" b="1" dirty="0">
                <a:solidFill>
                  <a:srgbClr val="0000FF"/>
                </a:solidFill>
              </a:rPr>
              <a:t>300 Hz scheme</a:t>
            </a:r>
          </a:p>
        </p:txBody>
      </p:sp>
      <p:sp>
        <p:nvSpPr>
          <p:cNvPr id="41988" name="正方形/長方形 9"/>
          <p:cNvSpPr>
            <a:spLocks noChangeArrowheads="1"/>
          </p:cNvSpPr>
          <p:nvPr/>
        </p:nvSpPr>
        <p:spPr bwMode="auto">
          <a:xfrm>
            <a:off x="331523" y="709930"/>
            <a:ext cx="4972844" cy="560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7393" tIns="48696" rIns="97393" bIns="48696">
            <a:prstTxWarp prst="textNoShape">
              <a:avLst/>
            </a:prstTxWarp>
            <a:spAutoFit/>
          </a:bodyPr>
          <a:lstStyle/>
          <a:p>
            <a:r>
              <a:rPr lang="en-US" altLang="ja-JP" sz="3000" b="1" dirty="0">
                <a:latin typeface="Helvetica" pitchFamily="-110" charset="0"/>
              </a:rPr>
              <a:t>• Stretching in time</a:t>
            </a:r>
            <a:endParaRPr lang="ja-JP" altLang="en-US" sz="3000" dirty="0"/>
          </a:p>
        </p:txBody>
      </p:sp>
      <p:sp>
        <p:nvSpPr>
          <p:cNvPr id="41989" name="正方形/長方形 9"/>
          <p:cNvSpPr>
            <a:spLocks noChangeArrowheads="1"/>
          </p:cNvSpPr>
          <p:nvPr/>
        </p:nvSpPr>
        <p:spPr bwMode="auto">
          <a:xfrm>
            <a:off x="331523" y="1498741"/>
            <a:ext cx="8288073" cy="560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7393" tIns="48696" rIns="97393" bIns="48696">
            <a:prstTxWarp prst="textNoShape">
              <a:avLst/>
            </a:prstTxWarp>
            <a:spAutoFit/>
          </a:bodyPr>
          <a:lstStyle/>
          <a:p>
            <a:r>
              <a:rPr lang="en-US" altLang="ja-JP" sz="3000" b="1" dirty="0">
                <a:latin typeface="Helvetica" pitchFamily="-110" charset="0"/>
              </a:rPr>
              <a:t>• The Same as the Warm colliders </a:t>
            </a:r>
            <a:endParaRPr lang="ja-JP" altLang="en-US" sz="3000" dirty="0"/>
          </a:p>
        </p:txBody>
      </p:sp>
      <p:sp>
        <p:nvSpPr>
          <p:cNvPr id="41990" name="正方形/長方形 9"/>
          <p:cNvSpPr>
            <a:spLocks noChangeArrowheads="1"/>
          </p:cNvSpPr>
          <p:nvPr/>
        </p:nvSpPr>
        <p:spPr bwMode="auto">
          <a:xfrm>
            <a:off x="994569" y="1972028"/>
            <a:ext cx="8288073" cy="1483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7393" tIns="48696" rIns="97393" bIns="48696">
            <a:prstTxWarp prst="textNoShape">
              <a:avLst/>
            </a:prstTxWarp>
            <a:spAutoFit/>
          </a:bodyPr>
          <a:lstStyle/>
          <a:p>
            <a:r>
              <a:rPr lang="en-US" altLang="ja-JP" sz="3000" b="1" dirty="0">
                <a:latin typeface="Helvetica" pitchFamily="-110" charset="0"/>
              </a:rPr>
              <a:t>NLC  120 Hz</a:t>
            </a:r>
          </a:p>
          <a:p>
            <a:r>
              <a:rPr lang="en-US" altLang="ja-JP" sz="3000" b="1" dirty="0">
                <a:latin typeface="Helvetica" pitchFamily="-110" charset="0"/>
              </a:rPr>
              <a:t>GLC  150 Hz</a:t>
            </a:r>
          </a:p>
          <a:p>
            <a:r>
              <a:rPr lang="en-US" altLang="ja-JP" sz="3000" b="1" dirty="0">
                <a:latin typeface="Helvetica" pitchFamily="-110" charset="0"/>
              </a:rPr>
              <a:t>CLIC   50 Hz </a:t>
            </a:r>
            <a:endParaRPr lang="ja-JP" altLang="en-US" sz="3000" dirty="0"/>
          </a:p>
        </p:txBody>
      </p:sp>
      <p:sp>
        <p:nvSpPr>
          <p:cNvPr id="41991" name="正方形/長方形 9"/>
          <p:cNvSpPr>
            <a:spLocks noChangeArrowheads="1"/>
          </p:cNvSpPr>
          <p:nvPr/>
        </p:nvSpPr>
        <p:spPr bwMode="auto">
          <a:xfrm>
            <a:off x="5055725" y="2287552"/>
            <a:ext cx="5718771" cy="560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7393" tIns="48696" rIns="97393" bIns="48696">
            <a:prstTxWarp prst="textNoShape">
              <a:avLst/>
            </a:prstTxWarp>
            <a:spAutoFit/>
          </a:bodyPr>
          <a:lstStyle/>
          <a:p>
            <a:r>
              <a:rPr lang="en-US" altLang="ja-JP" sz="3000" b="1" dirty="0">
                <a:latin typeface="Helvetica" pitchFamily="-110" charset="0"/>
              </a:rPr>
              <a:t>Employs 3-4 targets </a:t>
            </a:r>
            <a:endParaRPr lang="ja-JP" altLang="en-US" sz="3000" dirty="0"/>
          </a:p>
        </p:txBody>
      </p:sp>
      <p:cxnSp>
        <p:nvCxnSpPr>
          <p:cNvPr id="41992" name="直線矢印コネクタ 8"/>
          <p:cNvCxnSpPr>
            <a:cxnSpLocks noChangeShapeType="1"/>
          </p:cNvCxnSpPr>
          <p:nvPr/>
        </p:nvCxnSpPr>
        <p:spPr bwMode="auto">
          <a:xfrm rot="10800000">
            <a:off x="3480991" y="2366433"/>
            <a:ext cx="1408972" cy="197203"/>
          </a:xfrm>
          <a:prstGeom prst="straightConnector1">
            <a:avLst/>
          </a:prstGeom>
          <a:noFill/>
          <a:ln w="57150">
            <a:solidFill>
              <a:schemeClr val="tx1"/>
            </a:solidFill>
            <a:round/>
            <a:headEnd/>
            <a:tailEnd type="arrow" w="med" len="med"/>
          </a:ln>
        </p:spPr>
      </p:cxnSp>
      <p:cxnSp>
        <p:nvCxnSpPr>
          <p:cNvPr id="41993" name="直線矢印コネクタ 10"/>
          <p:cNvCxnSpPr>
            <a:cxnSpLocks noChangeShapeType="1"/>
          </p:cNvCxnSpPr>
          <p:nvPr/>
        </p:nvCxnSpPr>
        <p:spPr bwMode="auto">
          <a:xfrm rot="10800000" flipV="1">
            <a:off x="3480991" y="2563636"/>
            <a:ext cx="1574734" cy="197203"/>
          </a:xfrm>
          <a:prstGeom prst="straightConnector1">
            <a:avLst/>
          </a:prstGeom>
          <a:noFill/>
          <a:ln w="57150">
            <a:solidFill>
              <a:schemeClr val="tx1"/>
            </a:solidFill>
            <a:round/>
            <a:headEnd/>
            <a:tailEnd type="arrow" w="med" len="med"/>
          </a:ln>
        </p:spPr>
      </p:cxnSp>
      <p:sp>
        <p:nvSpPr>
          <p:cNvPr id="41994" name="正方形/長方形 9"/>
          <p:cNvSpPr>
            <a:spLocks noChangeArrowheads="1"/>
          </p:cNvSpPr>
          <p:nvPr/>
        </p:nvSpPr>
        <p:spPr bwMode="auto">
          <a:xfrm>
            <a:off x="5304367" y="2681958"/>
            <a:ext cx="5718771" cy="390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7393" tIns="48696" rIns="97393" bIns="48696">
            <a:prstTxWarp prst="textNoShape">
              <a:avLst/>
            </a:prstTxWarp>
            <a:spAutoFit/>
          </a:bodyPr>
          <a:lstStyle/>
          <a:p>
            <a:r>
              <a:rPr lang="en-US" altLang="ja-JP" b="1">
                <a:solidFill>
                  <a:srgbClr val="FF0000"/>
                </a:solidFill>
                <a:latin typeface="Helvetica" pitchFamily="-110" charset="0"/>
              </a:rPr>
              <a:t>Thermal Shockwave </a:t>
            </a:r>
            <a:endParaRPr lang="ja-JP" altLang="en-US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11"/>
          <p:cNvSpPr>
            <a:spLocks noChangeArrowheads="1"/>
          </p:cNvSpPr>
          <p:nvPr/>
        </p:nvSpPr>
        <p:spPr bwMode="auto">
          <a:xfrm>
            <a:off x="1800930" y="-2091993"/>
            <a:ext cx="196688" cy="390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7393" tIns="48696" rIns="97393" bIns="48696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  <p:sp>
        <p:nvSpPr>
          <p:cNvPr id="44035" name="Rectangle 2"/>
          <p:cNvSpPr>
            <a:spLocks noChangeArrowheads="1"/>
          </p:cNvSpPr>
          <p:nvPr/>
        </p:nvSpPr>
        <p:spPr bwMode="auto">
          <a:xfrm>
            <a:off x="2790318" y="31225"/>
            <a:ext cx="5148966" cy="7908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7393" tIns="48696" rIns="97393" bIns="48696">
            <a:prstTxWarp prst="textNoShape">
              <a:avLst/>
            </a:prstTxWarp>
            <a:spAutoFit/>
          </a:bodyPr>
          <a:lstStyle/>
          <a:p>
            <a:r>
              <a:rPr lang="en-US" altLang="ja-JP" sz="4500" b="1" dirty="0">
                <a:solidFill>
                  <a:srgbClr val="0000FF"/>
                </a:solidFill>
              </a:rPr>
              <a:t>300 Hz scheme</a:t>
            </a:r>
          </a:p>
        </p:txBody>
      </p:sp>
      <p:sp>
        <p:nvSpPr>
          <p:cNvPr id="44036" name="正方形/長方形 9"/>
          <p:cNvSpPr>
            <a:spLocks noChangeArrowheads="1"/>
          </p:cNvSpPr>
          <p:nvPr/>
        </p:nvSpPr>
        <p:spPr bwMode="auto">
          <a:xfrm>
            <a:off x="331523" y="709930"/>
            <a:ext cx="4972844" cy="560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7393" tIns="48696" rIns="97393" bIns="48696">
            <a:prstTxWarp prst="textNoShape">
              <a:avLst/>
            </a:prstTxWarp>
            <a:spAutoFit/>
          </a:bodyPr>
          <a:lstStyle/>
          <a:p>
            <a:r>
              <a:rPr lang="en-US" altLang="ja-JP" sz="3000" b="1" dirty="0">
                <a:latin typeface="Helvetica" pitchFamily="-110" charset="0"/>
              </a:rPr>
              <a:t>• Stretching in time</a:t>
            </a:r>
            <a:endParaRPr lang="ja-JP" altLang="en-US" sz="3000" dirty="0"/>
          </a:p>
        </p:txBody>
      </p:sp>
      <p:sp>
        <p:nvSpPr>
          <p:cNvPr id="44037" name="正方形/長方形 9"/>
          <p:cNvSpPr>
            <a:spLocks noChangeArrowheads="1"/>
          </p:cNvSpPr>
          <p:nvPr/>
        </p:nvSpPr>
        <p:spPr bwMode="auto">
          <a:xfrm>
            <a:off x="331523" y="1498741"/>
            <a:ext cx="8288073" cy="560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7393" tIns="48696" rIns="97393" bIns="48696">
            <a:prstTxWarp prst="textNoShape">
              <a:avLst/>
            </a:prstTxWarp>
            <a:spAutoFit/>
          </a:bodyPr>
          <a:lstStyle/>
          <a:p>
            <a:r>
              <a:rPr lang="en-US" altLang="ja-JP" sz="3000" b="1" dirty="0">
                <a:latin typeface="Helvetica" pitchFamily="-110" charset="0"/>
              </a:rPr>
              <a:t>• The Same as the Warm colliders </a:t>
            </a:r>
            <a:endParaRPr lang="ja-JP" altLang="en-US" sz="3000" dirty="0"/>
          </a:p>
        </p:txBody>
      </p:sp>
      <p:sp>
        <p:nvSpPr>
          <p:cNvPr id="44038" name="正方形/長方形 9"/>
          <p:cNvSpPr>
            <a:spLocks noChangeArrowheads="1"/>
          </p:cNvSpPr>
          <p:nvPr/>
        </p:nvSpPr>
        <p:spPr bwMode="auto">
          <a:xfrm>
            <a:off x="994569" y="1972028"/>
            <a:ext cx="8288073" cy="1483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7393" tIns="48696" rIns="97393" bIns="48696">
            <a:prstTxWarp prst="textNoShape">
              <a:avLst/>
            </a:prstTxWarp>
            <a:spAutoFit/>
          </a:bodyPr>
          <a:lstStyle/>
          <a:p>
            <a:r>
              <a:rPr lang="en-US" altLang="ja-JP" sz="3000" b="1" dirty="0">
                <a:latin typeface="Helvetica" pitchFamily="-110" charset="0"/>
              </a:rPr>
              <a:t>NLC  120 Hz</a:t>
            </a:r>
          </a:p>
          <a:p>
            <a:r>
              <a:rPr lang="en-US" altLang="ja-JP" sz="3000" b="1" dirty="0">
                <a:latin typeface="Helvetica" pitchFamily="-110" charset="0"/>
              </a:rPr>
              <a:t>GLC  150 Hz</a:t>
            </a:r>
          </a:p>
          <a:p>
            <a:r>
              <a:rPr lang="en-US" altLang="ja-JP" sz="3000" b="1" dirty="0">
                <a:latin typeface="Helvetica" pitchFamily="-110" charset="0"/>
              </a:rPr>
              <a:t>CLIC   50 Hz </a:t>
            </a:r>
            <a:endParaRPr lang="ja-JP" altLang="en-US" sz="3000" dirty="0"/>
          </a:p>
        </p:txBody>
      </p:sp>
      <p:sp>
        <p:nvSpPr>
          <p:cNvPr id="44039" name="正方形/長方形 9"/>
          <p:cNvSpPr>
            <a:spLocks noChangeArrowheads="1"/>
          </p:cNvSpPr>
          <p:nvPr/>
        </p:nvSpPr>
        <p:spPr bwMode="auto">
          <a:xfrm>
            <a:off x="5055725" y="2287552"/>
            <a:ext cx="5718771" cy="560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7393" tIns="48696" rIns="97393" bIns="48696">
            <a:prstTxWarp prst="textNoShape">
              <a:avLst/>
            </a:prstTxWarp>
            <a:spAutoFit/>
          </a:bodyPr>
          <a:lstStyle/>
          <a:p>
            <a:r>
              <a:rPr lang="en-US" altLang="ja-JP" sz="3000" b="1" dirty="0">
                <a:latin typeface="Helvetica" pitchFamily="-110" charset="0"/>
              </a:rPr>
              <a:t>Employs 3-4 targets </a:t>
            </a:r>
            <a:endParaRPr lang="ja-JP" altLang="en-US" sz="3000" dirty="0"/>
          </a:p>
        </p:txBody>
      </p:sp>
      <p:cxnSp>
        <p:nvCxnSpPr>
          <p:cNvPr id="44040" name="直線矢印コネクタ 8"/>
          <p:cNvCxnSpPr>
            <a:cxnSpLocks noChangeShapeType="1"/>
          </p:cNvCxnSpPr>
          <p:nvPr/>
        </p:nvCxnSpPr>
        <p:spPr bwMode="auto">
          <a:xfrm rot="10800000">
            <a:off x="3480991" y="2366433"/>
            <a:ext cx="1408972" cy="197203"/>
          </a:xfrm>
          <a:prstGeom prst="straightConnector1">
            <a:avLst/>
          </a:prstGeom>
          <a:noFill/>
          <a:ln w="57150">
            <a:solidFill>
              <a:schemeClr val="tx1"/>
            </a:solidFill>
            <a:round/>
            <a:headEnd/>
            <a:tailEnd type="arrow" w="med" len="med"/>
          </a:ln>
        </p:spPr>
      </p:cxnSp>
      <p:cxnSp>
        <p:nvCxnSpPr>
          <p:cNvPr id="44041" name="直線矢印コネクタ 10"/>
          <p:cNvCxnSpPr>
            <a:cxnSpLocks noChangeShapeType="1"/>
          </p:cNvCxnSpPr>
          <p:nvPr/>
        </p:nvCxnSpPr>
        <p:spPr bwMode="auto">
          <a:xfrm rot="10800000" flipV="1">
            <a:off x="3480991" y="2563636"/>
            <a:ext cx="1574734" cy="197203"/>
          </a:xfrm>
          <a:prstGeom prst="straightConnector1">
            <a:avLst/>
          </a:prstGeom>
          <a:noFill/>
          <a:ln w="57150">
            <a:solidFill>
              <a:schemeClr val="tx1"/>
            </a:solidFill>
            <a:round/>
            <a:headEnd/>
            <a:tailEnd type="arrow" w="med" len="med"/>
          </a:ln>
        </p:spPr>
      </p:cxnSp>
      <p:sp>
        <p:nvSpPr>
          <p:cNvPr id="44042" name="正方形/長方形 9"/>
          <p:cNvSpPr>
            <a:spLocks noChangeArrowheads="1"/>
          </p:cNvSpPr>
          <p:nvPr/>
        </p:nvSpPr>
        <p:spPr bwMode="auto">
          <a:xfrm>
            <a:off x="331523" y="3549650"/>
            <a:ext cx="8288073" cy="560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7393" tIns="48696" rIns="97393" bIns="48696">
            <a:prstTxWarp prst="textNoShape">
              <a:avLst/>
            </a:prstTxWarp>
            <a:spAutoFit/>
          </a:bodyPr>
          <a:lstStyle/>
          <a:p>
            <a:r>
              <a:rPr lang="en-US" altLang="ja-JP" sz="3000" b="1" dirty="0">
                <a:latin typeface="Helvetica" pitchFamily="-110" charset="0"/>
              </a:rPr>
              <a:t>• We try to employ single target. </a:t>
            </a:r>
            <a:endParaRPr lang="ja-JP" altLang="en-US" sz="3000" dirty="0"/>
          </a:p>
        </p:txBody>
      </p:sp>
      <p:sp>
        <p:nvSpPr>
          <p:cNvPr id="44043" name="Rectangle 30"/>
          <p:cNvSpPr>
            <a:spLocks noChangeArrowheads="1"/>
          </p:cNvSpPr>
          <p:nvPr/>
        </p:nvSpPr>
        <p:spPr bwMode="auto">
          <a:xfrm>
            <a:off x="745927" y="4101818"/>
            <a:ext cx="4698302" cy="390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7393" tIns="48696" rIns="97393" bIns="48696">
            <a:prstTxWarp prst="textNoShape">
              <a:avLst/>
            </a:prstTxWarp>
            <a:spAutoFit/>
          </a:bodyPr>
          <a:lstStyle/>
          <a:p>
            <a:pPr algn="ctr"/>
            <a:r>
              <a:rPr lang="en-US" altLang="ja-JP" b="1" dirty="0" smtClean="0">
                <a:latin typeface="Helvetica" pitchFamily="-110" charset="0"/>
              </a:rPr>
              <a:t>Amorphous </a:t>
            </a:r>
            <a:r>
              <a:rPr lang="en-US" altLang="ja-JP" b="1" dirty="0">
                <a:latin typeface="Helvetica" pitchFamily="-110" charset="0"/>
              </a:rPr>
              <a:t>Tungsten</a:t>
            </a:r>
          </a:p>
        </p:txBody>
      </p:sp>
      <p:sp>
        <p:nvSpPr>
          <p:cNvPr id="44048" name="正方形/長方形 9"/>
          <p:cNvSpPr>
            <a:spLocks noChangeArrowheads="1"/>
          </p:cNvSpPr>
          <p:nvPr/>
        </p:nvSpPr>
        <p:spPr bwMode="auto">
          <a:xfrm>
            <a:off x="5304367" y="2681958"/>
            <a:ext cx="5718771" cy="390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7393" tIns="48696" rIns="97393" bIns="48696">
            <a:prstTxWarp prst="textNoShape">
              <a:avLst/>
            </a:prstTxWarp>
            <a:spAutoFit/>
          </a:bodyPr>
          <a:lstStyle/>
          <a:p>
            <a:r>
              <a:rPr lang="en-US" altLang="ja-JP" b="1">
                <a:solidFill>
                  <a:srgbClr val="FF0000"/>
                </a:solidFill>
                <a:latin typeface="Helvetica" pitchFamily="-110" charset="0"/>
              </a:rPr>
              <a:t>Thermal Shockwave </a:t>
            </a:r>
            <a:endParaRPr lang="ja-JP" altLang="en-US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11"/>
          <p:cNvSpPr>
            <a:spLocks noChangeArrowheads="1"/>
          </p:cNvSpPr>
          <p:nvPr/>
        </p:nvSpPr>
        <p:spPr bwMode="auto">
          <a:xfrm>
            <a:off x="1800930" y="-2091993"/>
            <a:ext cx="196688" cy="390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7393" tIns="48696" rIns="97393" bIns="48696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  <p:sp>
        <p:nvSpPr>
          <p:cNvPr id="44035" name="Rectangle 2"/>
          <p:cNvSpPr>
            <a:spLocks noChangeArrowheads="1"/>
          </p:cNvSpPr>
          <p:nvPr/>
        </p:nvSpPr>
        <p:spPr bwMode="auto">
          <a:xfrm>
            <a:off x="2790318" y="31225"/>
            <a:ext cx="5148966" cy="7908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7393" tIns="48696" rIns="97393" bIns="48696">
            <a:prstTxWarp prst="textNoShape">
              <a:avLst/>
            </a:prstTxWarp>
            <a:spAutoFit/>
          </a:bodyPr>
          <a:lstStyle/>
          <a:p>
            <a:r>
              <a:rPr lang="en-US" altLang="ja-JP" sz="4500" b="1" dirty="0">
                <a:solidFill>
                  <a:srgbClr val="0000FF"/>
                </a:solidFill>
              </a:rPr>
              <a:t>300 Hz scheme</a:t>
            </a:r>
          </a:p>
        </p:txBody>
      </p:sp>
      <p:sp>
        <p:nvSpPr>
          <p:cNvPr id="44036" name="正方形/長方形 9"/>
          <p:cNvSpPr>
            <a:spLocks noChangeArrowheads="1"/>
          </p:cNvSpPr>
          <p:nvPr/>
        </p:nvSpPr>
        <p:spPr bwMode="auto">
          <a:xfrm>
            <a:off x="331523" y="709930"/>
            <a:ext cx="4972844" cy="560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7393" tIns="48696" rIns="97393" bIns="48696">
            <a:prstTxWarp prst="textNoShape">
              <a:avLst/>
            </a:prstTxWarp>
            <a:spAutoFit/>
          </a:bodyPr>
          <a:lstStyle/>
          <a:p>
            <a:r>
              <a:rPr lang="en-US" altLang="ja-JP" sz="3000" b="1" dirty="0">
                <a:latin typeface="Helvetica" pitchFamily="-110" charset="0"/>
              </a:rPr>
              <a:t>• Stretching in time</a:t>
            </a:r>
            <a:endParaRPr lang="ja-JP" altLang="en-US" sz="3000" dirty="0"/>
          </a:p>
        </p:txBody>
      </p:sp>
      <p:sp>
        <p:nvSpPr>
          <p:cNvPr id="44037" name="正方形/長方形 9"/>
          <p:cNvSpPr>
            <a:spLocks noChangeArrowheads="1"/>
          </p:cNvSpPr>
          <p:nvPr/>
        </p:nvSpPr>
        <p:spPr bwMode="auto">
          <a:xfrm>
            <a:off x="331523" y="1498741"/>
            <a:ext cx="8288073" cy="560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7393" tIns="48696" rIns="97393" bIns="48696">
            <a:prstTxWarp prst="textNoShape">
              <a:avLst/>
            </a:prstTxWarp>
            <a:spAutoFit/>
          </a:bodyPr>
          <a:lstStyle/>
          <a:p>
            <a:r>
              <a:rPr lang="en-US" altLang="ja-JP" sz="3000" b="1" dirty="0">
                <a:latin typeface="Helvetica" pitchFamily="-110" charset="0"/>
              </a:rPr>
              <a:t>• The Same as the Warm colliders </a:t>
            </a:r>
            <a:endParaRPr lang="ja-JP" altLang="en-US" sz="3000" dirty="0"/>
          </a:p>
        </p:txBody>
      </p:sp>
      <p:sp>
        <p:nvSpPr>
          <p:cNvPr id="44038" name="正方形/長方形 9"/>
          <p:cNvSpPr>
            <a:spLocks noChangeArrowheads="1"/>
          </p:cNvSpPr>
          <p:nvPr/>
        </p:nvSpPr>
        <p:spPr bwMode="auto">
          <a:xfrm>
            <a:off x="994569" y="1972028"/>
            <a:ext cx="8288073" cy="1483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7393" tIns="48696" rIns="97393" bIns="48696">
            <a:prstTxWarp prst="textNoShape">
              <a:avLst/>
            </a:prstTxWarp>
            <a:spAutoFit/>
          </a:bodyPr>
          <a:lstStyle/>
          <a:p>
            <a:r>
              <a:rPr lang="en-US" altLang="ja-JP" sz="3000" b="1" dirty="0">
                <a:latin typeface="Helvetica" pitchFamily="-110" charset="0"/>
              </a:rPr>
              <a:t>NLC  120 Hz</a:t>
            </a:r>
          </a:p>
          <a:p>
            <a:r>
              <a:rPr lang="en-US" altLang="ja-JP" sz="3000" b="1" dirty="0">
                <a:latin typeface="Helvetica" pitchFamily="-110" charset="0"/>
              </a:rPr>
              <a:t>GLC  150 Hz</a:t>
            </a:r>
          </a:p>
          <a:p>
            <a:r>
              <a:rPr lang="en-US" altLang="ja-JP" sz="3000" b="1" dirty="0">
                <a:latin typeface="Helvetica" pitchFamily="-110" charset="0"/>
              </a:rPr>
              <a:t>CLIC   50 Hz </a:t>
            </a:r>
            <a:endParaRPr lang="ja-JP" altLang="en-US" sz="3000" dirty="0"/>
          </a:p>
        </p:txBody>
      </p:sp>
      <p:sp>
        <p:nvSpPr>
          <p:cNvPr id="44039" name="正方形/長方形 9"/>
          <p:cNvSpPr>
            <a:spLocks noChangeArrowheads="1"/>
          </p:cNvSpPr>
          <p:nvPr/>
        </p:nvSpPr>
        <p:spPr bwMode="auto">
          <a:xfrm>
            <a:off x="5055725" y="2287552"/>
            <a:ext cx="5718771" cy="560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7393" tIns="48696" rIns="97393" bIns="48696">
            <a:prstTxWarp prst="textNoShape">
              <a:avLst/>
            </a:prstTxWarp>
            <a:spAutoFit/>
          </a:bodyPr>
          <a:lstStyle/>
          <a:p>
            <a:r>
              <a:rPr lang="en-US" altLang="ja-JP" sz="3000" b="1" dirty="0">
                <a:latin typeface="Helvetica" pitchFamily="-110" charset="0"/>
              </a:rPr>
              <a:t>Employs 3-4 targets </a:t>
            </a:r>
            <a:endParaRPr lang="ja-JP" altLang="en-US" sz="3000" dirty="0"/>
          </a:p>
        </p:txBody>
      </p:sp>
      <p:cxnSp>
        <p:nvCxnSpPr>
          <p:cNvPr id="44040" name="直線矢印コネクタ 8"/>
          <p:cNvCxnSpPr>
            <a:cxnSpLocks noChangeShapeType="1"/>
          </p:cNvCxnSpPr>
          <p:nvPr/>
        </p:nvCxnSpPr>
        <p:spPr bwMode="auto">
          <a:xfrm rot="10800000">
            <a:off x="3480991" y="2366433"/>
            <a:ext cx="1408972" cy="197203"/>
          </a:xfrm>
          <a:prstGeom prst="straightConnector1">
            <a:avLst/>
          </a:prstGeom>
          <a:noFill/>
          <a:ln w="57150">
            <a:solidFill>
              <a:schemeClr val="tx1"/>
            </a:solidFill>
            <a:round/>
            <a:headEnd/>
            <a:tailEnd type="arrow" w="med" len="med"/>
          </a:ln>
        </p:spPr>
      </p:cxnSp>
      <p:cxnSp>
        <p:nvCxnSpPr>
          <p:cNvPr id="44041" name="直線矢印コネクタ 10"/>
          <p:cNvCxnSpPr>
            <a:cxnSpLocks noChangeShapeType="1"/>
          </p:cNvCxnSpPr>
          <p:nvPr/>
        </p:nvCxnSpPr>
        <p:spPr bwMode="auto">
          <a:xfrm rot="10800000" flipV="1">
            <a:off x="3480991" y="2563636"/>
            <a:ext cx="1574734" cy="197203"/>
          </a:xfrm>
          <a:prstGeom prst="straightConnector1">
            <a:avLst/>
          </a:prstGeom>
          <a:noFill/>
          <a:ln w="57150">
            <a:solidFill>
              <a:schemeClr val="tx1"/>
            </a:solidFill>
            <a:round/>
            <a:headEnd/>
            <a:tailEnd type="arrow" w="med" len="med"/>
          </a:ln>
        </p:spPr>
      </p:cxnSp>
      <p:sp>
        <p:nvSpPr>
          <p:cNvPr id="44042" name="正方形/長方形 9"/>
          <p:cNvSpPr>
            <a:spLocks noChangeArrowheads="1"/>
          </p:cNvSpPr>
          <p:nvPr/>
        </p:nvSpPr>
        <p:spPr bwMode="auto">
          <a:xfrm>
            <a:off x="331523" y="3549650"/>
            <a:ext cx="8288073" cy="560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7393" tIns="48696" rIns="97393" bIns="48696">
            <a:prstTxWarp prst="textNoShape">
              <a:avLst/>
            </a:prstTxWarp>
            <a:spAutoFit/>
          </a:bodyPr>
          <a:lstStyle/>
          <a:p>
            <a:r>
              <a:rPr lang="en-US" altLang="ja-JP" sz="3000" b="1" dirty="0">
                <a:latin typeface="Helvetica" pitchFamily="-110" charset="0"/>
              </a:rPr>
              <a:t>• We try to employ single target. </a:t>
            </a:r>
            <a:endParaRPr lang="ja-JP" altLang="en-US" sz="3000" dirty="0"/>
          </a:p>
        </p:txBody>
      </p:sp>
      <p:sp>
        <p:nvSpPr>
          <p:cNvPr id="44043" name="Rectangle 30"/>
          <p:cNvSpPr>
            <a:spLocks noChangeArrowheads="1"/>
          </p:cNvSpPr>
          <p:nvPr/>
        </p:nvSpPr>
        <p:spPr bwMode="auto">
          <a:xfrm>
            <a:off x="745927" y="4101818"/>
            <a:ext cx="4698302" cy="390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7393" tIns="48696" rIns="97393" bIns="48696">
            <a:prstTxWarp prst="textNoShape">
              <a:avLst/>
            </a:prstTxWarp>
            <a:spAutoFit/>
          </a:bodyPr>
          <a:lstStyle/>
          <a:p>
            <a:pPr algn="ctr"/>
            <a:r>
              <a:rPr lang="en-US" altLang="ja-JP" b="1" dirty="0" smtClean="0">
                <a:latin typeface="Helvetica" pitchFamily="-110" charset="0"/>
              </a:rPr>
              <a:t>Amorphous </a:t>
            </a:r>
            <a:r>
              <a:rPr lang="en-US" altLang="ja-JP" b="1" dirty="0">
                <a:latin typeface="Helvetica" pitchFamily="-110" charset="0"/>
              </a:rPr>
              <a:t>Tungsten</a:t>
            </a:r>
          </a:p>
        </p:txBody>
      </p:sp>
      <p:cxnSp>
        <p:nvCxnSpPr>
          <p:cNvPr id="44045" name="直線矢印コネクタ 21"/>
          <p:cNvCxnSpPr>
            <a:cxnSpLocks noChangeShapeType="1"/>
          </p:cNvCxnSpPr>
          <p:nvPr/>
        </p:nvCxnSpPr>
        <p:spPr bwMode="auto">
          <a:xfrm rot="10800000">
            <a:off x="4621941" y="4325197"/>
            <a:ext cx="911688" cy="1644"/>
          </a:xfrm>
          <a:prstGeom prst="straightConnector1">
            <a:avLst/>
          </a:prstGeom>
          <a:noFill/>
          <a:ln w="57150">
            <a:solidFill>
              <a:schemeClr val="tx1"/>
            </a:solidFill>
            <a:round/>
            <a:headEnd/>
            <a:tailEnd type="arrow" w="med" len="med"/>
          </a:ln>
        </p:spPr>
      </p:cxnSp>
      <p:sp>
        <p:nvSpPr>
          <p:cNvPr id="44047" name="正方形/長方形 9"/>
          <p:cNvSpPr>
            <a:spLocks noChangeArrowheads="1"/>
          </p:cNvSpPr>
          <p:nvPr/>
        </p:nvSpPr>
        <p:spPr bwMode="auto">
          <a:xfrm>
            <a:off x="5648591" y="3730978"/>
            <a:ext cx="5718771" cy="10832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7393" tIns="48696" rIns="97393" bIns="48696">
            <a:prstTxWarp prst="textNoShape">
              <a:avLst/>
            </a:prstTxWarp>
            <a:spAutoFit/>
          </a:bodyPr>
          <a:lstStyle/>
          <a:p>
            <a:endParaRPr lang="en-US" altLang="ja-JP" b="1" dirty="0" smtClean="0">
              <a:solidFill>
                <a:srgbClr val="FF0000"/>
              </a:solidFill>
              <a:latin typeface="Helvetica" pitchFamily="-110" charset="0"/>
            </a:endParaRPr>
          </a:p>
          <a:p>
            <a:r>
              <a:rPr lang="en-US" altLang="ja-JP" sz="2600" b="1" dirty="0" smtClean="0">
                <a:solidFill>
                  <a:srgbClr val="FF0000"/>
                </a:solidFill>
                <a:latin typeface="Helvetica" pitchFamily="-110" charset="0"/>
              </a:rPr>
              <a:t>Truly </a:t>
            </a:r>
            <a:r>
              <a:rPr lang="en-US" altLang="ja-JP" sz="2600" b="1" dirty="0">
                <a:solidFill>
                  <a:srgbClr val="FF0000"/>
                </a:solidFill>
                <a:latin typeface="Helvetica" pitchFamily="-110" charset="0"/>
              </a:rPr>
              <a:t>Conventional</a:t>
            </a:r>
            <a:endParaRPr lang="en-US" altLang="ja-JP" sz="2600" b="1" dirty="0" smtClean="0">
              <a:solidFill>
                <a:srgbClr val="FF0000"/>
              </a:solidFill>
              <a:latin typeface="Helvetica" pitchFamily="-110" charset="0"/>
            </a:endParaRPr>
          </a:p>
          <a:p>
            <a:r>
              <a:rPr lang="en-US" altLang="ja-JP" b="1" dirty="0" smtClean="0">
                <a:solidFill>
                  <a:srgbClr val="0000FF"/>
                </a:solidFill>
                <a:latin typeface="Helvetica" pitchFamily="-110" charset="0"/>
              </a:rPr>
              <a:t> </a:t>
            </a:r>
            <a:endParaRPr lang="ja-JP" altLang="en-US" dirty="0">
              <a:solidFill>
                <a:srgbClr val="0000FF"/>
              </a:solidFill>
            </a:endParaRPr>
          </a:p>
        </p:txBody>
      </p:sp>
      <p:sp>
        <p:nvSpPr>
          <p:cNvPr id="44048" name="正方形/長方形 9"/>
          <p:cNvSpPr>
            <a:spLocks noChangeArrowheads="1"/>
          </p:cNvSpPr>
          <p:nvPr/>
        </p:nvSpPr>
        <p:spPr bwMode="auto">
          <a:xfrm>
            <a:off x="5304367" y="2681958"/>
            <a:ext cx="5718771" cy="390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7393" tIns="48696" rIns="97393" bIns="48696">
            <a:prstTxWarp prst="textNoShape">
              <a:avLst/>
            </a:prstTxWarp>
            <a:spAutoFit/>
          </a:bodyPr>
          <a:lstStyle/>
          <a:p>
            <a:r>
              <a:rPr lang="en-US" altLang="ja-JP" b="1" dirty="0">
                <a:solidFill>
                  <a:srgbClr val="FF0000"/>
                </a:solidFill>
                <a:latin typeface="Helvetica" pitchFamily="-110" charset="0"/>
              </a:rPr>
              <a:t>Thermal Shockwave </a:t>
            </a:r>
            <a:endParaRPr lang="ja-JP" altLang="en-US" dirty="0">
              <a:solidFill>
                <a:srgbClr val="FF0000"/>
              </a:solidFill>
            </a:endParaRPr>
          </a:p>
        </p:txBody>
      </p:sp>
      <p:sp>
        <p:nvSpPr>
          <p:cNvPr id="16" name="正方形/長方形 24"/>
          <p:cNvSpPr>
            <a:spLocks noChangeArrowheads="1"/>
          </p:cNvSpPr>
          <p:nvPr/>
        </p:nvSpPr>
        <p:spPr bwMode="auto">
          <a:xfrm>
            <a:off x="1751873" y="4160097"/>
            <a:ext cx="2652183" cy="315524"/>
          </a:xfrm>
          <a:prstGeom prst="rect">
            <a:avLst/>
          </a:prstGeom>
          <a:noFill/>
          <a:ln w="34925">
            <a:solidFill>
              <a:srgbClr val="FF0000"/>
            </a:solidFill>
            <a:round/>
            <a:headEnd/>
            <a:tailEnd/>
          </a:ln>
        </p:spPr>
        <p:txBody>
          <a:bodyPr lIns="97393" tIns="48696" rIns="97393" bIns="48696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7" name="正方形/長方形 16"/>
          <p:cNvSpPr/>
          <p:nvPr/>
        </p:nvSpPr>
        <p:spPr>
          <a:xfrm>
            <a:off x="1508125" y="4633496"/>
            <a:ext cx="4972050" cy="96949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ja-JP" b="1" dirty="0" smtClean="0">
                <a:solidFill>
                  <a:srgbClr val="FF0000"/>
                </a:solidFill>
                <a:latin typeface="Helvetica" pitchFamily="-110" charset="0"/>
              </a:rPr>
              <a:t>Just solid tungsten target is OK</a:t>
            </a:r>
          </a:p>
          <a:p>
            <a:r>
              <a:rPr lang="en-US" altLang="ja-JP" b="1" dirty="0" smtClean="0">
                <a:solidFill>
                  <a:srgbClr val="FF0000"/>
                </a:solidFill>
                <a:latin typeface="Helvetica" pitchFamily="-110" charset="0"/>
              </a:rPr>
              <a:t>with </a:t>
            </a:r>
          </a:p>
          <a:p>
            <a:r>
              <a:rPr lang="en-US" altLang="ja-JP" b="1" dirty="0" smtClean="0">
                <a:solidFill>
                  <a:srgbClr val="FF0000"/>
                </a:solidFill>
                <a:latin typeface="Helvetica" pitchFamily="-110" charset="0"/>
              </a:rPr>
              <a:t>Pendulum Motion or Slow Rotation.</a:t>
            </a:r>
          </a:p>
        </p:txBody>
      </p:sp>
      <p:sp>
        <p:nvSpPr>
          <p:cNvPr id="18" name="正方形/長方形 9"/>
          <p:cNvSpPr>
            <a:spLocks noChangeArrowheads="1"/>
          </p:cNvSpPr>
          <p:nvPr/>
        </p:nvSpPr>
        <p:spPr bwMode="auto">
          <a:xfrm>
            <a:off x="7048202" y="4434558"/>
            <a:ext cx="5718771" cy="9755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7393" tIns="48696" rIns="97393" bIns="48696">
            <a:prstTxWarp prst="textNoShape">
              <a:avLst/>
            </a:prstTxWarp>
            <a:spAutoFit/>
          </a:bodyPr>
          <a:lstStyle/>
          <a:p>
            <a:r>
              <a:rPr lang="en-US" altLang="ja-JP" b="1" dirty="0" smtClean="0">
                <a:solidFill>
                  <a:srgbClr val="FF0000"/>
                </a:solidFill>
                <a:latin typeface="Helvetica" pitchFamily="-110" charset="0"/>
              </a:rPr>
              <a:t>We assume </a:t>
            </a:r>
          </a:p>
          <a:p>
            <a:r>
              <a:rPr lang="en-US" altLang="ja-JP" b="1" dirty="0" smtClean="0">
                <a:solidFill>
                  <a:srgbClr val="FF0000"/>
                </a:solidFill>
                <a:latin typeface="Helvetica" pitchFamily="-110" charset="0"/>
              </a:rPr>
              <a:t>NO Liquid Target or </a:t>
            </a:r>
          </a:p>
          <a:p>
            <a:r>
              <a:rPr lang="en-US" altLang="ja-JP" b="1" dirty="0" smtClean="0">
                <a:solidFill>
                  <a:srgbClr val="FF0000"/>
                </a:solidFill>
                <a:latin typeface="Helvetica" pitchFamily="-110" charset="0"/>
              </a:rPr>
              <a:t>NO Hybrid Target </a:t>
            </a:r>
            <a:endParaRPr lang="ja-JP" alt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1"/>
          <p:cNvSpPr txBox="1">
            <a:spLocks/>
          </p:cNvSpPr>
          <p:nvPr/>
        </p:nvSpPr>
        <p:spPr>
          <a:xfrm>
            <a:off x="27628" y="-354965"/>
            <a:ext cx="9959501" cy="1354126"/>
          </a:xfrm>
          <a:prstGeom prst="rect">
            <a:avLst/>
          </a:prstGeom>
        </p:spPr>
        <p:txBody>
          <a:bodyPr vert="horz" lIns="97393" tIns="48696" rIns="97393" bIns="48696" rtlCol="0" anchor="ctr"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altLang="ja-JP" sz="4300" b="1" dirty="0" smtClean="0">
                <a:solidFill>
                  <a:srgbClr val="0000FF"/>
                </a:solidFill>
                <a:latin typeface="+mj-lt"/>
                <a:ea typeface="+mj-ea"/>
                <a:cs typeface="+mj-cs"/>
              </a:rPr>
              <a:t>What is the difference </a:t>
            </a:r>
            <a:r>
              <a:rPr lang="en-US" altLang="ja-JP" sz="4300" b="1" dirty="0" err="1" smtClean="0">
                <a:solidFill>
                  <a:srgbClr val="0000FF"/>
                </a:solidFill>
                <a:latin typeface="+mj-lt"/>
                <a:ea typeface="+mj-ea"/>
                <a:cs typeface="+mj-cs"/>
              </a:rPr>
              <a:t>wrt</a:t>
            </a:r>
            <a:r>
              <a:rPr lang="en-US" altLang="ja-JP" sz="4300" b="1" dirty="0" smtClean="0">
                <a:solidFill>
                  <a:srgbClr val="0000FF"/>
                </a:solidFill>
                <a:latin typeface="+mj-lt"/>
                <a:ea typeface="+mj-ea"/>
                <a:cs typeface="+mj-cs"/>
              </a:rPr>
              <a:t> GLC/NLC design</a:t>
            </a:r>
            <a:endParaRPr lang="ja-JP" altLang="en-US" sz="4300" b="1" dirty="0">
              <a:solidFill>
                <a:srgbClr val="0000FF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6" name="タイトル 1"/>
          <p:cNvSpPr txBox="1">
            <a:spLocks/>
          </p:cNvSpPr>
          <p:nvPr/>
        </p:nvSpPr>
        <p:spPr>
          <a:xfrm>
            <a:off x="-124321" y="542596"/>
            <a:ext cx="10360092" cy="6073846"/>
          </a:xfrm>
          <a:prstGeom prst="rect">
            <a:avLst/>
          </a:prstGeom>
        </p:spPr>
        <p:txBody>
          <a:bodyPr vert="horz" lIns="97393" tIns="48696" rIns="97393" bIns="48696" rtlCol="0" anchor="ctr">
            <a:noAutofit/>
          </a:bodyPr>
          <a:lstStyle/>
          <a:p>
            <a:pPr>
              <a:lnSpc>
                <a:spcPts val="3366"/>
              </a:lnSpc>
              <a:spcBef>
                <a:spcPct val="0"/>
              </a:spcBef>
              <a:defRPr/>
            </a:pPr>
            <a:endParaRPr lang="en-US" altLang="ja-JP" sz="2600" b="1" dirty="0" smtClean="0">
              <a:latin typeface="+mj-lt"/>
              <a:ea typeface="+mj-ea"/>
              <a:cs typeface="+mj-cs"/>
            </a:endParaRPr>
          </a:p>
          <a:p>
            <a:pPr>
              <a:lnSpc>
                <a:spcPts val="3366"/>
              </a:lnSpc>
              <a:spcBef>
                <a:spcPct val="0"/>
              </a:spcBef>
              <a:defRPr/>
            </a:pPr>
            <a:r>
              <a:rPr lang="en-US" altLang="ja-JP" sz="2600" b="1" dirty="0" smtClean="0">
                <a:latin typeface="+mj-lt"/>
                <a:ea typeface="+mj-ea"/>
                <a:cs typeface="+mj-cs"/>
              </a:rPr>
              <a:t> </a:t>
            </a:r>
          </a:p>
          <a:p>
            <a:pPr>
              <a:lnSpc>
                <a:spcPts val="3366"/>
              </a:lnSpc>
              <a:spcBef>
                <a:spcPct val="0"/>
              </a:spcBef>
              <a:defRPr/>
            </a:pPr>
            <a:r>
              <a:rPr lang="en-US" altLang="ja-JP" sz="2600" b="1" dirty="0" smtClean="0">
                <a:latin typeface="+mj-lt"/>
                <a:ea typeface="+mj-ea"/>
                <a:cs typeface="+mj-cs"/>
              </a:rPr>
              <a:t> </a:t>
            </a:r>
          </a:p>
          <a:p>
            <a:pPr>
              <a:lnSpc>
                <a:spcPts val="1129"/>
              </a:lnSpc>
              <a:spcBef>
                <a:spcPct val="0"/>
              </a:spcBef>
              <a:defRPr/>
            </a:pPr>
            <a:r>
              <a:rPr lang="en-US" altLang="ja-JP" sz="2600" b="1" dirty="0" smtClean="0">
                <a:latin typeface="+mj-lt"/>
                <a:ea typeface="+mj-ea"/>
                <a:cs typeface="+mj-cs"/>
              </a:rPr>
              <a:t>      </a:t>
            </a:r>
          </a:p>
          <a:p>
            <a:pPr>
              <a:lnSpc>
                <a:spcPts val="2535"/>
              </a:lnSpc>
              <a:spcBef>
                <a:spcPct val="0"/>
              </a:spcBef>
              <a:defRPr/>
            </a:pPr>
            <a:r>
              <a:rPr lang="en-US" altLang="ja-JP" sz="2600" b="1" dirty="0" smtClean="0">
                <a:latin typeface="+mj-lt"/>
                <a:ea typeface="+mj-ea"/>
                <a:cs typeface="+mj-cs"/>
              </a:rPr>
              <a:t>  </a:t>
            </a:r>
          </a:p>
          <a:p>
            <a:pPr>
              <a:lnSpc>
                <a:spcPts val="2535"/>
              </a:lnSpc>
              <a:spcBef>
                <a:spcPct val="0"/>
              </a:spcBef>
              <a:defRPr/>
            </a:pPr>
            <a:r>
              <a:rPr lang="en-US" altLang="ja-JP" sz="2600" b="1" dirty="0" smtClean="0">
                <a:latin typeface="+mj-lt"/>
                <a:ea typeface="+mj-ea"/>
                <a:cs typeface="+mj-cs"/>
              </a:rPr>
              <a:t>  </a:t>
            </a:r>
          </a:p>
          <a:p>
            <a:pPr>
              <a:lnSpc>
                <a:spcPts val="2535"/>
              </a:lnSpc>
              <a:spcBef>
                <a:spcPct val="0"/>
              </a:spcBef>
              <a:defRPr/>
            </a:pPr>
            <a:r>
              <a:rPr lang="en-US" altLang="ja-JP" sz="2600" b="1" dirty="0" smtClean="0">
                <a:latin typeface="+mj-lt"/>
                <a:ea typeface="+mj-ea"/>
                <a:cs typeface="+mj-cs"/>
              </a:rPr>
              <a:t>                                     ILC 300 Hz            GLC(JLC) 3 targets   NLC 3/4 targets</a:t>
            </a:r>
          </a:p>
          <a:p>
            <a:pPr>
              <a:lnSpc>
                <a:spcPts val="2535"/>
              </a:lnSpc>
              <a:spcBef>
                <a:spcPct val="0"/>
              </a:spcBef>
              <a:defRPr/>
            </a:pPr>
            <a:r>
              <a:rPr lang="en-US" altLang="ja-JP" sz="2100" b="1" dirty="0" smtClean="0">
                <a:latin typeface="+mj-lt"/>
                <a:ea typeface="+mj-ea"/>
                <a:cs typeface="+mj-cs"/>
              </a:rPr>
              <a:t>                                                                                     (for each)                            (for each)    </a:t>
            </a:r>
            <a:r>
              <a:rPr lang="en-US" altLang="ja-JP" sz="2600" b="1" dirty="0" smtClean="0">
                <a:latin typeface="+mj-lt"/>
                <a:ea typeface="+mj-ea"/>
                <a:cs typeface="+mj-cs"/>
              </a:rPr>
              <a:t>        </a:t>
            </a:r>
          </a:p>
          <a:p>
            <a:pPr>
              <a:lnSpc>
                <a:spcPts val="3146"/>
              </a:lnSpc>
              <a:spcBef>
                <a:spcPct val="0"/>
              </a:spcBef>
              <a:defRPr/>
            </a:pPr>
            <a:r>
              <a:rPr lang="ja-JP" altLang="ja-JP" sz="2600" b="1" dirty="0" smtClean="0">
                <a:latin typeface="+mj-lt"/>
                <a:ea typeface="+mj-ea"/>
                <a:cs typeface="+mj-cs"/>
              </a:rPr>
              <a:t>　</a:t>
            </a:r>
            <a:r>
              <a:rPr lang="en-US" altLang="ja-JP" sz="2600" b="1" dirty="0" err="1" smtClean="0">
                <a:latin typeface="+mj-lt"/>
                <a:ea typeface="+mj-ea"/>
                <a:cs typeface="+mj-cs"/>
              </a:rPr>
              <a:t>Eb</a:t>
            </a:r>
            <a:r>
              <a:rPr lang="en-US" altLang="ja-JP" sz="2600" b="1" dirty="0" smtClean="0">
                <a:latin typeface="+mj-lt"/>
                <a:ea typeface="+mj-ea"/>
                <a:cs typeface="+mj-cs"/>
              </a:rPr>
              <a:t>                              6 </a:t>
            </a:r>
            <a:r>
              <a:rPr lang="en-US" altLang="ja-JP" sz="2600" b="1" dirty="0" err="1" smtClean="0">
                <a:latin typeface="+mj-lt"/>
                <a:ea typeface="+mj-ea"/>
                <a:cs typeface="+mj-cs"/>
              </a:rPr>
              <a:t>GeV</a:t>
            </a:r>
            <a:r>
              <a:rPr lang="en-US" altLang="ja-JP" sz="2600" b="1" dirty="0" smtClean="0">
                <a:latin typeface="+mj-lt"/>
                <a:ea typeface="+mj-ea"/>
                <a:cs typeface="+mj-cs"/>
              </a:rPr>
              <a:t>                    10 </a:t>
            </a:r>
            <a:r>
              <a:rPr lang="en-US" altLang="ja-JP" sz="2600" b="1" dirty="0" err="1" smtClean="0">
                <a:latin typeface="+mj-lt"/>
                <a:ea typeface="+mj-ea"/>
                <a:cs typeface="+mj-cs"/>
              </a:rPr>
              <a:t>GeV</a:t>
            </a:r>
            <a:r>
              <a:rPr lang="en-US" altLang="ja-JP" sz="2600" b="1" dirty="0" smtClean="0">
                <a:latin typeface="+mj-lt"/>
                <a:ea typeface="+mj-ea"/>
                <a:cs typeface="+mj-cs"/>
              </a:rPr>
              <a:t>                         6.2 </a:t>
            </a:r>
            <a:r>
              <a:rPr lang="en-US" altLang="ja-JP" sz="2600" b="1" dirty="0" err="1" smtClean="0">
                <a:latin typeface="+mj-lt"/>
                <a:ea typeface="+mj-ea"/>
                <a:cs typeface="+mj-cs"/>
              </a:rPr>
              <a:t>GeV</a:t>
            </a:r>
            <a:r>
              <a:rPr lang="en-US" altLang="ja-JP" sz="2600" b="1" dirty="0" smtClean="0">
                <a:latin typeface="+mj-lt"/>
                <a:ea typeface="+mj-ea"/>
                <a:cs typeface="+mj-cs"/>
              </a:rPr>
              <a:t>  </a:t>
            </a:r>
          </a:p>
          <a:p>
            <a:pPr>
              <a:lnSpc>
                <a:spcPts val="3146"/>
              </a:lnSpc>
              <a:spcBef>
                <a:spcPct val="0"/>
              </a:spcBef>
              <a:defRPr/>
            </a:pPr>
            <a:r>
              <a:rPr lang="en-US" altLang="ja-JP" sz="2600" b="1" dirty="0" smtClean="0">
                <a:latin typeface="+mj-lt"/>
                <a:ea typeface="+mj-ea"/>
                <a:cs typeface="+mj-cs"/>
              </a:rPr>
              <a:t>   Ne-/bunch               2x10</a:t>
            </a:r>
            <a:r>
              <a:rPr lang="en-US" altLang="ja-JP" sz="2600" b="1" baseline="30000" dirty="0" smtClean="0">
                <a:latin typeface="+mj-lt"/>
                <a:ea typeface="+mj-ea"/>
                <a:cs typeface="+mj-cs"/>
              </a:rPr>
              <a:t>10</a:t>
            </a:r>
            <a:r>
              <a:rPr lang="en-US" altLang="ja-JP" sz="2600" b="1" dirty="0" smtClean="0">
                <a:latin typeface="+mj-lt"/>
                <a:ea typeface="+mj-ea"/>
                <a:cs typeface="+mj-cs"/>
              </a:rPr>
              <a:t>                    1x10</a:t>
            </a:r>
            <a:r>
              <a:rPr lang="en-US" altLang="ja-JP" sz="2600" b="1" baseline="30000" dirty="0" smtClean="0">
                <a:latin typeface="+mj-lt"/>
                <a:ea typeface="+mj-ea"/>
                <a:cs typeface="+mj-cs"/>
              </a:rPr>
              <a:t>10</a:t>
            </a:r>
            <a:r>
              <a:rPr lang="en-US" altLang="ja-JP" sz="2600" b="1" dirty="0" smtClean="0">
                <a:latin typeface="+mj-lt"/>
                <a:ea typeface="+mj-ea"/>
                <a:cs typeface="+mj-cs"/>
              </a:rPr>
              <a:t>                         1.5x10</a:t>
            </a:r>
            <a:r>
              <a:rPr lang="en-US" altLang="ja-JP" sz="2600" b="1" baseline="30000" dirty="0" smtClean="0">
                <a:latin typeface="+mj-lt"/>
                <a:ea typeface="+mj-ea"/>
                <a:cs typeface="+mj-cs"/>
              </a:rPr>
              <a:t>10</a:t>
            </a:r>
          </a:p>
          <a:p>
            <a:pPr>
              <a:lnSpc>
                <a:spcPts val="3146"/>
              </a:lnSpc>
              <a:spcBef>
                <a:spcPct val="0"/>
              </a:spcBef>
              <a:defRPr/>
            </a:pPr>
            <a:r>
              <a:rPr lang="en-US" altLang="ja-JP" sz="2600" b="1" dirty="0" smtClean="0">
                <a:latin typeface="+mj-lt"/>
                <a:ea typeface="+mj-ea"/>
                <a:cs typeface="+mj-cs"/>
              </a:rPr>
              <a:t>   N of bunches         132 (triplet)           64 (192/3)                  </a:t>
            </a:r>
            <a:r>
              <a:rPr lang="en-US" altLang="ja-JP" sz="2600" b="1" dirty="0" smtClean="0"/>
              <a:t>63 (190/3)</a:t>
            </a:r>
            <a:endParaRPr lang="en-US" altLang="ja-JP" sz="2600" b="1" dirty="0" smtClean="0">
              <a:latin typeface="+mj-lt"/>
              <a:ea typeface="+mj-ea"/>
              <a:cs typeface="+mj-cs"/>
            </a:endParaRPr>
          </a:p>
          <a:p>
            <a:pPr>
              <a:lnSpc>
                <a:spcPts val="3146"/>
              </a:lnSpc>
              <a:spcBef>
                <a:spcPct val="0"/>
              </a:spcBef>
              <a:defRPr/>
            </a:pPr>
            <a:r>
              <a:rPr lang="en-US" altLang="ja-JP" sz="2600" b="1" dirty="0" smtClean="0">
                <a:latin typeface="+mj-lt"/>
                <a:ea typeface="+mj-ea"/>
                <a:cs typeface="+mj-cs"/>
              </a:rPr>
              <a:t>   </a:t>
            </a:r>
            <a:r>
              <a:rPr lang="en-US" altLang="ja-JP" sz="2600" b="1" dirty="0" err="1" smtClean="0">
                <a:latin typeface="+mj-lt"/>
                <a:ea typeface="+mj-ea"/>
                <a:cs typeface="+mj-cs"/>
              </a:rPr>
              <a:t>t_target</a:t>
            </a:r>
            <a:r>
              <a:rPr lang="en-US" altLang="ja-JP" sz="2600" b="1" dirty="0" smtClean="0">
                <a:latin typeface="+mj-lt"/>
                <a:ea typeface="+mj-ea"/>
                <a:cs typeface="+mj-cs"/>
              </a:rPr>
              <a:t>                    14 mm                    21 mm                        14 mm</a:t>
            </a:r>
          </a:p>
          <a:p>
            <a:pPr>
              <a:lnSpc>
                <a:spcPts val="3146"/>
              </a:lnSpc>
              <a:spcBef>
                <a:spcPct val="0"/>
              </a:spcBef>
              <a:defRPr/>
            </a:pPr>
            <a:r>
              <a:rPr lang="en-US" altLang="ja-JP" sz="2600" b="1" dirty="0" smtClean="0">
                <a:latin typeface="+mj-lt"/>
                <a:ea typeface="+mj-ea"/>
                <a:cs typeface="+mj-cs"/>
              </a:rPr>
              <a:t>   spot (</a:t>
            </a:r>
            <a:r>
              <a:rPr lang="en-US" altLang="ja-JP" sz="2600" b="1" dirty="0" err="1" smtClean="0">
                <a:latin typeface="Symbol"/>
                <a:ea typeface="+mj-ea"/>
                <a:cs typeface="+mj-cs"/>
              </a:rPr>
              <a:t>s</a:t>
            </a:r>
            <a:r>
              <a:rPr lang="en-US" altLang="ja-JP" sz="2600" b="1" dirty="0" smtClean="0">
                <a:latin typeface="+mj-lt"/>
                <a:ea typeface="+mj-ea"/>
                <a:cs typeface="+mj-cs"/>
              </a:rPr>
              <a:t>) on target</a:t>
            </a:r>
            <a:r>
              <a:rPr lang="ja-JP" altLang="ja-JP" sz="2600" b="1" dirty="0" smtClean="0">
                <a:latin typeface="+mj-lt"/>
                <a:ea typeface="+mj-ea"/>
                <a:cs typeface="+mj-cs"/>
              </a:rPr>
              <a:t>　</a:t>
            </a:r>
            <a:r>
              <a:rPr lang="en-US" altLang="ja-JP" sz="2600" b="1" dirty="0" smtClean="0">
                <a:latin typeface="+mj-lt"/>
                <a:ea typeface="+mj-ea"/>
                <a:cs typeface="+mj-cs"/>
              </a:rPr>
              <a:t> 4 mm                     2.5 mm                      1.6 mm</a:t>
            </a:r>
            <a:endParaRPr lang="en-US" altLang="ja-JP" sz="2600" b="1" dirty="0" smtClean="0">
              <a:solidFill>
                <a:srgbClr val="FF0000"/>
              </a:solidFill>
              <a:latin typeface="+mj-lt"/>
              <a:ea typeface="+mj-ea"/>
              <a:cs typeface="+mj-cs"/>
            </a:endParaRPr>
          </a:p>
          <a:p>
            <a:pPr>
              <a:lnSpc>
                <a:spcPts val="2766"/>
              </a:lnSpc>
              <a:spcBef>
                <a:spcPct val="0"/>
              </a:spcBef>
              <a:defRPr/>
            </a:pPr>
            <a:r>
              <a:rPr lang="en-US" altLang="ja-JP" sz="2600" b="1" dirty="0" smtClean="0">
                <a:latin typeface="+mj-lt"/>
                <a:ea typeface="+mj-ea"/>
                <a:cs typeface="+mj-cs"/>
              </a:rPr>
              <a:t>   DR/</a:t>
            </a:r>
            <a:r>
              <a:rPr lang="en-US" altLang="ja-JP" sz="2600" b="1" dirty="0" err="1" smtClean="0">
                <a:latin typeface="+mj-lt"/>
                <a:ea typeface="+mj-ea"/>
                <a:cs typeface="+mj-cs"/>
              </a:rPr>
              <a:t>preDR</a:t>
            </a:r>
            <a:r>
              <a:rPr lang="en-US" altLang="ja-JP" sz="2600" b="1" dirty="0" smtClean="0">
                <a:latin typeface="+mj-lt"/>
                <a:ea typeface="+mj-ea"/>
                <a:cs typeface="+mj-cs"/>
              </a:rPr>
              <a:t> </a:t>
            </a:r>
            <a:r>
              <a:rPr lang="en-US" altLang="ja-JP" sz="2600" b="1" dirty="0" err="1" smtClean="0">
                <a:latin typeface="+mj-lt"/>
                <a:ea typeface="+mj-ea"/>
                <a:cs typeface="+mj-cs"/>
              </a:rPr>
              <a:t>accpt</a:t>
            </a:r>
            <a:r>
              <a:rPr lang="en-US" altLang="ja-JP" sz="2600" b="1" dirty="0" smtClean="0">
                <a:latin typeface="+mj-lt"/>
                <a:ea typeface="+mj-ea"/>
                <a:cs typeface="+mj-cs"/>
              </a:rPr>
              <a:t>     </a:t>
            </a:r>
            <a:r>
              <a:rPr lang="en-US" altLang="ja-JP" sz="2600" b="1" dirty="0" smtClean="0">
                <a:latin typeface="Symbol"/>
                <a:ea typeface="+mj-ea"/>
                <a:cs typeface="+mj-cs"/>
              </a:rPr>
              <a:t>D</a:t>
            </a:r>
            <a:r>
              <a:rPr lang="en-US" altLang="ja-JP" sz="2600" b="1" dirty="0" smtClean="0">
                <a:latin typeface="+mj-lt"/>
                <a:ea typeface="+mj-ea"/>
                <a:cs typeface="+mj-cs"/>
              </a:rPr>
              <a:t>E&lt;25 </a:t>
            </a:r>
            <a:r>
              <a:rPr lang="en-US" altLang="ja-JP" sz="2600" b="1" dirty="0" err="1" smtClean="0">
                <a:latin typeface="+mj-lt"/>
                <a:ea typeface="+mj-ea"/>
                <a:cs typeface="+mj-cs"/>
              </a:rPr>
              <a:t>MeV</a:t>
            </a:r>
            <a:r>
              <a:rPr lang="en-US" altLang="ja-JP" sz="2600" b="1" dirty="0" smtClean="0">
                <a:latin typeface="+mj-lt"/>
                <a:ea typeface="+mj-ea"/>
                <a:cs typeface="+mj-cs"/>
              </a:rPr>
              <a:t>          </a:t>
            </a:r>
            <a:r>
              <a:rPr lang="en-US" altLang="ja-JP" sz="2600" b="1" dirty="0" smtClean="0">
                <a:latin typeface="Symbol"/>
                <a:ea typeface="+mj-ea"/>
                <a:cs typeface="+mj-cs"/>
              </a:rPr>
              <a:t>D</a:t>
            </a:r>
            <a:r>
              <a:rPr lang="en-US" altLang="ja-JP" sz="2600" b="1" dirty="0" smtClean="0">
                <a:latin typeface="+mj-lt"/>
                <a:ea typeface="+mj-ea"/>
                <a:cs typeface="+mj-cs"/>
              </a:rPr>
              <a:t>E&lt;19.8 </a:t>
            </a:r>
            <a:r>
              <a:rPr lang="en-US" altLang="ja-JP" sz="2600" b="1" dirty="0" err="1" smtClean="0">
                <a:latin typeface="+mj-lt"/>
                <a:ea typeface="+mj-ea"/>
                <a:cs typeface="+mj-cs"/>
              </a:rPr>
              <a:t>MeV</a:t>
            </a:r>
            <a:r>
              <a:rPr lang="en-US" altLang="ja-JP" sz="2600" b="1" dirty="0" smtClean="0">
                <a:latin typeface="+mj-lt"/>
                <a:ea typeface="+mj-ea"/>
                <a:cs typeface="+mj-cs"/>
              </a:rPr>
              <a:t>           </a:t>
            </a:r>
            <a:r>
              <a:rPr lang="en-US" altLang="ja-JP" sz="2600" b="1" dirty="0" smtClean="0">
                <a:latin typeface="Symbol"/>
                <a:ea typeface="+mj-ea"/>
                <a:cs typeface="+mj-cs"/>
              </a:rPr>
              <a:t>DE</a:t>
            </a:r>
            <a:r>
              <a:rPr lang="en-US" altLang="ja-JP" sz="2600" b="1" dirty="0" smtClean="0">
                <a:latin typeface="+mj-lt"/>
                <a:ea typeface="+mj-ea"/>
                <a:cs typeface="+mj-cs"/>
              </a:rPr>
              <a:t>&lt;10MeV</a:t>
            </a:r>
          </a:p>
          <a:p>
            <a:pPr>
              <a:lnSpc>
                <a:spcPts val="2766"/>
              </a:lnSpc>
              <a:spcBef>
                <a:spcPct val="0"/>
              </a:spcBef>
              <a:defRPr/>
            </a:pPr>
            <a:r>
              <a:rPr lang="en-US" altLang="ja-JP" sz="2600" b="1" dirty="0" smtClean="0">
                <a:latin typeface="+mj-lt"/>
                <a:ea typeface="+mj-ea"/>
                <a:cs typeface="+mj-cs"/>
              </a:rPr>
              <a:t>                                     </a:t>
            </a:r>
            <a:r>
              <a:rPr lang="en-US" altLang="ja-JP" sz="2600" b="1" dirty="0" smtClean="0">
                <a:latin typeface="Symbol"/>
              </a:rPr>
              <a:t>D</a:t>
            </a:r>
            <a:r>
              <a:rPr lang="en-US" altLang="ja-JP" sz="2600" b="1" dirty="0" smtClean="0"/>
              <a:t>T&lt; 115ps             </a:t>
            </a:r>
            <a:r>
              <a:rPr lang="en-US" altLang="ja-JP" sz="2600" b="1" dirty="0" smtClean="0">
                <a:latin typeface="Symbol"/>
              </a:rPr>
              <a:t>D</a:t>
            </a:r>
            <a:r>
              <a:rPr lang="en-US" altLang="ja-JP" sz="2600" b="1" dirty="0" smtClean="0"/>
              <a:t>T&lt;?                          </a:t>
            </a:r>
            <a:r>
              <a:rPr lang="en-US" altLang="ja-JP" sz="2600" b="1" dirty="0" smtClean="0">
                <a:latin typeface="Symbol"/>
              </a:rPr>
              <a:t>DT</a:t>
            </a:r>
            <a:r>
              <a:rPr lang="en-US" altLang="ja-JP" sz="2600" b="1" dirty="0" smtClean="0"/>
              <a:t>&lt;30 </a:t>
            </a:r>
            <a:r>
              <a:rPr lang="en-US" altLang="ja-JP" sz="2600" b="1" dirty="0" err="1" smtClean="0"/>
              <a:t>ps</a:t>
            </a:r>
            <a:endParaRPr lang="en-US" altLang="ja-JP" sz="2600" b="1" dirty="0" smtClean="0">
              <a:latin typeface="+mj-lt"/>
              <a:ea typeface="+mj-ea"/>
              <a:cs typeface="+mj-cs"/>
            </a:endParaRPr>
          </a:p>
          <a:p>
            <a:pPr>
              <a:lnSpc>
                <a:spcPts val="2766"/>
              </a:lnSpc>
              <a:spcBef>
                <a:spcPct val="0"/>
              </a:spcBef>
              <a:defRPr/>
            </a:pPr>
            <a:r>
              <a:rPr lang="en-US" altLang="ja-JP" sz="2600" b="1" dirty="0" smtClean="0">
                <a:latin typeface="+mj-lt"/>
                <a:ea typeface="+mj-ea"/>
                <a:cs typeface="+mj-cs"/>
              </a:rPr>
              <a:t>                                     </a:t>
            </a:r>
            <a:r>
              <a:rPr lang="en-US" altLang="ja-JP" sz="2600" b="1" dirty="0" err="1" smtClean="0">
                <a:latin typeface="Symbol"/>
                <a:ea typeface="+mj-ea"/>
                <a:cs typeface="+mj-cs"/>
              </a:rPr>
              <a:t>g</a:t>
            </a:r>
            <a:r>
              <a:rPr lang="en-US" altLang="ja-JP" sz="2600" b="1" dirty="0" err="1" smtClean="0">
                <a:latin typeface="+mj-lt"/>
                <a:ea typeface="+mj-ea"/>
                <a:cs typeface="+mj-cs"/>
              </a:rPr>
              <a:t>A</a:t>
            </a:r>
            <a:r>
              <a:rPr lang="en-US" altLang="ja-JP" sz="2600" b="1" baseline="-25000" dirty="0" err="1" smtClean="0">
                <a:latin typeface="+mj-lt"/>
                <a:ea typeface="+mj-ea"/>
                <a:cs typeface="+mj-cs"/>
              </a:rPr>
              <a:t>x</a:t>
            </a:r>
            <a:r>
              <a:rPr lang="en-US" altLang="ja-JP" sz="2600" b="1" dirty="0" err="1" smtClean="0">
                <a:latin typeface="+mj-lt"/>
                <a:ea typeface="+mj-ea"/>
                <a:cs typeface="+mj-cs"/>
              </a:rPr>
              <a:t>+</a:t>
            </a:r>
            <a:r>
              <a:rPr lang="en-US" altLang="ja-JP" sz="2600" b="1" dirty="0" err="1" smtClean="0">
                <a:latin typeface="Symbol"/>
              </a:rPr>
              <a:t>g</a:t>
            </a:r>
            <a:r>
              <a:rPr lang="en-US" altLang="ja-JP" sz="2600" b="1" dirty="0" err="1" smtClean="0"/>
              <a:t>A</a:t>
            </a:r>
            <a:r>
              <a:rPr lang="en-US" altLang="ja-JP" sz="2600" b="1" baseline="-25000" dirty="0" err="1" smtClean="0"/>
              <a:t>y</a:t>
            </a:r>
            <a:r>
              <a:rPr lang="en-US" altLang="ja-JP" sz="2600" b="1" dirty="0" smtClean="0">
                <a:latin typeface="+mj-lt"/>
                <a:ea typeface="+mj-ea"/>
                <a:cs typeface="+mj-cs"/>
              </a:rPr>
              <a:t>=0.09 </a:t>
            </a:r>
            <a:r>
              <a:rPr lang="en-US" altLang="ja-JP" sz="2600" b="1" dirty="0" err="1" smtClean="0">
                <a:latin typeface="+mj-lt"/>
                <a:ea typeface="+mj-ea"/>
                <a:cs typeface="+mj-cs"/>
              </a:rPr>
              <a:t>m</a:t>
            </a:r>
            <a:r>
              <a:rPr lang="en-US" altLang="ja-JP" sz="2600" b="1" dirty="0" smtClean="0">
                <a:latin typeface="+mj-lt"/>
                <a:ea typeface="+mj-ea"/>
                <a:cs typeface="+mj-cs"/>
              </a:rPr>
              <a:t>   </a:t>
            </a:r>
            <a:r>
              <a:rPr lang="en-US" altLang="ja-JP" sz="2600" b="1" dirty="0" err="1" smtClean="0">
                <a:latin typeface="Symbol"/>
                <a:ea typeface="+mj-ea"/>
                <a:cs typeface="+mj-cs"/>
              </a:rPr>
              <a:t>g</a:t>
            </a:r>
            <a:r>
              <a:rPr lang="en-US" altLang="ja-JP" sz="2600" b="1" dirty="0" err="1" smtClean="0">
                <a:latin typeface="+mj-lt"/>
                <a:ea typeface="+mj-ea"/>
                <a:cs typeface="+mj-cs"/>
              </a:rPr>
              <a:t>A</a:t>
            </a:r>
            <a:r>
              <a:rPr lang="en-US" altLang="ja-JP" sz="2600" b="1" baseline="-25000" dirty="0" err="1" smtClean="0">
                <a:latin typeface="+mj-lt"/>
                <a:ea typeface="+mj-ea"/>
                <a:cs typeface="+mj-cs"/>
              </a:rPr>
              <a:t>x</a:t>
            </a:r>
            <a:r>
              <a:rPr lang="en-US" altLang="ja-JP" sz="1700" b="1" dirty="0" err="1" smtClean="0">
                <a:latin typeface="+mj-lt"/>
                <a:ea typeface="+mj-ea"/>
                <a:cs typeface="+mj-cs"/>
              </a:rPr>
              <a:t>&amp;</a:t>
            </a:r>
            <a:r>
              <a:rPr lang="en-US" altLang="ja-JP" sz="2600" b="1" dirty="0" err="1" smtClean="0">
                <a:latin typeface="Symbol"/>
              </a:rPr>
              <a:t>g</a:t>
            </a:r>
            <a:r>
              <a:rPr lang="en-US" altLang="ja-JP" sz="2600" b="1" dirty="0" err="1" smtClean="0"/>
              <a:t>A</a:t>
            </a:r>
            <a:r>
              <a:rPr lang="en-US" altLang="ja-JP" sz="2600" b="1" baseline="-25000" dirty="0" err="1" smtClean="0"/>
              <a:t>x</a:t>
            </a:r>
            <a:r>
              <a:rPr lang="en-US" altLang="ja-JP" sz="2600" b="1" dirty="0" smtClean="0"/>
              <a:t>&lt;</a:t>
            </a:r>
            <a:r>
              <a:rPr lang="en-US" altLang="ja-JP" sz="2600" b="1" dirty="0" smtClean="0">
                <a:latin typeface="+mj-lt"/>
                <a:ea typeface="+mj-ea"/>
                <a:cs typeface="+mj-cs"/>
              </a:rPr>
              <a:t>0.03 </a:t>
            </a:r>
            <a:r>
              <a:rPr lang="en-US" altLang="ja-JP" sz="2600" b="1" dirty="0" err="1" smtClean="0">
                <a:latin typeface="+mj-lt"/>
                <a:ea typeface="+mj-ea"/>
                <a:cs typeface="+mj-cs"/>
              </a:rPr>
              <a:t>m</a:t>
            </a:r>
            <a:r>
              <a:rPr lang="en-US" altLang="ja-JP" sz="2600" b="1" dirty="0" smtClean="0">
                <a:latin typeface="+mj-lt"/>
                <a:ea typeface="+mj-ea"/>
                <a:cs typeface="+mj-cs"/>
              </a:rPr>
              <a:t>     </a:t>
            </a:r>
            <a:r>
              <a:rPr lang="en-US" altLang="ja-JP" sz="2600" b="1" dirty="0" err="1" smtClean="0">
                <a:latin typeface="Symbol"/>
              </a:rPr>
              <a:t>g</a:t>
            </a:r>
            <a:r>
              <a:rPr lang="en-US" altLang="ja-JP" sz="2600" b="1" dirty="0" err="1" smtClean="0"/>
              <a:t>A</a:t>
            </a:r>
            <a:r>
              <a:rPr lang="en-US" altLang="ja-JP" sz="2600" b="1" baseline="-25000" dirty="0" err="1" smtClean="0"/>
              <a:t>x</a:t>
            </a:r>
            <a:r>
              <a:rPr lang="en-US" altLang="ja-JP" sz="1700" b="1" dirty="0" err="1" smtClean="0"/>
              <a:t>&amp;</a:t>
            </a:r>
            <a:r>
              <a:rPr lang="en-US" altLang="ja-JP" sz="2600" b="1" dirty="0" err="1" smtClean="0">
                <a:latin typeface="Symbol"/>
              </a:rPr>
              <a:t>g</a:t>
            </a:r>
            <a:r>
              <a:rPr lang="en-US" altLang="ja-JP" sz="2600" b="1" dirty="0" err="1" smtClean="0"/>
              <a:t>A</a:t>
            </a:r>
            <a:r>
              <a:rPr lang="en-US" altLang="ja-JP" sz="2600" b="1" baseline="-25000" dirty="0" err="1" smtClean="0"/>
              <a:t>x</a:t>
            </a:r>
            <a:r>
              <a:rPr lang="en-US" altLang="ja-JP" sz="2600" b="1" dirty="0" smtClean="0"/>
              <a:t>&lt;0.03 </a:t>
            </a:r>
            <a:r>
              <a:rPr lang="en-US" altLang="ja-JP" sz="2600" b="1" dirty="0" err="1" smtClean="0"/>
              <a:t>m</a:t>
            </a:r>
            <a:r>
              <a:rPr lang="en-US" altLang="ja-JP" sz="2600" b="1" dirty="0" smtClean="0"/>
              <a:t> </a:t>
            </a:r>
            <a:endParaRPr lang="en-US" altLang="ja-JP" sz="2600" b="1" dirty="0" smtClean="0">
              <a:latin typeface="+mj-lt"/>
              <a:ea typeface="+mj-ea"/>
              <a:cs typeface="+mj-cs"/>
            </a:endParaRPr>
          </a:p>
          <a:p>
            <a:pPr>
              <a:lnSpc>
                <a:spcPts val="3266"/>
              </a:lnSpc>
              <a:spcBef>
                <a:spcPct val="0"/>
              </a:spcBef>
              <a:defRPr/>
            </a:pPr>
            <a:r>
              <a:rPr lang="en-US" altLang="ja-JP" sz="2600" b="1" dirty="0" smtClean="0">
                <a:latin typeface="+mj-lt"/>
                <a:ea typeface="+mj-ea"/>
                <a:cs typeface="+mj-cs"/>
              </a:rPr>
              <a:t>   PEDD                         23 J/</a:t>
            </a:r>
            <a:r>
              <a:rPr lang="en-US" altLang="ja-JP" sz="2600" b="1" dirty="0" err="1" smtClean="0">
                <a:latin typeface="+mj-lt"/>
                <a:ea typeface="+mj-ea"/>
                <a:cs typeface="+mj-cs"/>
              </a:rPr>
              <a:t>g</a:t>
            </a:r>
            <a:r>
              <a:rPr lang="en-US" altLang="ja-JP" sz="2600" b="1" dirty="0" smtClean="0">
                <a:latin typeface="+mj-lt"/>
                <a:ea typeface="+mj-ea"/>
                <a:cs typeface="+mj-cs"/>
              </a:rPr>
              <a:t>                       35 J/</a:t>
            </a:r>
            <a:r>
              <a:rPr lang="en-US" altLang="ja-JP" sz="2600" b="1" dirty="0" err="1" smtClean="0">
                <a:latin typeface="+mj-lt"/>
                <a:ea typeface="+mj-ea"/>
                <a:cs typeface="+mj-cs"/>
              </a:rPr>
              <a:t>g</a:t>
            </a:r>
            <a:r>
              <a:rPr lang="en-US" altLang="ja-JP" sz="2600" b="1" dirty="0" smtClean="0">
                <a:latin typeface="+mj-lt"/>
                <a:ea typeface="+mj-ea"/>
                <a:cs typeface="+mj-cs"/>
              </a:rPr>
              <a:t>                         35 J/</a:t>
            </a:r>
            <a:r>
              <a:rPr lang="en-US" altLang="ja-JP" sz="2600" b="1" dirty="0" err="1" smtClean="0">
                <a:latin typeface="+mj-lt"/>
                <a:ea typeface="+mj-ea"/>
                <a:cs typeface="+mj-cs"/>
              </a:rPr>
              <a:t>g</a:t>
            </a:r>
            <a:endParaRPr lang="en-US" altLang="ja-JP" sz="2600" b="1" dirty="0" smtClean="0">
              <a:latin typeface="+mj-lt"/>
              <a:ea typeface="+mj-ea"/>
              <a:cs typeface="+mj-cs"/>
            </a:endParaRPr>
          </a:p>
          <a:p>
            <a:pPr>
              <a:lnSpc>
                <a:spcPts val="3266"/>
              </a:lnSpc>
              <a:spcBef>
                <a:spcPct val="0"/>
              </a:spcBef>
              <a:defRPr/>
            </a:pPr>
            <a:r>
              <a:rPr lang="en-US" altLang="ja-JP" sz="2600" b="1" dirty="0" smtClean="0">
                <a:latin typeface="+mj-lt"/>
                <a:ea typeface="+mj-ea"/>
                <a:cs typeface="+mj-cs"/>
              </a:rPr>
              <a:t>   </a:t>
            </a:r>
            <a:r>
              <a:rPr lang="en-US" altLang="ja-JP" sz="2600" b="1" dirty="0" err="1" smtClean="0">
                <a:latin typeface="+mj-lt"/>
                <a:ea typeface="+mj-ea"/>
                <a:cs typeface="+mj-cs"/>
              </a:rPr>
              <a:t>e+/e</a:t>
            </a:r>
            <a:r>
              <a:rPr lang="en-US" altLang="ja-JP" sz="2600" b="1" dirty="0" smtClean="0">
                <a:latin typeface="+mj-lt"/>
                <a:ea typeface="+mj-ea"/>
                <a:cs typeface="+mj-cs"/>
              </a:rPr>
              <a:t>-                          1.5                              1                                 1.8            </a:t>
            </a:r>
            <a:endParaRPr lang="ja-JP" altLang="en-US" sz="2600" b="1" dirty="0">
              <a:latin typeface="+mj-lt"/>
              <a:ea typeface="+mj-ea"/>
              <a:cs typeface="+mj-cs"/>
            </a:endParaRPr>
          </a:p>
        </p:txBody>
      </p:sp>
      <p:sp>
        <p:nvSpPr>
          <p:cNvPr id="4" name="タイトル 1"/>
          <p:cNvSpPr txBox="1">
            <a:spLocks/>
          </p:cNvSpPr>
          <p:nvPr/>
        </p:nvSpPr>
        <p:spPr>
          <a:xfrm>
            <a:off x="404211" y="405577"/>
            <a:ext cx="9307101" cy="1255604"/>
          </a:xfrm>
          <a:prstGeom prst="rect">
            <a:avLst/>
          </a:prstGeom>
        </p:spPr>
        <p:txBody>
          <a:bodyPr vert="horz" lIns="97393" tIns="48696" rIns="97393" bIns="48696" rtlCol="0" anchor="ctr">
            <a:normAutofit/>
          </a:bodyPr>
          <a:lstStyle/>
          <a:p>
            <a:pPr>
              <a:lnSpc>
                <a:spcPts val="3890"/>
              </a:lnSpc>
              <a:spcBef>
                <a:spcPct val="0"/>
              </a:spcBef>
              <a:defRPr/>
            </a:pPr>
            <a:r>
              <a:rPr lang="en-US" altLang="ja-JP" sz="3400" b="1" dirty="0" smtClean="0">
                <a:latin typeface="+mj-lt"/>
                <a:ea typeface="+mj-ea"/>
                <a:cs typeface="+mj-cs"/>
              </a:rPr>
              <a:t>Old GLC/NLC design employed 3 targets.</a:t>
            </a:r>
          </a:p>
          <a:p>
            <a:pPr>
              <a:lnSpc>
                <a:spcPts val="3890"/>
              </a:lnSpc>
              <a:spcBef>
                <a:spcPct val="0"/>
              </a:spcBef>
              <a:defRPr/>
            </a:pPr>
            <a:r>
              <a:rPr lang="en-US" altLang="ja-JP" sz="3400" b="1" dirty="0" smtClean="0">
                <a:latin typeface="+mj-lt"/>
                <a:ea typeface="+mj-ea"/>
                <a:cs typeface="+mj-cs"/>
              </a:rPr>
              <a:t>Why single target can survive in </a:t>
            </a:r>
            <a:r>
              <a:rPr lang="en-US" altLang="ja-JP" sz="3400" b="1" dirty="0" smtClean="0"/>
              <a:t>ILC 300 Hz.</a:t>
            </a:r>
            <a:r>
              <a:rPr lang="en-US" altLang="ja-JP" sz="3800" b="1" dirty="0" smtClean="0"/>
              <a:t> </a:t>
            </a:r>
            <a:endParaRPr lang="en-US" altLang="ja-JP" sz="3800" b="1" dirty="0" smtClean="0">
              <a:latin typeface="+mj-lt"/>
              <a:ea typeface="+mj-ea"/>
              <a:cs typeface="+mj-cs"/>
            </a:endParaRPr>
          </a:p>
          <a:p>
            <a:pPr>
              <a:spcBef>
                <a:spcPct val="0"/>
              </a:spcBef>
              <a:defRPr/>
            </a:pPr>
            <a:endParaRPr lang="ja-JP" altLang="en-US" sz="3800" b="1" dirty="0">
              <a:latin typeface="+mj-lt"/>
              <a:ea typeface="+mj-ea"/>
              <a:cs typeface="+mj-cs"/>
            </a:endParaRPr>
          </a:p>
        </p:txBody>
      </p:sp>
      <p:sp>
        <p:nvSpPr>
          <p:cNvPr id="7" name="タイトル 1"/>
          <p:cNvSpPr txBox="1">
            <a:spLocks/>
          </p:cNvSpPr>
          <p:nvPr/>
        </p:nvSpPr>
        <p:spPr>
          <a:xfrm>
            <a:off x="445651" y="1501682"/>
            <a:ext cx="9307101" cy="736224"/>
          </a:xfrm>
          <a:prstGeom prst="rect">
            <a:avLst/>
          </a:prstGeom>
        </p:spPr>
        <p:txBody>
          <a:bodyPr vert="horz" lIns="97393" tIns="48696" rIns="97393" bIns="48696" rtlCol="0" anchor="ctr">
            <a:normAutofit/>
          </a:bodyPr>
          <a:lstStyle/>
          <a:p>
            <a:pPr>
              <a:spcBef>
                <a:spcPct val="0"/>
              </a:spcBef>
              <a:defRPr/>
            </a:pPr>
            <a:r>
              <a:rPr lang="en-US" altLang="ja-JP" sz="3400" b="1" dirty="0" smtClean="0">
                <a:solidFill>
                  <a:srgbClr val="FF0000"/>
                </a:solidFill>
              </a:rPr>
              <a:t>Because, improved optimization in ILC 300 Hz.</a:t>
            </a:r>
            <a:r>
              <a:rPr lang="en-US" altLang="ja-JP" sz="3800" b="1" dirty="0" smtClean="0">
                <a:solidFill>
                  <a:srgbClr val="FF0000"/>
                </a:solidFill>
              </a:rPr>
              <a:t> </a:t>
            </a:r>
            <a:r>
              <a:rPr lang="en-US" altLang="ja-JP" sz="3800" b="1" dirty="0" smtClean="0"/>
              <a:t>  </a:t>
            </a:r>
            <a:endParaRPr lang="en-US" altLang="ja-JP" sz="3800" b="1" dirty="0" smtClean="0">
              <a:latin typeface="+mj-lt"/>
              <a:ea typeface="+mj-ea"/>
              <a:cs typeface="+mj-cs"/>
            </a:endParaRPr>
          </a:p>
          <a:p>
            <a:pPr>
              <a:spcBef>
                <a:spcPct val="0"/>
              </a:spcBef>
              <a:defRPr/>
            </a:pPr>
            <a:endParaRPr lang="ja-JP" altLang="en-US" sz="3800" b="1" dirty="0">
              <a:latin typeface="+mj-lt"/>
              <a:ea typeface="+mj-ea"/>
              <a:cs typeface="+mj-cs"/>
            </a:endParaRPr>
          </a:p>
        </p:txBody>
      </p:sp>
      <p:sp>
        <p:nvSpPr>
          <p:cNvPr id="10" name="角丸四角形 9"/>
          <p:cNvSpPr/>
          <p:nvPr/>
        </p:nvSpPr>
        <p:spPr>
          <a:xfrm>
            <a:off x="101600" y="2222500"/>
            <a:ext cx="9715500" cy="4711700"/>
          </a:xfrm>
          <a:prstGeom prst="roundRect">
            <a:avLst>
              <a:gd name="adj" fmla="val 2307"/>
            </a:avLst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4" name="直線コネクタ 13"/>
          <p:cNvCxnSpPr/>
          <p:nvPr/>
        </p:nvCxnSpPr>
        <p:spPr>
          <a:xfrm rot="5400000">
            <a:off x="273050" y="4578350"/>
            <a:ext cx="4737100" cy="158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直線コネクタ 14"/>
          <p:cNvCxnSpPr/>
          <p:nvPr/>
        </p:nvCxnSpPr>
        <p:spPr>
          <a:xfrm rot="5400000">
            <a:off x="2584450" y="4591050"/>
            <a:ext cx="4737100" cy="158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直線コネクタ 15"/>
          <p:cNvCxnSpPr/>
          <p:nvPr/>
        </p:nvCxnSpPr>
        <p:spPr>
          <a:xfrm rot="5400000">
            <a:off x="5162550" y="4603750"/>
            <a:ext cx="4737100" cy="158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直線コネクタ 17"/>
          <p:cNvCxnSpPr/>
          <p:nvPr/>
        </p:nvCxnSpPr>
        <p:spPr>
          <a:xfrm flipV="1">
            <a:off x="114300" y="3009900"/>
            <a:ext cx="9664700" cy="12700"/>
          </a:xfrm>
          <a:prstGeom prst="line">
            <a:avLst/>
          </a:prstGeom>
          <a:ln w="28575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角丸四角形 20"/>
          <p:cNvSpPr/>
          <p:nvPr/>
        </p:nvSpPr>
        <p:spPr>
          <a:xfrm>
            <a:off x="5054600" y="3022600"/>
            <a:ext cx="1143000" cy="381000"/>
          </a:xfrm>
          <a:prstGeom prst="roundRect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2" name="角丸四角形 21"/>
          <p:cNvSpPr/>
          <p:nvPr/>
        </p:nvSpPr>
        <p:spPr>
          <a:xfrm>
            <a:off x="5143500" y="4216400"/>
            <a:ext cx="1143000" cy="381000"/>
          </a:xfrm>
          <a:prstGeom prst="roundRect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" name="角丸四角形 22"/>
          <p:cNvSpPr/>
          <p:nvPr/>
        </p:nvSpPr>
        <p:spPr>
          <a:xfrm>
            <a:off x="5143500" y="4597400"/>
            <a:ext cx="1143000" cy="381000"/>
          </a:xfrm>
          <a:prstGeom prst="roundRect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4" name="角丸四角形 23"/>
          <p:cNvSpPr/>
          <p:nvPr/>
        </p:nvSpPr>
        <p:spPr>
          <a:xfrm>
            <a:off x="5041900" y="5664200"/>
            <a:ext cx="2362200" cy="444500"/>
          </a:xfrm>
          <a:prstGeom prst="roundRect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5" name="角丸四角形 24"/>
          <p:cNvSpPr/>
          <p:nvPr/>
        </p:nvSpPr>
        <p:spPr>
          <a:xfrm>
            <a:off x="7861300" y="4597400"/>
            <a:ext cx="1143000" cy="381000"/>
          </a:xfrm>
          <a:prstGeom prst="roundRect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6" name="角丸四角形 25"/>
          <p:cNvSpPr/>
          <p:nvPr/>
        </p:nvSpPr>
        <p:spPr>
          <a:xfrm>
            <a:off x="7569200" y="5676900"/>
            <a:ext cx="2197100" cy="444500"/>
          </a:xfrm>
          <a:prstGeom prst="roundRect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4403" y="78881"/>
            <a:ext cx="9116882" cy="6923004"/>
          </a:xfrm>
          <a:prstGeom prst="rect">
            <a:avLst/>
          </a:prstGeom>
        </p:spPr>
      </p:pic>
      <p:sp>
        <p:nvSpPr>
          <p:cNvPr id="4" name="テキスト ボックス 3"/>
          <p:cNvSpPr txBox="1"/>
          <p:nvPr/>
        </p:nvSpPr>
        <p:spPr>
          <a:xfrm>
            <a:off x="1160330" y="6547132"/>
            <a:ext cx="994569" cy="390731"/>
          </a:xfrm>
          <a:prstGeom prst="rect">
            <a:avLst/>
          </a:prstGeom>
          <a:noFill/>
        </p:spPr>
        <p:txBody>
          <a:bodyPr wrap="square" lIns="97393" tIns="48696" rIns="97393" bIns="48696" rtlCol="0">
            <a:spAutoFit/>
          </a:bodyPr>
          <a:lstStyle/>
          <a:p>
            <a:r>
              <a:rPr kumimoji="1" lang="en-US" altLang="ja-JP" dirty="0" err="1" smtClean="0"/>
              <a:t>e+/e</a:t>
            </a:r>
            <a:r>
              <a:rPr kumimoji="1" lang="en-US" altLang="ja-JP" dirty="0" smtClean="0"/>
              <a:t>-</a:t>
            </a:r>
            <a:endParaRPr kumimoji="1" lang="ja-JP" altLang="en-US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1012987" y="6196552"/>
            <a:ext cx="994569" cy="329176"/>
          </a:xfrm>
          <a:prstGeom prst="rect">
            <a:avLst/>
          </a:prstGeom>
          <a:noFill/>
        </p:spPr>
        <p:txBody>
          <a:bodyPr wrap="square" lIns="97393" tIns="48696" rIns="97393" bIns="48696" rtlCol="0">
            <a:spAutoFit/>
          </a:bodyPr>
          <a:lstStyle/>
          <a:p>
            <a:r>
              <a:rPr lang="en-US" altLang="ja-JP" sz="1500" dirty="0" smtClean="0"/>
              <a:t>DR/</a:t>
            </a:r>
            <a:endParaRPr lang="ja-JP" altLang="en-US" sz="15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ChangeArrowheads="1"/>
          </p:cNvSpPr>
          <p:nvPr/>
        </p:nvSpPr>
        <p:spPr bwMode="auto">
          <a:xfrm>
            <a:off x="1160330" y="-29581"/>
            <a:ext cx="7459266" cy="8831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7393" tIns="48696" rIns="97393" bIns="48696">
            <a:prstTxWarp prst="textNoShape">
              <a:avLst/>
            </a:prstTxWarp>
            <a:spAutoFit/>
          </a:bodyPr>
          <a:lstStyle/>
          <a:p>
            <a:pPr algn="ctr"/>
            <a:r>
              <a:rPr lang="en-US" altLang="ja-JP" sz="5100" b="1" dirty="0">
                <a:solidFill>
                  <a:srgbClr val="0000FF"/>
                </a:solidFill>
                <a:latin typeface="Helvetica" pitchFamily="-110" charset="0"/>
              </a:rPr>
              <a:t>Target Issues</a:t>
            </a:r>
          </a:p>
        </p:txBody>
      </p:sp>
      <p:sp>
        <p:nvSpPr>
          <p:cNvPr id="24579" name="Rectangle 5"/>
          <p:cNvSpPr>
            <a:spLocks noChangeArrowheads="1"/>
          </p:cNvSpPr>
          <p:nvPr/>
        </p:nvSpPr>
        <p:spPr bwMode="auto">
          <a:xfrm>
            <a:off x="0" y="2129790"/>
            <a:ext cx="10691615" cy="20988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7393" tIns="48696" rIns="97393" bIns="48696">
            <a:prstTxWarp prst="textNoShape">
              <a:avLst/>
            </a:prstTxWarp>
            <a:spAutoFit/>
          </a:bodyPr>
          <a:lstStyle/>
          <a:p>
            <a:r>
              <a:rPr lang="en-US" altLang="ja-JP" sz="3400" b="1" dirty="0">
                <a:latin typeface="Helvetica" pitchFamily="-110" charset="0"/>
              </a:rPr>
              <a:t>• </a:t>
            </a:r>
            <a:r>
              <a:rPr lang="en-US" altLang="ja-JP" sz="3400" b="1" dirty="0" err="1">
                <a:latin typeface="Helvetica" pitchFamily="-110" charset="0"/>
              </a:rPr>
              <a:t>Undulator</a:t>
            </a:r>
            <a:r>
              <a:rPr lang="en-US" altLang="ja-JP" sz="3400" b="1" dirty="0">
                <a:latin typeface="Helvetica" pitchFamily="-110" charset="0"/>
              </a:rPr>
              <a:t> Scheme (base line)</a:t>
            </a:r>
          </a:p>
          <a:p>
            <a:r>
              <a:rPr lang="en-US" altLang="ja-JP" b="1" dirty="0">
                <a:latin typeface="Helvetica" pitchFamily="-110" charset="0"/>
              </a:rPr>
              <a:t>    • In order to create </a:t>
            </a:r>
            <a:r>
              <a:rPr lang="en-US" altLang="ja-JP" b="1" dirty="0" err="1">
                <a:latin typeface="Helvetica" pitchFamily="-110" charset="0"/>
              </a:rPr>
              <a:t>e+s</a:t>
            </a:r>
            <a:r>
              <a:rPr lang="en-US" altLang="ja-JP" b="1" dirty="0">
                <a:latin typeface="Helvetica" pitchFamily="-110" charset="0"/>
              </a:rPr>
              <a:t>, it uses </a:t>
            </a:r>
            <a:r>
              <a:rPr lang="en-US" altLang="ja-JP" b="1" dirty="0" err="1">
                <a:latin typeface="Helvetica" pitchFamily="-110" charset="0"/>
              </a:rPr>
              <a:t>e</a:t>
            </a:r>
            <a:r>
              <a:rPr lang="en-US" altLang="ja-JP" b="1" dirty="0">
                <a:latin typeface="Helvetica" pitchFamily="-110" charset="0"/>
              </a:rPr>
              <a:t>- beam in the main </a:t>
            </a:r>
            <a:r>
              <a:rPr lang="en-US" altLang="ja-JP" b="1" dirty="0" err="1">
                <a:latin typeface="Helvetica" pitchFamily="-110" charset="0"/>
              </a:rPr>
              <a:t>linac</a:t>
            </a:r>
            <a:r>
              <a:rPr lang="en-US" altLang="ja-JP" b="1" dirty="0">
                <a:latin typeface="Helvetica" pitchFamily="-110" charset="0"/>
              </a:rPr>
              <a:t>.</a:t>
            </a:r>
          </a:p>
          <a:p>
            <a:r>
              <a:rPr lang="en-US" altLang="ja-JP" b="1" dirty="0">
                <a:latin typeface="Helvetica" pitchFamily="-110" charset="0"/>
              </a:rPr>
              <a:t>    • It creates 2600 bunches of </a:t>
            </a:r>
            <a:r>
              <a:rPr lang="en-US" altLang="ja-JP" b="1" dirty="0" err="1">
                <a:latin typeface="Helvetica" pitchFamily="-110" charset="0"/>
              </a:rPr>
              <a:t>e+s</a:t>
            </a:r>
            <a:r>
              <a:rPr lang="en-US" altLang="ja-JP" b="1" dirty="0">
                <a:latin typeface="Helvetica" pitchFamily="-110" charset="0"/>
              </a:rPr>
              <a:t> in </a:t>
            </a:r>
            <a:r>
              <a:rPr lang="en-US" altLang="ja-JP" b="1" dirty="0">
                <a:solidFill>
                  <a:srgbClr val="FF0000"/>
                </a:solidFill>
                <a:latin typeface="Helvetica" pitchFamily="-110" charset="0"/>
              </a:rPr>
              <a:t>1 </a:t>
            </a:r>
            <a:r>
              <a:rPr lang="en-US" altLang="ja-JP" b="1" dirty="0" err="1">
                <a:solidFill>
                  <a:srgbClr val="FF0000"/>
                </a:solidFill>
                <a:latin typeface="Helvetica" pitchFamily="-110" charset="0"/>
              </a:rPr>
              <a:t>m</a:t>
            </a:r>
            <a:r>
              <a:rPr lang="en-US" altLang="ja-JP" b="1" dirty="0">
                <a:solidFill>
                  <a:srgbClr val="FF0000"/>
                </a:solidFill>
                <a:latin typeface="Helvetica" pitchFamily="-110" charset="0"/>
              </a:rPr>
              <a:t> sec.</a:t>
            </a:r>
          </a:p>
          <a:p>
            <a:r>
              <a:rPr lang="en-US" altLang="ja-JP" b="1" dirty="0">
                <a:latin typeface="Helvetica" pitchFamily="-110" charset="0"/>
              </a:rPr>
              <a:t>    • Heat load is a serious problem.</a:t>
            </a:r>
          </a:p>
          <a:p>
            <a:r>
              <a:rPr lang="en-US" altLang="ja-JP" b="1" dirty="0">
                <a:latin typeface="Helvetica" pitchFamily="-110" charset="0"/>
              </a:rPr>
              <a:t>    • </a:t>
            </a:r>
            <a:r>
              <a:rPr lang="en-US" altLang="ja-JP" b="1" dirty="0">
                <a:solidFill>
                  <a:srgbClr val="FF0000"/>
                </a:solidFill>
                <a:latin typeface="Helvetica" pitchFamily="-110" charset="0"/>
              </a:rPr>
              <a:t>It requires a challenging rotation target (100 </a:t>
            </a:r>
            <a:r>
              <a:rPr lang="en-US" altLang="ja-JP" b="1" dirty="0" err="1">
                <a:solidFill>
                  <a:srgbClr val="FF0000"/>
                </a:solidFill>
                <a:latin typeface="Helvetica" pitchFamily="-110" charset="0"/>
              </a:rPr>
              <a:t>m/s</a:t>
            </a:r>
            <a:r>
              <a:rPr lang="en-US" altLang="ja-JP" b="1" dirty="0">
                <a:solidFill>
                  <a:srgbClr val="FF0000"/>
                </a:solidFill>
                <a:latin typeface="Helvetica" pitchFamily="-110" charset="0"/>
              </a:rPr>
              <a:t>).</a:t>
            </a:r>
          </a:p>
          <a:p>
            <a:r>
              <a:rPr lang="en-US" altLang="ja-JP" b="1" dirty="0">
                <a:solidFill>
                  <a:srgbClr val="FF0000"/>
                </a:solidFill>
                <a:latin typeface="Helvetica" pitchFamily="-110" charset="0"/>
              </a:rPr>
              <a:t>        </a:t>
            </a:r>
            <a:r>
              <a:rPr lang="en-US" altLang="ja-JP" sz="2100" b="1" dirty="0">
                <a:latin typeface="Helvetica" pitchFamily="-110" charset="0"/>
              </a:rPr>
              <a:t>(spreads 2600 bunches in 100 mm length)</a:t>
            </a:r>
          </a:p>
        </p:txBody>
      </p:sp>
      <p:sp>
        <p:nvSpPr>
          <p:cNvPr id="24580" name="Rectangle 5"/>
          <p:cNvSpPr>
            <a:spLocks noChangeArrowheads="1"/>
          </p:cNvSpPr>
          <p:nvPr/>
        </p:nvSpPr>
        <p:spPr bwMode="auto">
          <a:xfrm>
            <a:off x="0" y="4663846"/>
            <a:ext cx="10691615" cy="16064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7393" tIns="48696" rIns="97393" bIns="48696">
            <a:prstTxWarp prst="textNoShape">
              <a:avLst/>
            </a:prstTxWarp>
            <a:spAutoFit/>
          </a:bodyPr>
          <a:lstStyle/>
          <a:p>
            <a:r>
              <a:rPr lang="en-US" altLang="ja-JP" sz="3400" b="1" dirty="0">
                <a:latin typeface="Helvetica" pitchFamily="-110" charset="0"/>
              </a:rPr>
              <a:t>• 300 </a:t>
            </a:r>
            <a:r>
              <a:rPr lang="en-US" altLang="ja-JP" sz="3400" b="1" dirty="0" smtClean="0">
                <a:latin typeface="Helvetica" pitchFamily="-110" charset="0"/>
              </a:rPr>
              <a:t>Hz Truly Conventional</a:t>
            </a:r>
          </a:p>
          <a:p>
            <a:r>
              <a:rPr lang="en-US" altLang="ja-JP" b="1" dirty="0">
                <a:latin typeface="Helvetica" pitchFamily="-110" charset="0"/>
              </a:rPr>
              <a:t>    • It creates 2600 bunches of </a:t>
            </a:r>
            <a:r>
              <a:rPr lang="en-US" altLang="ja-JP" b="1" dirty="0" err="1">
                <a:latin typeface="Helvetica" pitchFamily="-110" charset="0"/>
              </a:rPr>
              <a:t>e+s</a:t>
            </a:r>
            <a:r>
              <a:rPr lang="en-US" altLang="ja-JP" b="1" dirty="0">
                <a:latin typeface="Helvetica" pitchFamily="-110" charset="0"/>
              </a:rPr>
              <a:t> </a:t>
            </a:r>
            <a:r>
              <a:rPr lang="en-US" altLang="ja-JP" b="1" dirty="0">
                <a:solidFill>
                  <a:srgbClr val="FF0000"/>
                </a:solidFill>
                <a:latin typeface="Helvetica" pitchFamily="-110" charset="0"/>
              </a:rPr>
              <a:t>in 63 </a:t>
            </a:r>
            <a:r>
              <a:rPr lang="en-US" altLang="ja-JP" b="1" dirty="0" err="1">
                <a:solidFill>
                  <a:srgbClr val="FF0000"/>
                </a:solidFill>
                <a:latin typeface="Helvetica" pitchFamily="-110" charset="0"/>
              </a:rPr>
              <a:t>m</a:t>
            </a:r>
            <a:r>
              <a:rPr lang="en-US" altLang="ja-JP" b="1" dirty="0">
                <a:solidFill>
                  <a:srgbClr val="FF0000"/>
                </a:solidFill>
                <a:latin typeface="Helvetica" pitchFamily="-110" charset="0"/>
              </a:rPr>
              <a:t> sec. (stretching)</a:t>
            </a:r>
          </a:p>
          <a:p>
            <a:r>
              <a:rPr lang="en-US" altLang="ja-JP" b="1" dirty="0">
                <a:latin typeface="Helvetica" pitchFamily="-110" charset="0"/>
              </a:rPr>
              <a:t>    • Heat load is not a problem</a:t>
            </a:r>
            <a:r>
              <a:rPr lang="en-US" altLang="ja-JP" b="1" dirty="0" smtClean="0">
                <a:latin typeface="Helvetica" pitchFamily="-110" charset="0"/>
              </a:rPr>
              <a:t>.</a:t>
            </a:r>
          </a:p>
          <a:p>
            <a:r>
              <a:rPr lang="en-US" altLang="ja-JP" b="1" dirty="0">
                <a:solidFill>
                  <a:srgbClr val="FF0000"/>
                </a:solidFill>
                <a:latin typeface="Helvetica" pitchFamily="-110" charset="0"/>
              </a:rPr>
              <a:t>    </a:t>
            </a:r>
            <a:r>
              <a:rPr lang="en-US" altLang="ja-JP" b="1" dirty="0">
                <a:latin typeface="Helvetica" pitchFamily="-110" charset="0"/>
              </a:rPr>
              <a:t>• </a:t>
            </a:r>
            <a:r>
              <a:rPr lang="en-US" altLang="ja-JP" b="1" dirty="0" smtClean="0">
                <a:solidFill>
                  <a:srgbClr val="FF0000"/>
                </a:solidFill>
                <a:latin typeface="Helvetica" pitchFamily="-110" charset="0"/>
              </a:rPr>
              <a:t>Do we have a solution?  </a:t>
            </a:r>
            <a:r>
              <a:rPr lang="en-US" altLang="ja-JP" sz="2600" b="1" dirty="0" smtClean="0">
                <a:solidFill>
                  <a:srgbClr val="FF0000"/>
                </a:solidFill>
                <a:latin typeface="Helvetica" pitchFamily="-110" charset="0"/>
              </a:rPr>
              <a:t>Issue : shock wave </a:t>
            </a:r>
            <a:endParaRPr lang="en-US" altLang="ja-JP" sz="2600" b="1" dirty="0">
              <a:solidFill>
                <a:srgbClr val="FF0000"/>
              </a:solidFill>
              <a:latin typeface="Helvetica" pitchFamily="-110" charset="0"/>
            </a:endParaRPr>
          </a:p>
        </p:txBody>
      </p:sp>
      <p:sp>
        <p:nvSpPr>
          <p:cNvPr id="24581" name="Rectangle 5"/>
          <p:cNvSpPr>
            <a:spLocks noChangeArrowheads="1"/>
          </p:cNvSpPr>
          <p:nvPr/>
        </p:nvSpPr>
        <p:spPr bwMode="auto">
          <a:xfrm>
            <a:off x="828807" y="709931"/>
            <a:ext cx="10691615" cy="12063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7393" tIns="48696" rIns="97393" bIns="48696">
            <a:prstTxWarp prst="textNoShape">
              <a:avLst/>
            </a:prstTxWarp>
            <a:spAutoFit/>
          </a:bodyPr>
          <a:lstStyle/>
          <a:p>
            <a:r>
              <a:rPr lang="en-US" altLang="ja-JP" sz="3400" b="1" dirty="0">
                <a:latin typeface="Helvetica" pitchFamily="-110" charset="0"/>
              </a:rPr>
              <a:t>                      </a:t>
            </a:r>
            <a:r>
              <a:rPr lang="en-US" altLang="ja-JP" sz="3400" b="1" dirty="0">
                <a:solidFill>
                  <a:srgbClr val="FF0000"/>
                </a:solidFill>
                <a:latin typeface="Helvetica" pitchFamily="-110" charset="0"/>
              </a:rPr>
              <a:t>Two Issues</a:t>
            </a:r>
          </a:p>
          <a:p>
            <a:r>
              <a:rPr lang="en-US" altLang="ja-JP" b="1" dirty="0">
                <a:solidFill>
                  <a:srgbClr val="FF0000"/>
                </a:solidFill>
                <a:latin typeface="Helvetica" pitchFamily="-110" charset="0"/>
              </a:rPr>
              <a:t>    • Heat Load (by beam): Time Scale ~ 1 </a:t>
            </a:r>
            <a:r>
              <a:rPr lang="en-US" altLang="ja-JP" b="1" dirty="0" err="1">
                <a:solidFill>
                  <a:srgbClr val="FF0000"/>
                </a:solidFill>
                <a:latin typeface="Helvetica" pitchFamily="-110" charset="0"/>
              </a:rPr>
              <a:t>m</a:t>
            </a:r>
            <a:r>
              <a:rPr lang="en-US" altLang="ja-JP" b="1" dirty="0">
                <a:solidFill>
                  <a:srgbClr val="FF0000"/>
                </a:solidFill>
                <a:latin typeface="Helvetica" pitchFamily="-110" charset="0"/>
              </a:rPr>
              <a:t> sec.</a:t>
            </a:r>
          </a:p>
          <a:p>
            <a:r>
              <a:rPr lang="en-US" altLang="ja-JP" b="1" dirty="0">
                <a:solidFill>
                  <a:srgbClr val="FF0000"/>
                </a:solidFill>
                <a:latin typeface="Helvetica" pitchFamily="-110" charset="0"/>
              </a:rPr>
              <a:t>    • Thermal shock wave: Time scale ~ sub micro sec.   </a:t>
            </a:r>
            <a:r>
              <a:rPr lang="en-US" altLang="ja-JP" b="1" dirty="0">
                <a:latin typeface="Helvetica" pitchFamily="-110" charset="0"/>
              </a:rPr>
              <a:t>  </a:t>
            </a:r>
            <a:endParaRPr lang="en-US" altLang="ja-JP" b="1" dirty="0">
              <a:solidFill>
                <a:srgbClr val="FF0000"/>
              </a:solidFill>
              <a:latin typeface="Helvetica" pitchFamily="-110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グループ化 21"/>
          <p:cNvGrpSpPr/>
          <p:nvPr/>
        </p:nvGrpSpPr>
        <p:grpSpPr>
          <a:xfrm>
            <a:off x="437262" y="1770270"/>
            <a:ext cx="8504776" cy="5329030"/>
            <a:chOff x="539552" y="1268760"/>
            <a:chExt cx="8424936" cy="5103093"/>
          </a:xfrm>
        </p:grpSpPr>
        <p:grpSp>
          <p:nvGrpSpPr>
            <p:cNvPr id="23" name="グループ化 22"/>
            <p:cNvGrpSpPr/>
            <p:nvPr/>
          </p:nvGrpSpPr>
          <p:grpSpPr>
            <a:xfrm>
              <a:off x="539552" y="1268760"/>
              <a:ext cx="8424936" cy="5103093"/>
              <a:chOff x="-1189038" y="-185738"/>
              <a:chExt cx="10333038" cy="7205663"/>
            </a:xfrm>
          </p:grpSpPr>
          <p:pic>
            <p:nvPicPr>
              <p:cNvPr id="28" name="Picture 5" descr="C:\Users\takahasi\Documents\ILC\PosiPol\new-positron\Conventional\sig2.5mm_2.jpg"/>
              <p:cNvPicPr>
                <a:picLocks noChangeAspect="1" noChangeArrowheads="1"/>
              </p:cNvPicPr>
              <p:nvPr/>
            </p:nvPicPr>
            <p:blipFill>
              <a:blip r:embed="rId3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1189038" y="-185738"/>
                <a:ext cx="10333038" cy="7205663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29" name="フリーフォーム 28"/>
              <p:cNvSpPr/>
              <p:nvPr/>
            </p:nvSpPr>
            <p:spPr>
              <a:xfrm>
                <a:off x="736024" y="260648"/>
                <a:ext cx="6618409" cy="4779034"/>
              </a:xfrm>
              <a:custGeom>
                <a:avLst/>
                <a:gdLst>
                  <a:gd name="connsiteX0" fmla="*/ 6618408 w 6618408"/>
                  <a:gd name="connsiteY0" fmla="*/ 4761781 h 4761781"/>
                  <a:gd name="connsiteX1" fmla="*/ 3202347 w 6618408"/>
                  <a:gd name="connsiteY1" fmla="*/ 4658264 h 4761781"/>
                  <a:gd name="connsiteX2" fmla="*/ 752445 w 6618408"/>
                  <a:gd name="connsiteY2" fmla="*/ 4183811 h 4761781"/>
                  <a:gd name="connsiteX3" fmla="*/ 88211 w 6618408"/>
                  <a:gd name="connsiteY3" fmla="*/ 3648973 h 4761781"/>
                  <a:gd name="connsiteX4" fmla="*/ 1947 w 6618408"/>
                  <a:gd name="connsiteY4" fmla="*/ 2579298 h 4761781"/>
                  <a:gd name="connsiteX5" fmla="*/ 36453 w 6618408"/>
                  <a:gd name="connsiteY5" fmla="*/ 0 h 4761781"/>
                  <a:gd name="connsiteX0" fmla="*/ 6626819 w 6626819"/>
                  <a:gd name="connsiteY0" fmla="*/ 4761781 h 4761781"/>
                  <a:gd name="connsiteX1" fmla="*/ 3210758 w 6626819"/>
                  <a:gd name="connsiteY1" fmla="*/ 4658264 h 4761781"/>
                  <a:gd name="connsiteX2" fmla="*/ 760856 w 6626819"/>
                  <a:gd name="connsiteY2" fmla="*/ 4183811 h 4761781"/>
                  <a:gd name="connsiteX3" fmla="*/ 96622 w 6626819"/>
                  <a:gd name="connsiteY3" fmla="*/ 3648973 h 4761781"/>
                  <a:gd name="connsiteX4" fmla="*/ 10358 w 6626819"/>
                  <a:gd name="connsiteY4" fmla="*/ 2579298 h 4761781"/>
                  <a:gd name="connsiteX5" fmla="*/ 44864 w 6626819"/>
                  <a:gd name="connsiteY5" fmla="*/ 0 h 4761781"/>
                  <a:gd name="connsiteX0" fmla="*/ 6618409 w 6618409"/>
                  <a:gd name="connsiteY0" fmla="*/ 4761781 h 4761781"/>
                  <a:gd name="connsiteX1" fmla="*/ 3202348 w 6618409"/>
                  <a:gd name="connsiteY1" fmla="*/ 4658264 h 4761781"/>
                  <a:gd name="connsiteX2" fmla="*/ 752446 w 6618409"/>
                  <a:gd name="connsiteY2" fmla="*/ 4183811 h 4761781"/>
                  <a:gd name="connsiteX3" fmla="*/ 88212 w 6618409"/>
                  <a:gd name="connsiteY3" fmla="*/ 3648973 h 4761781"/>
                  <a:gd name="connsiteX4" fmla="*/ 1948 w 6618409"/>
                  <a:gd name="connsiteY4" fmla="*/ 2579298 h 4761781"/>
                  <a:gd name="connsiteX5" fmla="*/ 36454 w 6618409"/>
                  <a:gd name="connsiteY5" fmla="*/ 0 h 4761781"/>
                  <a:gd name="connsiteX0" fmla="*/ 6618409 w 6618409"/>
                  <a:gd name="connsiteY0" fmla="*/ 4761781 h 4761781"/>
                  <a:gd name="connsiteX1" fmla="*/ 3202348 w 6618409"/>
                  <a:gd name="connsiteY1" fmla="*/ 4658264 h 4761781"/>
                  <a:gd name="connsiteX2" fmla="*/ 752446 w 6618409"/>
                  <a:gd name="connsiteY2" fmla="*/ 4183811 h 4761781"/>
                  <a:gd name="connsiteX3" fmla="*/ 88212 w 6618409"/>
                  <a:gd name="connsiteY3" fmla="*/ 3648973 h 4761781"/>
                  <a:gd name="connsiteX4" fmla="*/ 1948 w 6618409"/>
                  <a:gd name="connsiteY4" fmla="*/ 2579298 h 4761781"/>
                  <a:gd name="connsiteX5" fmla="*/ 36454 w 6618409"/>
                  <a:gd name="connsiteY5" fmla="*/ 0 h 4761781"/>
                  <a:gd name="connsiteX0" fmla="*/ 6618409 w 6618409"/>
                  <a:gd name="connsiteY0" fmla="*/ 4761781 h 4761781"/>
                  <a:gd name="connsiteX1" fmla="*/ 3202348 w 6618409"/>
                  <a:gd name="connsiteY1" fmla="*/ 4658264 h 4761781"/>
                  <a:gd name="connsiteX2" fmla="*/ 752446 w 6618409"/>
                  <a:gd name="connsiteY2" fmla="*/ 4183811 h 4761781"/>
                  <a:gd name="connsiteX3" fmla="*/ 88212 w 6618409"/>
                  <a:gd name="connsiteY3" fmla="*/ 3648973 h 4761781"/>
                  <a:gd name="connsiteX4" fmla="*/ 1948 w 6618409"/>
                  <a:gd name="connsiteY4" fmla="*/ 2579298 h 4761781"/>
                  <a:gd name="connsiteX5" fmla="*/ 36454 w 6618409"/>
                  <a:gd name="connsiteY5" fmla="*/ 0 h 4761781"/>
                  <a:gd name="connsiteX0" fmla="*/ 6625291 w 6625291"/>
                  <a:gd name="connsiteY0" fmla="*/ 4761781 h 4761781"/>
                  <a:gd name="connsiteX1" fmla="*/ 3209230 w 6625291"/>
                  <a:gd name="connsiteY1" fmla="*/ 4658264 h 4761781"/>
                  <a:gd name="connsiteX2" fmla="*/ 759328 w 6625291"/>
                  <a:gd name="connsiteY2" fmla="*/ 4183811 h 4761781"/>
                  <a:gd name="connsiteX3" fmla="*/ 95094 w 6625291"/>
                  <a:gd name="connsiteY3" fmla="*/ 3648973 h 4761781"/>
                  <a:gd name="connsiteX4" fmla="*/ 8830 w 6625291"/>
                  <a:gd name="connsiteY4" fmla="*/ 2579298 h 4761781"/>
                  <a:gd name="connsiteX5" fmla="*/ 17457 w 6625291"/>
                  <a:gd name="connsiteY5" fmla="*/ 0 h 4761781"/>
                  <a:gd name="connsiteX0" fmla="*/ 6618409 w 6618409"/>
                  <a:gd name="connsiteY0" fmla="*/ 4779034 h 4779034"/>
                  <a:gd name="connsiteX1" fmla="*/ 3202348 w 6618409"/>
                  <a:gd name="connsiteY1" fmla="*/ 4675517 h 4779034"/>
                  <a:gd name="connsiteX2" fmla="*/ 752446 w 6618409"/>
                  <a:gd name="connsiteY2" fmla="*/ 4201064 h 4779034"/>
                  <a:gd name="connsiteX3" fmla="*/ 88212 w 6618409"/>
                  <a:gd name="connsiteY3" fmla="*/ 3666226 h 4779034"/>
                  <a:gd name="connsiteX4" fmla="*/ 1948 w 6618409"/>
                  <a:gd name="connsiteY4" fmla="*/ 2596551 h 4779034"/>
                  <a:gd name="connsiteX5" fmla="*/ 36454 w 6618409"/>
                  <a:gd name="connsiteY5" fmla="*/ 0 h 47790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618409" h="4779034">
                    <a:moveTo>
                      <a:pt x="6618409" y="4779034"/>
                    </a:moveTo>
                    <a:cubicBezTo>
                      <a:pt x="5399208" y="4775439"/>
                      <a:pt x="4180008" y="4771845"/>
                      <a:pt x="3202348" y="4675517"/>
                    </a:cubicBezTo>
                    <a:cubicBezTo>
                      <a:pt x="2224688" y="4579189"/>
                      <a:pt x="1271469" y="4369279"/>
                      <a:pt x="752446" y="4201064"/>
                    </a:cubicBezTo>
                    <a:cubicBezTo>
                      <a:pt x="250676" y="3989717"/>
                      <a:pt x="204669" y="3942271"/>
                      <a:pt x="88212" y="3666226"/>
                    </a:cubicBezTo>
                    <a:cubicBezTo>
                      <a:pt x="-28245" y="3390181"/>
                      <a:pt x="10574" y="3207589"/>
                      <a:pt x="1948" y="2596551"/>
                    </a:cubicBezTo>
                    <a:cubicBezTo>
                      <a:pt x="-6678" y="1985513"/>
                      <a:pt x="14888" y="985568"/>
                      <a:pt x="36454" y="0"/>
                    </a:cubicBezTo>
                  </a:path>
                </a:pathLst>
              </a:custGeom>
              <a:ln w="28575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4" name="フリーフォーム 23"/>
            <p:cNvSpPr/>
            <p:nvPr/>
          </p:nvSpPr>
          <p:spPr>
            <a:xfrm>
              <a:off x="5274610" y="1587398"/>
              <a:ext cx="2245416" cy="2333549"/>
            </a:xfrm>
            <a:custGeom>
              <a:avLst/>
              <a:gdLst>
                <a:gd name="connsiteX0" fmla="*/ 2248599 w 2248599"/>
                <a:gd name="connsiteY0" fmla="*/ 2333549 h 2333549"/>
                <a:gd name="connsiteX1" fmla="*/ 712407 w 2248599"/>
                <a:gd name="connsiteY1" fmla="*/ 2062887 h 2333549"/>
                <a:gd name="connsiteX2" fmla="*/ 222288 w 2248599"/>
                <a:gd name="connsiteY2" fmla="*/ 1894637 h 2333549"/>
                <a:gd name="connsiteX3" fmla="*/ 17463 w 2248599"/>
                <a:gd name="connsiteY3" fmla="*/ 1587399 h 2333549"/>
                <a:gd name="connsiteX4" fmla="*/ 24778 w 2248599"/>
                <a:gd name="connsiteY4" fmla="*/ 0 h 2333549"/>
                <a:gd name="connsiteX0" fmla="*/ 2248599 w 2248599"/>
                <a:gd name="connsiteY0" fmla="*/ 2333549 h 2333549"/>
                <a:gd name="connsiteX1" fmla="*/ 712407 w 2248599"/>
                <a:gd name="connsiteY1" fmla="*/ 2062887 h 2333549"/>
                <a:gd name="connsiteX2" fmla="*/ 222288 w 2248599"/>
                <a:gd name="connsiteY2" fmla="*/ 1894637 h 2333549"/>
                <a:gd name="connsiteX3" fmla="*/ 17463 w 2248599"/>
                <a:gd name="connsiteY3" fmla="*/ 1587399 h 2333549"/>
                <a:gd name="connsiteX4" fmla="*/ 24778 w 2248599"/>
                <a:gd name="connsiteY4" fmla="*/ 0 h 2333549"/>
                <a:gd name="connsiteX0" fmla="*/ 2248599 w 2248599"/>
                <a:gd name="connsiteY0" fmla="*/ 2333549 h 2333549"/>
                <a:gd name="connsiteX1" fmla="*/ 712407 w 2248599"/>
                <a:gd name="connsiteY1" fmla="*/ 2062887 h 2333549"/>
                <a:gd name="connsiteX2" fmla="*/ 222288 w 2248599"/>
                <a:gd name="connsiteY2" fmla="*/ 1894637 h 2333549"/>
                <a:gd name="connsiteX3" fmla="*/ 17463 w 2248599"/>
                <a:gd name="connsiteY3" fmla="*/ 1587399 h 2333549"/>
                <a:gd name="connsiteX4" fmla="*/ 24778 w 2248599"/>
                <a:gd name="connsiteY4" fmla="*/ 0 h 2333549"/>
                <a:gd name="connsiteX0" fmla="*/ 2274446 w 2274446"/>
                <a:gd name="connsiteY0" fmla="*/ 2333549 h 2333549"/>
                <a:gd name="connsiteX1" fmla="*/ 738254 w 2274446"/>
                <a:gd name="connsiteY1" fmla="*/ 2062887 h 2333549"/>
                <a:gd name="connsiteX2" fmla="*/ 248135 w 2274446"/>
                <a:gd name="connsiteY2" fmla="*/ 1894637 h 2333549"/>
                <a:gd name="connsiteX3" fmla="*/ 43310 w 2274446"/>
                <a:gd name="connsiteY3" fmla="*/ 1587399 h 2333549"/>
                <a:gd name="connsiteX4" fmla="*/ 50625 w 2274446"/>
                <a:gd name="connsiteY4" fmla="*/ 0 h 2333549"/>
                <a:gd name="connsiteX0" fmla="*/ 2274446 w 2274446"/>
                <a:gd name="connsiteY0" fmla="*/ 2333549 h 2333549"/>
                <a:gd name="connsiteX1" fmla="*/ 738254 w 2274446"/>
                <a:gd name="connsiteY1" fmla="*/ 2062887 h 2333549"/>
                <a:gd name="connsiteX2" fmla="*/ 248135 w 2274446"/>
                <a:gd name="connsiteY2" fmla="*/ 1894637 h 2333549"/>
                <a:gd name="connsiteX3" fmla="*/ 43310 w 2274446"/>
                <a:gd name="connsiteY3" fmla="*/ 1587399 h 2333549"/>
                <a:gd name="connsiteX4" fmla="*/ 50625 w 2274446"/>
                <a:gd name="connsiteY4" fmla="*/ 0 h 2333549"/>
                <a:gd name="connsiteX0" fmla="*/ 2274446 w 2274446"/>
                <a:gd name="connsiteY0" fmla="*/ 2333549 h 2333549"/>
                <a:gd name="connsiteX1" fmla="*/ 738254 w 2274446"/>
                <a:gd name="connsiteY1" fmla="*/ 2062887 h 2333549"/>
                <a:gd name="connsiteX2" fmla="*/ 248135 w 2274446"/>
                <a:gd name="connsiteY2" fmla="*/ 1894637 h 2333549"/>
                <a:gd name="connsiteX3" fmla="*/ 43310 w 2274446"/>
                <a:gd name="connsiteY3" fmla="*/ 1587399 h 2333549"/>
                <a:gd name="connsiteX4" fmla="*/ 50625 w 2274446"/>
                <a:gd name="connsiteY4" fmla="*/ 0 h 2333549"/>
                <a:gd name="connsiteX0" fmla="*/ 2284182 w 2284182"/>
                <a:gd name="connsiteY0" fmla="*/ 2333549 h 2333549"/>
                <a:gd name="connsiteX1" fmla="*/ 747990 w 2284182"/>
                <a:gd name="connsiteY1" fmla="*/ 2062887 h 2333549"/>
                <a:gd name="connsiteX2" fmla="*/ 257871 w 2284182"/>
                <a:gd name="connsiteY2" fmla="*/ 1894637 h 2333549"/>
                <a:gd name="connsiteX3" fmla="*/ 53046 w 2284182"/>
                <a:gd name="connsiteY3" fmla="*/ 1587399 h 2333549"/>
                <a:gd name="connsiteX4" fmla="*/ 60361 w 2284182"/>
                <a:gd name="connsiteY4" fmla="*/ 0 h 2333549"/>
                <a:gd name="connsiteX0" fmla="*/ 2284182 w 2284182"/>
                <a:gd name="connsiteY0" fmla="*/ 2333549 h 2333549"/>
                <a:gd name="connsiteX1" fmla="*/ 747990 w 2284182"/>
                <a:gd name="connsiteY1" fmla="*/ 2062887 h 2333549"/>
                <a:gd name="connsiteX2" fmla="*/ 257871 w 2284182"/>
                <a:gd name="connsiteY2" fmla="*/ 1894637 h 2333549"/>
                <a:gd name="connsiteX3" fmla="*/ 53046 w 2284182"/>
                <a:gd name="connsiteY3" fmla="*/ 1587399 h 2333549"/>
                <a:gd name="connsiteX4" fmla="*/ 60361 w 2284182"/>
                <a:gd name="connsiteY4" fmla="*/ 0 h 2333549"/>
                <a:gd name="connsiteX0" fmla="*/ 2245416 w 2245416"/>
                <a:gd name="connsiteY0" fmla="*/ 2333549 h 2333549"/>
                <a:gd name="connsiteX1" fmla="*/ 709224 w 2245416"/>
                <a:gd name="connsiteY1" fmla="*/ 2062887 h 2333549"/>
                <a:gd name="connsiteX2" fmla="*/ 219105 w 2245416"/>
                <a:gd name="connsiteY2" fmla="*/ 1894637 h 2333549"/>
                <a:gd name="connsiteX3" fmla="*/ 14280 w 2245416"/>
                <a:gd name="connsiteY3" fmla="*/ 1587399 h 2333549"/>
                <a:gd name="connsiteX4" fmla="*/ 21595 w 2245416"/>
                <a:gd name="connsiteY4" fmla="*/ 0 h 23335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45416" h="2333549">
                  <a:moveTo>
                    <a:pt x="2245416" y="2333549"/>
                  </a:moveTo>
                  <a:cubicBezTo>
                    <a:pt x="1646179" y="2234794"/>
                    <a:pt x="1046942" y="2136039"/>
                    <a:pt x="709224" y="2062887"/>
                  </a:cubicBezTo>
                  <a:cubicBezTo>
                    <a:pt x="371506" y="1989735"/>
                    <a:pt x="386135" y="1966570"/>
                    <a:pt x="219105" y="1894637"/>
                  </a:cubicBezTo>
                  <a:cubicBezTo>
                    <a:pt x="81336" y="1756868"/>
                    <a:pt x="127666" y="1866597"/>
                    <a:pt x="14280" y="1587399"/>
                  </a:cubicBezTo>
                  <a:cubicBezTo>
                    <a:pt x="-11323" y="1161897"/>
                    <a:pt x="1478" y="635813"/>
                    <a:pt x="21595" y="0"/>
                  </a:cubicBezTo>
                </a:path>
              </a:pathLst>
            </a:custGeom>
            <a:ln w="28575">
              <a:solidFill>
                <a:srgbClr val="FFC000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" name="フリーフォーム 24"/>
            <p:cNvSpPr/>
            <p:nvPr/>
          </p:nvSpPr>
          <p:spPr>
            <a:xfrm>
              <a:off x="3017110" y="1580083"/>
              <a:ext cx="4502916" cy="3030338"/>
            </a:xfrm>
            <a:custGeom>
              <a:avLst/>
              <a:gdLst>
                <a:gd name="connsiteX0" fmla="*/ 2248599 w 2248599"/>
                <a:gd name="connsiteY0" fmla="*/ 2333549 h 2333549"/>
                <a:gd name="connsiteX1" fmla="*/ 712407 w 2248599"/>
                <a:gd name="connsiteY1" fmla="*/ 2062887 h 2333549"/>
                <a:gd name="connsiteX2" fmla="*/ 222288 w 2248599"/>
                <a:gd name="connsiteY2" fmla="*/ 1894637 h 2333549"/>
                <a:gd name="connsiteX3" fmla="*/ 17463 w 2248599"/>
                <a:gd name="connsiteY3" fmla="*/ 1587399 h 2333549"/>
                <a:gd name="connsiteX4" fmla="*/ 24778 w 2248599"/>
                <a:gd name="connsiteY4" fmla="*/ 0 h 2333549"/>
                <a:gd name="connsiteX0" fmla="*/ 2248599 w 2248599"/>
                <a:gd name="connsiteY0" fmla="*/ 2333549 h 2333549"/>
                <a:gd name="connsiteX1" fmla="*/ 712407 w 2248599"/>
                <a:gd name="connsiteY1" fmla="*/ 2062887 h 2333549"/>
                <a:gd name="connsiteX2" fmla="*/ 222288 w 2248599"/>
                <a:gd name="connsiteY2" fmla="*/ 1894637 h 2333549"/>
                <a:gd name="connsiteX3" fmla="*/ 17463 w 2248599"/>
                <a:gd name="connsiteY3" fmla="*/ 1587399 h 2333549"/>
                <a:gd name="connsiteX4" fmla="*/ 24778 w 2248599"/>
                <a:gd name="connsiteY4" fmla="*/ 0 h 2333549"/>
                <a:gd name="connsiteX0" fmla="*/ 2248599 w 2248599"/>
                <a:gd name="connsiteY0" fmla="*/ 2333549 h 2333549"/>
                <a:gd name="connsiteX1" fmla="*/ 712407 w 2248599"/>
                <a:gd name="connsiteY1" fmla="*/ 2062887 h 2333549"/>
                <a:gd name="connsiteX2" fmla="*/ 222288 w 2248599"/>
                <a:gd name="connsiteY2" fmla="*/ 1894637 h 2333549"/>
                <a:gd name="connsiteX3" fmla="*/ 17463 w 2248599"/>
                <a:gd name="connsiteY3" fmla="*/ 1587399 h 2333549"/>
                <a:gd name="connsiteX4" fmla="*/ 24778 w 2248599"/>
                <a:gd name="connsiteY4" fmla="*/ 0 h 2333549"/>
                <a:gd name="connsiteX0" fmla="*/ 2274446 w 2274446"/>
                <a:gd name="connsiteY0" fmla="*/ 2333549 h 2333549"/>
                <a:gd name="connsiteX1" fmla="*/ 738254 w 2274446"/>
                <a:gd name="connsiteY1" fmla="*/ 2062887 h 2333549"/>
                <a:gd name="connsiteX2" fmla="*/ 248135 w 2274446"/>
                <a:gd name="connsiteY2" fmla="*/ 1894637 h 2333549"/>
                <a:gd name="connsiteX3" fmla="*/ 43310 w 2274446"/>
                <a:gd name="connsiteY3" fmla="*/ 1587399 h 2333549"/>
                <a:gd name="connsiteX4" fmla="*/ 50625 w 2274446"/>
                <a:gd name="connsiteY4" fmla="*/ 0 h 2333549"/>
                <a:gd name="connsiteX0" fmla="*/ 2274446 w 2274446"/>
                <a:gd name="connsiteY0" fmla="*/ 2333549 h 2333549"/>
                <a:gd name="connsiteX1" fmla="*/ 738254 w 2274446"/>
                <a:gd name="connsiteY1" fmla="*/ 2062887 h 2333549"/>
                <a:gd name="connsiteX2" fmla="*/ 248135 w 2274446"/>
                <a:gd name="connsiteY2" fmla="*/ 1894637 h 2333549"/>
                <a:gd name="connsiteX3" fmla="*/ 43310 w 2274446"/>
                <a:gd name="connsiteY3" fmla="*/ 1587399 h 2333549"/>
                <a:gd name="connsiteX4" fmla="*/ 50625 w 2274446"/>
                <a:gd name="connsiteY4" fmla="*/ 0 h 2333549"/>
                <a:gd name="connsiteX0" fmla="*/ 2274446 w 2274446"/>
                <a:gd name="connsiteY0" fmla="*/ 2333549 h 2333549"/>
                <a:gd name="connsiteX1" fmla="*/ 738254 w 2274446"/>
                <a:gd name="connsiteY1" fmla="*/ 2062887 h 2333549"/>
                <a:gd name="connsiteX2" fmla="*/ 248135 w 2274446"/>
                <a:gd name="connsiteY2" fmla="*/ 1894637 h 2333549"/>
                <a:gd name="connsiteX3" fmla="*/ 43310 w 2274446"/>
                <a:gd name="connsiteY3" fmla="*/ 1587399 h 2333549"/>
                <a:gd name="connsiteX4" fmla="*/ 50625 w 2274446"/>
                <a:gd name="connsiteY4" fmla="*/ 0 h 2333549"/>
                <a:gd name="connsiteX0" fmla="*/ 2284182 w 2284182"/>
                <a:gd name="connsiteY0" fmla="*/ 2333549 h 2333549"/>
                <a:gd name="connsiteX1" fmla="*/ 747990 w 2284182"/>
                <a:gd name="connsiteY1" fmla="*/ 2062887 h 2333549"/>
                <a:gd name="connsiteX2" fmla="*/ 257871 w 2284182"/>
                <a:gd name="connsiteY2" fmla="*/ 1894637 h 2333549"/>
                <a:gd name="connsiteX3" fmla="*/ 53046 w 2284182"/>
                <a:gd name="connsiteY3" fmla="*/ 1587399 h 2333549"/>
                <a:gd name="connsiteX4" fmla="*/ 60361 w 2284182"/>
                <a:gd name="connsiteY4" fmla="*/ 0 h 2333549"/>
                <a:gd name="connsiteX0" fmla="*/ 2284182 w 2284182"/>
                <a:gd name="connsiteY0" fmla="*/ 2333549 h 2333549"/>
                <a:gd name="connsiteX1" fmla="*/ 747990 w 2284182"/>
                <a:gd name="connsiteY1" fmla="*/ 2062887 h 2333549"/>
                <a:gd name="connsiteX2" fmla="*/ 257871 w 2284182"/>
                <a:gd name="connsiteY2" fmla="*/ 1894637 h 2333549"/>
                <a:gd name="connsiteX3" fmla="*/ 53046 w 2284182"/>
                <a:gd name="connsiteY3" fmla="*/ 1587399 h 2333549"/>
                <a:gd name="connsiteX4" fmla="*/ 60361 w 2284182"/>
                <a:gd name="connsiteY4" fmla="*/ 0 h 2333549"/>
                <a:gd name="connsiteX0" fmla="*/ 2245416 w 2245416"/>
                <a:gd name="connsiteY0" fmla="*/ 2333549 h 2333549"/>
                <a:gd name="connsiteX1" fmla="*/ 709224 w 2245416"/>
                <a:gd name="connsiteY1" fmla="*/ 2062887 h 2333549"/>
                <a:gd name="connsiteX2" fmla="*/ 219105 w 2245416"/>
                <a:gd name="connsiteY2" fmla="*/ 1894637 h 2333549"/>
                <a:gd name="connsiteX3" fmla="*/ 14280 w 2245416"/>
                <a:gd name="connsiteY3" fmla="*/ 1587399 h 2333549"/>
                <a:gd name="connsiteX4" fmla="*/ 21595 w 2245416"/>
                <a:gd name="connsiteY4" fmla="*/ 0 h 2333549"/>
                <a:gd name="connsiteX0" fmla="*/ 2245416 w 2245416"/>
                <a:gd name="connsiteY0" fmla="*/ 2333549 h 2333549"/>
                <a:gd name="connsiteX1" fmla="*/ 723955 w 2245416"/>
                <a:gd name="connsiteY1" fmla="*/ 2113708 h 2333549"/>
                <a:gd name="connsiteX2" fmla="*/ 219105 w 2245416"/>
                <a:gd name="connsiteY2" fmla="*/ 1894637 h 2333549"/>
                <a:gd name="connsiteX3" fmla="*/ 14280 w 2245416"/>
                <a:gd name="connsiteY3" fmla="*/ 1587399 h 2333549"/>
                <a:gd name="connsiteX4" fmla="*/ 21595 w 2245416"/>
                <a:gd name="connsiteY4" fmla="*/ 0 h 2333549"/>
                <a:gd name="connsiteX0" fmla="*/ 2262266 w 2262266"/>
                <a:gd name="connsiteY0" fmla="*/ 2333549 h 2333549"/>
                <a:gd name="connsiteX1" fmla="*/ 740805 w 2262266"/>
                <a:gd name="connsiteY1" fmla="*/ 2113708 h 2333549"/>
                <a:gd name="connsiteX2" fmla="*/ 235955 w 2262266"/>
                <a:gd name="connsiteY2" fmla="*/ 1894637 h 2333549"/>
                <a:gd name="connsiteX3" fmla="*/ 9034 w 2262266"/>
                <a:gd name="connsiteY3" fmla="*/ 1344586 h 2333549"/>
                <a:gd name="connsiteX4" fmla="*/ 38445 w 2262266"/>
                <a:gd name="connsiteY4" fmla="*/ 0 h 2333549"/>
                <a:gd name="connsiteX0" fmla="*/ 2262266 w 2262266"/>
                <a:gd name="connsiteY0" fmla="*/ 2333549 h 2333549"/>
                <a:gd name="connsiteX1" fmla="*/ 740805 w 2262266"/>
                <a:gd name="connsiteY1" fmla="*/ 2113708 h 2333549"/>
                <a:gd name="connsiteX2" fmla="*/ 302244 w 2262266"/>
                <a:gd name="connsiteY2" fmla="*/ 1860756 h 2333549"/>
                <a:gd name="connsiteX3" fmla="*/ 9034 w 2262266"/>
                <a:gd name="connsiteY3" fmla="*/ 1344586 h 2333549"/>
                <a:gd name="connsiteX4" fmla="*/ 38445 w 2262266"/>
                <a:gd name="connsiteY4" fmla="*/ 0 h 2333549"/>
                <a:gd name="connsiteX0" fmla="*/ 2262266 w 2262266"/>
                <a:gd name="connsiteY0" fmla="*/ 2333549 h 2333549"/>
                <a:gd name="connsiteX1" fmla="*/ 740805 w 2262266"/>
                <a:gd name="connsiteY1" fmla="*/ 2113708 h 2333549"/>
                <a:gd name="connsiteX2" fmla="*/ 302244 w 2262266"/>
                <a:gd name="connsiteY2" fmla="*/ 1860756 h 2333549"/>
                <a:gd name="connsiteX3" fmla="*/ 9034 w 2262266"/>
                <a:gd name="connsiteY3" fmla="*/ 1344586 h 2333549"/>
                <a:gd name="connsiteX4" fmla="*/ 38445 w 2262266"/>
                <a:gd name="connsiteY4" fmla="*/ 0 h 2333549"/>
                <a:gd name="connsiteX0" fmla="*/ 2262266 w 2262266"/>
                <a:gd name="connsiteY0" fmla="*/ 2333549 h 2333549"/>
                <a:gd name="connsiteX1" fmla="*/ 740805 w 2262266"/>
                <a:gd name="connsiteY1" fmla="*/ 2113708 h 2333549"/>
                <a:gd name="connsiteX2" fmla="*/ 302244 w 2262266"/>
                <a:gd name="connsiteY2" fmla="*/ 1860756 h 2333549"/>
                <a:gd name="connsiteX3" fmla="*/ 9034 w 2262266"/>
                <a:gd name="connsiteY3" fmla="*/ 1344586 h 2333549"/>
                <a:gd name="connsiteX4" fmla="*/ 38445 w 2262266"/>
                <a:gd name="connsiteY4" fmla="*/ 0 h 2333549"/>
                <a:gd name="connsiteX0" fmla="*/ 2270461 w 2270461"/>
                <a:gd name="connsiteY0" fmla="*/ 2339196 h 2339196"/>
                <a:gd name="connsiteX1" fmla="*/ 749000 w 2270461"/>
                <a:gd name="connsiteY1" fmla="*/ 2119355 h 2339196"/>
                <a:gd name="connsiteX2" fmla="*/ 310439 w 2270461"/>
                <a:gd name="connsiteY2" fmla="*/ 1866403 h 2339196"/>
                <a:gd name="connsiteX3" fmla="*/ 17229 w 2270461"/>
                <a:gd name="connsiteY3" fmla="*/ 1350233 h 2339196"/>
                <a:gd name="connsiteX4" fmla="*/ 17178 w 2270461"/>
                <a:gd name="connsiteY4" fmla="*/ 0 h 2339196"/>
                <a:gd name="connsiteX0" fmla="*/ 2266924 w 2266924"/>
                <a:gd name="connsiteY0" fmla="*/ 2339196 h 2339196"/>
                <a:gd name="connsiteX1" fmla="*/ 745463 w 2266924"/>
                <a:gd name="connsiteY1" fmla="*/ 2119355 h 2339196"/>
                <a:gd name="connsiteX2" fmla="*/ 306902 w 2266924"/>
                <a:gd name="connsiteY2" fmla="*/ 1866403 h 2339196"/>
                <a:gd name="connsiteX3" fmla="*/ 13692 w 2266924"/>
                <a:gd name="connsiteY3" fmla="*/ 1350233 h 2339196"/>
                <a:gd name="connsiteX4" fmla="*/ 13641 w 2266924"/>
                <a:gd name="connsiteY4" fmla="*/ 0 h 2339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66924" h="2339196">
                  <a:moveTo>
                    <a:pt x="2266924" y="2339196"/>
                  </a:moveTo>
                  <a:cubicBezTo>
                    <a:pt x="1667687" y="2240441"/>
                    <a:pt x="1072133" y="2198154"/>
                    <a:pt x="745463" y="2119355"/>
                  </a:cubicBezTo>
                  <a:cubicBezTo>
                    <a:pt x="418793" y="2040556"/>
                    <a:pt x="473932" y="1938336"/>
                    <a:pt x="306902" y="1866403"/>
                  </a:cubicBezTo>
                  <a:cubicBezTo>
                    <a:pt x="154402" y="1711694"/>
                    <a:pt x="97617" y="1640724"/>
                    <a:pt x="13692" y="1350233"/>
                  </a:cubicBezTo>
                  <a:cubicBezTo>
                    <a:pt x="-11911" y="924731"/>
                    <a:pt x="4572" y="635813"/>
                    <a:pt x="13641" y="0"/>
                  </a:cubicBezTo>
                </a:path>
              </a:pathLst>
            </a:custGeom>
            <a:ln w="28575">
              <a:solidFill>
                <a:srgbClr val="FFC000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" name="フリーフォーム 25"/>
            <p:cNvSpPr/>
            <p:nvPr/>
          </p:nvSpPr>
          <p:spPr>
            <a:xfrm>
              <a:off x="1711758" y="4988966"/>
              <a:ext cx="5815583" cy="402336"/>
            </a:xfrm>
            <a:custGeom>
              <a:avLst/>
              <a:gdLst>
                <a:gd name="connsiteX0" fmla="*/ 6408115 w 6408115"/>
                <a:gd name="connsiteY0" fmla="*/ 475488 h 475488"/>
                <a:gd name="connsiteX1" fmla="*/ 1243584 w 6408115"/>
                <a:gd name="connsiteY1" fmla="*/ 321869 h 475488"/>
                <a:gd name="connsiteX2" fmla="*/ 0 w 6408115"/>
                <a:gd name="connsiteY2" fmla="*/ 0 h 475488"/>
                <a:gd name="connsiteX0" fmla="*/ 5827831 w 5827831"/>
                <a:gd name="connsiteY0" fmla="*/ 402336 h 402336"/>
                <a:gd name="connsiteX1" fmla="*/ 663300 w 5827831"/>
                <a:gd name="connsiteY1" fmla="*/ 248717 h 402336"/>
                <a:gd name="connsiteX2" fmla="*/ 12248 w 5827831"/>
                <a:gd name="connsiteY2" fmla="*/ 0 h 402336"/>
                <a:gd name="connsiteX0" fmla="*/ 5815583 w 5815583"/>
                <a:gd name="connsiteY0" fmla="*/ 402336 h 402336"/>
                <a:gd name="connsiteX1" fmla="*/ 651052 w 5815583"/>
                <a:gd name="connsiteY1" fmla="*/ 248717 h 402336"/>
                <a:gd name="connsiteX2" fmla="*/ 0 w 5815583"/>
                <a:gd name="connsiteY2" fmla="*/ 0 h 402336"/>
                <a:gd name="connsiteX0" fmla="*/ 5815583 w 5815583"/>
                <a:gd name="connsiteY0" fmla="*/ 402336 h 402336"/>
                <a:gd name="connsiteX1" fmla="*/ 2465222 w 5815583"/>
                <a:gd name="connsiteY1" fmla="*/ 365760 h 402336"/>
                <a:gd name="connsiteX2" fmla="*/ 0 w 5815583"/>
                <a:gd name="connsiteY2" fmla="*/ 0 h 402336"/>
                <a:gd name="connsiteX0" fmla="*/ 5815583 w 5815583"/>
                <a:gd name="connsiteY0" fmla="*/ 402336 h 402336"/>
                <a:gd name="connsiteX1" fmla="*/ 2465222 w 5815583"/>
                <a:gd name="connsiteY1" fmla="*/ 365760 h 402336"/>
                <a:gd name="connsiteX2" fmla="*/ 0 w 5815583"/>
                <a:gd name="connsiteY2" fmla="*/ 0 h 402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815583" h="402336">
                  <a:moveTo>
                    <a:pt x="5815583" y="402336"/>
                  </a:moveTo>
                  <a:lnTo>
                    <a:pt x="2465222" y="365760"/>
                  </a:lnTo>
                  <a:cubicBezTo>
                    <a:pt x="1495958" y="298704"/>
                    <a:pt x="490118" y="333450"/>
                    <a:pt x="0" y="0"/>
                  </a:cubicBezTo>
                </a:path>
              </a:pathLst>
            </a:custGeom>
            <a:ln w="28575">
              <a:solidFill>
                <a:srgbClr val="FFC000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" name="フリーフォーム 26"/>
            <p:cNvSpPr/>
            <p:nvPr/>
          </p:nvSpPr>
          <p:spPr>
            <a:xfrm>
              <a:off x="1704442" y="1565453"/>
              <a:ext cx="226771" cy="570585"/>
            </a:xfrm>
            <a:custGeom>
              <a:avLst/>
              <a:gdLst>
                <a:gd name="connsiteX0" fmla="*/ 226771 w 226771"/>
                <a:gd name="connsiteY0" fmla="*/ 0 h 570585"/>
                <a:gd name="connsiteX1" fmla="*/ 0 w 226771"/>
                <a:gd name="connsiteY1" fmla="*/ 570585 h 5705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26771" h="570585">
                  <a:moveTo>
                    <a:pt x="226771" y="0"/>
                  </a:moveTo>
                  <a:lnTo>
                    <a:pt x="0" y="570585"/>
                  </a:lnTo>
                </a:path>
              </a:pathLst>
            </a:custGeom>
            <a:ln w="28575">
              <a:solidFill>
                <a:srgbClr val="FFC000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38" name="テキスト ボックス 37"/>
          <p:cNvSpPr txBox="1"/>
          <p:nvPr/>
        </p:nvSpPr>
        <p:spPr>
          <a:xfrm>
            <a:off x="2153281" y="4554180"/>
            <a:ext cx="940482" cy="498453"/>
          </a:xfrm>
          <a:prstGeom prst="rect">
            <a:avLst/>
          </a:prstGeom>
          <a:noFill/>
        </p:spPr>
        <p:txBody>
          <a:bodyPr wrap="none" lIns="97393" tIns="48696" rIns="97393" bIns="48696" rtlCol="0">
            <a:spAutoFit/>
          </a:bodyPr>
          <a:lstStyle/>
          <a:p>
            <a:r>
              <a:rPr lang="en-US" altLang="ja-JP" sz="2600" b="1" dirty="0" smtClean="0">
                <a:solidFill>
                  <a:srgbClr val="FF0000"/>
                </a:solidFill>
              </a:rPr>
              <a:t>35J/g</a:t>
            </a:r>
            <a:endParaRPr lang="ja-JP" altLang="en-US" sz="2600" b="1" dirty="0">
              <a:solidFill>
                <a:srgbClr val="FF0000"/>
              </a:solidFill>
            </a:endParaRPr>
          </a:p>
        </p:txBody>
      </p:sp>
      <p:sp>
        <p:nvSpPr>
          <p:cNvPr id="39" name="テキスト ボックス 38"/>
          <p:cNvSpPr txBox="1"/>
          <p:nvPr/>
        </p:nvSpPr>
        <p:spPr>
          <a:xfrm>
            <a:off x="5825404" y="4801789"/>
            <a:ext cx="855234" cy="498453"/>
          </a:xfrm>
          <a:prstGeom prst="rect">
            <a:avLst/>
          </a:prstGeom>
          <a:noFill/>
        </p:spPr>
        <p:txBody>
          <a:bodyPr wrap="none" lIns="97393" tIns="48696" rIns="97393" bIns="48696" rtlCol="0">
            <a:spAutoFit/>
          </a:bodyPr>
          <a:lstStyle/>
          <a:p>
            <a:r>
              <a:rPr lang="en-US" altLang="ja-JP" sz="2600" dirty="0" smtClean="0">
                <a:solidFill>
                  <a:srgbClr val="FFC000"/>
                </a:solidFill>
              </a:rPr>
              <a:t>500k</a:t>
            </a:r>
            <a:endParaRPr lang="ja-JP" altLang="en-US" sz="2600" dirty="0">
              <a:solidFill>
                <a:srgbClr val="FFC000"/>
              </a:solidFill>
            </a:endParaRPr>
          </a:p>
        </p:txBody>
      </p:sp>
      <p:sp>
        <p:nvSpPr>
          <p:cNvPr id="40" name="テキスト ボックス 39"/>
          <p:cNvSpPr txBox="1"/>
          <p:nvPr/>
        </p:nvSpPr>
        <p:spPr>
          <a:xfrm>
            <a:off x="6522647" y="3966637"/>
            <a:ext cx="1024226" cy="498453"/>
          </a:xfrm>
          <a:prstGeom prst="rect">
            <a:avLst/>
          </a:prstGeom>
          <a:noFill/>
        </p:spPr>
        <p:txBody>
          <a:bodyPr wrap="none" lIns="97393" tIns="48696" rIns="97393" bIns="48696" rtlCol="0">
            <a:spAutoFit/>
          </a:bodyPr>
          <a:lstStyle/>
          <a:p>
            <a:r>
              <a:rPr lang="en-US" altLang="ja-JP" sz="2600" dirty="0" smtClean="0"/>
              <a:t>1000k</a:t>
            </a:r>
            <a:endParaRPr lang="ja-JP" altLang="en-US" sz="2600" dirty="0"/>
          </a:p>
        </p:txBody>
      </p:sp>
      <p:sp>
        <p:nvSpPr>
          <p:cNvPr id="41" name="テキスト ボックス 40"/>
          <p:cNvSpPr txBox="1"/>
          <p:nvPr/>
        </p:nvSpPr>
        <p:spPr>
          <a:xfrm>
            <a:off x="6350539" y="5655187"/>
            <a:ext cx="855234" cy="498453"/>
          </a:xfrm>
          <a:prstGeom prst="rect">
            <a:avLst/>
          </a:prstGeom>
          <a:noFill/>
        </p:spPr>
        <p:txBody>
          <a:bodyPr wrap="none" lIns="97393" tIns="48696" rIns="97393" bIns="48696" rtlCol="0">
            <a:spAutoFit/>
          </a:bodyPr>
          <a:lstStyle/>
          <a:p>
            <a:r>
              <a:rPr lang="en-US" altLang="ja-JP" sz="2600" dirty="0" smtClean="0">
                <a:solidFill>
                  <a:srgbClr val="FFC000"/>
                </a:solidFill>
              </a:rPr>
              <a:t>100k</a:t>
            </a:r>
            <a:endParaRPr lang="ja-JP" altLang="en-US" sz="2600" dirty="0">
              <a:solidFill>
                <a:srgbClr val="FFC000"/>
              </a:solidFill>
            </a:endParaRPr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46485" y="-114299"/>
            <a:ext cx="9167415" cy="1143000"/>
          </a:xfrm>
        </p:spPr>
        <p:txBody>
          <a:bodyPr/>
          <a:lstStyle/>
          <a:p>
            <a:r>
              <a:rPr lang="en-US" altLang="ja-JP" b="1" dirty="0" smtClean="0">
                <a:solidFill>
                  <a:srgbClr val="0000FF"/>
                </a:solidFill>
              </a:rPr>
              <a:t>Parameter Plots for 300 Hz scheme</a:t>
            </a:r>
            <a:endParaRPr kumimoji="1" lang="ja-JP" altLang="en-US" b="1" dirty="0">
              <a:solidFill>
                <a:srgbClr val="0000FF"/>
              </a:solidFill>
            </a:endParaRPr>
          </a:p>
        </p:txBody>
      </p:sp>
      <p:cxnSp>
        <p:nvCxnSpPr>
          <p:cNvPr id="5" name="直線コネクタ 4"/>
          <p:cNvCxnSpPr/>
          <p:nvPr/>
        </p:nvCxnSpPr>
        <p:spPr>
          <a:xfrm>
            <a:off x="4351234" y="1462485"/>
            <a:ext cx="1243220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テキスト ボックス 6"/>
          <p:cNvSpPr txBox="1"/>
          <p:nvPr/>
        </p:nvSpPr>
        <p:spPr>
          <a:xfrm>
            <a:off x="5931166" y="1249069"/>
            <a:ext cx="1188922" cy="390731"/>
          </a:xfrm>
          <a:prstGeom prst="rect">
            <a:avLst/>
          </a:prstGeom>
          <a:noFill/>
        </p:spPr>
        <p:txBody>
          <a:bodyPr wrap="none" lIns="97393" tIns="48696" rIns="97393" bIns="48696" rtlCol="0">
            <a:spAutoFit/>
          </a:bodyPr>
          <a:lstStyle/>
          <a:p>
            <a:r>
              <a:rPr lang="en-US" altLang="ja-JP" dirty="0" smtClean="0"/>
              <a:t>PEDD   J/g</a:t>
            </a:r>
            <a:endParaRPr kumimoji="1" lang="ja-JP" altLang="en-US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4195832" y="940693"/>
            <a:ext cx="1497419" cy="390731"/>
          </a:xfrm>
          <a:prstGeom prst="rect">
            <a:avLst/>
          </a:prstGeom>
          <a:noFill/>
        </p:spPr>
        <p:txBody>
          <a:bodyPr wrap="none" lIns="97393" tIns="48696" rIns="97393" bIns="48696" rtlCol="0">
            <a:spAutoFit/>
          </a:bodyPr>
          <a:lstStyle/>
          <a:p>
            <a:r>
              <a:rPr kumimoji="1" lang="en-US" altLang="ja-JP" dirty="0" smtClean="0"/>
              <a:t>colored band</a:t>
            </a:r>
            <a:endParaRPr kumimoji="1" lang="ja-JP" altLang="en-US" dirty="0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5905259" y="950902"/>
            <a:ext cx="1684275" cy="390731"/>
          </a:xfrm>
          <a:prstGeom prst="rect">
            <a:avLst/>
          </a:prstGeom>
          <a:noFill/>
        </p:spPr>
        <p:txBody>
          <a:bodyPr wrap="none" lIns="97393" tIns="48696" rIns="97393" bIns="48696" rtlCol="0">
            <a:spAutoFit/>
          </a:bodyPr>
          <a:lstStyle/>
          <a:p>
            <a:r>
              <a:rPr lang="en-US" altLang="ja-JP" dirty="0" smtClean="0"/>
              <a:t>accepted e+/e-</a:t>
            </a:r>
            <a:endParaRPr kumimoji="1" lang="ja-JP" altLang="en-US" dirty="0"/>
          </a:p>
        </p:txBody>
      </p:sp>
      <p:cxnSp>
        <p:nvCxnSpPr>
          <p:cNvPr id="6" name="直線コネクタ 5"/>
          <p:cNvCxnSpPr/>
          <p:nvPr/>
        </p:nvCxnSpPr>
        <p:spPr>
          <a:xfrm>
            <a:off x="4346716" y="1755023"/>
            <a:ext cx="1243220" cy="0"/>
          </a:xfrm>
          <a:prstGeom prst="line">
            <a:avLst/>
          </a:prstGeom>
          <a:ln w="28575">
            <a:solidFill>
              <a:srgbClr val="FFC000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テキスト ボックス 7"/>
          <p:cNvSpPr txBox="1"/>
          <p:nvPr/>
        </p:nvSpPr>
        <p:spPr>
          <a:xfrm>
            <a:off x="5905259" y="1579107"/>
            <a:ext cx="2040173" cy="390731"/>
          </a:xfrm>
          <a:prstGeom prst="rect">
            <a:avLst/>
          </a:prstGeom>
          <a:noFill/>
        </p:spPr>
        <p:txBody>
          <a:bodyPr wrap="none" lIns="97393" tIns="48696" rIns="97393" bIns="48696" rtlCol="0">
            <a:spAutoFit/>
          </a:bodyPr>
          <a:lstStyle/>
          <a:p>
            <a:r>
              <a:rPr lang="en-US" altLang="ja-JP" dirty="0" err="1" smtClean="0"/>
              <a:t>dT</a:t>
            </a:r>
            <a:r>
              <a:rPr lang="en-US" altLang="ja-JP" dirty="0" smtClean="0"/>
              <a:t> max by a triplet</a:t>
            </a:r>
            <a:endParaRPr kumimoji="1" lang="ja-JP" altLang="en-US" dirty="0"/>
          </a:p>
        </p:txBody>
      </p:sp>
      <p:sp>
        <p:nvSpPr>
          <p:cNvPr id="30" name="テキスト ボックス 29"/>
          <p:cNvSpPr txBox="1"/>
          <p:nvPr/>
        </p:nvSpPr>
        <p:spPr>
          <a:xfrm>
            <a:off x="1740495" y="2346651"/>
            <a:ext cx="380783" cy="421508"/>
          </a:xfrm>
          <a:prstGeom prst="rect">
            <a:avLst/>
          </a:prstGeom>
          <a:noFill/>
        </p:spPr>
        <p:txBody>
          <a:bodyPr wrap="none" lIns="97393" tIns="48696" rIns="97393" bIns="48696" rtlCol="0">
            <a:spAutoFit/>
          </a:bodyPr>
          <a:lstStyle/>
          <a:p>
            <a:r>
              <a:rPr lang="ja-JP" altLang="en-US" sz="2100" b="1" dirty="0" smtClean="0">
                <a:solidFill>
                  <a:srgbClr val="FF0000"/>
                </a:solidFill>
              </a:rPr>
              <a:t>１</a:t>
            </a:r>
            <a:endParaRPr lang="ja-JP" altLang="en-US" sz="2100" b="1" dirty="0">
              <a:solidFill>
                <a:srgbClr val="FF0000"/>
              </a:solidFill>
            </a:endParaRPr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2486422" y="2346651"/>
            <a:ext cx="380783" cy="421508"/>
          </a:xfrm>
          <a:prstGeom prst="rect">
            <a:avLst/>
          </a:prstGeom>
          <a:noFill/>
        </p:spPr>
        <p:txBody>
          <a:bodyPr wrap="none" lIns="97393" tIns="48696" rIns="97393" bIns="48696" rtlCol="0">
            <a:spAutoFit/>
          </a:bodyPr>
          <a:lstStyle/>
          <a:p>
            <a:r>
              <a:rPr lang="ja-JP" altLang="en-US" sz="2100" b="1" dirty="0" smtClean="0">
                <a:solidFill>
                  <a:srgbClr val="FF0000"/>
                </a:solidFill>
              </a:rPr>
              <a:t>２</a:t>
            </a:r>
            <a:endParaRPr lang="ja-JP" altLang="en-US" sz="2100" b="1" dirty="0">
              <a:solidFill>
                <a:srgbClr val="FF0000"/>
              </a:solidFill>
            </a:endParaRPr>
          </a:p>
        </p:txBody>
      </p:sp>
      <p:sp>
        <p:nvSpPr>
          <p:cNvPr id="32" name="テキスト ボックス 31"/>
          <p:cNvSpPr txBox="1"/>
          <p:nvPr/>
        </p:nvSpPr>
        <p:spPr>
          <a:xfrm>
            <a:off x="3232349" y="2346651"/>
            <a:ext cx="380783" cy="421508"/>
          </a:xfrm>
          <a:prstGeom prst="rect">
            <a:avLst/>
          </a:prstGeom>
          <a:noFill/>
        </p:spPr>
        <p:txBody>
          <a:bodyPr wrap="none" lIns="97393" tIns="48696" rIns="97393" bIns="48696" rtlCol="0">
            <a:spAutoFit/>
          </a:bodyPr>
          <a:lstStyle/>
          <a:p>
            <a:r>
              <a:rPr lang="ja-JP" altLang="en-US" sz="2100" b="1" dirty="0" smtClean="0">
                <a:solidFill>
                  <a:srgbClr val="FF0000"/>
                </a:solidFill>
              </a:rPr>
              <a:t>３</a:t>
            </a:r>
            <a:endParaRPr lang="ja-JP" altLang="en-US" sz="2100" b="1" dirty="0">
              <a:solidFill>
                <a:srgbClr val="FF0000"/>
              </a:solidFill>
            </a:endParaRPr>
          </a:p>
        </p:txBody>
      </p:sp>
      <p:sp>
        <p:nvSpPr>
          <p:cNvPr id="33" name="テキスト ボックス 32"/>
          <p:cNvSpPr txBox="1"/>
          <p:nvPr/>
        </p:nvSpPr>
        <p:spPr>
          <a:xfrm>
            <a:off x="3978275" y="2346651"/>
            <a:ext cx="391556" cy="421508"/>
          </a:xfrm>
          <a:prstGeom prst="rect">
            <a:avLst/>
          </a:prstGeom>
          <a:noFill/>
        </p:spPr>
        <p:txBody>
          <a:bodyPr wrap="square" lIns="97393" tIns="48696" rIns="97393" bIns="48696" rtlCol="0">
            <a:spAutoFit/>
          </a:bodyPr>
          <a:lstStyle/>
          <a:p>
            <a:r>
              <a:rPr lang="ja-JP" altLang="en-US" sz="2100" b="1" dirty="0" smtClean="0">
                <a:solidFill>
                  <a:srgbClr val="FF0000"/>
                </a:solidFill>
              </a:rPr>
              <a:t>４</a:t>
            </a:r>
            <a:endParaRPr lang="ja-JP" altLang="en-US" sz="2100" b="1" dirty="0">
              <a:solidFill>
                <a:srgbClr val="FF0000"/>
              </a:solidFill>
            </a:endParaRPr>
          </a:p>
        </p:txBody>
      </p:sp>
      <p:sp>
        <p:nvSpPr>
          <p:cNvPr id="34" name="テキスト ボックス 33"/>
          <p:cNvSpPr txBox="1"/>
          <p:nvPr/>
        </p:nvSpPr>
        <p:spPr>
          <a:xfrm>
            <a:off x="4724202" y="2346651"/>
            <a:ext cx="391556" cy="421508"/>
          </a:xfrm>
          <a:prstGeom prst="rect">
            <a:avLst/>
          </a:prstGeom>
          <a:noFill/>
        </p:spPr>
        <p:txBody>
          <a:bodyPr wrap="square" lIns="97393" tIns="48696" rIns="97393" bIns="48696" rtlCol="0">
            <a:spAutoFit/>
          </a:bodyPr>
          <a:lstStyle/>
          <a:p>
            <a:r>
              <a:rPr lang="ja-JP" altLang="en-US" sz="2100" b="1" dirty="0" smtClean="0">
                <a:solidFill>
                  <a:srgbClr val="FF0000"/>
                </a:solidFill>
              </a:rPr>
              <a:t>５</a:t>
            </a:r>
            <a:endParaRPr lang="ja-JP" altLang="en-US" sz="2100" b="1" dirty="0">
              <a:solidFill>
                <a:srgbClr val="FF0000"/>
              </a:solidFill>
            </a:endParaRPr>
          </a:p>
        </p:txBody>
      </p:sp>
      <p:sp>
        <p:nvSpPr>
          <p:cNvPr id="35" name="テキスト ボックス 34"/>
          <p:cNvSpPr txBox="1"/>
          <p:nvPr/>
        </p:nvSpPr>
        <p:spPr>
          <a:xfrm>
            <a:off x="5410095" y="2366433"/>
            <a:ext cx="391556" cy="421508"/>
          </a:xfrm>
          <a:prstGeom prst="rect">
            <a:avLst/>
          </a:prstGeom>
          <a:noFill/>
        </p:spPr>
        <p:txBody>
          <a:bodyPr wrap="square" lIns="97393" tIns="48696" rIns="97393" bIns="48696" rtlCol="0">
            <a:spAutoFit/>
          </a:bodyPr>
          <a:lstStyle/>
          <a:p>
            <a:r>
              <a:rPr lang="ja-JP" altLang="en-US" sz="2100" b="1" dirty="0" smtClean="0"/>
              <a:t>６</a:t>
            </a:r>
            <a:endParaRPr lang="ja-JP" altLang="en-US" sz="2100" b="1" dirty="0"/>
          </a:p>
        </p:txBody>
      </p:sp>
      <p:sp>
        <p:nvSpPr>
          <p:cNvPr id="36" name="テキスト ボックス 35"/>
          <p:cNvSpPr txBox="1"/>
          <p:nvPr/>
        </p:nvSpPr>
        <p:spPr>
          <a:xfrm>
            <a:off x="6095989" y="2386216"/>
            <a:ext cx="391556" cy="421508"/>
          </a:xfrm>
          <a:prstGeom prst="rect">
            <a:avLst/>
          </a:prstGeom>
          <a:noFill/>
        </p:spPr>
        <p:txBody>
          <a:bodyPr wrap="square" lIns="97393" tIns="48696" rIns="97393" bIns="48696" rtlCol="0">
            <a:spAutoFit/>
          </a:bodyPr>
          <a:lstStyle/>
          <a:p>
            <a:r>
              <a:rPr lang="ja-JP" altLang="en-US" sz="2100" b="1" dirty="0" smtClean="0"/>
              <a:t>７</a:t>
            </a:r>
            <a:endParaRPr lang="ja-JP" altLang="en-US" sz="2100" b="1" dirty="0"/>
          </a:p>
        </p:txBody>
      </p:sp>
      <p:sp>
        <p:nvSpPr>
          <p:cNvPr id="37" name="テキスト ボックス 36"/>
          <p:cNvSpPr txBox="1"/>
          <p:nvPr/>
        </p:nvSpPr>
        <p:spPr>
          <a:xfrm>
            <a:off x="6901949" y="2405998"/>
            <a:ext cx="391556" cy="421508"/>
          </a:xfrm>
          <a:prstGeom prst="rect">
            <a:avLst/>
          </a:prstGeom>
          <a:noFill/>
        </p:spPr>
        <p:txBody>
          <a:bodyPr wrap="square" lIns="97393" tIns="48696" rIns="97393" bIns="48696" rtlCol="0">
            <a:spAutoFit/>
          </a:bodyPr>
          <a:lstStyle/>
          <a:p>
            <a:r>
              <a:rPr lang="ja-JP" altLang="en-US" sz="2100" b="1" dirty="0" smtClean="0"/>
              <a:t>８</a:t>
            </a:r>
            <a:endParaRPr lang="ja-JP" altLang="en-US" sz="2100" b="1" dirty="0"/>
          </a:p>
        </p:txBody>
      </p:sp>
      <p:sp>
        <p:nvSpPr>
          <p:cNvPr id="42" name="テキスト ボックス 41"/>
          <p:cNvSpPr txBox="1"/>
          <p:nvPr/>
        </p:nvSpPr>
        <p:spPr>
          <a:xfrm>
            <a:off x="593173" y="705097"/>
            <a:ext cx="2974548" cy="944729"/>
          </a:xfrm>
          <a:prstGeom prst="rect">
            <a:avLst/>
          </a:prstGeom>
          <a:noFill/>
        </p:spPr>
        <p:txBody>
          <a:bodyPr wrap="none" lIns="97393" tIns="48696" rIns="97393" bIns="48696" rtlCol="0">
            <a:spAutoFit/>
          </a:bodyPr>
          <a:lstStyle/>
          <a:p>
            <a:r>
              <a:rPr lang="en-US" altLang="ja-JP" sz="2100" dirty="0" smtClean="0"/>
              <a:t>e- directly on to Tungsten</a:t>
            </a:r>
          </a:p>
          <a:p>
            <a:r>
              <a:rPr lang="en-US" altLang="ja-JP" sz="3400" dirty="0" err="1" smtClean="0">
                <a:latin typeface="Symbol" pitchFamily="18" charset="2"/>
              </a:rPr>
              <a:t>s</a:t>
            </a:r>
            <a:r>
              <a:rPr lang="en-US" altLang="ja-JP" sz="3400" dirty="0" smtClean="0"/>
              <a:t>=2.5mm</a:t>
            </a:r>
            <a:endParaRPr lang="ja-JP" altLang="en-US" sz="3400" b="1" u="sng" dirty="0">
              <a:solidFill>
                <a:srgbClr val="FF0000"/>
              </a:solidFill>
            </a:endParaRPr>
          </a:p>
        </p:txBody>
      </p:sp>
      <p:sp>
        <p:nvSpPr>
          <p:cNvPr id="43" name="正方形/長方形 42"/>
          <p:cNvSpPr/>
          <p:nvPr/>
        </p:nvSpPr>
        <p:spPr>
          <a:xfrm>
            <a:off x="634010" y="1568390"/>
            <a:ext cx="352047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2000" b="1" dirty="0" smtClean="0">
                <a:latin typeface="Helvetica" pitchFamily="-110" charset="0"/>
              </a:rPr>
              <a:t>Ne</a:t>
            </a:r>
            <a:r>
              <a:rPr lang="en-US" altLang="ja-JP" sz="2400" b="1" baseline="30000" dirty="0" smtClean="0">
                <a:latin typeface="Helvetica" pitchFamily="-110" charset="0"/>
              </a:rPr>
              <a:t>-</a:t>
            </a:r>
            <a:r>
              <a:rPr lang="en-US" altLang="ja-JP" sz="2000" b="1" dirty="0" smtClean="0">
                <a:latin typeface="Helvetica" pitchFamily="-110" charset="0"/>
              </a:rPr>
              <a:t>(drive) = 2x10</a:t>
            </a:r>
            <a:r>
              <a:rPr lang="en-US" altLang="ja-JP" sz="2000" b="1" baseline="30000" dirty="0" smtClean="0">
                <a:latin typeface="Helvetica" pitchFamily="-110" charset="0"/>
              </a:rPr>
              <a:t>10 </a:t>
            </a:r>
            <a:r>
              <a:rPr lang="en-US" altLang="ja-JP" sz="2000" b="1" dirty="0" smtClean="0">
                <a:latin typeface="Helvetica" pitchFamily="-110" charset="0"/>
              </a:rPr>
              <a:t>/bunch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Oval 2"/>
          <p:cNvSpPr>
            <a:spLocks noChangeArrowheads="1"/>
          </p:cNvSpPr>
          <p:nvPr/>
        </p:nvSpPr>
        <p:spPr bwMode="auto">
          <a:xfrm>
            <a:off x="4453114" y="2839720"/>
            <a:ext cx="3159828" cy="2875874"/>
          </a:xfrm>
          <a:prstGeom prst="ellips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</p:spPr>
        <p:txBody>
          <a:bodyPr wrap="none" lIns="97393" tIns="48696" rIns="97393" bIns="48696" anchor="ctr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1747" name="Line 3"/>
          <p:cNvSpPr>
            <a:spLocks noChangeShapeType="1"/>
          </p:cNvSpPr>
          <p:nvPr/>
        </p:nvSpPr>
        <p:spPr bwMode="auto">
          <a:xfrm flipV="1">
            <a:off x="6385270" y="2829860"/>
            <a:ext cx="2476062" cy="6573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lIns="97393" tIns="48696" rIns="97393" bIns="48696" anchor="ctr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1748" name="Text Box 4"/>
          <p:cNvSpPr txBox="1">
            <a:spLocks noChangeArrowheads="1"/>
          </p:cNvSpPr>
          <p:nvPr/>
        </p:nvSpPr>
        <p:spPr bwMode="auto">
          <a:xfrm>
            <a:off x="283176" y="1577622"/>
            <a:ext cx="5528836" cy="9755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7393" tIns="48696" rIns="97393" bIns="48696">
            <a:prstTxWarp prst="textNoShape">
              <a:avLst/>
            </a:prstTxWarp>
            <a:spAutoFit/>
          </a:bodyPr>
          <a:lstStyle/>
          <a:p>
            <a:r>
              <a:rPr lang="en-US" altLang="ja-JP" b="1" dirty="0"/>
              <a:t>20 triplets,  rep. = </a:t>
            </a:r>
            <a:r>
              <a:rPr lang="en-US" altLang="ja-JP" b="1" dirty="0">
                <a:solidFill>
                  <a:srgbClr val="FF0000"/>
                </a:solidFill>
              </a:rPr>
              <a:t>300 Hz</a:t>
            </a:r>
          </a:p>
          <a:p>
            <a:r>
              <a:rPr lang="en-US" altLang="ja-JP" b="1" dirty="0"/>
              <a:t> • triplet = 3 mini-trains with gaps</a:t>
            </a:r>
          </a:p>
          <a:p>
            <a:r>
              <a:rPr lang="en-US" altLang="ja-JP" b="1" dirty="0"/>
              <a:t> • 44 bunches/mini-train, </a:t>
            </a:r>
            <a:r>
              <a:rPr lang="en-US" altLang="ja-JP" b="1" dirty="0" err="1"/>
              <a:t>T</a:t>
            </a:r>
            <a:r>
              <a:rPr lang="en-US" altLang="ja-JP" b="1" baseline="-25000" dirty="0" err="1"/>
              <a:t>b_to_b</a:t>
            </a:r>
            <a:r>
              <a:rPr lang="en-US" altLang="ja-JP" b="1" dirty="0"/>
              <a:t> = 6.15 </a:t>
            </a:r>
            <a:r>
              <a:rPr lang="en-US" altLang="ja-JP" b="1" dirty="0" err="1"/>
              <a:t>n</a:t>
            </a:r>
            <a:r>
              <a:rPr lang="en-US" altLang="ja-JP" b="1" dirty="0"/>
              <a:t> sec</a:t>
            </a:r>
          </a:p>
        </p:txBody>
      </p:sp>
      <p:sp>
        <p:nvSpPr>
          <p:cNvPr id="31749" name="Rectangle 5"/>
          <p:cNvSpPr>
            <a:spLocks noChangeArrowheads="1"/>
          </p:cNvSpPr>
          <p:nvPr/>
        </p:nvSpPr>
        <p:spPr bwMode="auto">
          <a:xfrm>
            <a:off x="5623804" y="3543077"/>
            <a:ext cx="1067089" cy="560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7393" tIns="48696" rIns="97393" bIns="48696">
            <a:prstTxWarp prst="textNoShape">
              <a:avLst/>
            </a:prstTxWarp>
            <a:spAutoFit/>
          </a:bodyPr>
          <a:lstStyle/>
          <a:p>
            <a:r>
              <a:rPr lang="en-US" altLang="ja-JP" sz="3000" b="1" dirty="0"/>
              <a:t>DR</a:t>
            </a:r>
            <a:endParaRPr lang="en-US" altLang="ja-JP" b="1" dirty="0"/>
          </a:p>
        </p:txBody>
      </p:sp>
      <p:sp>
        <p:nvSpPr>
          <p:cNvPr id="31750" name="Rectangle 6"/>
          <p:cNvSpPr>
            <a:spLocks noChangeArrowheads="1"/>
          </p:cNvSpPr>
          <p:nvPr/>
        </p:nvSpPr>
        <p:spPr bwMode="auto">
          <a:xfrm>
            <a:off x="4829530" y="4083741"/>
            <a:ext cx="2615923" cy="390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7393" tIns="48696" rIns="97393" bIns="48696">
            <a:prstTxWarp prst="textNoShape">
              <a:avLst/>
            </a:prstTxWarp>
            <a:spAutoFit/>
          </a:bodyPr>
          <a:lstStyle/>
          <a:p>
            <a:r>
              <a:rPr lang="en-US" altLang="ja-JP" b="1" dirty="0" err="1"/>
              <a:t>T</a:t>
            </a:r>
            <a:r>
              <a:rPr lang="en-US" altLang="ja-JP" b="1" baseline="-25000" dirty="0" err="1"/>
              <a:t>b_to_b</a:t>
            </a:r>
            <a:r>
              <a:rPr lang="en-US" altLang="ja-JP" b="1" dirty="0"/>
              <a:t> = 6.15 </a:t>
            </a:r>
            <a:r>
              <a:rPr lang="en-US" altLang="ja-JP" b="1" dirty="0" err="1"/>
              <a:t>n</a:t>
            </a:r>
            <a:r>
              <a:rPr lang="en-US" altLang="ja-JP" b="1" dirty="0"/>
              <a:t> sec</a:t>
            </a:r>
          </a:p>
        </p:txBody>
      </p:sp>
      <p:sp>
        <p:nvSpPr>
          <p:cNvPr id="31751" name="Rectangle 7"/>
          <p:cNvSpPr>
            <a:spLocks noChangeArrowheads="1"/>
          </p:cNvSpPr>
          <p:nvPr/>
        </p:nvSpPr>
        <p:spPr bwMode="auto">
          <a:xfrm>
            <a:off x="5836185" y="1709091"/>
            <a:ext cx="3986909" cy="683119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7393" tIns="48696" rIns="97393" bIns="48696">
            <a:prstTxWarp prst="textNoShape">
              <a:avLst/>
            </a:prstTxWarp>
            <a:spAutoFit/>
          </a:bodyPr>
          <a:lstStyle/>
          <a:p>
            <a:r>
              <a:rPr lang="en-US" altLang="ja-JP" b="1" dirty="0"/>
              <a:t>2640 bunches/train,  rep. = 5 Hz</a:t>
            </a:r>
          </a:p>
          <a:p>
            <a:r>
              <a:rPr lang="en-US" altLang="ja-JP" b="1" dirty="0"/>
              <a:t> • </a:t>
            </a:r>
            <a:r>
              <a:rPr lang="en-US" altLang="ja-JP" b="1" dirty="0" err="1"/>
              <a:t>T</a:t>
            </a:r>
            <a:r>
              <a:rPr lang="en-US" altLang="ja-JP" b="1" baseline="-25000" dirty="0" err="1"/>
              <a:t>b_to_b</a:t>
            </a:r>
            <a:r>
              <a:rPr lang="en-US" altLang="ja-JP" b="1" dirty="0"/>
              <a:t> = 369 </a:t>
            </a:r>
            <a:r>
              <a:rPr lang="en-US" altLang="ja-JP" b="1" dirty="0" err="1"/>
              <a:t>n</a:t>
            </a:r>
            <a:r>
              <a:rPr lang="en-US" altLang="ja-JP" b="1" dirty="0"/>
              <a:t> sec</a:t>
            </a:r>
          </a:p>
        </p:txBody>
      </p:sp>
      <p:sp>
        <p:nvSpPr>
          <p:cNvPr id="31752" name="Line 10"/>
          <p:cNvSpPr>
            <a:spLocks noChangeShapeType="1"/>
          </p:cNvSpPr>
          <p:nvPr/>
        </p:nvSpPr>
        <p:spPr bwMode="auto">
          <a:xfrm flipV="1">
            <a:off x="4606788" y="2851224"/>
            <a:ext cx="1110257" cy="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/>
          </a:ln>
        </p:spPr>
        <p:txBody>
          <a:bodyPr wrap="none" lIns="97393" tIns="48696" rIns="97393" bIns="48696" anchor="ctr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1753" name="Rectangle 11"/>
          <p:cNvSpPr>
            <a:spLocks noChangeArrowheads="1"/>
          </p:cNvSpPr>
          <p:nvPr/>
        </p:nvSpPr>
        <p:spPr bwMode="auto">
          <a:xfrm>
            <a:off x="1099897" y="1183217"/>
            <a:ext cx="2729884" cy="390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7393" tIns="48696" rIns="97393" bIns="48696">
            <a:prstTxWarp prst="textNoShape">
              <a:avLst/>
            </a:prstTxWarp>
            <a:spAutoFit/>
          </a:bodyPr>
          <a:lstStyle/>
          <a:p>
            <a:r>
              <a:rPr lang="en-US" altLang="ja-JP" b="1"/>
              <a:t> e+ creation</a:t>
            </a:r>
          </a:p>
        </p:txBody>
      </p:sp>
      <p:sp>
        <p:nvSpPr>
          <p:cNvPr id="31754" name="Rectangle 12"/>
          <p:cNvSpPr>
            <a:spLocks noChangeArrowheads="1"/>
          </p:cNvSpPr>
          <p:nvPr/>
        </p:nvSpPr>
        <p:spPr bwMode="auto">
          <a:xfrm>
            <a:off x="6176342" y="1183217"/>
            <a:ext cx="3522431" cy="39073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7393" tIns="48696" rIns="97393" bIns="48696">
            <a:prstTxWarp prst="textNoShape">
              <a:avLst/>
            </a:prstTxWarp>
            <a:spAutoFit/>
          </a:bodyPr>
          <a:lstStyle/>
          <a:p>
            <a:r>
              <a:rPr lang="en-US" altLang="ja-JP" b="1"/>
              <a:t> go to main linac</a:t>
            </a:r>
          </a:p>
        </p:txBody>
      </p:sp>
      <p:sp>
        <p:nvSpPr>
          <p:cNvPr id="31755" name="Rectangle 13"/>
          <p:cNvSpPr>
            <a:spLocks noChangeArrowheads="1"/>
          </p:cNvSpPr>
          <p:nvPr/>
        </p:nvSpPr>
        <p:spPr bwMode="auto">
          <a:xfrm>
            <a:off x="4239005" y="5764895"/>
            <a:ext cx="5623803" cy="390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7393" tIns="48696" rIns="97393" bIns="48696">
            <a:prstTxWarp prst="textNoShape">
              <a:avLst/>
            </a:prstTxWarp>
            <a:spAutoFit/>
          </a:bodyPr>
          <a:lstStyle/>
          <a:p>
            <a:r>
              <a:rPr lang="en-US" altLang="ja-JP" b="1" dirty="0"/>
              <a:t>Time remaining for damping = 137 </a:t>
            </a:r>
            <a:r>
              <a:rPr lang="en-US" altLang="ja-JP" b="1" dirty="0" err="1"/>
              <a:t>m</a:t>
            </a:r>
            <a:r>
              <a:rPr lang="en-US" altLang="ja-JP" b="1" dirty="0"/>
              <a:t> sec</a:t>
            </a:r>
          </a:p>
        </p:txBody>
      </p:sp>
      <p:sp>
        <p:nvSpPr>
          <p:cNvPr id="31756" name="Rectangle 14"/>
          <p:cNvSpPr>
            <a:spLocks noChangeArrowheads="1"/>
          </p:cNvSpPr>
          <p:nvPr/>
        </p:nvSpPr>
        <p:spPr bwMode="auto">
          <a:xfrm>
            <a:off x="414404" y="6052483"/>
            <a:ext cx="3234076" cy="6831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7393" tIns="48696" rIns="97393" bIns="48696">
            <a:prstTxWarp prst="textNoShape">
              <a:avLst/>
            </a:prstTxWarp>
            <a:spAutoFit/>
          </a:bodyPr>
          <a:lstStyle/>
          <a:p>
            <a:r>
              <a:rPr lang="en-US" altLang="ja-JP" b="1" dirty="0"/>
              <a:t>We create 2640 bunches </a:t>
            </a:r>
          </a:p>
          <a:p>
            <a:r>
              <a:rPr lang="en-US" altLang="ja-JP" b="1" dirty="0"/>
              <a:t>in </a:t>
            </a:r>
            <a:r>
              <a:rPr lang="en-US" altLang="ja-JP" b="1" dirty="0">
                <a:solidFill>
                  <a:srgbClr val="FF0000"/>
                </a:solidFill>
              </a:rPr>
              <a:t>63 </a:t>
            </a:r>
            <a:r>
              <a:rPr lang="en-US" altLang="ja-JP" b="1" dirty="0" err="1">
                <a:solidFill>
                  <a:srgbClr val="FF0000"/>
                </a:solidFill>
              </a:rPr>
              <a:t>m</a:t>
            </a:r>
            <a:r>
              <a:rPr lang="en-US" altLang="ja-JP" b="1" dirty="0">
                <a:solidFill>
                  <a:srgbClr val="FF0000"/>
                </a:solidFill>
              </a:rPr>
              <a:t> sec</a:t>
            </a:r>
          </a:p>
        </p:txBody>
      </p:sp>
      <p:sp>
        <p:nvSpPr>
          <p:cNvPr id="31757" name="Line 17"/>
          <p:cNvSpPr>
            <a:spLocks noChangeShapeType="1"/>
          </p:cNvSpPr>
          <p:nvPr/>
        </p:nvSpPr>
        <p:spPr bwMode="auto">
          <a:xfrm flipV="1">
            <a:off x="714846" y="2849580"/>
            <a:ext cx="1880357" cy="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 type="triangle" w="med" len="med"/>
          </a:ln>
        </p:spPr>
        <p:txBody>
          <a:bodyPr wrap="none" lIns="97393" tIns="48696" rIns="97393" bIns="48696" anchor="ctr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1758" name="Rectangle 19"/>
          <p:cNvSpPr>
            <a:spLocks noChangeArrowheads="1"/>
          </p:cNvSpPr>
          <p:nvPr/>
        </p:nvSpPr>
        <p:spPr bwMode="auto">
          <a:xfrm>
            <a:off x="1189684" y="2770699"/>
            <a:ext cx="911688" cy="157762"/>
          </a:xfrm>
          <a:prstGeom prst="rect">
            <a:avLst/>
          </a:prstGeom>
          <a:solidFill>
            <a:schemeClr val="bg1"/>
          </a:solidFill>
          <a:ln w="28575">
            <a:solidFill>
              <a:srgbClr val="FF0000"/>
            </a:solidFill>
            <a:miter lim="800000"/>
            <a:headEnd/>
            <a:tailEnd/>
          </a:ln>
        </p:spPr>
        <p:txBody>
          <a:bodyPr wrap="none" lIns="97393" tIns="48696" rIns="97393" bIns="48696" anchor="ctr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1759" name="Rectangle 21" descr="右上がり対角線"/>
          <p:cNvSpPr>
            <a:spLocks noChangeArrowheads="1"/>
          </p:cNvSpPr>
          <p:nvPr/>
        </p:nvSpPr>
        <p:spPr bwMode="auto">
          <a:xfrm>
            <a:off x="2659090" y="2612937"/>
            <a:ext cx="82881" cy="473287"/>
          </a:xfrm>
          <a:prstGeom prst="rect">
            <a:avLst/>
          </a:prstGeom>
          <a:pattFill prst="ltUpDiag">
            <a:fgClr>
              <a:schemeClr val="tx1"/>
            </a:fgClr>
            <a:bgClr>
              <a:srgbClr val="FFFFFF"/>
            </a:bgClr>
          </a:pattFill>
          <a:ln w="28575">
            <a:solidFill>
              <a:srgbClr val="FF0000"/>
            </a:solidFill>
            <a:miter lim="800000"/>
            <a:headEnd/>
            <a:tailEnd/>
          </a:ln>
        </p:spPr>
        <p:txBody>
          <a:bodyPr wrap="none" lIns="97393" tIns="48696" rIns="97393" bIns="48696" anchor="ctr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1760" name="Line 9"/>
          <p:cNvSpPr>
            <a:spLocks noChangeShapeType="1"/>
          </p:cNvSpPr>
          <p:nvPr/>
        </p:nvSpPr>
        <p:spPr bwMode="auto">
          <a:xfrm flipV="1">
            <a:off x="2797225" y="2851224"/>
            <a:ext cx="1992591" cy="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 type="triangle" w="med" len="med"/>
          </a:ln>
        </p:spPr>
        <p:txBody>
          <a:bodyPr wrap="none" lIns="97393" tIns="48696" rIns="97393" bIns="48696" anchor="ctr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1761" name="Rectangle 22"/>
          <p:cNvSpPr>
            <a:spLocks noChangeArrowheads="1"/>
          </p:cNvSpPr>
          <p:nvPr/>
        </p:nvSpPr>
        <p:spPr bwMode="auto">
          <a:xfrm>
            <a:off x="3063134" y="2772343"/>
            <a:ext cx="1377892" cy="157762"/>
          </a:xfrm>
          <a:prstGeom prst="rect">
            <a:avLst/>
          </a:prstGeom>
          <a:solidFill>
            <a:schemeClr val="bg1"/>
          </a:solidFill>
          <a:ln w="28575">
            <a:solidFill>
              <a:srgbClr val="FF0000"/>
            </a:solidFill>
            <a:miter lim="800000"/>
            <a:headEnd/>
            <a:tailEnd/>
          </a:ln>
        </p:spPr>
        <p:txBody>
          <a:bodyPr wrap="none" lIns="97393" tIns="48696" rIns="97393" bIns="48696" anchor="ctr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1762" name="Rectangle 25"/>
          <p:cNvSpPr>
            <a:spLocks noChangeArrowheads="1"/>
          </p:cNvSpPr>
          <p:nvPr/>
        </p:nvSpPr>
        <p:spPr bwMode="auto">
          <a:xfrm>
            <a:off x="3033781" y="2992553"/>
            <a:ext cx="1989138" cy="11140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7393" tIns="48696" rIns="97393" bIns="48696">
            <a:prstTxWarp prst="textNoShape">
              <a:avLst/>
            </a:prstTxWarp>
            <a:spAutoFit/>
          </a:bodyPr>
          <a:lstStyle/>
          <a:p>
            <a:r>
              <a:rPr lang="en-US" altLang="ja-JP" b="1" dirty="0"/>
              <a:t>Booster </a:t>
            </a:r>
            <a:r>
              <a:rPr lang="en-US" altLang="ja-JP" b="1" dirty="0" err="1"/>
              <a:t>Linac</a:t>
            </a:r>
            <a:endParaRPr lang="en-US" altLang="ja-JP" b="1" dirty="0"/>
          </a:p>
          <a:p>
            <a:r>
              <a:rPr lang="en-US" altLang="ja-JP" sz="1700" b="1" dirty="0"/>
              <a:t>5 </a:t>
            </a:r>
            <a:r>
              <a:rPr lang="en-US" altLang="ja-JP" sz="1700" b="1" dirty="0" err="1"/>
              <a:t>GeV</a:t>
            </a:r>
            <a:r>
              <a:rPr lang="en-US" altLang="ja-JP" sz="1700" b="1" dirty="0"/>
              <a:t> </a:t>
            </a:r>
          </a:p>
          <a:p>
            <a:r>
              <a:rPr lang="en-US" altLang="ja-JP" sz="1500" b="1" dirty="0"/>
              <a:t>NC</a:t>
            </a:r>
          </a:p>
          <a:p>
            <a:r>
              <a:rPr lang="en-US" altLang="ja-JP" sz="1500" b="1" dirty="0"/>
              <a:t>300 Hz</a:t>
            </a:r>
          </a:p>
        </p:txBody>
      </p:sp>
      <p:sp>
        <p:nvSpPr>
          <p:cNvPr id="31763" name="Rectangle 26"/>
          <p:cNvSpPr>
            <a:spLocks noChangeArrowheads="1"/>
          </p:cNvSpPr>
          <p:nvPr/>
        </p:nvSpPr>
        <p:spPr bwMode="auto">
          <a:xfrm>
            <a:off x="224469" y="2933392"/>
            <a:ext cx="2553763" cy="11140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7393" tIns="48696" rIns="97393" bIns="48696">
            <a:prstTxWarp prst="textNoShape">
              <a:avLst/>
            </a:prstTxWarp>
            <a:spAutoFit/>
          </a:bodyPr>
          <a:lstStyle/>
          <a:p>
            <a:r>
              <a:rPr lang="en-US" altLang="ja-JP" b="1" dirty="0"/>
              <a:t>Drive </a:t>
            </a:r>
            <a:r>
              <a:rPr lang="en-US" altLang="ja-JP" b="1" dirty="0" err="1"/>
              <a:t>Linac</a:t>
            </a:r>
            <a:endParaRPr lang="en-US" altLang="ja-JP" b="1" dirty="0" smtClean="0"/>
          </a:p>
          <a:p>
            <a:r>
              <a:rPr lang="en-US" altLang="ja-JP" sz="1700" b="1" dirty="0" smtClean="0"/>
              <a:t>Several </a:t>
            </a:r>
            <a:r>
              <a:rPr lang="en-US" altLang="ja-JP" sz="1700" b="1" dirty="0" err="1"/>
              <a:t>GeV</a:t>
            </a:r>
            <a:r>
              <a:rPr lang="en-US" altLang="ja-JP" sz="1700" b="1" dirty="0" smtClean="0"/>
              <a:t> </a:t>
            </a:r>
            <a:r>
              <a:rPr lang="en-US" altLang="ja-JP" sz="1500" b="1" dirty="0" smtClean="0"/>
              <a:t> </a:t>
            </a:r>
            <a:endParaRPr lang="en-US" altLang="ja-JP" sz="1500" b="1" dirty="0"/>
          </a:p>
          <a:p>
            <a:r>
              <a:rPr lang="en-US" altLang="ja-JP" sz="1500" b="1" dirty="0"/>
              <a:t>NC</a:t>
            </a:r>
          </a:p>
          <a:p>
            <a:r>
              <a:rPr lang="en-US" altLang="ja-JP" sz="1500" b="1" dirty="0"/>
              <a:t>300 Hz</a:t>
            </a:r>
          </a:p>
        </p:txBody>
      </p:sp>
      <p:sp>
        <p:nvSpPr>
          <p:cNvPr id="31764" name="Line 27"/>
          <p:cNvSpPr>
            <a:spLocks noChangeShapeType="1"/>
          </p:cNvSpPr>
          <p:nvPr/>
        </p:nvSpPr>
        <p:spPr bwMode="auto">
          <a:xfrm flipV="1">
            <a:off x="2716071" y="3359021"/>
            <a:ext cx="0" cy="718147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lIns="97393" tIns="48696" rIns="97393" bIns="48696" anchor="ctr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1765" name="Rectangle 29"/>
          <p:cNvSpPr>
            <a:spLocks noChangeArrowheads="1"/>
          </p:cNvSpPr>
          <p:nvPr/>
        </p:nvSpPr>
        <p:spPr bwMode="auto">
          <a:xfrm>
            <a:off x="2329294" y="4114965"/>
            <a:ext cx="1091263" cy="390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7393" tIns="48696" rIns="97393" bIns="48696">
            <a:prstTxWarp prst="textNoShape">
              <a:avLst/>
            </a:prstTxWarp>
            <a:spAutoFit/>
          </a:bodyPr>
          <a:lstStyle/>
          <a:p>
            <a:r>
              <a:rPr lang="en-US" altLang="ja-JP" b="1" dirty="0"/>
              <a:t>Target</a:t>
            </a:r>
          </a:p>
        </p:txBody>
      </p:sp>
      <p:sp>
        <p:nvSpPr>
          <p:cNvPr id="31766" name="Rectangle 30"/>
          <p:cNvSpPr>
            <a:spLocks noChangeArrowheads="1"/>
          </p:cNvSpPr>
          <p:nvPr/>
        </p:nvSpPr>
        <p:spPr bwMode="auto">
          <a:xfrm>
            <a:off x="497284" y="4399266"/>
            <a:ext cx="4698302" cy="621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7393" tIns="48696" rIns="97393" bIns="48696">
            <a:prstTxWarp prst="textNoShape">
              <a:avLst/>
            </a:prstTxWarp>
            <a:spAutoFit/>
          </a:bodyPr>
          <a:lstStyle/>
          <a:p>
            <a:pPr algn="ctr"/>
            <a:r>
              <a:rPr lang="en-US" altLang="ja-JP" sz="1700" b="1" dirty="0" smtClean="0"/>
              <a:t>Amorphous Tungsten</a:t>
            </a:r>
          </a:p>
          <a:p>
            <a:pPr algn="ctr"/>
            <a:r>
              <a:rPr lang="en-US" altLang="ja-JP" sz="1700" b="1" dirty="0" smtClean="0"/>
              <a:t>Pendulum or Slow Rotation</a:t>
            </a:r>
            <a:endParaRPr lang="en-US" altLang="ja-JP" sz="1500" b="1" dirty="0"/>
          </a:p>
        </p:txBody>
      </p:sp>
      <p:sp>
        <p:nvSpPr>
          <p:cNvPr id="31768" name="Rectangle 33"/>
          <p:cNvSpPr>
            <a:spLocks noChangeArrowheads="1"/>
          </p:cNvSpPr>
          <p:nvPr/>
        </p:nvSpPr>
        <p:spPr bwMode="auto">
          <a:xfrm>
            <a:off x="4912411" y="4565244"/>
            <a:ext cx="2106552" cy="6831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7393" tIns="48696" rIns="97393" bIns="48696">
            <a:prstTxWarp prst="textNoShape">
              <a:avLst/>
            </a:prstTxWarp>
            <a:spAutoFit/>
          </a:bodyPr>
          <a:lstStyle/>
          <a:p>
            <a:pPr algn="ctr"/>
            <a:r>
              <a:rPr lang="en-US" altLang="ja-JP" b="1" dirty="0"/>
              <a:t>2640 bunches</a:t>
            </a:r>
          </a:p>
          <a:p>
            <a:pPr algn="ctr"/>
            <a:r>
              <a:rPr lang="en-US" altLang="ja-JP" b="1" dirty="0"/>
              <a:t>60 mini-trains</a:t>
            </a:r>
          </a:p>
        </p:txBody>
      </p:sp>
      <p:sp>
        <p:nvSpPr>
          <p:cNvPr id="31769" name="正方形/長方形 9"/>
          <p:cNvSpPr>
            <a:spLocks noChangeArrowheads="1"/>
          </p:cNvSpPr>
          <p:nvPr/>
        </p:nvSpPr>
        <p:spPr bwMode="auto">
          <a:xfrm>
            <a:off x="2900826" y="6384440"/>
            <a:ext cx="3066587" cy="390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7393" tIns="48696" rIns="97393" bIns="48696">
            <a:prstTxWarp prst="textNoShape">
              <a:avLst/>
            </a:prstTxWarp>
            <a:spAutoFit/>
          </a:bodyPr>
          <a:lstStyle/>
          <a:p>
            <a:r>
              <a:rPr lang="en-US" altLang="ja-JP" b="1" dirty="0">
                <a:solidFill>
                  <a:srgbClr val="FF0000"/>
                </a:solidFill>
                <a:latin typeface="Helvetica" pitchFamily="-110" charset="0"/>
              </a:rPr>
              <a:t> Stretching</a:t>
            </a:r>
            <a:endParaRPr lang="ja-JP" altLang="en-US" dirty="0"/>
          </a:p>
        </p:txBody>
      </p:sp>
      <p:sp>
        <p:nvSpPr>
          <p:cNvPr id="31770" name="右矢印 10"/>
          <p:cNvSpPr>
            <a:spLocks noChangeArrowheads="1"/>
          </p:cNvSpPr>
          <p:nvPr/>
        </p:nvSpPr>
        <p:spPr bwMode="auto">
          <a:xfrm flipH="1">
            <a:off x="2332748" y="6389370"/>
            <a:ext cx="650959" cy="394406"/>
          </a:xfrm>
          <a:prstGeom prst="rightArrow">
            <a:avLst>
              <a:gd name="adj1" fmla="val 50000"/>
              <a:gd name="adj2" fmla="val 49983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lIns="97393" tIns="48696" rIns="97393" bIns="48696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7" name="Rectangle 31"/>
          <p:cNvSpPr>
            <a:spLocks noChangeArrowheads="1"/>
          </p:cNvSpPr>
          <p:nvPr/>
        </p:nvSpPr>
        <p:spPr bwMode="auto">
          <a:xfrm>
            <a:off x="614699" y="16434"/>
            <a:ext cx="8852699" cy="11447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7393" tIns="48696" rIns="97393" bIns="48696">
            <a:prstTxWarp prst="textNoShape">
              <a:avLst/>
            </a:prstTxWarp>
            <a:spAutoFit/>
          </a:bodyPr>
          <a:lstStyle/>
          <a:p>
            <a:pPr algn="ctr"/>
            <a:r>
              <a:rPr lang="en-US" altLang="ja-JP" sz="4700" b="1" dirty="0">
                <a:solidFill>
                  <a:srgbClr val="0000FF"/>
                </a:solidFill>
              </a:rPr>
              <a:t>Conventional </a:t>
            </a:r>
            <a:r>
              <a:rPr lang="en-US" altLang="ja-JP" sz="4700" b="1" dirty="0" err="1">
                <a:solidFill>
                  <a:srgbClr val="0000FF"/>
                </a:solidFill>
              </a:rPr>
              <a:t>e</a:t>
            </a:r>
            <a:r>
              <a:rPr lang="en-US" altLang="ja-JP" sz="4700" b="1" dirty="0">
                <a:solidFill>
                  <a:srgbClr val="0000FF"/>
                </a:solidFill>
              </a:rPr>
              <a:t>+ Source for ILC</a:t>
            </a:r>
          </a:p>
          <a:p>
            <a:pPr algn="ctr"/>
            <a:r>
              <a:rPr lang="en-US" altLang="ja-JP" sz="2100" b="1" dirty="0">
                <a:solidFill>
                  <a:srgbClr val="0000FF"/>
                </a:solidFill>
              </a:rPr>
              <a:t>Normal Conducting Drive and Booster </a:t>
            </a:r>
            <a:r>
              <a:rPr lang="en-US" altLang="ja-JP" sz="2100" b="1" dirty="0" err="1">
                <a:solidFill>
                  <a:srgbClr val="0000FF"/>
                </a:solidFill>
              </a:rPr>
              <a:t>Linacs</a:t>
            </a:r>
            <a:r>
              <a:rPr lang="en-US" altLang="ja-JP" sz="2100" b="1" dirty="0">
                <a:solidFill>
                  <a:srgbClr val="0000FF"/>
                </a:solidFill>
              </a:rPr>
              <a:t> in 300 Hz operation</a:t>
            </a:r>
            <a:endParaRPr lang="en-US" altLang="ja-JP" sz="21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7285" y="284301"/>
            <a:ext cx="8951119" cy="805476"/>
          </a:xfrm>
        </p:spPr>
        <p:txBody>
          <a:bodyPr/>
          <a:lstStyle/>
          <a:p>
            <a:r>
              <a:rPr kumimoji="1" lang="en-US" altLang="ja-JP" dirty="0" smtClean="0"/>
              <a:t>Energy deposit in capture section</a:t>
            </a:r>
            <a:endParaRPr kumimoji="1" lang="ja-JP" altLang="en-US" dirty="0"/>
          </a:p>
        </p:txBody>
      </p:sp>
      <p:pic>
        <p:nvPicPr>
          <p:cNvPr id="5122" name="Picture 2" descr="C:\Users\takahasi\Documents\ILC\PosiPol\new-positron\Conventional\analysis\adep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195251" y="3624192"/>
            <a:ext cx="4504133" cy="2907123"/>
          </a:xfrm>
          <a:prstGeom prst="rect">
            <a:avLst/>
          </a:prstGeom>
          <a:noFill/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Users\takahasi\Documents\ILC\PosiPol\new-positron\Conventional\analysis\ydep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5121151" y="3624192"/>
            <a:ext cx="4504134" cy="2907123"/>
          </a:xfrm>
          <a:prstGeom prst="rect">
            <a:avLst/>
          </a:prstGeom>
          <a:noFill/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テキスト ボックス 3"/>
          <p:cNvSpPr txBox="1"/>
          <p:nvPr/>
        </p:nvSpPr>
        <p:spPr>
          <a:xfrm rot="16200000">
            <a:off x="-484406" y="4926451"/>
            <a:ext cx="1382253" cy="390731"/>
          </a:xfrm>
          <a:prstGeom prst="rect">
            <a:avLst/>
          </a:prstGeom>
          <a:noFill/>
        </p:spPr>
        <p:txBody>
          <a:bodyPr wrap="none" lIns="97393" tIns="48696" rIns="97393" bIns="48696" rtlCol="0">
            <a:spAutoFit/>
          </a:bodyPr>
          <a:lstStyle/>
          <a:p>
            <a:r>
              <a:rPr kumimoji="1" lang="en-US" altLang="ja-JP" dirty="0" smtClean="0"/>
              <a:t>MeV/10mm</a:t>
            </a:r>
            <a:endParaRPr kumimoji="1" lang="ja-JP" altLang="en-US" dirty="0"/>
          </a:p>
        </p:txBody>
      </p:sp>
      <p:sp>
        <p:nvSpPr>
          <p:cNvPr id="7" name="テキスト ボックス 6"/>
          <p:cNvSpPr txBox="1"/>
          <p:nvPr/>
        </p:nvSpPr>
        <p:spPr>
          <a:xfrm rot="16200000">
            <a:off x="4462374" y="4926452"/>
            <a:ext cx="1382253" cy="390731"/>
          </a:xfrm>
          <a:prstGeom prst="rect">
            <a:avLst/>
          </a:prstGeom>
          <a:noFill/>
        </p:spPr>
        <p:txBody>
          <a:bodyPr wrap="none" lIns="97393" tIns="48696" rIns="97393" bIns="48696" rtlCol="0">
            <a:spAutoFit/>
          </a:bodyPr>
          <a:lstStyle/>
          <a:p>
            <a:r>
              <a:rPr kumimoji="1" lang="en-US" altLang="ja-JP" dirty="0" smtClean="0"/>
              <a:t>MeV/10mm</a:t>
            </a:r>
            <a:endParaRPr kumimoji="1" lang="ja-JP" altLang="en-US" dirty="0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1649487" y="6531315"/>
            <a:ext cx="847827" cy="390731"/>
          </a:xfrm>
          <a:prstGeom prst="rect">
            <a:avLst/>
          </a:prstGeom>
          <a:noFill/>
        </p:spPr>
        <p:txBody>
          <a:bodyPr wrap="none" lIns="97393" tIns="48696" rIns="97393" bIns="48696" rtlCol="0">
            <a:spAutoFit/>
          </a:bodyPr>
          <a:lstStyle/>
          <a:p>
            <a:r>
              <a:rPr kumimoji="1" lang="en-US" altLang="ja-JP" dirty="0" smtClean="0"/>
              <a:t>Z(mm)</a:t>
            </a:r>
            <a:endParaRPr kumimoji="1" lang="ja-JP" altLang="en-US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6695911" y="6545077"/>
            <a:ext cx="847827" cy="390731"/>
          </a:xfrm>
          <a:prstGeom prst="rect">
            <a:avLst/>
          </a:prstGeom>
          <a:noFill/>
        </p:spPr>
        <p:txBody>
          <a:bodyPr wrap="none" lIns="97393" tIns="48696" rIns="97393" bIns="48696" rtlCol="0">
            <a:spAutoFit/>
          </a:bodyPr>
          <a:lstStyle/>
          <a:p>
            <a:r>
              <a:rPr kumimoji="1" lang="en-US" altLang="ja-JP" dirty="0" smtClean="0"/>
              <a:t>Z(mm)</a:t>
            </a:r>
            <a:endParaRPr kumimoji="1" lang="ja-JP" altLang="en-US" dirty="0"/>
          </a:p>
        </p:txBody>
      </p:sp>
      <p:grpSp>
        <p:nvGrpSpPr>
          <p:cNvPr id="23" name="グループ化 22"/>
          <p:cNvGrpSpPr/>
          <p:nvPr/>
        </p:nvGrpSpPr>
        <p:grpSpPr>
          <a:xfrm>
            <a:off x="2069818" y="1202466"/>
            <a:ext cx="5438701" cy="1724339"/>
            <a:chOff x="1902977" y="1161595"/>
            <a:chExt cx="5000306" cy="1665730"/>
          </a:xfrm>
        </p:grpSpPr>
        <p:sp>
          <p:nvSpPr>
            <p:cNvPr id="11" name="フリーフォーム 10"/>
            <p:cNvSpPr/>
            <p:nvPr/>
          </p:nvSpPr>
          <p:spPr>
            <a:xfrm>
              <a:off x="2377310" y="1418156"/>
              <a:ext cx="839690" cy="417928"/>
            </a:xfrm>
            <a:custGeom>
              <a:avLst/>
              <a:gdLst>
                <a:gd name="connsiteX0" fmla="*/ 0 w 948519"/>
                <a:gd name="connsiteY0" fmla="*/ 34120 h 580030"/>
                <a:gd name="connsiteX1" fmla="*/ 0 w 948519"/>
                <a:gd name="connsiteY1" fmla="*/ 580030 h 580030"/>
                <a:gd name="connsiteX2" fmla="*/ 948519 w 948519"/>
                <a:gd name="connsiteY2" fmla="*/ 0 h 580030"/>
                <a:gd name="connsiteX3" fmla="*/ 0 w 948519"/>
                <a:gd name="connsiteY3" fmla="*/ 34120 h 580030"/>
                <a:gd name="connsiteX0" fmla="*/ 0 w 948519"/>
                <a:gd name="connsiteY0" fmla="*/ 6824 h 580030"/>
                <a:gd name="connsiteX1" fmla="*/ 0 w 948519"/>
                <a:gd name="connsiteY1" fmla="*/ 580030 h 580030"/>
                <a:gd name="connsiteX2" fmla="*/ 948519 w 948519"/>
                <a:gd name="connsiteY2" fmla="*/ 0 h 580030"/>
                <a:gd name="connsiteX3" fmla="*/ 0 w 948519"/>
                <a:gd name="connsiteY3" fmla="*/ 6824 h 580030"/>
                <a:gd name="connsiteX0" fmla="*/ 0 w 948519"/>
                <a:gd name="connsiteY0" fmla="*/ 0 h 592256"/>
                <a:gd name="connsiteX1" fmla="*/ 0 w 948519"/>
                <a:gd name="connsiteY1" fmla="*/ 592256 h 592256"/>
                <a:gd name="connsiteX2" fmla="*/ 948519 w 948519"/>
                <a:gd name="connsiteY2" fmla="*/ 12226 h 592256"/>
                <a:gd name="connsiteX3" fmla="*/ 0 w 948519"/>
                <a:gd name="connsiteY3" fmla="*/ 0 h 592256"/>
                <a:gd name="connsiteX0" fmla="*/ 0 w 948519"/>
                <a:gd name="connsiteY0" fmla="*/ 474 h 580030"/>
                <a:gd name="connsiteX1" fmla="*/ 0 w 948519"/>
                <a:gd name="connsiteY1" fmla="*/ 580030 h 580030"/>
                <a:gd name="connsiteX2" fmla="*/ 948519 w 948519"/>
                <a:gd name="connsiteY2" fmla="*/ 0 h 580030"/>
                <a:gd name="connsiteX3" fmla="*/ 0 w 948519"/>
                <a:gd name="connsiteY3" fmla="*/ 474 h 5800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48519" h="580030">
                  <a:moveTo>
                    <a:pt x="0" y="474"/>
                  </a:moveTo>
                  <a:lnTo>
                    <a:pt x="0" y="580030"/>
                  </a:lnTo>
                  <a:lnTo>
                    <a:pt x="948519" y="0"/>
                  </a:lnTo>
                  <a:lnTo>
                    <a:pt x="0" y="474"/>
                  </a:lnTo>
                  <a:close/>
                </a:path>
              </a:pathLst>
            </a:cu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フリーフォーム 11"/>
            <p:cNvSpPr/>
            <p:nvPr/>
          </p:nvSpPr>
          <p:spPr>
            <a:xfrm flipV="1">
              <a:off x="2377310" y="2144529"/>
              <a:ext cx="839690" cy="417928"/>
            </a:xfrm>
            <a:custGeom>
              <a:avLst/>
              <a:gdLst>
                <a:gd name="connsiteX0" fmla="*/ 0 w 948519"/>
                <a:gd name="connsiteY0" fmla="*/ 34120 h 580030"/>
                <a:gd name="connsiteX1" fmla="*/ 0 w 948519"/>
                <a:gd name="connsiteY1" fmla="*/ 580030 h 580030"/>
                <a:gd name="connsiteX2" fmla="*/ 948519 w 948519"/>
                <a:gd name="connsiteY2" fmla="*/ 0 h 580030"/>
                <a:gd name="connsiteX3" fmla="*/ 0 w 948519"/>
                <a:gd name="connsiteY3" fmla="*/ 34120 h 580030"/>
                <a:gd name="connsiteX0" fmla="*/ 0 w 948519"/>
                <a:gd name="connsiteY0" fmla="*/ 6824 h 580030"/>
                <a:gd name="connsiteX1" fmla="*/ 0 w 948519"/>
                <a:gd name="connsiteY1" fmla="*/ 580030 h 580030"/>
                <a:gd name="connsiteX2" fmla="*/ 948519 w 948519"/>
                <a:gd name="connsiteY2" fmla="*/ 0 h 580030"/>
                <a:gd name="connsiteX3" fmla="*/ 0 w 948519"/>
                <a:gd name="connsiteY3" fmla="*/ 6824 h 580030"/>
                <a:gd name="connsiteX0" fmla="*/ 0 w 948519"/>
                <a:gd name="connsiteY0" fmla="*/ 0 h 592256"/>
                <a:gd name="connsiteX1" fmla="*/ 0 w 948519"/>
                <a:gd name="connsiteY1" fmla="*/ 592256 h 592256"/>
                <a:gd name="connsiteX2" fmla="*/ 948519 w 948519"/>
                <a:gd name="connsiteY2" fmla="*/ 12226 h 592256"/>
                <a:gd name="connsiteX3" fmla="*/ 0 w 948519"/>
                <a:gd name="connsiteY3" fmla="*/ 0 h 592256"/>
                <a:gd name="connsiteX0" fmla="*/ 0 w 948519"/>
                <a:gd name="connsiteY0" fmla="*/ 474 h 580030"/>
                <a:gd name="connsiteX1" fmla="*/ 0 w 948519"/>
                <a:gd name="connsiteY1" fmla="*/ 580030 h 580030"/>
                <a:gd name="connsiteX2" fmla="*/ 948519 w 948519"/>
                <a:gd name="connsiteY2" fmla="*/ 0 h 580030"/>
                <a:gd name="connsiteX3" fmla="*/ 0 w 948519"/>
                <a:gd name="connsiteY3" fmla="*/ 474 h 5800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48519" h="580030">
                  <a:moveTo>
                    <a:pt x="0" y="474"/>
                  </a:moveTo>
                  <a:lnTo>
                    <a:pt x="0" y="580030"/>
                  </a:lnTo>
                  <a:lnTo>
                    <a:pt x="948519" y="0"/>
                  </a:lnTo>
                  <a:lnTo>
                    <a:pt x="0" y="474"/>
                  </a:lnTo>
                  <a:close/>
                </a:path>
              </a:pathLst>
            </a:cu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正方形/長方形 12"/>
            <p:cNvSpPr/>
            <p:nvPr/>
          </p:nvSpPr>
          <p:spPr>
            <a:xfrm>
              <a:off x="3269756" y="1161595"/>
              <a:ext cx="3633527" cy="465525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" name="正方形/長方形 13"/>
            <p:cNvSpPr/>
            <p:nvPr/>
          </p:nvSpPr>
          <p:spPr>
            <a:xfrm>
              <a:off x="2377310" y="1161595"/>
              <a:ext cx="892445" cy="256561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" name="正方形/長方形 14"/>
            <p:cNvSpPr/>
            <p:nvPr/>
          </p:nvSpPr>
          <p:spPr>
            <a:xfrm>
              <a:off x="3258500" y="2361800"/>
              <a:ext cx="3633527" cy="465525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" name="正方形/長方形 15"/>
            <p:cNvSpPr/>
            <p:nvPr/>
          </p:nvSpPr>
          <p:spPr>
            <a:xfrm>
              <a:off x="2377310" y="2570764"/>
              <a:ext cx="881190" cy="256561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正方形/長方形 17"/>
            <p:cNvSpPr/>
            <p:nvPr/>
          </p:nvSpPr>
          <p:spPr>
            <a:xfrm>
              <a:off x="1902977" y="1737776"/>
              <a:ext cx="382477" cy="51883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cxnSp>
        <p:nvCxnSpPr>
          <p:cNvPr id="8" name="直線矢印コネクタ 7"/>
          <p:cNvCxnSpPr/>
          <p:nvPr/>
        </p:nvCxnSpPr>
        <p:spPr>
          <a:xfrm flipV="1">
            <a:off x="2153280" y="2926806"/>
            <a:ext cx="626570" cy="136826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線矢印コネクタ 20"/>
          <p:cNvCxnSpPr/>
          <p:nvPr/>
        </p:nvCxnSpPr>
        <p:spPr>
          <a:xfrm flipH="1" flipV="1">
            <a:off x="6147662" y="2926806"/>
            <a:ext cx="1348615" cy="114463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4251748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30214" y="0"/>
            <a:ext cx="8951119" cy="791610"/>
          </a:xfrm>
        </p:spPr>
        <p:txBody>
          <a:bodyPr/>
          <a:lstStyle/>
          <a:p>
            <a:r>
              <a:rPr kumimoji="1" lang="en-US" altLang="ja-JP" dirty="0" smtClean="0"/>
              <a:t>a few comments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1893" y="642527"/>
            <a:ext cx="9241902" cy="3727081"/>
          </a:xfrm>
        </p:spPr>
        <p:txBody>
          <a:bodyPr/>
          <a:lstStyle/>
          <a:p>
            <a:r>
              <a:rPr lang="en-US" altLang="ja-JP" dirty="0" smtClean="0"/>
              <a:t>numbers shown here are consistent w/</a:t>
            </a:r>
          </a:p>
          <a:p>
            <a:pPr lvl="2"/>
            <a:r>
              <a:rPr kumimoji="1" lang="en-US" altLang="ja-JP" dirty="0" smtClean="0"/>
              <a:t>independent calculation by a colleague in KEK and</a:t>
            </a:r>
            <a:r>
              <a:rPr lang="en-US" altLang="ja-JP" dirty="0" smtClean="0"/>
              <a:t> French colleague for Hybrid </a:t>
            </a:r>
          </a:p>
          <a:p>
            <a:r>
              <a:rPr kumimoji="1" lang="en-US" altLang="ja-JP" dirty="0" smtClean="0"/>
              <a:t>comparison w/ SLC study</a:t>
            </a:r>
          </a:p>
          <a:p>
            <a:pPr lvl="1"/>
            <a:r>
              <a:rPr lang="en-US" altLang="ja-JP" dirty="0" smtClean="0"/>
              <a:t>both assumed AMD but acceptance for </a:t>
            </a:r>
            <a:r>
              <a:rPr lang="en-US" altLang="ja-JP" dirty="0" err="1" smtClean="0"/>
              <a:t>linac</a:t>
            </a:r>
            <a:r>
              <a:rPr lang="en-US" altLang="ja-JP" dirty="0" smtClean="0"/>
              <a:t> is;</a:t>
            </a:r>
          </a:p>
          <a:p>
            <a:pPr lvl="2"/>
            <a:r>
              <a:rPr lang="en-US" altLang="ja-JP" dirty="0" smtClean="0"/>
              <a:t>SLC  S-band </a:t>
            </a:r>
            <a:r>
              <a:rPr lang="en-US" altLang="ja-JP" dirty="0" err="1" smtClean="0"/>
              <a:t>linac</a:t>
            </a:r>
            <a:r>
              <a:rPr lang="en-US" altLang="ja-JP" dirty="0" smtClean="0"/>
              <a:t> </a:t>
            </a:r>
            <a:r>
              <a:rPr lang="en-US" altLang="ja-JP" dirty="0" smtClean="0">
                <a:sym typeface="Wingdings" pitchFamily="2" charset="2"/>
              </a:rPr>
              <a:t></a:t>
            </a:r>
            <a:r>
              <a:rPr lang="en-US" altLang="ja-JP" dirty="0" smtClean="0"/>
              <a:t>  this study (CLIC) L –band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698734"/>
            <a:ext cx="5381680" cy="34005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72844" y="3549650"/>
            <a:ext cx="4972844" cy="3549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テキスト ボックス 5"/>
          <p:cNvSpPr txBox="1"/>
          <p:nvPr/>
        </p:nvSpPr>
        <p:spPr>
          <a:xfrm>
            <a:off x="6147662" y="3922358"/>
            <a:ext cx="741346" cy="390731"/>
          </a:xfrm>
          <a:prstGeom prst="rect">
            <a:avLst/>
          </a:prstGeom>
          <a:noFill/>
        </p:spPr>
        <p:txBody>
          <a:bodyPr wrap="none" lIns="97393" tIns="48696" rIns="97393" bIns="48696" rtlCol="0">
            <a:spAutoFit/>
          </a:bodyPr>
          <a:lstStyle/>
          <a:p>
            <a:r>
              <a:rPr kumimoji="1" lang="en-US" altLang="ja-JP" dirty="0" smtClean="0"/>
              <a:t>PEDD</a:t>
            </a:r>
            <a:endParaRPr kumimoji="1" lang="ja-JP" altLang="en-US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7322480" y="4220525"/>
            <a:ext cx="1938808" cy="683119"/>
          </a:xfrm>
          <a:prstGeom prst="rect">
            <a:avLst/>
          </a:prstGeom>
          <a:noFill/>
        </p:spPr>
        <p:txBody>
          <a:bodyPr wrap="none" lIns="97393" tIns="48696" rIns="97393" bIns="48696" rtlCol="0">
            <a:spAutoFit/>
          </a:bodyPr>
          <a:lstStyle/>
          <a:p>
            <a:r>
              <a:rPr lang="en-US" altLang="ja-JP" b="1" dirty="0" smtClean="0"/>
              <a:t>John C. Sheppard </a:t>
            </a:r>
            <a:endParaRPr lang="en-US" altLang="ja-JP" dirty="0" smtClean="0"/>
          </a:p>
          <a:p>
            <a:r>
              <a:rPr lang="en-US" altLang="ja-JP" dirty="0" smtClean="0"/>
              <a:t>SLAC-TN-03-032</a:t>
            </a:r>
            <a:endParaRPr lang="ja-JP" altLang="en-US" dirty="0" smtClean="0"/>
          </a:p>
        </p:txBody>
      </p:sp>
      <p:sp>
        <p:nvSpPr>
          <p:cNvPr id="9" name="円/楕円 8"/>
          <p:cNvSpPr/>
          <p:nvPr/>
        </p:nvSpPr>
        <p:spPr>
          <a:xfrm>
            <a:off x="8971691" y="6557172"/>
            <a:ext cx="156642" cy="149083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7393" tIns="48696" rIns="97393" bIns="48696"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円/楕円 9"/>
          <p:cNvSpPr/>
          <p:nvPr/>
        </p:nvSpPr>
        <p:spPr>
          <a:xfrm>
            <a:off x="7479123" y="6402883"/>
            <a:ext cx="156642" cy="149083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7393" tIns="48696" rIns="97393" bIns="48696"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900142" y="4369608"/>
            <a:ext cx="1588671" cy="390731"/>
          </a:xfrm>
          <a:prstGeom prst="rect">
            <a:avLst/>
          </a:prstGeom>
          <a:noFill/>
        </p:spPr>
        <p:txBody>
          <a:bodyPr wrap="none" lIns="97393" tIns="48696" rIns="97393" bIns="48696" rtlCol="0">
            <a:spAutoFit/>
          </a:bodyPr>
          <a:lstStyle/>
          <a:p>
            <a:r>
              <a:rPr lang="en-US" altLang="ja-JP" b="1" dirty="0" smtClean="0"/>
              <a:t>CLIC-note 465</a:t>
            </a:r>
            <a:endParaRPr lang="ja-JP" altLang="en-US" dirty="0" smtClean="0"/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6930874" y="5189566"/>
            <a:ext cx="1227826" cy="390731"/>
          </a:xfrm>
          <a:prstGeom prst="rect">
            <a:avLst/>
          </a:prstGeom>
          <a:noFill/>
        </p:spPr>
        <p:txBody>
          <a:bodyPr wrap="none" lIns="97393" tIns="48696" rIns="97393" bIns="48696" rtlCol="0">
            <a:spAutoFit/>
          </a:bodyPr>
          <a:lstStyle/>
          <a:p>
            <a:r>
              <a:rPr lang="en-US" altLang="ja-JP" b="1" dirty="0" smtClean="0"/>
              <a:t>consistent</a:t>
            </a:r>
            <a:endParaRPr lang="ja-JP" altLang="en-US" dirty="0" smtClean="0"/>
          </a:p>
        </p:txBody>
      </p:sp>
      <p:cxnSp>
        <p:nvCxnSpPr>
          <p:cNvPr id="14" name="直線矢印コネクタ 13"/>
          <p:cNvCxnSpPr>
            <a:stCxn id="12" idx="2"/>
          </p:cNvCxnSpPr>
          <p:nvPr/>
        </p:nvCxnSpPr>
        <p:spPr>
          <a:xfrm rot="16200000" flipH="1">
            <a:off x="7226580" y="5898503"/>
            <a:ext cx="727392" cy="9097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線矢印コネクタ 15"/>
          <p:cNvCxnSpPr>
            <a:stCxn id="12" idx="2"/>
          </p:cNvCxnSpPr>
          <p:nvPr/>
        </p:nvCxnSpPr>
        <p:spPr>
          <a:xfrm rot="16200000" flipH="1">
            <a:off x="7815878" y="5309205"/>
            <a:ext cx="801934" cy="134411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55368" y="0"/>
            <a:ext cx="8951119" cy="972850"/>
          </a:xfrm>
        </p:spPr>
        <p:txBody>
          <a:bodyPr/>
          <a:lstStyle/>
          <a:p>
            <a:r>
              <a:rPr lang="en-US" altLang="ja-JP" dirty="0" smtClean="0"/>
              <a:t>Assumption</a:t>
            </a:r>
            <a:endParaRPr kumimoji="1" lang="ja-JP" alt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 r="25874" b="68965"/>
          <a:stretch>
            <a:fillRect/>
          </a:stretch>
        </p:blipFill>
        <p:spPr bwMode="auto">
          <a:xfrm>
            <a:off x="466173" y="3623602"/>
            <a:ext cx="4662074" cy="15017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テキスト ボックス 3"/>
          <p:cNvSpPr txBox="1"/>
          <p:nvPr/>
        </p:nvSpPr>
        <p:spPr>
          <a:xfrm>
            <a:off x="4506637" y="813443"/>
            <a:ext cx="6060696" cy="683119"/>
          </a:xfrm>
          <a:prstGeom prst="rect">
            <a:avLst/>
          </a:prstGeom>
          <a:noFill/>
        </p:spPr>
        <p:txBody>
          <a:bodyPr wrap="square" lIns="97393" tIns="48696" rIns="97393" bIns="48696" rtlCol="0">
            <a:spAutoFit/>
          </a:bodyPr>
          <a:lstStyle/>
          <a:p>
            <a:r>
              <a:rPr lang="en-US" altLang="ja-JP" dirty="0" smtClean="0"/>
              <a:t>each triplet hits different position on the target </a:t>
            </a:r>
          </a:p>
          <a:p>
            <a:r>
              <a:rPr lang="en-US" altLang="ja-JP" dirty="0" smtClean="0"/>
              <a:t>relatively low (1~2m/s)rotational target</a:t>
            </a: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1087783" y="5398440"/>
            <a:ext cx="8547135" cy="683119"/>
          </a:xfrm>
          <a:prstGeom prst="rect">
            <a:avLst/>
          </a:prstGeom>
          <a:noFill/>
        </p:spPr>
        <p:txBody>
          <a:bodyPr wrap="square" lIns="97393" tIns="48696" rIns="97393" bIns="48696" rtlCol="0">
            <a:spAutoFit/>
          </a:bodyPr>
          <a:lstStyle/>
          <a:p>
            <a:r>
              <a:rPr lang="en-US" altLang="ja-JP" dirty="0" smtClean="0"/>
              <a:t>duration of a triplet ~ dumping time of shock wave</a:t>
            </a:r>
          </a:p>
          <a:p>
            <a:r>
              <a:rPr lang="en-US" altLang="ja-JP" dirty="0" smtClean="0"/>
              <a:t>                                       </a:t>
            </a:r>
            <a:r>
              <a:rPr lang="en-US" altLang="ja-JP" dirty="0" err="1" smtClean="0"/>
              <a:t>shoter</a:t>
            </a:r>
            <a:r>
              <a:rPr lang="en-US" altLang="ja-JP" dirty="0" smtClean="0"/>
              <a:t> than time scale of thermal </a:t>
            </a:r>
            <a:r>
              <a:rPr lang="en-US" altLang="ja-JP" dirty="0" err="1" smtClean="0"/>
              <a:t>dissusion</a:t>
            </a:r>
            <a:endParaRPr lang="en-US" altLang="ja-JP" dirty="0" smtClean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/>
          <a:srcRect t="33856" r="30436" b="33699"/>
          <a:stretch>
            <a:fillRect/>
          </a:stretch>
        </p:blipFill>
        <p:spPr bwMode="auto">
          <a:xfrm>
            <a:off x="0" y="1109248"/>
            <a:ext cx="4739775" cy="1700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右矢印 6"/>
          <p:cNvSpPr/>
          <p:nvPr/>
        </p:nvSpPr>
        <p:spPr>
          <a:xfrm>
            <a:off x="233069" y="6433761"/>
            <a:ext cx="854714" cy="36975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7393" tIns="48696" rIns="97393" bIns="48696"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1243185" y="6359809"/>
            <a:ext cx="8547135" cy="390731"/>
          </a:xfrm>
          <a:prstGeom prst="rect">
            <a:avLst/>
          </a:prstGeom>
          <a:noFill/>
        </p:spPr>
        <p:txBody>
          <a:bodyPr wrap="square" lIns="97393" tIns="48696" rIns="97393" bIns="48696" rtlCol="0">
            <a:spAutoFit/>
          </a:bodyPr>
          <a:lstStyle/>
          <a:p>
            <a:r>
              <a:rPr lang="en-US" altLang="ja-JP" dirty="0" smtClean="0"/>
              <a:t>132 bunches in a triplet contributes both shock wave and thermal damage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-163899" y="28962"/>
            <a:ext cx="10385856" cy="838731"/>
          </a:xfrm>
        </p:spPr>
        <p:txBody>
          <a:bodyPr/>
          <a:lstStyle/>
          <a:p>
            <a:r>
              <a:rPr kumimoji="1" lang="en-US" altLang="ja-JP" b="1" dirty="0" smtClean="0">
                <a:solidFill>
                  <a:srgbClr val="0000FF"/>
                </a:solidFill>
              </a:rPr>
              <a:t>Target &amp; </a:t>
            </a:r>
            <a:r>
              <a:rPr kumimoji="1" lang="en-US" altLang="ja-JP" b="1" dirty="0" err="1" smtClean="0">
                <a:solidFill>
                  <a:srgbClr val="0000FF"/>
                </a:solidFill>
              </a:rPr>
              <a:t>Drive_</a:t>
            </a:r>
            <a:r>
              <a:rPr lang="en-US" altLang="ja-JP" b="1" dirty="0" err="1" smtClean="0">
                <a:solidFill>
                  <a:srgbClr val="0000FF"/>
                </a:solidFill>
              </a:rPr>
              <a:t>B</a:t>
            </a:r>
            <a:r>
              <a:rPr kumimoji="1" lang="en-US" altLang="ja-JP" b="1" dirty="0" err="1" smtClean="0">
                <a:solidFill>
                  <a:srgbClr val="0000FF"/>
                </a:solidFill>
              </a:rPr>
              <a:t>eam</a:t>
            </a:r>
            <a:r>
              <a:rPr kumimoji="1" lang="en-US" altLang="ja-JP" b="1" dirty="0" smtClean="0">
                <a:solidFill>
                  <a:srgbClr val="0000FF"/>
                </a:solidFill>
              </a:rPr>
              <a:t> Optimization</a:t>
            </a:r>
            <a:endParaRPr kumimoji="1" lang="ja-JP" altLang="en-US" b="1" dirty="0">
              <a:solidFill>
                <a:srgbClr val="0000FF"/>
              </a:solidFill>
            </a:endParaRPr>
          </a:p>
        </p:txBody>
      </p:sp>
      <p:sp>
        <p:nvSpPr>
          <p:cNvPr id="4" name="角丸四角形 3"/>
          <p:cNvSpPr/>
          <p:nvPr/>
        </p:nvSpPr>
        <p:spPr>
          <a:xfrm>
            <a:off x="271144" y="1222026"/>
            <a:ext cx="3996810" cy="81995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7393" tIns="48696" rIns="97393" bIns="48696" rtlCol="0" anchor="ctr"/>
          <a:lstStyle/>
          <a:p>
            <a:pPr algn="ctr"/>
            <a:r>
              <a:rPr lang="en-US" altLang="ja-JP" sz="3000" dirty="0" smtClean="0"/>
              <a:t>Conventional e+ sources</a:t>
            </a:r>
            <a:endParaRPr lang="ja-JP" altLang="en-US" sz="3000" dirty="0"/>
          </a:p>
        </p:txBody>
      </p:sp>
      <p:sp>
        <p:nvSpPr>
          <p:cNvPr id="6" name="フローチャート : 代替処理 5"/>
          <p:cNvSpPr/>
          <p:nvPr/>
        </p:nvSpPr>
        <p:spPr>
          <a:xfrm>
            <a:off x="1370068" y="2067754"/>
            <a:ext cx="2897885" cy="48452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7393" tIns="48696" rIns="97393" bIns="48696" rtlCol="0" anchor="ctr"/>
          <a:lstStyle/>
          <a:p>
            <a:pPr algn="ctr"/>
            <a:r>
              <a:rPr lang="en-US" altLang="ja-JP" sz="2600" dirty="0" smtClean="0"/>
              <a:t>Well established</a:t>
            </a:r>
            <a:endParaRPr lang="ja-JP" altLang="en-US" sz="2600" dirty="0"/>
          </a:p>
        </p:txBody>
      </p:sp>
      <p:sp>
        <p:nvSpPr>
          <p:cNvPr id="9" name="禁止 8"/>
          <p:cNvSpPr/>
          <p:nvPr/>
        </p:nvSpPr>
        <p:spPr>
          <a:xfrm>
            <a:off x="6930874" y="1072951"/>
            <a:ext cx="1253139" cy="1129369"/>
          </a:xfrm>
          <a:prstGeom prst="noSmoking">
            <a:avLst/>
          </a:prstGeom>
          <a:solidFill>
            <a:schemeClr val="accent2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7393" tIns="48696" rIns="97393" bIns="48696"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6474616" y="1207518"/>
            <a:ext cx="2639001" cy="898562"/>
          </a:xfrm>
          <a:prstGeom prst="rect">
            <a:avLst/>
          </a:prstGeom>
          <a:noFill/>
        </p:spPr>
        <p:txBody>
          <a:bodyPr wrap="square" lIns="97393" tIns="48696" rIns="97393" bIns="48696" rtlCol="0">
            <a:spAutoFit/>
          </a:bodyPr>
          <a:lstStyle/>
          <a:p>
            <a:r>
              <a:rPr lang="en-US" altLang="ja-JP" sz="2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thermal load,</a:t>
            </a:r>
          </a:p>
          <a:p>
            <a:r>
              <a:rPr lang="en-US" altLang="ja-JP" sz="2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shock wave </a:t>
            </a:r>
            <a:endParaRPr lang="ja-JP" altLang="en-US" sz="26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0" name="右矢印 9"/>
          <p:cNvSpPr/>
          <p:nvPr/>
        </p:nvSpPr>
        <p:spPr>
          <a:xfrm>
            <a:off x="4443452" y="1430742"/>
            <a:ext cx="2114673" cy="454065"/>
          </a:xfrm>
          <a:prstGeom prst="rightArrow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7393" tIns="48696" rIns="97393" bIns="48696" rtlCol="0" anchor="ctr"/>
          <a:lstStyle/>
          <a:p>
            <a:pPr algn="ctr"/>
            <a:r>
              <a:rPr lang="en-US" altLang="ja-JP" dirty="0" smtClean="0">
                <a:solidFill>
                  <a:srgbClr val="0066FF"/>
                </a:solidFill>
              </a:rPr>
              <a:t>used to be</a:t>
            </a:r>
            <a:endParaRPr kumimoji="1" lang="ja-JP" altLang="en-US" dirty="0">
              <a:solidFill>
                <a:srgbClr val="0066FF"/>
              </a:solidFill>
            </a:endParaRPr>
          </a:p>
        </p:txBody>
      </p:sp>
      <p:sp>
        <p:nvSpPr>
          <p:cNvPr id="12" name="フローチャート : 代替処理 11"/>
          <p:cNvSpPr/>
          <p:nvPr/>
        </p:nvSpPr>
        <p:spPr>
          <a:xfrm>
            <a:off x="609096" y="3422371"/>
            <a:ext cx="2897885" cy="484520"/>
          </a:xfrm>
          <a:prstGeom prst="flowChartAlternateProcess">
            <a:avLst/>
          </a:prstGeom>
          <a:solidFill>
            <a:srgbClr val="0066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7393" tIns="48696" rIns="97393" bIns="48696" rtlCol="0" anchor="ctr"/>
          <a:lstStyle/>
          <a:p>
            <a:pPr algn="ctr"/>
            <a:r>
              <a:rPr lang="en-US" altLang="ja-JP" sz="2600" dirty="0" smtClean="0"/>
              <a:t>300Hz scheme</a:t>
            </a:r>
            <a:endParaRPr lang="ja-JP" altLang="en-US" sz="2600" dirty="0"/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351893" y="3906891"/>
            <a:ext cx="3916060" cy="390731"/>
          </a:xfrm>
          <a:prstGeom prst="rect">
            <a:avLst/>
          </a:prstGeom>
          <a:noFill/>
        </p:spPr>
        <p:txBody>
          <a:bodyPr wrap="square" lIns="97393" tIns="48696" rIns="97393" bIns="48696" rtlCol="0">
            <a:spAutoFit/>
          </a:bodyPr>
          <a:lstStyle/>
          <a:p>
            <a:r>
              <a:rPr lang="en-US" altLang="ja-JP" dirty="0" smtClean="0"/>
              <a:t>e+ gen. in 60ms  rather than 1ms</a:t>
            </a:r>
            <a:endParaRPr kumimoji="1" lang="ja-JP" altLang="en-US" dirty="0"/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3002548" y="5903640"/>
            <a:ext cx="4159199" cy="898562"/>
          </a:xfrm>
          <a:prstGeom prst="rect">
            <a:avLst/>
          </a:prstGeom>
          <a:noFill/>
        </p:spPr>
        <p:txBody>
          <a:bodyPr wrap="none" lIns="97393" tIns="48696" rIns="97393" bIns="48696" rtlCol="0">
            <a:spAutoFit/>
          </a:bodyPr>
          <a:lstStyle/>
          <a:p>
            <a:r>
              <a:rPr lang="en-US" altLang="ja-JP" sz="2600" dirty="0" smtClean="0"/>
              <a:t>larger aperture for RF section</a:t>
            </a:r>
          </a:p>
          <a:p>
            <a:r>
              <a:rPr lang="en-US" altLang="ja-JP" sz="2600" dirty="0" smtClean="0"/>
              <a:t>larger acc. gradient </a:t>
            </a:r>
            <a:endParaRPr lang="ja-JP" altLang="en-US" sz="2600" dirty="0"/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656544" y="4689331"/>
            <a:ext cx="2049897" cy="898562"/>
          </a:xfrm>
          <a:prstGeom prst="rect">
            <a:avLst/>
          </a:prstGeom>
          <a:noFill/>
        </p:spPr>
        <p:txBody>
          <a:bodyPr wrap="none" lIns="97393" tIns="48696" rIns="97393" bIns="48696" rtlCol="0">
            <a:spAutoFit/>
          </a:bodyPr>
          <a:lstStyle/>
          <a:p>
            <a:r>
              <a:rPr lang="en-US" altLang="ja-JP" sz="2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relax thermal</a:t>
            </a:r>
          </a:p>
          <a:p>
            <a:r>
              <a:rPr lang="en-US" altLang="ja-JP" sz="2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problem for</a:t>
            </a:r>
            <a:endParaRPr lang="ja-JP" altLang="en-US" sz="26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2970353" y="4259713"/>
            <a:ext cx="1698586" cy="621563"/>
          </a:xfrm>
          <a:prstGeom prst="rect">
            <a:avLst/>
          </a:prstGeom>
          <a:noFill/>
        </p:spPr>
        <p:txBody>
          <a:bodyPr wrap="none" lIns="97393" tIns="48696" rIns="97393" bIns="48696" rtlCol="0">
            <a:spAutoFit/>
          </a:bodyPr>
          <a:lstStyle/>
          <a:p>
            <a:r>
              <a:rPr lang="en-US" altLang="ja-JP" sz="3400" b="1" spc="32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targets</a:t>
            </a:r>
            <a:endParaRPr lang="ja-JP" altLang="en-US" sz="3400" b="1" spc="32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3228955" y="4641538"/>
            <a:ext cx="3611848" cy="898562"/>
          </a:xfrm>
          <a:prstGeom prst="rect">
            <a:avLst/>
          </a:prstGeom>
          <a:noFill/>
        </p:spPr>
        <p:txBody>
          <a:bodyPr wrap="none" lIns="97393" tIns="48696" rIns="97393" bIns="48696" rtlCol="0">
            <a:spAutoFit/>
          </a:bodyPr>
          <a:lstStyle/>
          <a:p>
            <a:r>
              <a:rPr lang="en-US" altLang="ja-JP" sz="2600" dirty="0" smtClean="0"/>
              <a:t>increase survivability</a:t>
            </a:r>
            <a:r>
              <a:rPr lang="ja-JP" altLang="en-US" sz="2600" dirty="0" smtClean="0"/>
              <a:t>　</a:t>
            </a:r>
            <a:r>
              <a:rPr lang="en-US" altLang="ja-JP" sz="2600" dirty="0" smtClean="0"/>
              <a:t>w/</a:t>
            </a:r>
          </a:p>
          <a:p>
            <a:r>
              <a:rPr lang="en-US" altLang="ja-JP" sz="2600" dirty="0" smtClean="0"/>
              <a:t>slow rotation targets</a:t>
            </a:r>
            <a:endParaRPr lang="ja-JP" altLang="en-US" sz="2600" dirty="0"/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2936493" y="5401279"/>
            <a:ext cx="3561296" cy="621563"/>
          </a:xfrm>
          <a:prstGeom prst="rect">
            <a:avLst/>
          </a:prstGeom>
          <a:noFill/>
        </p:spPr>
        <p:txBody>
          <a:bodyPr wrap="none" lIns="97393" tIns="48696" rIns="97393" bIns="48696" rtlCol="0">
            <a:spAutoFit/>
          </a:bodyPr>
          <a:lstStyle/>
          <a:p>
            <a:r>
              <a:rPr lang="en-US" altLang="ja-JP" sz="3400" b="1" spc="32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Capture section</a:t>
            </a:r>
            <a:endParaRPr lang="ja-JP" altLang="en-US" sz="3400" b="1" spc="32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21" name="下矢印 20"/>
          <p:cNvSpPr/>
          <p:nvPr/>
        </p:nvSpPr>
        <p:spPr>
          <a:xfrm>
            <a:off x="2058039" y="2664087"/>
            <a:ext cx="429552" cy="735608"/>
          </a:xfrm>
          <a:prstGeom prst="downArrow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7393" tIns="48696" rIns="97393" bIns="48696" rtlCol="0" anchor="ctr"/>
          <a:lstStyle/>
          <a:p>
            <a:pPr algn="ctr"/>
            <a:endParaRPr kumimoji="1" lang="ja-JP" altLang="en-US"/>
          </a:p>
        </p:txBody>
      </p:sp>
      <p:sp>
        <p:nvSpPr>
          <p:cNvPr id="22" name="右中かっこ 21"/>
          <p:cNvSpPr/>
          <p:nvPr/>
        </p:nvSpPr>
        <p:spPr>
          <a:xfrm>
            <a:off x="6930875" y="4453085"/>
            <a:ext cx="251647" cy="2012624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97393" tIns="48696" rIns="97393" bIns="48696" rtlCol="0" anchor="ctr"/>
          <a:lstStyle/>
          <a:p>
            <a:pPr algn="ctr"/>
            <a:endParaRPr kumimoji="1" lang="ja-JP" altLang="en-US"/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7409067" y="4832704"/>
            <a:ext cx="2608895" cy="1483338"/>
          </a:xfrm>
          <a:prstGeom prst="rect">
            <a:avLst/>
          </a:prstGeom>
          <a:noFill/>
        </p:spPr>
        <p:txBody>
          <a:bodyPr wrap="none" lIns="97393" tIns="48696" rIns="97393" bIns="48696" rtlCol="0">
            <a:spAutoFit/>
          </a:bodyPr>
          <a:lstStyle/>
          <a:p>
            <a:r>
              <a:rPr lang="en-US" altLang="ja-JP" sz="3000" dirty="0" smtClean="0"/>
              <a:t>worth while</a:t>
            </a:r>
          </a:p>
          <a:p>
            <a:r>
              <a:rPr lang="en-US" altLang="ja-JP" sz="3000" dirty="0" smtClean="0"/>
              <a:t> looking into </a:t>
            </a:r>
          </a:p>
          <a:p>
            <a:r>
              <a:rPr lang="en-US" altLang="ja-JP" sz="3000" dirty="0" smtClean="0"/>
              <a:t>feasibility again</a:t>
            </a:r>
            <a:endParaRPr lang="ja-JP" altLang="en-US" sz="3000" dirty="0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4206644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08535" y="0"/>
            <a:ext cx="8951119" cy="898899"/>
          </a:xfrm>
        </p:spPr>
        <p:txBody>
          <a:bodyPr/>
          <a:lstStyle/>
          <a:p>
            <a:r>
              <a:rPr kumimoji="1" lang="en-US" altLang="ja-JP" dirty="0" smtClean="0"/>
              <a:t>Acceptance estimate</a:t>
            </a:r>
            <a:endParaRPr kumimoji="1" lang="ja-JP" altLang="en-US" dirty="0"/>
          </a:p>
        </p:txBody>
      </p:sp>
      <p:sp>
        <p:nvSpPr>
          <p:cNvPr id="4" name="正方形/長方形 3"/>
          <p:cNvSpPr/>
          <p:nvPr/>
        </p:nvSpPr>
        <p:spPr>
          <a:xfrm>
            <a:off x="0" y="940694"/>
            <a:ext cx="5773450" cy="1467949"/>
          </a:xfrm>
          <a:prstGeom prst="rect">
            <a:avLst/>
          </a:prstGeom>
        </p:spPr>
        <p:txBody>
          <a:bodyPr wrap="square" lIns="97393" tIns="48696" rIns="97393" bIns="48696">
            <a:spAutoFit/>
          </a:bodyPr>
          <a:lstStyle/>
          <a:p>
            <a:r>
              <a:rPr lang="en-US" altLang="ja-JP" sz="2600" dirty="0" smtClean="0"/>
              <a:t>CLIC</a:t>
            </a:r>
            <a:r>
              <a:rPr lang="ja-JP" altLang="en-US" sz="2600" dirty="0" smtClean="0"/>
              <a:t> </a:t>
            </a:r>
            <a:r>
              <a:rPr lang="en-US" altLang="ja-JP" sz="2600" dirty="0" smtClean="0"/>
              <a:t>note 465</a:t>
            </a:r>
          </a:p>
          <a:p>
            <a:r>
              <a:rPr lang="en-US" altLang="ja-JP" sz="2100" b="1" dirty="0" smtClean="0"/>
              <a:t>[r/5.3[mm]]</a:t>
            </a:r>
            <a:r>
              <a:rPr lang="en-US" altLang="ja-JP" sz="2100" b="1" baseline="30000" dirty="0" smtClean="0"/>
              <a:t>2</a:t>
            </a:r>
            <a:r>
              <a:rPr lang="en-US" altLang="ja-JP" sz="2100" b="1" dirty="0" smtClean="0"/>
              <a:t> + [</a:t>
            </a:r>
            <a:r>
              <a:rPr lang="en-US" altLang="ja-JP" sz="2100" b="1" dirty="0" err="1" smtClean="0"/>
              <a:t>pT</a:t>
            </a:r>
            <a:r>
              <a:rPr lang="en-US" altLang="ja-JP" sz="2100" b="1" dirty="0" smtClean="0"/>
              <a:t>[</a:t>
            </a:r>
            <a:r>
              <a:rPr lang="en-US" altLang="ja-JP" sz="2100" b="1" dirty="0" err="1" smtClean="0"/>
              <a:t>MeV</a:t>
            </a:r>
            <a:r>
              <a:rPr lang="en-US" altLang="ja-JP" sz="2100" b="1" dirty="0" smtClean="0"/>
              <a:t>]/11]</a:t>
            </a:r>
            <a:r>
              <a:rPr lang="en-US" altLang="ja-JP" sz="2100" b="1" baseline="30000" dirty="0" smtClean="0"/>
              <a:t>2</a:t>
            </a:r>
            <a:r>
              <a:rPr lang="en-US" altLang="ja-JP" sz="2100" b="1" dirty="0" smtClean="0"/>
              <a:t> =</a:t>
            </a:r>
            <a:r>
              <a:rPr lang="ja-JP" altLang="en-US" sz="2100" b="1" dirty="0" smtClean="0"/>
              <a:t>＜</a:t>
            </a:r>
            <a:r>
              <a:rPr lang="en-US" altLang="ja-JP" sz="2100" b="1" dirty="0" smtClean="0"/>
              <a:t>1</a:t>
            </a:r>
            <a:r>
              <a:rPr lang="nn-NO" altLang="ja-JP" sz="2100" b="1" dirty="0" smtClean="0"/>
              <a:t> </a:t>
            </a:r>
          </a:p>
          <a:p>
            <a:r>
              <a:rPr lang="nn-NO" altLang="ja-JP" sz="2100" b="1" dirty="0" smtClean="0"/>
              <a:t>pT &lt; 0.1875 MeV/c + 0.625 pL</a:t>
            </a:r>
          </a:p>
          <a:p>
            <a:r>
              <a:rPr lang="en-US" altLang="ja-JP" sz="2100" b="1" dirty="0" smtClean="0"/>
              <a:t>1.5 MeV/c</a:t>
            </a:r>
            <a:r>
              <a:rPr lang="ja-JP" altLang="en-US" sz="2100" b="1" dirty="0" smtClean="0"/>
              <a:t>　</a:t>
            </a:r>
            <a:r>
              <a:rPr lang="en-US" altLang="ja-JP" sz="2100" b="1" dirty="0" smtClean="0"/>
              <a:t>&lt; </a:t>
            </a:r>
            <a:r>
              <a:rPr lang="en-US" altLang="ja-JP" sz="2100" b="1" dirty="0" err="1" smtClean="0"/>
              <a:t>pL</a:t>
            </a:r>
            <a:r>
              <a:rPr lang="en-US" altLang="ja-JP" sz="2100" b="1" dirty="0" smtClean="0"/>
              <a:t> &lt;</a:t>
            </a:r>
            <a:r>
              <a:rPr lang="ja-JP" altLang="en-US" sz="2100" b="1" dirty="0" smtClean="0"/>
              <a:t> </a:t>
            </a:r>
            <a:r>
              <a:rPr lang="en-US" altLang="ja-JP" sz="2100" b="1" dirty="0" smtClean="0"/>
              <a:t>17.5 MeV/c </a:t>
            </a:r>
            <a:endParaRPr lang="ja-JP" altLang="en-US" sz="2100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67053" y="3771480"/>
            <a:ext cx="4978635" cy="3327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" y="3675681"/>
            <a:ext cx="5128256" cy="34236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テキスト ボックス 5"/>
          <p:cNvSpPr txBox="1"/>
          <p:nvPr/>
        </p:nvSpPr>
        <p:spPr>
          <a:xfrm>
            <a:off x="1" y="2729693"/>
            <a:ext cx="4503732" cy="498453"/>
          </a:xfrm>
          <a:prstGeom prst="rect">
            <a:avLst/>
          </a:prstGeom>
          <a:noFill/>
        </p:spPr>
        <p:txBody>
          <a:bodyPr wrap="none" lIns="97393" tIns="48696" rIns="97393" bIns="48696" rtlCol="0">
            <a:spAutoFit/>
          </a:bodyPr>
          <a:lstStyle/>
          <a:p>
            <a:r>
              <a:rPr lang="ja-JP" altLang="en-US" sz="2600" dirty="0" smtClean="0"/>
              <a:t>～</a:t>
            </a:r>
            <a:r>
              <a:rPr lang="en-US" altLang="ja-JP" sz="2600" dirty="0" smtClean="0"/>
              <a:t># of e+ in DR (or </a:t>
            </a:r>
            <a:r>
              <a:rPr lang="en-US" altLang="ja-JP" sz="2600" dirty="0" err="1" smtClean="0"/>
              <a:t>booter</a:t>
            </a:r>
            <a:r>
              <a:rPr lang="en-US" altLang="ja-JP" sz="2600" dirty="0" smtClean="0"/>
              <a:t> </a:t>
            </a:r>
            <a:r>
              <a:rPr lang="en-US" altLang="ja-JP" sz="2600" dirty="0" err="1" smtClean="0"/>
              <a:t>linac</a:t>
            </a:r>
            <a:r>
              <a:rPr lang="en-US" altLang="ja-JP" sz="2600" dirty="0" smtClean="0"/>
              <a:t>)</a:t>
            </a:r>
            <a:endParaRPr lang="ja-JP" altLang="en-US" sz="26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59559" y="791611"/>
            <a:ext cx="5286129" cy="27737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フリーフォーム 7"/>
          <p:cNvSpPr/>
          <p:nvPr/>
        </p:nvSpPr>
        <p:spPr>
          <a:xfrm>
            <a:off x="4562388" y="1833047"/>
            <a:ext cx="1720762" cy="1201998"/>
          </a:xfrm>
          <a:custGeom>
            <a:avLst/>
            <a:gdLst>
              <a:gd name="connsiteX0" fmla="*/ 0 w 1582057"/>
              <a:gd name="connsiteY0" fmla="*/ 1132114 h 1161143"/>
              <a:gd name="connsiteX1" fmla="*/ 1582057 w 1582057"/>
              <a:gd name="connsiteY1" fmla="*/ 1161143 h 1161143"/>
              <a:gd name="connsiteX2" fmla="*/ 1567542 w 1582057"/>
              <a:gd name="connsiteY2" fmla="*/ 0 h 11611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582057" h="1161143">
                <a:moveTo>
                  <a:pt x="0" y="1132114"/>
                </a:moveTo>
                <a:lnTo>
                  <a:pt x="1582057" y="1161143"/>
                </a:lnTo>
                <a:lnTo>
                  <a:pt x="1567542" y="0"/>
                </a:lnTo>
              </a:path>
            </a:pathLst>
          </a:custGeom>
          <a:ln w="38100"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97393" tIns="48696" rIns="97393" bIns="48696" rtlCol="0" anchor="ctr"/>
          <a:lstStyle/>
          <a:p>
            <a:pPr algn="ctr"/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0" y="221830"/>
            <a:ext cx="6340389" cy="750996"/>
          </a:xfrm>
        </p:spPr>
        <p:txBody>
          <a:bodyPr>
            <a:normAutofit fontScale="90000"/>
          </a:bodyPr>
          <a:lstStyle/>
          <a:p>
            <a:r>
              <a:rPr kumimoji="1" lang="en-US" altLang="ja-JP" dirty="0" smtClean="0"/>
              <a:t>Thermal diffusion</a:t>
            </a:r>
            <a:endParaRPr kumimoji="1" lang="ja-JP" alt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408703" y="1257152"/>
            <a:ext cx="1010116" cy="246443"/>
          </a:xfrm>
          <a:prstGeom prst="rect">
            <a:avLst/>
          </a:prstGeom>
          <a:noFill/>
        </p:spPr>
      </p:pic>
      <p:pic>
        <p:nvPicPr>
          <p:cNvPr id="3073" name="Picture 1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331002" y="1552958"/>
            <a:ext cx="1114221" cy="517661"/>
          </a:xfrm>
          <a:prstGeom prst="rect">
            <a:avLst/>
          </a:prstGeom>
          <a:noFill/>
        </p:spPr>
      </p:pic>
      <p:sp>
        <p:nvSpPr>
          <p:cNvPr id="3075" name="Rectangle 3"/>
          <p:cNvSpPr>
            <a:spLocks noChangeArrowheads="1"/>
          </p:cNvSpPr>
          <p:nvPr/>
        </p:nvSpPr>
        <p:spPr bwMode="auto">
          <a:xfrm>
            <a:off x="0" y="41278"/>
            <a:ext cx="196688" cy="390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7393" tIns="48696" rIns="97393" bIns="48696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0" y="680544"/>
            <a:ext cx="196688" cy="390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7393" tIns="48696" rIns="97393" bIns="48696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817442" y="1257152"/>
            <a:ext cx="1787128" cy="291170"/>
          </a:xfrm>
          <a:prstGeom prst="rect">
            <a:avLst/>
          </a:prstGeom>
          <a:noFill/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662039" y="1626910"/>
            <a:ext cx="2554147" cy="295806"/>
          </a:xfrm>
          <a:prstGeom prst="rect">
            <a:avLst/>
          </a:prstGeom>
          <a:noFill/>
        </p:spPr>
      </p:pic>
      <p:sp>
        <p:nvSpPr>
          <p:cNvPr id="3079" name="Rectangle 7"/>
          <p:cNvSpPr>
            <a:spLocks noChangeArrowheads="1"/>
          </p:cNvSpPr>
          <p:nvPr/>
        </p:nvSpPr>
        <p:spPr bwMode="auto">
          <a:xfrm>
            <a:off x="0" y="41278"/>
            <a:ext cx="196688" cy="390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7393" tIns="48696" rIns="97393" bIns="48696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  <p:sp>
        <p:nvSpPr>
          <p:cNvPr id="3080" name="Rectangle 8"/>
          <p:cNvSpPr>
            <a:spLocks noChangeArrowheads="1"/>
          </p:cNvSpPr>
          <p:nvPr/>
        </p:nvSpPr>
        <p:spPr bwMode="auto">
          <a:xfrm>
            <a:off x="0" y="454828"/>
            <a:ext cx="5050545" cy="390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7393" tIns="48696" rIns="97393" bIns="48696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543874" y="2736183"/>
            <a:ext cx="2880660" cy="744674"/>
          </a:xfrm>
          <a:prstGeom prst="rect">
            <a:avLst/>
          </a:prstGeom>
          <a:noFill/>
        </p:spPr>
        <p:txBody>
          <a:bodyPr wrap="none" lIns="97393" tIns="48696" rIns="97393" bIns="48696" rtlCol="0">
            <a:spAutoFit/>
          </a:bodyPr>
          <a:lstStyle/>
          <a:p>
            <a:r>
              <a:rPr lang="en-US" altLang="ja-JP" sz="2100" dirty="0" smtClean="0"/>
              <a:t>numerical calculation of</a:t>
            </a:r>
          </a:p>
          <a:p>
            <a:r>
              <a:rPr lang="en-US" altLang="ja-JP" sz="2100" dirty="0" smtClean="0"/>
              <a:t> thermal diffusion shows</a:t>
            </a:r>
            <a:endParaRPr lang="ja-JP" altLang="en-US" sz="2100" dirty="0"/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233069" y="2070619"/>
            <a:ext cx="6383753" cy="390731"/>
          </a:xfrm>
          <a:prstGeom prst="rect">
            <a:avLst/>
          </a:prstGeom>
          <a:noFill/>
        </p:spPr>
        <p:txBody>
          <a:bodyPr wrap="none" lIns="97393" tIns="48696" rIns="97393" bIns="48696" rtlCol="0">
            <a:spAutoFit/>
          </a:bodyPr>
          <a:lstStyle/>
          <a:p>
            <a:r>
              <a:rPr lang="en-US" altLang="ja-JP" dirty="0" smtClean="0"/>
              <a:t>time constant of the diffusion depends on beam spot size ~1/</a:t>
            </a:r>
            <a:r>
              <a:rPr lang="en-US" altLang="ja-JP" dirty="0" smtClean="0">
                <a:latin typeface="Symbol" pitchFamily="18" charset="2"/>
              </a:rPr>
              <a:t>b</a:t>
            </a:r>
            <a:endParaRPr kumimoji="1" lang="ja-JP" altLang="en-US" dirty="0">
              <a:latin typeface="Symbol" pitchFamily="18" charset="2"/>
            </a:endParaRPr>
          </a:p>
        </p:txBody>
      </p:sp>
      <p:pic>
        <p:nvPicPr>
          <p:cNvPr id="14" name="図 13" descr="C:\Documents and Settings\takahasi\My Documents\ILC\PosiPol\new-positron\報告\拡散時間.jpg"/>
          <p:cNvPicPr/>
          <p:nvPr/>
        </p:nvPicPr>
        <p:blipFill>
          <a:blip r:embed="rId7" cstate="print"/>
          <a:srcRect l="20349" t="22877" r="27297" b="29315"/>
          <a:stretch>
            <a:fillRect/>
          </a:stretch>
        </p:blipFill>
        <p:spPr bwMode="auto">
          <a:xfrm>
            <a:off x="6060661" y="2366425"/>
            <a:ext cx="3550058" cy="22941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5" name="表 14"/>
          <p:cNvGraphicFramePr>
            <a:graphicFrameLocks noGrp="1"/>
          </p:cNvGraphicFramePr>
          <p:nvPr/>
        </p:nvGraphicFramePr>
        <p:xfrm>
          <a:off x="543874" y="4658923"/>
          <a:ext cx="8391735" cy="1311062"/>
        </p:xfrm>
        <a:graphic>
          <a:graphicData uri="http://schemas.openxmlformats.org/drawingml/2006/table">
            <a:tbl>
              <a:tblPr/>
              <a:tblGrid>
                <a:gridCol w="1046845"/>
                <a:gridCol w="1359201"/>
                <a:gridCol w="2085768"/>
                <a:gridCol w="1928457"/>
                <a:gridCol w="1971464"/>
              </a:tblGrid>
              <a:tr h="364489">
                <a:tc gridSpan="2"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en-US" sz="1100" b="0" kern="100" dirty="0">
                        <a:latin typeface="Century"/>
                        <a:ea typeface="ＭＳ 明朝"/>
                        <a:cs typeface="Times New Roman"/>
                      </a:endParaRPr>
                    </a:p>
                  </a:txBody>
                  <a:tcPr marL="74593" marR="745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altLang="ja-JP" sz="2100" b="0" kern="100" smtClean="0">
                          <a:latin typeface="Century"/>
                          <a:ea typeface="ＭＳ 明朝"/>
                          <a:cs typeface="Times New Roman"/>
                        </a:rPr>
                        <a:t>1D</a:t>
                      </a:r>
                      <a:r>
                        <a:rPr lang="en-US" altLang="ja-JP" sz="2100" b="0" kern="100" baseline="0" smtClean="0">
                          <a:latin typeface="Century"/>
                          <a:ea typeface="ＭＳ 明朝"/>
                          <a:cs typeface="Times New Roman"/>
                        </a:rPr>
                        <a:t> </a:t>
                      </a:r>
                      <a:endParaRPr lang="ja-JP" sz="2100" b="1" kern="100" dirty="0">
                        <a:latin typeface="Century"/>
                        <a:ea typeface="ＭＳ 明朝"/>
                        <a:cs typeface="Times New Roman"/>
                      </a:endParaRPr>
                    </a:p>
                  </a:txBody>
                  <a:tcPr marL="74593" marR="745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2100" b="0" kern="100" smtClean="0">
                          <a:latin typeface="Century"/>
                          <a:ea typeface="ＭＳ 明朝"/>
                          <a:cs typeface="Times New Roman"/>
                        </a:rPr>
                        <a:t>2D</a:t>
                      </a:r>
                      <a:endParaRPr lang="ja-JP" sz="2100" b="1" kern="100" dirty="0">
                        <a:latin typeface="Century"/>
                        <a:ea typeface="ＭＳ 明朝"/>
                        <a:cs typeface="Times New Roman"/>
                      </a:endParaRPr>
                    </a:p>
                  </a:txBody>
                  <a:tcPr marL="74593" marR="745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altLang="ja-JP" sz="2100" b="0" kern="100" dirty="0" smtClean="0">
                          <a:latin typeface="Century"/>
                          <a:ea typeface="ＭＳ 明朝"/>
                          <a:cs typeface="Times New Roman"/>
                        </a:rPr>
                        <a:t>3D</a:t>
                      </a:r>
                      <a:endParaRPr lang="ja-JP" sz="2100" b="1" kern="100" dirty="0">
                        <a:latin typeface="Century"/>
                        <a:ea typeface="ＭＳ 明朝"/>
                        <a:cs typeface="Times New Roman"/>
                      </a:endParaRPr>
                    </a:p>
                  </a:txBody>
                  <a:tcPr marL="74593" marR="745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4657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altLang="ja-JP" sz="2100" b="0" kern="100" dirty="0" smtClean="0">
                          <a:latin typeface="Times New Roman" pitchFamily="18" charset="0"/>
                          <a:ea typeface="ＭＳ 明朝"/>
                          <a:cs typeface="Times New Roman" pitchFamily="18" charset="0"/>
                        </a:rPr>
                        <a:t>time</a:t>
                      </a:r>
                      <a:r>
                        <a:rPr lang="en-US" altLang="ja-JP" sz="2100" b="0" kern="100" baseline="0" dirty="0" smtClean="0">
                          <a:latin typeface="Times New Roman" pitchFamily="18" charset="0"/>
                          <a:ea typeface="ＭＳ 明朝"/>
                          <a:cs typeface="Times New Roman" pitchFamily="18" charset="0"/>
                        </a:rPr>
                        <a:t> constant</a:t>
                      </a:r>
                      <a:endParaRPr lang="ja-JP" sz="2100" b="1" kern="100" dirty="0">
                        <a:latin typeface="Times New Roman" pitchFamily="18" charset="0"/>
                        <a:ea typeface="ＭＳ 明朝"/>
                        <a:cs typeface="Times New Roman" pitchFamily="18" charset="0"/>
                      </a:endParaRPr>
                    </a:p>
                  </a:txBody>
                  <a:tcPr marL="74593" marR="7459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en-US" sz="2100" b="0" kern="100" dirty="0" smtClean="0">
                        <a:latin typeface="Symbol"/>
                        <a:ea typeface="ＭＳ 明朝"/>
                        <a:cs typeface="Times New Roman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2100" b="0" kern="100" dirty="0" smtClean="0">
                          <a:latin typeface="Symbol"/>
                          <a:ea typeface="ＭＳ 明朝"/>
                          <a:cs typeface="Times New Roman"/>
                        </a:rPr>
                        <a:t>s</a:t>
                      </a:r>
                      <a:r>
                        <a:rPr lang="en-US" sz="2100" b="0" kern="100" dirty="0" smtClean="0">
                          <a:latin typeface="Century"/>
                          <a:ea typeface="ＭＳ 明朝"/>
                          <a:cs typeface="Times New Roman"/>
                        </a:rPr>
                        <a:t>=2.5mm</a:t>
                      </a:r>
                      <a:endParaRPr lang="en-US" sz="2100" b="0" kern="100" dirty="0" smtClean="0">
                        <a:latin typeface="Symbol"/>
                        <a:ea typeface="ＭＳ 明朝"/>
                        <a:cs typeface="Times New Roman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2100" b="0" kern="100" dirty="0" smtClean="0">
                          <a:latin typeface="Symbol"/>
                          <a:ea typeface="ＭＳ 明朝"/>
                          <a:cs typeface="Times New Roman"/>
                        </a:rPr>
                        <a:t>s</a:t>
                      </a:r>
                      <a:r>
                        <a:rPr lang="en-US" sz="2100" b="0" kern="100" dirty="0" smtClean="0">
                          <a:latin typeface="Century"/>
                          <a:ea typeface="ＭＳ 明朝"/>
                          <a:cs typeface="Times New Roman"/>
                        </a:rPr>
                        <a:t>=4.0mm</a:t>
                      </a:r>
                      <a:endParaRPr lang="ja-JP" sz="2100" b="1" kern="100" dirty="0">
                        <a:latin typeface="Century"/>
                        <a:ea typeface="ＭＳ 明朝"/>
                        <a:cs typeface="Times New Roman"/>
                      </a:endParaRPr>
                    </a:p>
                  </a:txBody>
                  <a:tcPr marL="74593" marR="74593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100" b="0" kern="100" dirty="0" smtClean="0">
                          <a:latin typeface="Century"/>
                          <a:ea typeface="ＭＳ 明朝"/>
                          <a:cs typeface="Times New Roman"/>
                        </a:rPr>
                        <a:t>280ms</a:t>
                      </a:r>
                      <a:endParaRPr lang="ja-JP" sz="2100" b="1" kern="100" dirty="0">
                        <a:latin typeface="Century"/>
                        <a:ea typeface="ＭＳ 明朝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100" b="0" kern="100" dirty="0">
                          <a:latin typeface="Century"/>
                          <a:ea typeface="ＭＳ 明朝"/>
                          <a:cs typeface="Times New Roman"/>
                        </a:rPr>
                        <a:t>750ms</a:t>
                      </a:r>
                      <a:endParaRPr lang="ja-JP" sz="2100" b="1" kern="100" dirty="0">
                        <a:latin typeface="Century"/>
                        <a:ea typeface="ＭＳ 明朝"/>
                        <a:cs typeface="Times New Roman"/>
                      </a:endParaRPr>
                    </a:p>
                  </a:txBody>
                  <a:tcPr marL="74593" marR="7459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100" b="0" kern="100" dirty="0">
                          <a:latin typeface="Century"/>
                          <a:ea typeface="ＭＳ 明朝"/>
                          <a:cs typeface="Times New Roman"/>
                        </a:rPr>
                        <a:t>80ms</a:t>
                      </a:r>
                      <a:endParaRPr lang="ja-JP" sz="2100" b="1" kern="100" dirty="0">
                        <a:latin typeface="Century"/>
                        <a:ea typeface="ＭＳ 明朝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100" b="0" kern="100" dirty="0">
                          <a:latin typeface="Century"/>
                          <a:ea typeface="ＭＳ 明朝"/>
                          <a:cs typeface="Times New Roman"/>
                        </a:rPr>
                        <a:t>200ms</a:t>
                      </a:r>
                      <a:endParaRPr lang="ja-JP" sz="2100" b="1" kern="100" dirty="0">
                        <a:latin typeface="Century"/>
                        <a:ea typeface="ＭＳ 明朝"/>
                        <a:cs typeface="Times New Roman"/>
                      </a:endParaRPr>
                    </a:p>
                  </a:txBody>
                  <a:tcPr marL="74593" marR="7459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100" b="0" kern="100" dirty="0">
                          <a:latin typeface="Century"/>
                          <a:ea typeface="ＭＳ 明朝"/>
                          <a:cs typeface="Times New Roman"/>
                        </a:rPr>
                        <a:t>40ms</a:t>
                      </a:r>
                      <a:endParaRPr lang="ja-JP" sz="2100" b="1" kern="100" dirty="0">
                        <a:latin typeface="Century"/>
                        <a:ea typeface="ＭＳ 明朝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100" b="0" kern="100" dirty="0">
                          <a:latin typeface="Century"/>
                          <a:ea typeface="ＭＳ 明朝"/>
                          <a:cs typeface="Times New Roman"/>
                        </a:rPr>
                        <a:t>100ms</a:t>
                      </a:r>
                      <a:endParaRPr lang="ja-JP" sz="2100" b="1" kern="100" dirty="0">
                        <a:latin typeface="Century"/>
                        <a:ea typeface="ＭＳ 明朝"/>
                        <a:cs typeface="Times New Roman"/>
                      </a:endParaRPr>
                    </a:p>
                  </a:txBody>
                  <a:tcPr marL="74593" marR="7459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6" name="テキスト ボックス 15"/>
          <p:cNvSpPr txBox="1"/>
          <p:nvPr/>
        </p:nvSpPr>
        <p:spPr>
          <a:xfrm>
            <a:off x="1165484" y="6285857"/>
            <a:ext cx="7733281" cy="560008"/>
          </a:xfrm>
          <a:prstGeom prst="rect">
            <a:avLst/>
          </a:prstGeom>
          <a:noFill/>
        </p:spPr>
        <p:txBody>
          <a:bodyPr wrap="none" lIns="97393" tIns="48696" rIns="97393" bIns="48696" rtlCol="0">
            <a:spAutoFit/>
          </a:bodyPr>
          <a:lstStyle/>
          <a:p>
            <a:r>
              <a:rPr lang="en-US" altLang="ja-JP" sz="3000" dirty="0" smtClean="0"/>
              <a:t>time constant is order of 100ms  &gt;&gt; </a:t>
            </a:r>
            <a:r>
              <a:rPr lang="en-US" altLang="ja-JP" sz="3000" dirty="0" err="1" smtClean="0"/>
              <a:t>Ttriplet</a:t>
            </a:r>
            <a:r>
              <a:rPr lang="en-US" altLang="ja-JP" sz="3000" dirty="0" smtClean="0"/>
              <a:t> ~1</a:t>
            </a:r>
            <a:r>
              <a:rPr lang="en-US" altLang="ja-JP" sz="3000" dirty="0" smtClean="0">
                <a:latin typeface="Symbol" pitchFamily="18" charset="2"/>
              </a:rPr>
              <a:t>m</a:t>
            </a:r>
            <a:r>
              <a:rPr lang="en-US" altLang="ja-JP" sz="3000" dirty="0" smtClean="0"/>
              <a:t>s</a:t>
            </a:r>
            <a:endParaRPr lang="ja-JP" altLang="en-US" sz="3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66173" y="0"/>
            <a:ext cx="8951119" cy="1183217"/>
          </a:xfrm>
        </p:spPr>
        <p:txBody>
          <a:bodyPr>
            <a:normAutofit/>
          </a:bodyPr>
          <a:lstStyle/>
          <a:p>
            <a:r>
              <a:rPr lang="en-US" altLang="ja-JP" sz="3000" dirty="0" smtClean="0"/>
              <a:t>Parameter Plots for 300 Hz scheme</a:t>
            </a:r>
            <a:br>
              <a:rPr lang="en-US" altLang="ja-JP" sz="3000" dirty="0" smtClean="0"/>
            </a:br>
            <a:r>
              <a:rPr lang="en-US" altLang="ja-JP" sz="3000" dirty="0" smtClean="0"/>
              <a:t>w/ </a:t>
            </a:r>
            <a:r>
              <a:rPr lang="en-US" altLang="ja-JP" sz="3000" dirty="0" err="1" smtClean="0"/>
              <a:t>clic</a:t>
            </a:r>
            <a:r>
              <a:rPr lang="en-US" altLang="ja-JP" sz="3000" dirty="0" smtClean="0"/>
              <a:t> note formula</a:t>
            </a:r>
            <a:endParaRPr lang="ja-JP" altLang="en-US" sz="3000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466173" y="961345"/>
            <a:ext cx="2974548" cy="944729"/>
          </a:xfrm>
          <a:prstGeom prst="rect">
            <a:avLst/>
          </a:prstGeom>
          <a:noFill/>
        </p:spPr>
        <p:txBody>
          <a:bodyPr wrap="none" lIns="97393" tIns="48696" rIns="97393" bIns="48696" rtlCol="0">
            <a:spAutoFit/>
          </a:bodyPr>
          <a:lstStyle/>
          <a:p>
            <a:r>
              <a:rPr lang="en-US" altLang="ja-JP" sz="2100" dirty="0" smtClean="0"/>
              <a:t>e- directly on to Tungsten</a:t>
            </a:r>
          </a:p>
          <a:p>
            <a:r>
              <a:rPr lang="en-US" altLang="ja-JP" sz="3400" dirty="0" smtClean="0">
                <a:latin typeface="Symbol" pitchFamily="18" charset="2"/>
              </a:rPr>
              <a:t>s</a:t>
            </a:r>
            <a:r>
              <a:rPr lang="en-US" altLang="ja-JP" sz="3400" dirty="0" smtClean="0"/>
              <a:t>=2.5mm</a:t>
            </a:r>
            <a:endParaRPr lang="ja-JP" altLang="en-US" sz="3400" b="1" u="sng" dirty="0">
              <a:solidFill>
                <a:srgbClr val="FF0000"/>
              </a:solidFill>
            </a:endParaRPr>
          </a:p>
        </p:txBody>
      </p:sp>
      <p:pic>
        <p:nvPicPr>
          <p:cNvPr id="21505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87094" y="1962193"/>
            <a:ext cx="7312499" cy="51371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5" name="直線コネクタ 4"/>
          <p:cNvCxnSpPr/>
          <p:nvPr/>
        </p:nvCxnSpPr>
        <p:spPr>
          <a:xfrm>
            <a:off x="4351234" y="1405055"/>
            <a:ext cx="1243220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線コネクタ 5"/>
          <p:cNvCxnSpPr/>
          <p:nvPr/>
        </p:nvCxnSpPr>
        <p:spPr>
          <a:xfrm>
            <a:off x="4351234" y="1626909"/>
            <a:ext cx="1243220" cy="0"/>
          </a:xfrm>
          <a:prstGeom prst="line">
            <a:avLst/>
          </a:prstGeom>
          <a:ln w="38100">
            <a:solidFill>
              <a:schemeClr val="tx1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テキスト ボックス 6"/>
          <p:cNvSpPr txBox="1"/>
          <p:nvPr/>
        </p:nvSpPr>
        <p:spPr>
          <a:xfrm>
            <a:off x="5982960" y="1183200"/>
            <a:ext cx="1188922" cy="390731"/>
          </a:xfrm>
          <a:prstGeom prst="rect">
            <a:avLst/>
          </a:prstGeom>
          <a:noFill/>
        </p:spPr>
        <p:txBody>
          <a:bodyPr wrap="none" lIns="97393" tIns="48696" rIns="97393" bIns="48696" rtlCol="0">
            <a:spAutoFit/>
          </a:bodyPr>
          <a:lstStyle/>
          <a:p>
            <a:r>
              <a:rPr lang="en-US" altLang="ja-JP" dirty="0" smtClean="0"/>
              <a:t>PEDD   J/g</a:t>
            </a:r>
            <a:endParaRPr kumimoji="1" lang="ja-JP" altLang="en-US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5905259" y="1774813"/>
            <a:ext cx="1981043" cy="390731"/>
          </a:xfrm>
          <a:prstGeom prst="rect">
            <a:avLst/>
          </a:prstGeom>
          <a:noFill/>
        </p:spPr>
        <p:txBody>
          <a:bodyPr wrap="none" lIns="97393" tIns="48696" rIns="97393" bIns="48696" rtlCol="0">
            <a:spAutoFit/>
          </a:bodyPr>
          <a:lstStyle/>
          <a:p>
            <a:r>
              <a:rPr lang="en-US" altLang="ja-JP" dirty="0" err="1" smtClean="0"/>
              <a:t>ToTal</a:t>
            </a:r>
            <a:r>
              <a:rPr lang="en-US" altLang="ja-JP" dirty="0" smtClean="0"/>
              <a:t> deposit   kW</a:t>
            </a:r>
            <a:endParaRPr kumimoji="1" lang="ja-JP" altLang="en-US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4195832" y="874825"/>
            <a:ext cx="1497419" cy="390731"/>
          </a:xfrm>
          <a:prstGeom prst="rect">
            <a:avLst/>
          </a:prstGeom>
          <a:noFill/>
        </p:spPr>
        <p:txBody>
          <a:bodyPr wrap="none" lIns="97393" tIns="48696" rIns="97393" bIns="48696" rtlCol="0">
            <a:spAutoFit/>
          </a:bodyPr>
          <a:lstStyle/>
          <a:p>
            <a:r>
              <a:rPr kumimoji="1" lang="en-US" altLang="ja-JP" dirty="0" smtClean="0"/>
              <a:t>colored band</a:t>
            </a:r>
            <a:endParaRPr kumimoji="1" lang="ja-JP" altLang="en-US" dirty="0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5905259" y="874825"/>
            <a:ext cx="1684275" cy="390731"/>
          </a:xfrm>
          <a:prstGeom prst="rect">
            <a:avLst/>
          </a:prstGeom>
          <a:noFill/>
        </p:spPr>
        <p:txBody>
          <a:bodyPr wrap="none" lIns="97393" tIns="48696" rIns="97393" bIns="48696" rtlCol="0">
            <a:spAutoFit/>
          </a:bodyPr>
          <a:lstStyle/>
          <a:p>
            <a:r>
              <a:rPr lang="en-US" altLang="ja-JP" dirty="0" smtClean="0"/>
              <a:t>accepted e+/e-</a:t>
            </a:r>
            <a:endParaRPr kumimoji="1" lang="ja-JP" altLang="en-US" dirty="0"/>
          </a:p>
        </p:txBody>
      </p:sp>
      <p:cxnSp>
        <p:nvCxnSpPr>
          <p:cNvPr id="11" name="直線コネクタ 10"/>
          <p:cNvCxnSpPr/>
          <p:nvPr/>
        </p:nvCxnSpPr>
        <p:spPr>
          <a:xfrm>
            <a:off x="4351234" y="1996667"/>
            <a:ext cx="1243220" cy="0"/>
          </a:xfrm>
          <a:prstGeom prst="line">
            <a:avLst/>
          </a:prstGeom>
          <a:ln w="38100">
            <a:solidFill>
              <a:schemeClr val="tx1"/>
            </a:solidFill>
            <a:prstDash val="lgDashDot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テキスト ボックス 11"/>
          <p:cNvSpPr txBox="1"/>
          <p:nvPr/>
        </p:nvSpPr>
        <p:spPr>
          <a:xfrm>
            <a:off x="5982961" y="1479006"/>
            <a:ext cx="2248256" cy="390731"/>
          </a:xfrm>
          <a:prstGeom prst="rect">
            <a:avLst/>
          </a:prstGeom>
          <a:noFill/>
        </p:spPr>
        <p:txBody>
          <a:bodyPr wrap="none" lIns="97393" tIns="48696" rIns="97393" bIns="48696" rtlCol="0">
            <a:spAutoFit/>
          </a:bodyPr>
          <a:lstStyle/>
          <a:p>
            <a:r>
              <a:rPr lang="en-US" altLang="ja-JP" dirty="0" err="1" smtClean="0"/>
              <a:t>dT</a:t>
            </a:r>
            <a:r>
              <a:rPr lang="en-US" altLang="ja-JP" dirty="0" smtClean="0"/>
              <a:t>/triplet (132 </a:t>
            </a:r>
            <a:r>
              <a:rPr lang="en-US" altLang="ja-JP" dirty="0" err="1" smtClean="0"/>
              <a:t>bunc</a:t>
            </a:r>
            <a:r>
              <a:rPr lang="en-US" altLang="ja-JP" dirty="0" smtClean="0"/>
              <a:t>)</a:t>
            </a:r>
            <a:endParaRPr kumimoji="1" lang="ja-JP" altLang="en-US" dirty="0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990532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88471" y="0"/>
            <a:ext cx="8951119" cy="1109265"/>
          </a:xfrm>
        </p:spPr>
        <p:txBody>
          <a:bodyPr>
            <a:normAutofit/>
          </a:bodyPr>
          <a:lstStyle/>
          <a:p>
            <a:r>
              <a:rPr lang="en-US" altLang="ja-JP" sz="3400" dirty="0" smtClean="0"/>
              <a:t>Parameter Plots for 300 Hz scheme</a:t>
            </a:r>
            <a:br>
              <a:rPr lang="en-US" altLang="ja-JP" sz="3400" dirty="0" smtClean="0"/>
            </a:br>
            <a:r>
              <a:rPr lang="en-US" altLang="ja-JP" sz="3400" dirty="0" smtClean="0"/>
              <a:t>w/ CLIC note formula</a:t>
            </a:r>
            <a:endParaRPr lang="ja-JP" altLang="en-US" sz="3400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466173" y="1035297"/>
            <a:ext cx="2974548" cy="944729"/>
          </a:xfrm>
          <a:prstGeom prst="rect">
            <a:avLst/>
          </a:prstGeom>
          <a:noFill/>
        </p:spPr>
        <p:txBody>
          <a:bodyPr wrap="none" lIns="97393" tIns="48696" rIns="97393" bIns="48696" rtlCol="0">
            <a:spAutoFit/>
          </a:bodyPr>
          <a:lstStyle/>
          <a:p>
            <a:r>
              <a:rPr lang="en-US" altLang="ja-JP" sz="2100" dirty="0" smtClean="0"/>
              <a:t>e- directly on to Tungsten</a:t>
            </a:r>
          </a:p>
          <a:p>
            <a:r>
              <a:rPr lang="en-US" altLang="ja-JP" sz="3400" dirty="0" smtClean="0">
                <a:latin typeface="Symbol" pitchFamily="18" charset="2"/>
              </a:rPr>
              <a:t>s</a:t>
            </a:r>
            <a:r>
              <a:rPr lang="en-US" altLang="ja-JP" sz="3400" dirty="0" smtClean="0"/>
              <a:t>=4.0mm</a:t>
            </a:r>
            <a:endParaRPr lang="ja-JP" altLang="en-US" sz="3400" b="1" u="sng" dirty="0">
              <a:solidFill>
                <a:srgbClr val="FF0000"/>
              </a:solidFill>
            </a:endParaRPr>
          </a:p>
        </p:txBody>
      </p:sp>
      <p:pic>
        <p:nvPicPr>
          <p:cNvPr id="19457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31692" y="1893147"/>
            <a:ext cx="7291778" cy="52061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5" name="直線コネクタ 4"/>
          <p:cNvCxnSpPr/>
          <p:nvPr/>
        </p:nvCxnSpPr>
        <p:spPr>
          <a:xfrm>
            <a:off x="4351234" y="1405055"/>
            <a:ext cx="1243220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線コネクタ 5"/>
          <p:cNvCxnSpPr/>
          <p:nvPr/>
        </p:nvCxnSpPr>
        <p:spPr>
          <a:xfrm>
            <a:off x="4351234" y="1626909"/>
            <a:ext cx="1243220" cy="0"/>
          </a:xfrm>
          <a:prstGeom prst="line">
            <a:avLst/>
          </a:prstGeom>
          <a:ln w="38100">
            <a:solidFill>
              <a:schemeClr val="tx1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テキスト ボックス 6"/>
          <p:cNvSpPr txBox="1"/>
          <p:nvPr/>
        </p:nvSpPr>
        <p:spPr>
          <a:xfrm>
            <a:off x="5982960" y="1183200"/>
            <a:ext cx="1188922" cy="390731"/>
          </a:xfrm>
          <a:prstGeom prst="rect">
            <a:avLst/>
          </a:prstGeom>
          <a:noFill/>
        </p:spPr>
        <p:txBody>
          <a:bodyPr wrap="none" lIns="97393" tIns="48696" rIns="97393" bIns="48696" rtlCol="0">
            <a:spAutoFit/>
          </a:bodyPr>
          <a:lstStyle/>
          <a:p>
            <a:r>
              <a:rPr lang="en-US" altLang="ja-JP" dirty="0" smtClean="0"/>
              <a:t>PEDD   J/g</a:t>
            </a:r>
            <a:endParaRPr kumimoji="1" lang="ja-JP" altLang="en-US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5905259" y="1774813"/>
            <a:ext cx="1981043" cy="390731"/>
          </a:xfrm>
          <a:prstGeom prst="rect">
            <a:avLst/>
          </a:prstGeom>
          <a:noFill/>
        </p:spPr>
        <p:txBody>
          <a:bodyPr wrap="none" lIns="97393" tIns="48696" rIns="97393" bIns="48696" rtlCol="0">
            <a:spAutoFit/>
          </a:bodyPr>
          <a:lstStyle/>
          <a:p>
            <a:r>
              <a:rPr lang="en-US" altLang="ja-JP" dirty="0" err="1" smtClean="0"/>
              <a:t>ToTal</a:t>
            </a:r>
            <a:r>
              <a:rPr lang="en-US" altLang="ja-JP" dirty="0" smtClean="0"/>
              <a:t> deposit   kW</a:t>
            </a:r>
            <a:endParaRPr kumimoji="1" lang="ja-JP" altLang="en-US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4195832" y="874825"/>
            <a:ext cx="1497419" cy="390731"/>
          </a:xfrm>
          <a:prstGeom prst="rect">
            <a:avLst/>
          </a:prstGeom>
          <a:noFill/>
        </p:spPr>
        <p:txBody>
          <a:bodyPr wrap="none" lIns="97393" tIns="48696" rIns="97393" bIns="48696" rtlCol="0">
            <a:spAutoFit/>
          </a:bodyPr>
          <a:lstStyle/>
          <a:p>
            <a:r>
              <a:rPr kumimoji="1" lang="en-US" altLang="ja-JP" dirty="0" smtClean="0"/>
              <a:t>colored band</a:t>
            </a:r>
            <a:endParaRPr kumimoji="1" lang="ja-JP" altLang="en-US" dirty="0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5905259" y="874825"/>
            <a:ext cx="1684275" cy="390731"/>
          </a:xfrm>
          <a:prstGeom prst="rect">
            <a:avLst/>
          </a:prstGeom>
          <a:noFill/>
        </p:spPr>
        <p:txBody>
          <a:bodyPr wrap="none" lIns="97393" tIns="48696" rIns="97393" bIns="48696" rtlCol="0">
            <a:spAutoFit/>
          </a:bodyPr>
          <a:lstStyle/>
          <a:p>
            <a:r>
              <a:rPr lang="en-US" altLang="ja-JP" dirty="0" smtClean="0"/>
              <a:t>accepted e+/e-</a:t>
            </a:r>
            <a:endParaRPr kumimoji="1" lang="ja-JP" altLang="en-US" dirty="0"/>
          </a:p>
        </p:txBody>
      </p:sp>
      <p:cxnSp>
        <p:nvCxnSpPr>
          <p:cNvPr id="11" name="直線コネクタ 10"/>
          <p:cNvCxnSpPr/>
          <p:nvPr/>
        </p:nvCxnSpPr>
        <p:spPr>
          <a:xfrm>
            <a:off x="4351234" y="1996667"/>
            <a:ext cx="1243220" cy="0"/>
          </a:xfrm>
          <a:prstGeom prst="line">
            <a:avLst/>
          </a:prstGeom>
          <a:ln w="38100">
            <a:solidFill>
              <a:schemeClr val="tx1"/>
            </a:solidFill>
            <a:prstDash val="lgDashDot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テキスト ボックス 11"/>
          <p:cNvSpPr txBox="1"/>
          <p:nvPr/>
        </p:nvSpPr>
        <p:spPr>
          <a:xfrm>
            <a:off x="5982961" y="1479006"/>
            <a:ext cx="2248256" cy="390731"/>
          </a:xfrm>
          <a:prstGeom prst="rect">
            <a:avLst/>
          </a:prstGeom>
          <a:noFill/>
        </p:spPr>
        <p:txBody>
          <a:bodyPr wrap="none" lIns="97393" tIns="48696" rIns="97393" bIns="48696" rtlCol="0">
            <a:spAutoFit/>
          </a:bodyPr>
          <a:lstStyle/>
          <a:p>
            <a:r>
              <a:rPr lang="en-US" altLang="ja-JP" dirty="0" err="1" smtClean="0"/>
              <a:t>dT</a:t>
            </a:r>
            <a:r>
              <a:rPr lang="en-US" altLang="ja-JP" dirty="0" smtClean="0"/>
              <a:t>/triplet (132 </a:t>
            </a:r>
            <a:r>
              <a:rPr lang="en-US" altLang="ja-JP" dirty="0" err="1" smtClean="0"/>
              <a:t>bunc</a:t>
            </a:r>
            <a:r>
              <a:rPr lang="en-US" altLang="ja-JP" dirty="0" smtClean="0"/>
              <a:t>)</a:t>
            </a:r>
            <a:endParaRPr kumimoji="1" lang="ja-JP" altLang="en-US" dirty="0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97652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ChangeArrowheads="1"/>
          </p:cNvSpPr>
          <p:nvPr/>
        </p:nvSpPr>
        <p:spPr bwMode="auto">
          <a:xfrm>
            <a:off x="2622831" y="80525"/>
            <a:ext cx="7578407" cy="760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7393" tIns="48696" rIns="97393" bIns="48696">
            <a:prstTxWarp prst="textNoShape">
              <a:avLst/>
            </a:prstTxWarp>
            <a:spAutoFit/>
          </a:bodyPr>
          <a:lstStyle/>
          <a:p>
            <a:r>
              <a:rPr lang="en-US" altLang="ja-JP" sz="4300" b="1" dirty="0">
                <a:solidFill>
                  <a:srgbClr val="0000FF"/>
                </a:solidFill>
                <a:latin typeface="Helvetica CE" pitchFamily="-111" charset="-18"/>
              </a:rPr>
              <a:t>Beam before DR</a:t>
            </a:r>
          </a:p>
        </p:txBody>
      </p:sp>
      <p:pic>
        <p:nvPicPr>
          <p:cNvPr id="29699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7285" y="783882"/>
            <a:ext cx="8068785" cy="61280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正方形/長方形 9"/>
          <p:cNvSpPr>
            <a:spLocks noChangeArrowheads="1"/>
          </p:cNvSpPr>
          <p:nvPr/>
        </p:nvSpPr>
        <p:spPr bwMode="auto">
          <a:xfrm>
            <a:off x="5567826" y="4187340"/>
            <a:ext cx="4377862" cy="6523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7393" tIns="48696" rIns="97393" bIns="48696">
            <a:prstTxWarp prst="textNoShape">
              <a:avLst/>
            </a:prstTxWarp>
            <a:spAutoFit/>
          </a:bodyPr>
          <a:lstStyle/>
          <a:p>
            <a:r>
              <a:rPr lang="en-US" altLang="ja-JP" sz="1800" b="1" dirty="0" smtClean="0">
                <a:solidFill>
                  <a:srgbClr val="FF0000"/>
                </a:solidFill>
                <a:latin typeface="Helvetica" pitchFamily="-110" charset="0"/>
              </a:rPr>
              <a:t> </a:t>
            </a:r>
            <a:r>
              <a:rPr lang="en-US" altLang="ja-JP" sz="1800" b="1" dirty="0" smtClean="0">
                <a:solidFill>
                  <a:srgbClr val="FF0000"/>
                </a:solidFill>
                <a:latin typeface="Helvetica" pitchFamily="-110" charset="0"/>
                <a:sym typeface="Wingdings"/>
              </a:rPr>
              <a:t>&lt;-- the 100 ns gap is required to cure  </a:t>
            </a:r>
          </a:p>
          <a:p>
            <a:r>
              <a:rPr lang="en-US" altLang="ja-JP" sz="1800" b="1" dirty="0" smtClean="0">
                <a:solidFill>
                  <a:srgbClr val="FF0000"/>
                </a:solidFill>
                <a:latin typeface="Helvetica" pitchFamily="-110" charset="0"/>
                <a:sym typeface="Wingdings"/>
              </a:rPr>
              <a:t>      an </a:t>
            </a:r>
            <a:r>
              <a:rPr lang="en-US" altLang="ja-JP" sz="1800" b="1" dirty="0" err="1" smtClean="0">
                <a:solidFill>
                  <a:srgbClr val="FF0000"/>
                </a:solidFill>
                <a:latin typeface="Helvetica" pitchFamily="-110" charset="0"/>
                <a:sym typeface="Wingdings"/>
              </a:rPr>
              <a:t>e</a:t>
            </a:r>
            <a:r>
              <a:rPr lang="en-US" altLang="ja-JP" sz="1800" b="1" dirty="0" smtClean="0">
                <a:solidFill>
                  <a:srgbClr val="FF0000"/>
                </a:solidFill>
                <a:latin typeface="Helvetica" pitchFamily="-110" charset="0"/>
                <a:sym typeface="Wingdings"/>
              </a:rPr>
              <a:t>- cloud problem in </a:t>
            </a:r>
            <a:r>
              <a:rPr lang="en-US" altLang="ja-JP" sz="1800" b="1" dirty="0" err="1" smtClean="0">
                <a:solidFill>
                  <a:srgbClr val="FF0000"/>
                </a:solidFill>
                <a:latin typeface="Helvetica" pitchFamily="-110" charset="0"/>
                <a:sym typeface="Wingdings"/>
              </a:rPr>
              <a:t>e</a:t>
            </a:r>
            <a:r>
              <a:rPr lang="en-US" altLang="ja-JP" sz="1800" b="1" dirty="0" smtClean="0">
                <a:solidFill>
                  <a:srgbClr val="FF0000"/>
                </a:solidFill>
                <a:latin typeface="Helvetica" pitchFamily="-110" charset="0"/>
                <a:sym typeface="Wingdings"/>
              </a:rPr>
              <a:t>+ DR. </a:t>
            </a:r>
            <a:endParaRPr lang="ja-JP" altLang="en-US" sz="1800" dirty="0"/>
          </a:p>
        </p:txBody>
      </p:sp>
      <p:sp>
        <p:nvSpPr>
          <p:cNvPr id="5" name="正方形/長方形 9"/>
          <p:cNvSpPr>
            <a:spLocks noChangeArrowheads="1"/>
          </p:cNvSpPr>
          <p:nvPr/>
        </p:nvSpPr>
        <p:spPr bwMode="auto">
          <a:xfrm>
            <a:off x="4704226" y="2866540"/>
            <a:ext cx="2179174" cy="3753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7393" tIns="48696" rIns="97393" bIns="48696">
            <a:prstTxWarp prst="textNoShape">
              <a:avLst/>
            </a:prstTxWarp>
            <a:spAutoFit/>
          </a:bodyPr>
          <a:lstStyle/>
          <a:p>
            <a:r>
              <a:rPr lang="en-US" altLang="ja-JP" sz="1800" b="1" dirty="0" smtClean="0">
                <a:latin typeface="Times"/>
              </a:rPr>
              <a:t> =132 bunches</a:t>
            </a:r>
            <a:r>
              <a:rPr lang="en-US" altLang="ja-JP" sz="1800" b="1" dirty="0" smtClean="0">
                <a:latin typeface="Times"/>
                <a:sym typeface="Wingdings"/>
              </a:rPr>
              <a:t> </a:t>
            </a:r>
            <a:endParaRPr lang="ja-JP" altLang="en-US" sz="1800" dirty="0">
              <a:latin typeface="Time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ChangeArrowheads="1"/>
          </p:cNvSpPr>
          <p:nvPr/>
        </p:nvSpPr>
        <p:spPr bwMode="auto">
          <a:xfrm>
            <a:off x="2622831" y="80525"/>
            <a:ext cx="7578407" cy="760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7393" tIns="48696" rIns="97393" bIns="48696">
            <a:prstTxWarp prst="textNoShape">
              <a:avLst/>
            </a:prstTxWarp>
            <a:spAutoFit/>
          </a:bodyPr>
          <a:lstStyle/>
          <a:p>
            <a:r>
              <a:rPr lang="en-US" altLang="ja-JP" sz="4300" b="1" dirty="0">
                <a:solidFill>
                  <a:srgbClr val="0000FF"/>
                </a:solidFill>
                <a:latin typeface="Helvetica CE" pitchFamily="-111" charset="-18"/>
              </a:rPr>
              <a:t>Beam before DR</a:t>
            </a:r>
          </a:p>
        </p:txBody>
      </p:sp>
      <p:pic>
        <p:nvPicPr>
          <p:cNvPr id="31747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7285" y="783882"/>
            <a:ext cx="8068785" cy="61280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31748" name="直線コネクタ 6"/>
          <p:cNvCxnSpPr>
            <a:cxnSpLocks noChangeShapeType="1"/>
          </p:cNvCxnSpPr>
          <p:nvPr/>
        </p:nvCxnSpPr>
        <p:spPr bwMode="auto">
          <a:xfrm rot="16200000" flipV="1">
            <a:off x="6421684" y="1959900"/>
            <a:ext cx="2049265" cy="25900"/>
          </a:xfrm>
          <a:prstGeom prst="line">
            <a:avLst/>
          </a:prstGeom>
          <a:noFill/>
          <a:ln w="50800">
            <a:solidFill>
              <a:srgbClr val="0000FF"/>
            </a:solidFill>
            <a:round/>
            <a:headEnd/>
            <a:tailEnd type="triangle" w="med" len="med"/>
          </a:ln>
        </p:spPr>
      </p:cxnSp>
      <p:sp>
        <p:nvSpPr>
          <p:cNvPr id="31749" name="Rectangle 2"/>
          <p:cNvSpPr>
            <a:spLocks noChangeArrowheads="1"/>
          </p:cNvSpPr>
          <p:nvPr/>
        </p:nvSpPr>
        <p:spPr bwMode="auto">
          <a:xfrm>
            <a:off x="6217863" y="2959685"/>
            <a:ext cx="5387248" cy="6831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7393" tIns="48696" rIns="97393" bIns="48696">
            <a:prstTxWarp prst="textNoShape">
              <a:avLst/>
            </a:prstTxWarp>
            <a:spAutoFit/>
          </a:bodyPr>
          <a:lstStyle/>
          <a:p>
            <a:r>
              <a:rPr lang="en-US" altLang="ja-JP" b="1" dirty="0">
                <a:solidFill>
                  <a:srgbClr val="0000FF"/>
                </a:solidFill>
                <a:latin typeface="Helvetica CE" pitchFamily="-111" charset="-18"/>
              </a:rPr>
              <a:t>Injection: usual </a:t>
            </a:r>
            <a:r>
              <a:rPr lang="en-US" altLang="ja-JP" b="1" dirty="0" smtClean="0">
                <a:solidFill>
                  <a:srgbClr val="0000FF"/>
                </a:solidFill>
                <a:latin typeface="Helvetica CE" pitchFamily="-111" charset="-18"/>
              </a:rPr>
              <a:t>kicker ( ~ 1 us)</a:t>
            </a:r>
          </a:p>
          <a:p>
            <a:r>
              <a:rPr lang="en-US" altLang="ja-JP" b="1" dirty="0">
                <a:solidFill>
                  <a:srgbClr val="0000FF"/>
                </a:solidFill>
                <a:latin typeface="Helvetica CE" pitchFamily="-111" charset="-18"/>
              </a:rPr>
              <a:t>        </a:t>
            </a:r>
            <a:r>
              <a:rPr lang="en-US" altLang="ja-JP" b="1" dirty="0" smtClean="0">
                <a:solidFill>
                  <a:srgbClr val="0000FF"/>
                </a:solidFill>
                <a:latin typeface="Helvetica CE" pitchFamily="-111" charset="-18"/>
              </a:rPr>
              <a:t> no </a:t>
            </a:r>
            <a:r>
              <a:rPr lang="en-US" altLang="ja-JP" b="1" dirty="0">
                <a:solidFill>
                  <a:srgbClr val="0000FF"/>
                </a:solidFill>
                <a:latin typeface="Helvetica CE" pitchFamily="-111" charset="-18"/>
              </a:rPr>
              <a:t>stacking is necessary</a:t>
            </a:r>
          </a:p>
        </p:txBody>
      </p:sp>
      <p:sp>
        <p:nvSpPr>
          <p:cNvPr id="7" name="正方形/長方形 9"/>
          <p:cNvSpPr>
            <a:spLocks noChangeArrowheads="1"/>
          </p:cNvSpPr>
          <p:nvPr/>
        </p:nvSpPr>
        <p:spPr bwMode="auto">
          <a:xfrm>
            <a:off x="5567826" y="4187340"/>
            <a:ext cx="4377862" cy="6523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7393" tIns="48696" rIns="97393" bIns="48696">
            <a:prstTxWarp prst="textNoShape">
              <a:avLst/>
            </a:prstTxWarp>
            <a:spAutoFit/>
          </a:bodyPr>
          <a:lstStyle/>
          <a:p>
            <a:r>
              <a:rPr lang="en-US" altLang="ja-JP" sz="1800" b="1" dirty="0" smtClean="0">
                <a:solidFill>
                  <a:srgbClr val="FF0000"/>
                </a:solidFill>
                <a:latin typeface="Helvetica" pitchFamily="-110" charset="0"/>
              </a:rPr>
              <a:t> </a:t>
            </a:r>
            <a:r>
              <a:rPr lang="en-US" altLang="ja-JP" sz="1800" b="1" dirty="0" smtClean="0">
                <a:solidFill>
                  <a:srgbClr val="FF0000"/>
                </a:solidFill>
                <a:latin typeface="Helvetica" pitchFamily="-110" charset="0"/>
                <a:sym typeface="Wingdings"/>
              </a:rPr>
              <a:t>&lt;-- the 100 ns gap is required to cure  </a:t>
            </a:r>
          </a:p>
          <a:p>
            <a:r>
              <a:rPr lang="en-US" altLang="ja-JP" sz="1800" b="1" dirty="0" smtClean="0">
                <a:solidFill>
                  <a:srgbClr val="FF0000"/>
                </a:solidFill>
                <a:latin typeface="Helvetica" pitchFamily="-110" charset="0"/>
                <a:sym typeface="Wingdings"/>
              </a:rPr>
              <a:t>      an </a:t>
            </a:r>
            <a:r>
              <a:rPr lang="en-US" altLang="ja-JP" sz="1800" b="1" dirty="0" err="1" smtClean="0">
                <a:solidFill>
                  <a:srgbClr val="FF0000"/>
                </a:solidFill>
                <a:latin typeface="Helvetica" pitchFamily="-110" charset="0"/>
                <a:sym typeface="Wingdings"/>
              </a:rPr>
              <a:t>e</a:t>
            </a:r>
            <a:r>
              <a:rPr lang="en-US" altLang="ja-JP" sz="1800" b="1" dirty="0" smtClean="0">
                <a:solidFill>
                  <a:srgbClr val="FF0000"/>
                </a:solidFill>
                <a:latin typeface="Helvetica" pitchFamily="-110" charset="0"/>
                <a:sym typeface="Wingdings"/>
              </a:rPr>
              <a:t>- cloud problem in </a:t>
            </a:r>
            <a:r>
              <a:rPr lang="en-US" altLang="ja-JP" sz="1800" b="1" dirty="0" err="1" smtClean="0">
                <a:solidFill>
                  <a:srgbClr val="FF0000"/>
                </a:solidFill>
                <a:latin typeface="Helvetica" pitchFamily="-110" charset="0"/>
                <a:sym typeface="Wingdings"/>
              </a:rPr>
              <a:t>e</a:t>
            </a:r>
            <a:r>
              <a:rPr lang="en-US" altLang="ja-JP" sz="1800" b="1" dirty="0" smtClean="0">
                <a:solidFill>
                  <a:srgbClr val="FF0000"/>
                </a:solidFill>
                <a:latin typeface="Helvetica" pitchFamily="-110" charset="0"/>
                <a:sym typeface="Wingdings"/>
              </a:rPr>
              <a:t>+ DR. </a:t>
            </a:r>
            <a:endParaRPr lang="ja-JP" altLang="en-US" sz="1800" dirty="0"/>
          </a:p>
        </p:txBody>
      </p:sp>
      <p:sp>
        <p:nvSpPr>
          <p:cNvPr id="8" name="正方形/長方形 9"/>
          <p:cNvSpPr>
            <a:spLocks noChangeArrowheads="1"/>
          </p:cNvSpPr>
          <p:nvPr/>
        </p:nvSpPr>
        <p:spPr bwMode="auto">
          <a:xfrm>
            <a:off x="4704226" y="2866540"/>
            <a:ext cx="2179174" cy="3753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7393" tIns="48696" rIns="97393" bIns="48696">
            <a:prstTxWarp prst="textNoShape">
              <a:avLst/>
            </a:prstTxWarp>
            <a:spAutoFit/>
          </a:bodyPr>
          <a:lstStyle/>
          <a:p>
            <a:r>
              <a:rPr lang="en-US" altLang="ja-JP" sz="1800" b="1" dirty="0" smtClean="0">
                <a:latin typeface="Times"/>
              </a:rPr>
              <a:t> =132 bunches</a:t>
            </a:r>
            <a:r>
              <a:rPr lang="en-US" altLang="ja-JP" sz="1800" b="1" dirty="0" smtClean="0">
                <a:latin typeface="Times"/>
                <a:sym typeface="Wingdings"/>
              </a:rPr>
              <a:t> </a:t>
            </a:r>
            <a:endParaRPr lang="ja-JP" altLang="en-US" sz="1800" dirty="0">
              <a:latin typeface="Time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Oval 2"/>
          <p:cNvSpPr>
            <a:spLocks noChangeArrowheads="1"/>
          </p:cNvSpPr>
          <p:nvPr/>
        </p:nvSpPr>
        <p:spPr bwMode="auto">
          <a:xfrm>
            <a:off x="4453114" y="2839720"/>
            <a:ext cx="3159828" cy="2875874"/>
          </a:xfrm>
          <a:prstGeom prst="ellips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</p:spPr>
        <p:txBody>
          <a:bodyPr wrap="none" lIns="97393" tIns="48696" rIns="97393" bIns="48696" anchor="ctr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1747" name="Line 3"/>
          <p:cNvSpPr>
            <a:spLocks noChangeShapeType="1"/>
          </p:cNvSpPr>
          <p:nvPr/>
        </p:nvSpPr>
        <p:spPr bwMode="auto">
          <a:xfrm flipV="1">
            <a:off x="6385270" y="2829860"/>
            <a:ext cx="2476062" cy="6573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 type="triangle" w="med" len="med"/>
          </a:ln>
        </p:spPr>
        <p:txBody>
          <a:bodyPr wrap="none" lIns="97393" tIns="48696" rIns="97393" bIns="48696" anchor="ctr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1748" name="Text Box 4"/>
          <p:cNvSpPr txBox="1">
            <a:spLocks noChangeArrowheads="1"/>
          </p:cNvSpPr>
          <p:nvPr/>
        </p:nvSpPr>
        <p:spPr bwMode="auto">
          <a:xfrm>
            <a:off x="283176" y="1577622"/>
            <a:ext cx="5528836" cy="9755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7393" tIns="48696" rIns="97393" bIns="48696">
            <a:prstTxWarp prst="textNoShape">
              <a:avLst/>
            </a:prstTxWarp>
            <a:spAutoFit/>
          </a:bodyPr>
          <a:lstStyle/>
          <a:p>
            <a:r>
              <a:rPr lang="en-US" altLang="ja-JP" b="1" dirty="0"/>
              <a:t>20 triplets,  rep. = 300 Hz</a:t>
            </a:r>
          </a:p>
          <a:p>
            <a:r>
              <a:rPr lang="en-US" altLang="ja-JP" b="1" dirty="0"/>
              <a:t> • triplet = 3 mini-trains with gaps</a:t>
            </a:r>
          </a:p>
          <a:p>
            <a:r>
              <a:rPr lang="en-US" altLang="ja-JP" b="1" dirty="0"/>
              <a:t> • 44 bunches/mini-train, </a:t>
            </a:r>
            <a:r>
              <a:rPr lang="en-US" altLang="ja-JP" b="1" dirty="0" err="1"/>
              <a:t>T</a:t>
            </a:r>
            <a:r>
              <a:rPr lang="en-US" altLang="ja-JP" b="1" baseline="-25000" dirty="0" err="1"/>
              <a:t>b_to_b</a:t>
            </a:r>
            <a:r>
              <a:rPr lang="en-US" altLang="ja-JP" b="1" dirty="0"/>
              <a:t> = 6.15 </a:t>
            </a:r>
            <a:r>
              <a:rPr lang="en-US" altLang="ja-JP" b="1" dirty="0" err="1"/>
              <a:t>n</a:t>
            </a:r>
            <a:r>
              <a:rPr lang="en-US" altLang="ja-JP" b="1" dirty="0"/>
              <a:t> sec</a:t>
            </a:r>
          </a:p>
        </p:txBody>
      </p:sp>
      <p:sp>
        <p:nvSpPr>
          <p:cNvPr id="31749" name="Rectangle 5"/>
          <p:cNvSpPr>
            <a:spLocks noChangeArrowheads="1"/>
          </p:cNvSpPr>
          <p:nvPr/>
        </p:nvSpPr>
        <p:spPr bwMode="auto">
          <a:xfrm>
            <a:off x="5623804" y="3543077"/>
            <a:ext cx="1067089" cy="560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7393" tIns="48696" rIns="97393" bIns="48696">
            <a:prstTxWarp prst="textNoShape">
              <a:avLst/>
            </a:prstTxWarp>
            <a:spAutoFit/>
          </a:bodyPr>
          <a:lstStyle/>
          <a:p>
            <a:r>
              <a:rPr lang="en-US" altLang="ja-JP" sz="3000" b="1" dirty="0"/>
              <a:t>DR</a:t>
            </a:r>
            <a:endParaRPr lang="en-US" altLang="ja-JP" b="1" dirty="0"/>
          </a:p>
        </p:txBody>
      </p:sp>
      <p:sp>
        <p:nvSpPr>
          <p:cNvPr id="31750" name="Rectangle 6"/>
          <p:cNvSpPr>
            <a:spLocks noChangeArrowheads="1"/>
          </p:cNvSpPr>
          <p:nvPr/>
        </p:nvSpPr>
        <p:spPr bwMode="auto">
          <a:xfrm>
            <a:off x="4829530" y="4083741"/>
            <a:ext cx="2615923" cy="390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7393" tIns="48696" rIns="97393" bIns="48696">
            <a:prstTxWarp prst="textNoShape">
              <a:avLst/>
            </a:prstTxWarp>
            <a:spAutoFit/>
          </a:bodyPr>
          <a:lstStyle/>
          <a:p>
            <a:r>
              <a:rPr lang="en-US" altLang="ja-JP" b="1" dirty="0" err="1"/>
              <a:t>T</a:t>
            </a:r>
            <a:r>
              <a:rPr lang="en-US" altLang="ja-JP" b="1" baseline="-25000" dirty="0" err="1"/>
              <a:t>b_to_b</a:t>
            </a:r>
            <a:r>
              <a:rPr lang="en-US" altLang="ja-JP" b="1" dirty="0"/>
              <a:t> = 6.15 </a:t>
            </a:r>
            <a:r>
              <a:rPr lang="en-US" altLang="ja-JP" b="1" dirty="0" err="1"/>
              <a:t>n</a:t>
            </a:r>
            <a:r>
              <a:rPr lang="en-US" altLang="ja-JP" b="1" dirty="0"/>
              <a:t> sec</a:t>
            </a:r>
          </a:p>
        </p:txBody>
      </p:sp>
      <p:sp>
        <p:nvSpPr>
          <p:cNvPr id="31751" name="Rectangle 7"/>
          <p:cNvSpPr>
            <a:spLocks noChangeArrowheads="1"/>
          </p:cNvSpPr>
          <p:nvPr/>
        </p:nvSpPr>
        <p:spPr bwMode="auto">
          <a:xfrm>
            <a:off x="5836185" y="1709091"/>
            <a:ext cx="3986909" cy="683119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7393" tIns="48696" rIns="97393" bIns="48696">
            <a:prstTxWarp prst="textNoShape">
              <a:avLst/>
            </a:prstTxWarp>
            <a:spAutoFit/>
          </a:bodyPr>
          <a:lstStyle/>
          <a:p>
            <a:r>
              <a:rPr lang="en-US" altLang="ja-JP" b="1" dirty="0"/>
              <a:t>2640 bunches/train,  rep. = </a:t>
            </a:r>
            <a:r>
              <a:rPr lang="en-US" altLang="ja-JP" b="1" dirty="0">
                <a:solidFill>
                  <a:srgbClr val="FF0000"/>
                </a:solidFill>
              </a:rPr>
              <a:t>5 Hz</a:t>
            </a:r>
          </a:p>
          <a:p>
            <a:r>
              <a:rPr lang="en-US" altLang="ja-JP" b="1" dirty="0"/>
              <a:t> • </a:t>
            </a:r>
            <a:r>
              <a:rPr lang="en-US" altLang="ja-JP" b="1" dirty="0" err="1"/>
              <a:t>T</a:t>
            </a:r>
            <a:r>
              <a:rPr lang="en-US" altLang="ja-JP" b="1" baseline="-25000" dirty="0" err="1"/>
              <a:t>b_to_b</a:t>
            </a:r>
            <a:r>
              <a:rPr lang="en-US" altLang="ja-JP" b="1" dirty="0"/>
              <a:t> = 369 </a:t>
            </a:r>
            <a:r>
              <a:rPr lang="en-US" altLang="ja-JP" b="1" dirty="0" err="1"/>
              <a:t>n</a:t>
            </a:r>
            <a:r>
              <a:rPr lang="en-US" altLang="ja-JP" b="1" dirty="0"/>
              <a:t> sec</a:t>
            </a:r>
          </a:p>
        </p:txBody>
      </p:sp>
      <p:sp>
        <p:nvSpPr>
          <p:cNvPr id="31752" name="Line 10"/>
          <p:cNvSpPr>
            <a:spLocks noChangeShapeType="1"/>
          </p:cNvSpPr>
          <p:nvPr/>
        </p:nvSpPr>
        <p:spPr bwMode="auto">
          <a:xfrm flipV="1">
            <a:off x="4606788" y="2851224"/>
            <a:ext cx="1110257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</p:spPr>
        <p:txBody>
          <a:bodyPr wrap="none" lIns="97393" tIns="48696" rIns="97393" bIns="48696" anchor="ctr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1753" name="Rectangle 11"/>
          <p:cNvSpPr>
            <a:spLocks noChangeArrowheads="1"/>
          </p:cNvSpPr>
          <p:nvPr/>
        </p:nvSpPr>
        <p:spPr bwMode="auto">
          <a:xfrm>
            <a:off x="1099897" y="1183217"/>
            <a:ext cx="2729884" cy="390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7393" tIns="48696" rIns="97393" bIns="48696">
            <a:prstTxWarp prst="textNoShape">
              <a:avLst/>
            </a:prstTxWarp>
            <a:spAutoFit/>
          </a:bodyPr>
          <a:lstStyle/>
          <a:p>
            <a:r>
              <a:rPr lang="en-US" altLang="ja-JP" b="1"/>
              <a:t> e+ creation</a:t>
            </a:r>
          </a:p>
        </p:txBody>
      </p:sp>
      <p:sp>
        <p:nvSpPr>
          <p:cNvPr id="31754" name="Rectangle 12"/>
          <p:cNvSpPr>
            <a:spLocks noChangeArrowheads="1"/>
          </p:cNvSpPr>
          <p:nvPr/>
        </p:nvSpPr>
        <p:spPr bwMode="auto">
          <a:xfrm>
            <a:off x="6176342" y="1183217"/>
            <a:ext cx="3522431" cy="39073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7393" tIns="48696" rIns="97393" bIns="48696">
            <a:prstTxWarp prst="textNoShape">
              <a:avLst/>
            </a:prstTxWarp>
            <a:spAutoFit/>
          </a:bodyPr>
          <a:lstStyle/>
          <a:p>
            <a:r>
              <a:rPr lang="en-US" altLang="ja-JP" b="1"/>
              <a:t> go to main linac</a:t>
            </a:r>
          </a:p>
        </p:txBody>
      </p:sp>
      <p:sp>
        <p:nvSpPr>
          <p:cNvPr id="31755" name="Rectangle 13"/>
          <p:cNvSpPr>
            <a:spLocks noChangeArrowheads="1"/>
          </p:cNvSpPr>
          <p:nvPr/>
        </p:nvSpPr>
        <p:spPr bwMode="auto">
          <a:xfrm>
            <a:off x="4239005" y="5764895"/>
            <a:ext cx="5623803" cy="390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7393" tIns="48696" rIns="97393" bIns="48696">
            <a:prstTxWarp prst="textNoShape">
              <a:avLst/>
            </a:prstTxWarp>
            <a:spAutoFit/>
          </a:bodyPr>
          <a:lstStyle/>
          <a:p>
            <a:r>
              <a:rPr lang="en-US" altLang="ja-JP" b="1" dirty="0"/>
              <a:t>Time remaining for damping = 137 </a:t>
            </a:r>
            <a:r>
              <a:rPr lang="en-US" altLang="ja-JP" b="1" dirty="0" err="1"/>
              <a:t>m</a:t>
            </a:r>
            <a:r>
              <a:rPr lang="en-US" altLang="ja-JP" b="1" dirty="0"/>
              <a:t> sec</a:t>
            </a:r>
          </a:p>
        </p:txBody>
      </p:sp>
      <p:sp>
        <p:nvSpPr>
          <p:cNvPr id="31756" name="Rectangle 14"/>
          <p:cNvSpPr>
            <a:spLocks noChangeArrowheads="1"/>
          </p:cNvSpPr>
          <p:nvPr/>
        </p:nvSpPr>
        <p:spPr bwMode="auto">
          <a:xfrm>
            <a:off x="414404" y="6052483"/>
            <a:ext cx="3234076" cy="6831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7393" tIns="48696" rIns="97393" bIns="48696">
            <a:prstTxWarp prst="textNoShape">
              <a:avLst/>
            </a:prstTxWarp>
            <a:spAutoFit/>
          </a:bodyPr>
          <a:lstStyle/>
          <a:p>
            <a:r>
              <a:rPr lang="en-US" altLang="ja-JP" b="1" dirty="0"/>
              <a:t>We create 2640 bunches </a:t>
            </a:r>
          </a:p>
          <a:p>
            <a:r>
              <a:rPr lang="en-US" altLang="ja-JP" b="1" dirty="0"/>
              <a:t>in 63 </a:t>
            </a:r>
            <a:r>
              <a:rPr lang="en-US" altLang="ja-JP" b="1" dirty="0" err="1"/>
              <a:t>m</a:t>
            </a:r>
            <a:r>
              <a:rPr lang="en-US" altLang="ja-JP" b="1" dirty="0"/>
              <a:t> sec</a:t>
            </a:r>
          </a:p>
        </p:txBody>
      </p:sp>
      <p:sp>
        <p:nvSpPr>
          <p:cNvPr id="31757" name="Line 17"/>
          <p:cNvSpPr>
            <a:spLocks noChangeShapeType="1"/>
          </p:cNvSpPr>
          <p:nvPr/>
        </p:nvSpPr>
        <p:spPr bwMode="auto">
          <a:xfrm flipV="1">
            <a:off x="714846" y="2849580"/>
            <a:ext cx="1880357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lIns="97393" tIns="48696" rIns="97393" bIns="48696" anchor="ctr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1758" name="Rectangle 19"/>
          <p:cNvSpPr>
            <a:spLocks noChangeArrowheads="1"/>
          </p:cNvSpPr>
          <p:nvPr/>
        </p:nvSpPr>
        <p:spPr bwMode="auto">
          <a:xfrm>
            <a:off x="1189684" y="2770699"/>
            <a:ext cx="911688" cy="157762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lIns="97393" tIns="48696" rIns="97393" bIns="48696" anchor="ctr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1759" name="Rectangle 21" descr="右上がり対角線"/>
          <p:cNvSpPr>
            <a:spLocks noChangeArrowheads="1"/>
          </p:cNvSpPr>
          <p:nvPr/>
        </p:nvSpPr>
        <p:spPr bwMode="auto">
          <a:xfrm>
            <a:off x="2659090" y="2612937"/>
            <a:ext cx="82881" cy="473287"/>
          </a:xfrm>
          <a:prstGeom prst="rect">
            <a:avLst/>
          </a:prstGeom>
          <a:pattFill prst="ltUpDiag">
            <a:fgClr>
              <a:schemeClr val="tx1"/>
            </a:fgClr>
            <a:bgClr>
              <a:srgbClr val="FFFFFF"/>
            </a:bgClr>
          </a:patt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lIns="97393" tIns="48696" rIns="97393" bIns="48696" anchor="ctr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1760" name="Line 9"/>
          <p:cNvSpPr>
            <a:spLocks noChangeShapeType="1"/>
          </p:cNvSpPr>
          <p:nvPr/>
        </p:nvSpPr>
        <p:spPr bwMode="auto">
          <a:xfrm flipV="1">
            <a:off x="2797225" y="2851224"/>
            <a:ext cx="1992591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lIns="97393" tIns="48696" rIns="97393" bIns="48696" anchor="ctr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1761" name="Rectangle 22"/>
          <p:cNvSpPr>
            <a:spLocks noChangeArrowheads="1"/>
          </p:cNvSpPr>
          <p:nvPr/>
        </p:nvSpPr>
        <p:spPr bwMode="auto">
          <a:xfrm>
            <a:off x="3063134" y="2772343"/>
            <a:ext cx="1377892" cy="157762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lIns="97393" tIns="48696" rIns="97393" bIns="48696" anchor="ctr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1762" name="Rectangle 25"/>
          <p:cNvSpPr>
            <a:spLocks noChangeArrowheads="1"/>
          </p:cNvSpPr>
          <p:nvPr/>
        </p:nvSpPr>
        <p:spPr bwMode="auto">
          <a:xfrm>
            <a:off x="3033781" y="2992553"/>
            <a:ext cx="1989138" cy="11140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7393" tIns="48696" rIns="97393" bIns="48696">
            <a:prstTxWarp prst="textNoShape">
              <a:avLst/>
            </a:prstTxWarp>
            <a:spAutoFit/>
          </a:bodyPr>
          <a:lstStyle/>
          <a:p>
            <a:r>
              <a:rPr lang="en-US" altLang="ja-JP" b="1" dirty="0"/>
              <a:t>Booster </a:t>
            </a:r>
            <a:r>
              <a:rPr lang="en-US" altLang="ja-JP" b="1" dirty="0" err="1"/>
              <a:t>Linac</a:t>
            </a:r>
            <a:endParaRPr lang="en-US" altLang="ja-JP" b="1" dirty="0"/>
          </a:p>
          <a:p>
            <a:r>
              <a:rPr lang="en-US" altLang="ja-JP" sz="1700" b="1" dirty="0"/>
              <a:t>5 </a:t>
            </a:r>
            <a:r>
              <a:rPr lang="en-US" altLang="ja-JP" sz="1700" b="1" dirty="0" err="1"/>
              <a:t>GeV</a:t>
            </a:r>
            <a:r>
              <a:rPr lang="en-US" altLang="ja-JP" sz="1700" b="1" dirty="0"/>
              <a:t> </a:t>
            </a:r>
          </a:p>
          <a:p>
            <a:r>
              <a:rPr lang="en-US" altLang="ja-JP" sz="1500" b="1" dirty="0"/>
              <a:t>NC</a:t>
            </a:r>
          </a:p>
          <a:p>
            <a:r>
              <a:rPr lang="en-US" altLang="ja-JP" sz="1500" b="1" dirty="0"/>
              <a:t>300 Hz</a:t>
            </a:r>
          </a:p>
        </p:txBody>
      </p:sp>
      <p:sp>
        <p:nvSpPr>
          <p:cNvPr id="31763" name="Rectangle 26"/>
          <p:cNvSpPr>
            <a:spLocks noChangeArrowheads="1"/>
          </p:cNvSpPr>
          <p:nvPr/>
        </p:nvSpPr>
        <p:spPr bwMode="auto">
          <a:xfrm>
            <a:off x="224469" y="2933392"/>
            <a:ext cx="2553763" cy="11140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7393" tIns="48696" rIns="97393" bIns="48696">
            <a:prstTxWarp prst="textNoShape">
              <a:avLst/>
            </a:prstTxWarp>
            <a:spAutoFit/>
          </a:bodyPr>
          <a:lstStyle/>
          <a:p>
            <a:r>
              <a:rPr lang="en-US" altLang="ja-JP" b="1" dirty="0"/>
              <a:t>Drive </a:t>
            </a:r>
            <a:r>
              <a:rPr lang="en-US" altLang="ja-JP" b="1" dirty="0" err="1"/>
              <a:t>Linac</a:t>
            </a:r>
            <a:endParaRPr lang="en-US" altLang="ja-JP" b="1" dirty="0" smtClean="0"/>
          </a:p>
          <a:p>
            <a:r>
              <a:rPr lang="en-US" altLang="ja-JP" sz="1700" b="1" dirty="0" smtClean="0"/>
              <a:t>Several </a:t>
            </a:r>
            <a:r>
              <a:rPr lang="en-US" altLang="ja-JP" sz="1700" b="1" dirty="0" err="1"/>
              <a:t>GeV</a:t>
            </a:r>
            <a:r>
              <a:rPr lang="en-US" altLang="ja-JP" sz="1700" b="1" dirty="0" smtClean="0"/>
              <a:t> </a:t>
            </a:r>
            <a:r>
              <a:rPr lang="en-US" altLang="ja-JP" sz="1500" b="1" dirty="0" smtClean="0"/>
              <a:t> </a:t>
            </a:r>
            <a:endParaRPr lang="en-US" altLang="ja-JP" sz="1500" b="1" dirty="0"/>
          </a:p>
          <a:p>
            <a:r>
              <a:rPr lang="en-US" altLang="ja-JP" sz="1500" b="1" dirty="0"/>
              <a:t>NC</a:t>
            </a:r>
          </a:p>
          <a:p>
            <a:r>
              <a:rPr lang="en-US" altLang="ja-JP" sz="1500" b="1" dirty="0"/>
              <a:t>300 Hz</a:t>
            </a:r>
          </a:p>
        </p:txBody>
      </p:sp>
      <p:sp>
        <p:nvSpPr>
          <p:cNvPr id="31764" name="Line 27"/>
          <p:cNvSpPr>
            <a:spLocks noChangeShapeType="1"/>
          </p:cNvSpPr>
          <p:nvPr/>
        </p:nvSpPr>
        <p:spPr bwMode="auto">
          <a:xfrm flipV="1">
            <a:off x="2716071" y="3359021"/>
            <a:ext cx="0" cy="718147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lIns="97393" tIns="48696" rIns="97393" bIns="48696" anchor="ctr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1765" name="Rectangle 29"/>
          <p:cNvSpPr>
            <a:spLocks noChangeArrowheads="1"/>
          </p:cNvSpPr>
          <p:nvPr/>
        </p:nvSpPr>
        <p:spPr bwMode="auto">
          <a:xfrm>
            <a:off x="2329294" y="4114965"/>
            <a:ext cx="1091263" cy="390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7393" tIns="48696" rIns="97393" bIns="48696">
            <a:prstTxWarp prst="textNoShape">
              <a:avLst/>
            </a:prstTxWarp>
            <a:spAutoFit/>
          </a:bodyPr>
          <a:lstStyle/>
          <a:p>
            <a:r>
              <a:rPr lang="en-US" altLang="ja-JP" b="1" dirty="0"/>
              <a:t>Target</a:t>
            </a:r>
          </a:p>
        </p:txBody>
      </p:sp>
      <p:sp>
        <p:nvSpPr>
          <p:cNvPr id="31766" name="Rectangle 30"/>
          <p:cNvSpPr>
            <a:spLocks noChangeArrowheads="1"/>
          </p:cNvSpPr>
          <p:nvPr/>
        </p:nvSpPr>
        <p:spPr bwMode="auto">
          <a:xfrm>
            <a:off x="497284" y="4399266"/>
            <a:ext cx="4698302" cy="621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7393" tIns="48696" rIns="97393" bIns="48696">
            <a:prstTxWarp prst="textNoShape">
              <a:avLst/>
            </a:prstTxWarp>
            <a:spAutoFit/>
          </a:bodyPr>
          <a:lstStyle/>
          <a:p>
            <a:pPr algn="ctr"/>
            <a:r>
              <a:rPr lang="en-US" altLang="ja-JP" sz="1700" b="1" dirty="0" smtClean="0"/>
              <a:t>Amorphous Tungsten</a:t>
            </a:r>
          </a:p>
          <a:p>
            <a:pPr algn="ctr"/>
            <a:r>
              <a:rPr lang="en-US" altLang="ja-JP" sz="1700" b="1" dirty="0" smtClean="0"/>
              <a:t>Pendulum or Slow Rotation</a:t>
            </a:r>
            <a:endParaRPr lang="en-US" altLang="ja-JP" sz="1500" b="1" dirty="0"/>
          </a:p>
        </p:txBody>
      </p:sp>
      <p:sp>
        <p:nvSpPr>
          <p:cNvPr id="31768" name="Rectangle 33"/>
          <p:cNvSpPr>
            <a:spLocks noChangeArrowheads="1"/>
          </p:cNvSpPr>
          <p:nvPr/>
        </p:nvSpPr>
        <p:spPr bwMode="auto">
          <a:xfrm>
            <a:off x="4912411" y="4565244"/>
            <a:ext cx="2106552" cy="6831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7393" tIns="48696" rIns="97393" bIns="48696">
            <a:prstTxWarp prst="textNoShape">
              <a:avLst/>
            </a:prstTxWarp>
            <a:spAutoFit/>
          </a:bodyPr>
          <a:lstStyle/>
          <a:p>
            <a:pPr algn="ctr"/>
            <a:r>
              <a:rPr lang="en-US" altLang="ja-JP" b="1" dirty="0"/>
              <a:t>2640 bunches</a:t>
            </a:r>
          </a:p>
          <a:p>
            <a:pPr algn="ctr"/>
            <a:r>
              <a:rPr lang="en-US" altLang="ja-JP" b="1" dirty="0"/>
              <a:t>60 mini-trains</a:t>
            </a:r>
          </a:p>
        </p:txBody>
      </p:sp>
      <p:sp>
        <p:nvSpPr>
          <p:cNvPr id="25" name="Rectangle 31"/>
          <p:cNvSpPr>
            <a:spLocks noChangeArrowheads="1"/>
          </p:cNvSpPr>
          <p:nvPr/>
        </p:nvSpPr>
        <p:spPr bwMode="auto">
          <a:xfrm>
            <a:off x="614699" y="16434"/>
            <a:ext cx="8852699" cy="11447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7393" tIns="48696" rIns="97393" bIns="48696">
            <a:prstTxWarp prst="textNoShape">
              <a:avLst/>
            </a:prstTxWarp>
            <a:spAutoFit/>
          </a:bodyPr>
          <a:lstStyle/>
          <a:p>
            <a:pPr algn="ctr"/>
            <a:r>
              <a:rPr lang="en-US" altLang="ja-JP" sz="4700" b="1" dirty="0">
                <a:solidFill>
                  <a:srgbClr val="0000FF"/>
                </a:solidFill>
              </a:rPr>
              <a:t>Conventional </a:t>
            </a:r>
            <a:r>
              <a:rPr lang="en-US" altLang="ja-JP" sz="4700" b="1" dirty="0" err="1">
                <a:solidFill>
                  <a:srgbClr val="0000FF"/>
                </a:solidFill>
              </a:rPr>
              <a:t>e</a:t>
            </a:r>
            <a:r>
              <a:rPr lang="en-US" altLang="ja-JP" sz="4700" b="1" dirty="0">
                <a:solidFill>
                  <a:srgbClr val="0000FF"/>
                </a:solidFill>
              </a:rPr>
              <a:t>+ Source for ILC</a:t>
            </a:r>
          </a:p>
          <a:p>
            <a:pPr algn="ctr"/>
            <a:r>
              <a:rPr lang="en-US" altLang="ja-JP" sz="2100" b="1" dirty="0">
                <a:solidFill>
                  <a:srgbClr val="0000FF"/>
                </a:solidFill>
              </a:rPr>
              <a:t>Normal Conducting Drive and Booster </a:t>
            </a:r>
            <a:r>
              <a:rPr lang="en-US" altLang="ja-JP" sz="2100" b="1" dirty="0" err="1">
                <a:solidFill>
                  <a:srgbClr val="0000FF"/>
                </a:solidFill>
              </a:rPr>
              <a:t>Linacs</a:t>
            </a:r>
            <a:r>
              <a:rPr lang="en-US" altLang="ja-JP" sz="2100" b="1" dirty="0">
                <a:solidFill>
                  <a:srgbClr val="0000FF"/>
                </a:solidFill>
              </a:rPr>
              <a:t> in 300 Hz operation</a:t>
            </a:r>
            <a:endParaRPr lang="en-US" altLang="ja-JP" sz="21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ChangeArrowheads="1"/>
          </p:cNvSpPr>
          <p:nvPr/>
        </p:nvSpPr>
        <p:spPr bwMode="auto">
          <a:xfrm>
            <a:off x="2622831" y="105175"/>
            <a:ext cx="7578407" cy="760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7393" tIns="48696" rIns="97393" bIns="48696">
            <a:prstTxWarp prst="textNoShape">
              <a:avLst/>
            </a:prstTxWarp>
            <a:spAutoFit/>
          </a:bodyPr>
          <a:lstStyle/>
          <a:p>
            <a:r>
              <a:rPr lang="en-US" altLang="ja-JP" sz="4300" b="1" dirty="0">
                <a:solidFill>
                  <a:srgbClr val="0000FF"/>
                </a:solidFill>
                <a:latin typeface="Helvetica CE" pitchFamily="-111" charset="-18"/>
              </a:rPr>
              <a:t>Beam after DR</a:t>
            </a:r>
          </a:p>
        </p:txBody>
      </p:sp>
      <p:pic>
        <p:nvPicPr>
          <p:cNvPr id="33795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5992" y="936713"/>
            <a:ext cx="8838885" cy="49777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4814</TotalTime>
  <Words>3150</Words>
  <Application>Microsoft Macintosh PowerPoint</Application>
  <PresentationFormat>ユーザー設定</PresentationFormat>
  <Paragraphs>659</Paragraphs>
  <Slides>57</Slides>
  <Notes>40</Notes>
  <HiddenSlides>0</HiddenSlides>
  <MMClips>0</MMClips>
  <ScaleCrop>false</ScaleCrop>
  <HeadingPairs>
    <vt:vector size="8" baseType="variant">
      <vt:variant>
        <vt:lpstr>デザイン テンプレート</vt:lpstr>
      </vt:variant>
      <vt:variant>
        <vt:i4>1</vt:i4>
      </vt:variant>
      <vt:variant>
        <vt:lpstr>リンクの設定</vt:lpstr>
      </vt:variant>
      <vt:variant>
        <vt:i4>2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57</vt:i4>
      </vt:variant>
    </vt:vector>
  </HeadingPairs>
  <TitlesOfParts>
    <vt:vector size="61" baseType="lpstr">
      <vt:lpstr>Office テーマ</vt:lpstr>
      <vt:lpstr>???</vt:lpstr>
      <vt:lpstr>???</vt:lpstr>
      <vt:lpstr>Equation</vt:lpstr>
      <vt:lpstr>Overview of  300 Hz Conventional e+ Source  for ILC</vt:lpstr>
      <vt:lpstr>スライド 2</vt:lpstr>
      <vt:lpstr>スライド 3</vt:lpstr>
      <vt:lpstr>スライド 4</vt:lpstr>
      <vt:lpstr>スライド 5</vt:lpstr>
      <vt:lpstr>スライド 6</vt:lpstr>
      <vt:lpstr>スライド 7</vt:lpstr>
      <vt:lpstr>スライド 8</vt:lpstr>
      <vt:lpstr>スライド 9</vt:lpstr>
      <vt:lpstr>スライド 10</vt:lpstr>
      <vt:lpstr>スライド 11</vt:lpstr>
      <vt:lpstr>Method</vt:lpstr>
      <vt:lpstr>Parameters in capture section </vt:lpstr>
      <vt:lpstr>Simulation: Transeverse phase space</vt:lpstr>
      <vt:lpstr>Longitudinal phase space</vt:lpstr>
      <vt:lpstr>In the case of 300Hz scheme</vt:lpstr>
      <vt:lpstr>Assumptions</vt:lpstr>
      <vt:lpstr>Parameter Plots for 300 Hz scheme</vt:lpstr>
      <vt:lpstr>Parameter Plots for 300 Hz scheme</vt:lpstr>
      <vt:lpstr>Dependence on Drive beam size</vt:lpstr>
      <vt:lpstr>Numbers for a Reference Point</vt:lpstr>
      <vt:lpstr>スライド 22</vt:lpstr>
      <vt:lpstr>スライド 23</vt:lpstr>
      <vt:lpstr>スライド 24</vt:lpstr>
      <vt:lpstr>スライド 25</vt:lpstr>
      <vt:lpstr>スライド 26</vt:lpstr>
      <vt:lpstr>スライド 27</vt:lpstr>
      <vt:lpstr>スライド 28</vt:lpstr>
      <vt:lpstr>スライド 29</vt:lpstr>
      <vt:lpstr>スライド 30</vt:lpstr>
      <vt:lpstr>スライド 31</vt:lpstr>
      <vt:lpstr>スライド 32</vt:lpstr>
      <vt:lpstr>スライド 33</vt:lpstr>
      <vt:lpstr>Summary</vt:lpstr>
      <vt:lpstr>スライド 35</vt:lpstr>
      <vt:lpstr>スライド 36</vt:lpstr>
      <vt:lpstr>スライド 37</vt:lpstr>
      <vt:lpstr>スライド 38</vt:lpstr>
      <vt:lpstr>スライド 39</vt:lpstr>
      <vt:lpstr>スライド 40</vt:lpstr>
      <vt:lpstr>スライド 41</vt:lpstr>
      <vt:lpstr>スライド 42</vt:lpstr>
      <vt:lpstr>スライド 43</vt:lpstr>
      <vt:lpstr>スライド 44</vt:lpstr>
      <vt:lpstr>スライド 45</vt:lpstr>
      <vt:lpstr>スライド 46</vt:lpstr>
      <vt:lpstr>スライド 47</vt:lpstr>
      <vt:lpstr>スライド 48</vt:lpstr>
      <vt:lpstr>Parameter Plots for 300 Hz scheme</vt:lpstr>
      <vt:lpstr>Energy deposit in capture section</vt:lpstr>
      <vt:lpstr>a few comments</vt:lpstr>
      <vt:lpstr>Assumption</vt:lpstr>
      <vt:lpstr>Target &amp; Drive_Beam Optimization</vt:lpstr>
      <vt:lpstr>Acceptance estimate</vt:lpstr>
      <vt:lpstr>Thermal diffusion</vt:lpstr>
      <vt:lpstr>Parameter Plots for 300 Hz scheme w/ clic note formula</vt:lpstr>
      <vt:lpstr>Parameter Plots for 300 Hz scheme w/ CLIC note formula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高橋　徹</dc:creator>
  <cp:lastModifiedBy>Tsunehiko OMORI</cp:lastModifiedBy>
  <cp:revision>363</cp:revision>
  <cp:lastPrinted>2011-10-25T08:32:13Z</cp:lastPrinted>
  <dcterms:created xsi:type="dcterms:W3CDTF">2013-05-26T15:05:51Z</dcterms:created>
  <dcterms:modified xsi:type="dcterms:W3CDTF">2013-05-26T15:06:10Z</dcterms:modified>
</cp:coreProperties>
</file>