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12" r:id="rId2"/>
    <p:sldMasterId id="2147483725" r:id="rId3"/>
    <p:sldMasterId id="2147483738" r:id="rId4"/>
    <p:sldMasterId id="2147483773" r:id="rId5"/>
    <p:sldMasterId id="2147483813" r:id="rId6"/>
    <p:sldMasterId id="2147483828" r:id="rId7"/>
    <p:sldMasterId id="2147483854" r:id="rId8"/>
    <p:sldMasterId id="2147483866" r:id="rId9"/>
  </p:sldMasterIdLst>
  <p:notesMasterIdLst>
    <p:notesMasterId r:id="rId78"/>
  </p:notesMasterIdLst>
  <p:handoutMasterIdLst>
    <p:handoutMasterId r:id="rId79"/>
  </p:handoutMasterIdLst>
  <p:sldIdLst>
    <p:sldId id="257" r:id="rId10"/>
    <p:sldId id="649" r:id="rId11"/>
    <p:sldId id="555" r:id="rId12"/>
    <p:sldId id="653" r:id="rId13"/>
    <p:sldId id="663" r:id="rId14"/>
    <p:sldId id="556" r:id="rId15"/>
    <p:sldId id="557" r:id="rId16"/>
    <p:sldId id="843" r:id="rId17"/>
    <p:sldId id="772" r:id="rId18"/>
    <p:sldId id="837" r:id="rId19"/>
    <p:sldId id="840" r:id="rId20"/>
    <p:sldId id="838" r:id="rId21"/>
    <p:sldId id="600" r:id="rId22"/>
    <p:sldId id="626" r:id="rId23"/>
    <p:sldId id="677" r:id="rId24"/>
    <p:sldId id="633" r:id="rId25"/>
    <p:sldId id="643" r:id="rId26"/>
    <p:sldId id="622" r:id="rId27"/>
    <p:sldId id="861" r:id="rId28"/>
    <p:sldId id="813" r:id="rId29"/>
    <p:sldId id="827" r:id="rId30"/>
    <p:sldId id="858" r:id="rId31"/>
    <p:sldId id="859" r:id="rId32"/>
    <p:sldId id="860" r:id="rId33"/>
    <p:sldId id="681" r:id="rId34"/>
    <p:sldId id="620" r:id="rId35"/>
    <p:sldId id="814" r:id="rId36"/>
    <p:sldId id="808" r:id="rId37"/>
    <p:sldId id="638" r:id="rId38"/>
    <p:sldId id="795" r:id="rId39"/>
    <p:sldId id="635" r:id="rId40"/>
    <p:sldId id="623" r:id="rId41"/>
    <p:sldId id="564" r:id="rId42"/>
    <p:sldId id="854" r:id="rId43"/>
    <p:sldId id="844" r:id="rId44"/>
    <p:sldId id="845" r:id="rId45"/>
    <p:sldId id="846" r:id="rId46"/>
    <p:sldId id="847" r:id="rId47"/>
    <p:sldId id="849" r:id="rId48"/>
    <p:sldId id="850" r:id="rId49"/>
    <p:sldId id="851" r:id="rId50"/>
    <p:sldId id="826" r:id="rId51"/>
    <p:sldId id="852" r:id="rId52"/>
    <p:sldId id="853" r:id="rId53"/>
    <p:sldId id="828" r:id="rId54"/>
    <p:sldId id="829" r:id="rId55"/>
    <p:sldId id="862" r:id="rId56"/>
    <p:sldId id="830" r:id="rId57"/>
    <p:sldId id="831" r:id="rId58"/>
    <p:sldId id="863" r:id="rId59"/>
    <p:sldId id="832" r:id="rId60"/>
    <p:sldId id="833" r:id="rId61"/>
    <p:sldId id="658" r:id="rId62"/>
    <p:sldId id="812" r:id="rId63"/>
    <p:sldId id="839" r:id="rId64"/>
    <p:sldId id="636" r:id="rId65"/>
    <p:sldId id="788" r:id="rId66"/>
    <p:sldId id="786" r:id="rId67"/>
    <p:sldId id="672" r:id="rId68"/>
    <p:sldId id="594" r:id="rId69"/>
    <p:sldId id="529" r:id="rId70"/>
    <p:sldId id="701" r:id="rId71"/>
    <p:sldId id="822" r:id="rId72"/>
    <p:sldId id="864" r:id="rId73"/>
    <p:sldId id="865" r:id="rId74"/>
    <p:sldId id="866" r:id="rId75"/>
    <p:sldId id="867" r:id="rId76"/>
    <p:sldId id="868" r:id="rId77"/>
  </p:sldIdLst>
  <p:sldSz cx="9144000" cy="6858000" type="screen4x3"/>
  <p:notesSz cx="6858000" cy="9144000"/>
  <p:defaultTextStyle>
    <a:defPPr>
      <a:defRPr lang="ja-JP"/>
    </a:defPPr>
    <a:lvl1pPr marL="0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45715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holas Walker" initials="NJ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間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中間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中間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テーマ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濃色 1 - アクセント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9505" autoAdjust="0"/>
    <p:restoredTop sz="99842" autoAdjust="0"/>
  </p:normalViewPr>
  <p:slideViewPr>
    <p:cSldViewPr snapToGrid="0" snapToObjects="1">
      <p:cViewPr varScale="1">
        <p:scale>
          <a:sx n="109" d="100"/>
          <a:sy n="109" d="100"/>
        </p:scale>
        <p:origin x="-10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63" Type="http://schemas.openxmlformats.org/officeDocument/2006/relationships/slide" Target="slides/slide54.xml"/><Relationship Id="rId64" Type="http://schemas.openxmlformats.org/officeDocument/2006/relationships/slide" Target="slides/slide55.xml"/><Relationship Id="rId65" Type="http://schemas.openxmlformats.org/officeDocument/2006/relationships/slide" Target="slides/slide56.xml"/><Relationship Id="rId66" Type="http://schemas.openxmlformats.org/officeDocument/2006/relationships/slide" Target="slides/slide57.xml"/><Relationship Id="rId67" Type="http://schemas.openxmlformats.org/officeDocument/2006/relationships/slide" Target="slides/slide58.xml"/><Relationship Id="rId68" Type="http://schemas.openxmlformats.org/officeDocument/2006/relationships/slide" Target="slides/slide59.xml"/><Relationship Id="rId69" Type="http://schemas.openxmlformats.org/officeDocument/2006/relationships/slide" Target="slides/slide60.xml"/><Relationship Id="rId50" Type="http://schemas.openxmlformats.org/officeDocument/2006/relationships/slide" Target="slides/slide41.xml"/><Relationship Id="rId51" Type="http://schemas.openxmlformats.org/officeDocument/2006/relationships/slide" Target="slides/slide42.xml"/><Relationship Id="rId52" Type="http://schemas.openxmlformats.org/officeDocument/2006/relationships/slide" Target="slides/slide43.xml"/><Relationship Id="rId53" Type="http://schemas.openxmlformats.org/officeDocument/2006/relationships/slide" Target="slides/slide44.xml"/><Relationship Id="rId54" Type="http://schemas.openxmlformats.org/officeDocument/2006/relationships/slide" Target="slides/slide45.xml"/><Relationship Id="rId55" Type="http://schemas.openxmlformats.org/officeDocument/2006/relationships/slide" Target="slides/slide46.xml"/><Relationship Id="rId56" Type="http://schemas.openxmlformats.org/officeDocument/2006/relationships/slide" Target="slides/slide47.xml"/><Relationship Id="rId57" Type="http://schemas.openxmlformats.org/officeDocument/2006/relationships/slide" Target="slides/slide48.xml"/><Relationship Id="rId58" Type="http://schemas.openxmlformats.org/officeDocument/2006/relationships/slide" Target="slides/slide49.xml"/><Relationship Id="rId59" Type="http://schemas.openxmlformats.org/officeDocument/2006/relationships/slide" Target="slides/slide5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slide" Target="slides/slide38.xml"/><Relationship Id="rId48" Type="http://schemas.openxmlformats.org/officeDocument/2006/relationships/slide" Target="slides/slide39.xml"/><Relationship Id="rId49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80" Type="http://schemas.openxmlformats.org/officeDocument/2006/relationships/printerSettings" Target="printerSettings/printerSettings1.bin"/><Relationship Id="rId81" Type="http://schemas.openxmlformats.org/officeDocument/2006/relationships/commentAuthors" Target="commentAuthors.xml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1.xml"/><Relationship Id="rId71" Type="http://schemas.openxmlformats.org/officeDocument/2006/relationships/slide" Target="slides/slide62.xml"/><Relationship Id="rId72" Type="http://schemas.openxmlformats.org/officeDocument/2006/relationships/slide" Target="slides/slide63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73" Type="http://schemas.openxmlformats.org/officeDocument/2006/relationships/slide" Target="slides/slide64.xml"/><Relationship Id="rId74" Type="http://schemas.openxmlformats.org/officeDocument/2006/relationships/slide" Target="slides/slide65.xml"/><Relationship Id="rId75" Type="http://schemas.openxmlformats.org/officeDocument/2006/relationships/slide" Target="slides/slide66.xml"/><Relationship Id="rId76" Type="http://schemas.openxmlformats.org/officeDocument/2006/relationships/slide" Target="slides/slide67.xml"/><Relationship Id="rId77" Type="http://schemas.openxmlformats.org/officeDocument/2006/relationships/slide" Target="slides/slide68.xml"/><Relationship Id="rId78" Type="http://schemas.openxmlformats.org/officeDocument/2006/relationships/notesMaster" Target="notesMasters/notesMaster1.xml"/><Relationship Id="rId79" Type="http://schemas.openxmlformats.org/officeDocument/2006/relationships/handoutMaster" Target="handoutMasters/handoutMaster1.xml"/><Relationship Id="rId60" Type="http://schemas.openxmlformats.org/officeDocument/2006/relationships/slide" Target="slides/slide51.xml"/><Relationship Id="rId61" Type="http://schemas.openxmlformats.org/officeDocument/2006/relationships/slide" Target="slides/slide52.xml"/><Relationship Id="rId62" Type="http://schemas.openxmlformats.org/officeDocument/2006/relationships/slide" Target="slides/slide53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6B5ED9-0AE4-E14D-BC83-95E47EA8A5F4}" type="doc">
      <dgm:prSet loTypeId="urn:microsoft.com/office/officeart/2005/8/layout/radial4" loCatId="relationship" qsTypeId="urn:microsoft.com/office/officeart/2005/8/quickstyle/simple4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16C24282-B23F-914D-A610-B736F081D02C}">
      <dgm:prSet phldrT="[Text]"/>
      <dgm:spPr>
        <a:solidFill>
          <a:srgbClr val="008000"/>
        </a:solidFill>
      </dgm:spPr>
      <dgm:t>
        <a:bodyPr/>
        <a:lstStyle/>
        <a:p>
          <a:r>
            <a:rPr lang="en-US" dirty="0" smtClean="0">
              <a:solidFill>
                <a:srgbClr val="FFFF00"/>
              </a:solidFill>
            </a:rPr>
            <a:t>Full</a:t>
          </a:r>
          <a:r>
            <a:rPr lang="en-US" baseline="0" dirty="0" smtClean="0">
              <a:solidFill>
                <a:srgbClr val="FFFF00"/>
              </a:solidFill>
            </a:rPr>
            <a:t> systems integration testing</a:t>
          </a:r>
          <a:endParaRPr lang="en-US" dirty="0">
            <a:solidFill>
              <a:srgbClr val="FFFF00"/>
            </a:solidFill>
          </a:endParaRPr>
        </a:p>
      </dgm:t>
    </dgm:pt>
    <dgm:pt modelId="{BC3B54A1-A795-6149-B2B2-19BCDD93BDF4}" type="parTrans" cxnId="{027FC181-A476-B944-B497-BEFEE6CF0C55}">
      <dgm:prSet/>
      <dgm:spPr/>
      <dgm:t>
        <a:bodyPr/>
        <a:lstStyle/>
        <a:p>
          <a:endParaRPr lang="en-US"/>
        </a:p>
      </dgm:t>
    </dgm:pt>
    <dgm:pt modelId="{D9F85FDD-741A-704C-8BF0-CC7A295D6960}" type="sibTrans" cxnId="{027FC181-A476-B944-B497-BEFEE6CF0C55}">
      <dgm:prSet/>
      <dgm:spPr/>
      <dgm:t>
        <a:bodyPr/>
        <a:lstStyle/>
        <a:p>
          <a:endParaRPr lang="en-US"/>
        </a:p>
      </dgm:t>
    </dgm:pt>
    <dgm:pt modelId="{DC9137F9-7490-5246-B342-580E0798BADA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FLASH (DESY)</a:t>
          </a:r>
          <a:endParaRPr lang="en-US" dirty="0"/>
        </a:p>
      </dgm:t>
    </dgm:pt>
    <dgm:pt modelId="{086B3F81-2889-D24E-9B70-A08DF84041F3}" type="parTrans" cxnId="{6CFD02B0-C81F-AE4E-8A69-FB95E61C197D}">
      <dgm:prSet/>
      <dgm:spPr>
        <a:solidFill>
          <a:srgbClr val="95B3D7"/>
        </a:solidFill>
      </dgm:spPr>
      <dgm:t>
        <a:bodyPr/>
        <a:lstStyle/>
        <a:p>
          <a:endParaRPr lang="en-US"/>
        </a:p>
      </dgm:t>
    </dgm:pt>
    <dgm:pt modelId="{84007EE9-D30B-104F-AB7F-1A252B12F8B7}" type="sibTrans" cxnId="{6CFD02B0-C81F-AE4E-8A69-FB95E61C197D}">
      <dgm:prSet/>
      <dgm:spPr/>
      <dgm:t>
        <a:bodyPr/>
        <a:lstStyle/>
        <a:p>
          <a:endParaRPr lang="en-US"/>
        </a:p>
      </dgm:t>
    </dgm:pt>
    <dgm:pt modelId="{28BE78ED-35C0-3649-8B6C-90B51B8AB742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NML (FNAL)</a:t>
          </a:r>
          <a:endParaRPr lang="en-US" dirty="0"/>
        </a:p>
      </dgm:t>
    </dgm:pt>
    <dgm:pt modelId="{A587C9D1-D86A-1741-B73F-59104FF47260}" type="parTrans" cxnId="{9353ADA0-16A4-4946-9C1D-2A5BAB16D0C4}">
      <dgm:prSet/>
      <dgm:spPr>
        <a:solidFill>
          <a:srgbClr val="95B3D7"/>
        </a:solidFill>
      </dgm:spPr>
      <dgm:t>
        <a:bodyPr/>
        <a:lstStyle/>
        <a:p>
          <a:endParaRPr lang="en-US"/>
        </a:p>
      </dgm:t>
    </dgm:pt>
    <dgm:pt modelId="{244D5028-394C-BF4C-ABCB-8C0A04F1A834}" type="sibTrans" cxnId="{9353ADA0-16A4-4946-9C1D-2A5BAB16D0C4}">
      <dgm:prSet/>
      <dgm:spPr/>
      <dgm:t>
        <a:bodyPr/>
        <a:lstStyle/>
        <a:p>
          <a:endParaRPr lang="en-US"/>
        </a:p>
      </dgm:t>
    </dgm:pt>
    <dgm:pt modelId="{E4FA0DBD-584E-8D47-A750-A074BA8B2256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STF (KEK)</a:t>
          </a:r>
          <a:endParaRPr lang="en-US" dirty="0"/>
        </a:p>
      </dgm:t>
    </dgm:pt>
    <dgm:pt modelId="{78910A94-9FB9-C245-8F8F-5EEA80B95E55}" type="parTrans" cxnId="{FBCCC692-A82F-9146-8446-3AFF5C0DA105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158307B8-6DA1-944C-BBC7-37688926A605}" type="sibTrans" cxnId="{FBCCC692-A82F-9146-8446-3AFF5C0DA105}">
      <dgm:prSet/>
      <dgm:spPr/>
      <dgm:t>
        <a:bodyPr/>
        <a:lstStyle/>
        <a:p>
          <a:endParaRPr lang="en-US"/>
        </a:p>
      </dgm:t>
    </dgm:pt>
    <dgm:pt modelId="{8D4BDD7B-BBB4-A745-974C-F5D0A35286E8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TDP focus</a:t>
          </a:r>
          <a:endParaRPr lang="en-US" dirty="0"/>
        </a:p>
      </dgm:t>
    </dgm:pt>
    <dgm:pt modelId="{04B624F2-B8A4-954A-9AC8-6342F07E2098}" type="parTrans" cxnId="{D02EE1A0-4BB6-F645-A4D4-3467C031AF3C}">
      <dgm:prSet/>
      <dgm:spPr/>
      <dgm:t>
        <a:bodyPr/>
        <a:lstStyle/>
        <a:p>
          <a:endParaRPr lang="en-US"/>
        </a:p>
      </dgm:t>
    </dgm:pt>
    <dgm:pt modelId="{D0E56FE3-D336-EF44-B884-3609282D66E3}" type="sibTrans" cxnId="{D02EE1A0-4BB6-F645-A4D4-3467C031AF3C}">
      <dgm:prSet/>
      <dgm:spPr/>
      <dgm:t>
        <a:bodyPr/>
        <a:lstStyle/>
        <a:p>
          <a:endParaRPr lang="en-US"/>
        </a:p>
      </dgm:t>
    </dgm:pt>
    <dgm:pt modelId="{445DBFBE-B29B-F74A-ABF0-485BDB1EB250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Under construction</a:t>
          </a:r>
          <a:endParaRPr lang="en-US" dirty="0"/>
        </a:p>
      </dgm:t>
    </dgm:pt>
    <dgm:pt modelId="{4CFAC067-2FE1-3D43-8AB5-47FEFE706146}" type="parTrans" cxnId="{8D03D31E-0711-5344-9D95-E9963A915344}">
      <dgm:prSet/>
      <dgm:spPr/>
      <dgm:t>
        <a:bodyPr/>
        <a:lstStyle/>
        <a:p>
          <a:endParaRPr lang="en-US"/>
        </a:p>
      </dgm:t>
    </dgm:pt>
    <dgm:pt modelId="{3032CAC5-0637-4746-806C-698A678B7097}" type="sibTrans" cxnId="{8D03D31E-0711-5344-9D95-E9963A915344}">
      <dgm:prSet/>
      <dgm:spPr/>
      <dgm:t>
        <a:bodyPr/>
        <a:lstStyle/>
        <a:p>
          <a:endParaRPr lang="en-US"/>
        </a:p>
      </dgm:t>
    </dgm:pt>
    <dgm:pt modelId="{781A4545-9F12-7D42-9926-9401566246AB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Up to 6 cryomodules</a:t>
          </a:r>
          <a:endParaRPr lang="en-US" dirty="0"/>
        </a:p>
      </dgm:t>
    </dgm:pt>
    <dgm:pt modelId="{68FC3194-837C-E649-AF9B-283DBA1C1105}" type="parTrans" cxnId="{A24B7EC7-AB40-8A43-8DAF-DD6782C63C09}">
      <dgm:prSet/>
      <dgm:spPr/>
      <dgm:t>
        <a:bodyPr/>
        <a:lstStyle/>
        <a:p>
          <a:endParaRPr lang="en-US"/>
        </a:p>
      </dgm:t>
    </dgm:pt>
    <dgm:pt modelId="{E2CC5D43-0A03-804B-983E-4E29379877BD}" type="sibTrans" cxnId="{A24B7EC7-AB40-8A43-8DAF-DD6782C63C09}">
      <dgm:prSet/>
      <dgm:spPr/>
      <dgm:t>
        <a:bodyPr/>
        <a:lstStyle/>
        <a:p>
          <a:endParaRPr lang="en-US"/>
        </a:p>
      </dgm:t>
    </dgm:pt>
    <dgm:pt modelId="{D98DFF83-77F8-8744-98D1-8490B10794C3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Operation: end 2012</a:t>
          </a:r>
          <a:endParaRPr lang="en-US" dirty="0"/>
        </a:p>
      </dgm:t>
    </dgm:pt>
    <dgm:pt modelId="{CC6DAC79-C4FE-6947-A023-C9F434CCCC92}" type="parTrans" cxnId="{DCE82C67-D6EF-6D4B-9B43-EF6EC4DBC9C5}">
      <dgm:prSet/>
      <dgm:spPr/>
      <dgm:t>
        <a:bodyPr/>
        <a:lstStyle/>
        <a:p>
          <a:endParaRPr lang="en-US"/>
        </a:p>
      </dgm:t>
    </dgm:pt>
    <dgm:pt modelId="{A315C9E1-650D-8C46-8554-CBCC078F49BD}" type="sibTrans" cxnId="{DCE82C67-D6EF-6D4B-9B43-EF6EC4DBC9C5}">
      <dgm:prSet/>
      <dgm:spPr/>
      <dgm:t>
        <a:bodyPr/>
        <a:lstStyle/>
        <a:p>
          <a:endParaRPr lang="en-US"/>
        </a:p>
      </dgm:t>
    </dgm:pt>
    <dgm:pt modelId="{C824A3D2-E579-EB44-91B0-C562B98D499A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“Quantum Beam” experiment 2011</a:t>
          </a:r>
          <a:endParaRPr lang="en-US" dirty="0"/>
        </a:p>
      </dgm:t>
    </dgm:pt>
    <dgm:pt modelId="{A23AD029-EA72-A64F-823F-3D385EB1F935}" type="parTrans" cxnId="{9257C4E2-66BC-5C44-BA2C-566E1EDA2E08}">
      <dgm:prSet/>
      <dgm:spPr/>
      <dgm:t>
        <a:bodyPr/>
        <a:lstStyle/>
        <a:p>
          <a:endParaRPr lang="en-US"/>
        </a:p>
      </dgm:t>
    </dgm:pt>
    <dgm:pt modelId="{FF45E3B1-8E6E-0A46-9E40-094DECE38394}" type="sibTrans" cxnId="{9257C4E2-66BC-5C44-BA2C-566E1EDA2E08}">
      <dgm:prSet/>
      <dgm:spPr/>
      <dgm:t>
        <a:bodyPr/>
        <a:lstStyle/>
        <a:p>
          <a:endParaRPr lang="en-US"/>
        </a:p>
      </dgm:t>
    </dgm:pt>
    <dgm:pt modelId="{A85B58C9-B5D4-D346-88FD-A49630B69690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1 CM with beam 2013</a:t>
          </a:r>
          <a:endParaRPr lang="en-US" dirty="0"/>
        </a:p>
      </dgm:t>
    </dgm:pt>
    <dgm:pt modelId="{022E71E8-1D19-CC48-B191-1DAF159180D3}" type="parTrans" cxnId="{EB73509E-4BEB-A047-872A-577AE80352A5}">
      <dgm:prSet/>
      <dgm:spPr/>
      <dgm:t>
        <a:bodyPr/>
        <a:lstStyle/>
        <a:p>
          <a:endParaRPr lang="en-US"/>
        </a:p>
      </dgm:t>
    </dgm:pt>
    <dgm:pt modelId="{342C8B4B-1E49-834F-AB0E-DD212B7B5631}" type="sibTrans" cxnId="{EB73509E-4BEB-A047-872A-577AE80352A5}">
      <dgm:prSet/>
      <dgm:spPr/>
      <dgm:t>
        <a:bodyPr/>
        <a:lstStyle/>
        <a:p>
          <a:endParaRPr lang="en-US"/>
        </a:p>
      </dgm:t>
    </dgm:pt>
    <dgm:pt modelId="{D5CF3739-29ED-4941-A5B7-A17342A6BCDA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7 CM → 1.2 </a:t>
          </a:r>
          <a:r>
            <a:rPr lang="en-US" dirty="0" err="1" smtClean="0"/>
            <a:t>GeV</a:t>
          </a:r>
          <a:r>
            <a:rPr lang="en-US" dirty="0" smtClean="0"/>
            <a:t> beam</a:t>
          </a:r>
          <a:endParaRPr lang="en-US" dirty="0"/>
        </a:p>
      </dgm:t>
    </dgm:pt>
    <dgm:pt modelId="{7A6257D1-892A-0D49-897A-42B448E61AD5}" type="parTrans" cxnId="{6EA638EB-BF17-B049-8DA2-B3DC9645647B}">
      <dgm:prSet/>
      <dgm:spPr/>
      <dgm:t>
        <a:bodyPr/>
        <a:lstStyle/>
        <a:p>
          <a:endParaRPr lang="en-US"/>
        </a:p>
      </dgm:t>
    </dgm:pt>
    <dgm:pt modelId="{E7A27175-37FE-1E41-8F94-39872839E8B3}" type="sibTrans" cxnId="{6EA638EB-BF17-B049-8DA2-B3DC9645647B}">
      <dgm:prSet/>
      <dgm:spPr/>
      <dgm:t>
        <a:bodyPr/>
        <a:lstStyle/>
        <a:p>
          <a:endParaRPr lang="en-US"/>
        </a:p>
      </dgm:t>
    </dgm:pt>
    <dgm:pt modelId="{086180B2-98FE-5B41-B563-CFD9364C8056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photon user facility</a:t>
          </a:r>
          <a:endParaRPr lang="en-US" dirty="0"/>
        </a:p>
      </dgm:t>
    </dgm:pt>
    <dgm:pt modelId="{0762521F-3437-7043-B59B-8A619AAA71D3}" type="parTrans" cxnId="{490F82CC-29A5-EC4E-8B92-87996444690B}">
      <dgm:prSet/>
      <dgm:spPr/>
      <dgm:t>
        <a:bodyPr/>
        <a:lstStyle/>
        <a:p>
          <a:endParaRPr lang="en-US"/>
        </a:p>
      </dgm:t>
    </dgm:pt>
    <dgm:pt modelId="{DB287BD4-306D-E24B-9849-A9D6ABC6C452}" type="sibTrans" cxnId="{490F82CC-29A5-EC4E-8B92-87996444690B}">
      <dgm:prSet/>
      <dgm:spPr/>
      <dgm:t>
        <a:bodyPr/>
        <a:lstStyle/>
        <a:p>
          <a:endParaRPr lang="en-US"/>
        </a:p>
      </dgm:t>
    </dgm:pt>
    <dgm:pt modelId="{D8C11015-9DA1-2E4B-8249-7307A632FAA4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(2 CM 2015)</a:t>
          </a:r>
          <a:endParaRPr lang="en-US" dirty="0"/>
        </a:p>
      </dgm:t>
    </dgm:pt>
    <dgm:pt modelId="{C71137EA-8B31-9E4B-8B01-C26F3E21CD74}" type="parTrans" cxnId="{76B7F518-2C68-E841-AFB1-B38167F10F82}">
      <dgm:prSet/>
      <dgm:spPr/>
      <dgm:t>
        <a:bodyPr/>
        <a:lstStyle/>
        <a:p>
          <a:endParaRPr lang="en-US"/>
        </a:p>
      </dgm:t>
    </dgm:pt>
    <dgm:pt modelId="{6DB27CE7-E672-8649-B9C0-5671192B8DAD}" type="sibTrans" cxnId="{76B7F518-2C68-E841-AFB1-B38167F10F82}">
      <dgm:prSet/>
      <dgm:spPr/>
      <dgm:t>
        <a:bodyPr/>
        <a:lstStyle/>
        <a:p>
          <a:endParaRPr lang="en-US"/>
        </a:p>
      </dgm:t>
    </dgm:pt>
    <dgm:pt modelId="{ED578198-A068-D244-808A-7CC2674CC1F6}">
      <dgm:prSet phldrT="[Text]"/>
      <dgm:spPr>
        <a:solidFill>
          <a:srgbClr val="3366FF"/>
        </a:solidFill>
      </dgm:spPr>
      <dgm:t>
        <a:bodyPr/>
        <a:lstStyle/>
        <a:p>
          <a:r>
            <a:rPr lang="en-US" dirty="0" smtClean="0"/>
            <a:t>(3 CM)</a:t>
          </a:r>
          <a:endParaRPr lang="en-US" dirty="0"/>
        </a:p>
      </dgm:t>
    </dgm:pt>
    <dgm:pt modelId="{65C2F39C-E0C1-084F-B78F-976AF091CE70}" type="parTrans" cxnId="{DD416C11-0EE7-3E46-BB78-5CB32D190B11}">
      <dgm:prSet/>
      <dgm:spPr/>
      <dgm:t>
        <a:bodyPr/>
        <a:lstStyle/>
        <a:p>
          <a:endParaRPr lang="en-US"/>
        </a:p>
      </dgm:t>
    </dgm:pt>
    <dgm:pt modelId="{74888A7C-FDD6-1F4F-92C9-AB715D82E99C}" type="sibTrans" cxnId="{DD416C11-0EE7-3E46-BB78-5CB32D190B11}">
      <dgm:prSet/>
      <dgm:spPr/>
      <dgm:t>
        <a:bodyPr/>
        <a:lstStyle/>
        <a:p>
          <a:endParaRPr lang="en-US"/>
        </a:p>
      </dgm:t>
    </dgm:pt>
    <dgm:pt modelId="{9AFAE79D-9F43-B548-9DB4-6BAAD643D027}" type="pres">
      <dgm:prSet presAssocID="{416B5ED9-0AE4-E14D-BC83-95E47EA8A5F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D58E9F-AC4C-2349-9DBC-5F48C52469A8}" type="pres">
      <dgm:prSet presAssocID="{16C24282-B23F-914D-A610-B736F081D02C}" presName="centerShape" presStyleLbl="node0" presStyleIdx="0" presStyleCnt="1" custLinFactNeighborX="-1578" custLinFactNeighborY="-1578"/>
      <dgm:spPr/>
      <dgm:t>
        <a:bodyPr/>
        <a:lstStyle/>
        <a:p>
          <a:endParaRPr lang="en-US"/>
        </a:p>
      </dgm:t>
    </dgm:pt>
    <dgm:pt modelId="{8B65363F-9498-9544-8C7B-F908C771B374}" type="pres">
      <dgm:prSet presAssocID="{086B3F81-2889-D24E-9B70-A08DF84041F3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22F2D8E8-ED35-6349-95C7-082DBB9D5DDF}" type="pres">
      <dgm:prSet presAssocID="{DC9137F9-7490-5246-B342-580E0798BADA}" presName="node" presStyleLbl="node1" presStyleIdx="0" presStyleCnt="3" custScaleX="117623" custRadScaleRad="129504" custRadScaleInc="91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04EEAA-D4BE-9645-8FAE-E09CF5160600}" type="pres">
      <dgm:prSet presAssocID="{A587C9D1-D86A-1741-B73F-59104FF47260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5B0B84A9-7803-EE48-BF88-FA70D2D907EA}" type="pres">
      <dgm:prSet presAssocID="{28BE78ED-35C0-3649-8B6C-90B51B8AB742}" presName="node" presStyleLbl="node1" presStyleIdx="1" presStyleCnt="3" custRadScaleRad="100836" custRadScaleInc="121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B0926-22F4-5C4B-ADBC-C257B84E72FB}" type="pres">
      <dgm:prSet presAssocID="{78910A94-9FB9-C245-8F8F-5EEA80B95E55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C23C4142-EC50-BB44-A521-509D6EEC557B}" type="pres">
      <dgm:prSet presAssocID="{E4FA0DBD-584E-8D47-A750-A074BA8B2256}" presName="node" presStyleLbl="node1" presStyleIdx="2" presStyleCnt="3" custScaleX="102648" custRadScaleRad="110934" custRadScaleInc="266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32AF6D-42AD-D04F-B924-C52E686424D9}" type="presOf" srcId="{781A4545-9F12-7D42-9926-9401566246AB}" destId="{5B0B84A9-7803-EE48-BF88-FA70D2D907EA}" srcOrd="0" destOrd="2" presId="urn:microsoft.com/office/officeart/2005/8/layout/radial4"/>
    <dgm:cxn modelId="{DCE82C67-D6EF-6D4B-9B43-EF6EC4DBC9C5}" srcId="{28BE78ED-35C0-3649-8B6C-90B51B8AB742}" destId="{D98DFF83-77F8-8744-98D1-8490B10794C3}" srcOrd="2" destOrd="0" parTransId="{CC6DAC79-C4FE-6947-A023-C9F434CCCC92}" sibTransId="{A315C9E1-650D-8C46-8554-CBCC078F49BD}"/>
    <dgm:cxn modelId="{51297D2F-3960-474B-98F0-C3AE2A8E25B5}" type="presOf" srcId="{C824A3D2-E579-EB44-91B0-C562B98D499A}" destId="{C23C4142-EC50-BB44-A521-509D6EEC557B}" srcOrd="0" destOrd="1" presId="urn:microsoft.com/office/officeart/2005/8/layout/radial4"/>
    <dgm:cxn modelId="{9185D212-9FDD-B746-9AA7-BC6588DEB0E8}" type="presOf" srcId="{E4FA0DBD-584E-8D47-A750-A074BA8B2256}" destId="{C23C4142-EC50-BB44-A521-509D6EEC557B}" srcOrd="0" destOrd="0" presId="urn:microsoft.com/office/officeart/2005/8/layout/radial4"/>
    <dgm:cxn modelId="{9353ADA0-16A4-4946-9C1D-2A5BAB16D0C4}" srcId="{16C24282-B23F-914D-A610-B736F081D02C}" destId="{28BE78ED-35C0-3649-8B6C-90B51B8AB742}" srcOrd="1" destOrd="0" parTransId="{A587C9D1-D86A-1741-B73F-59104FF47260}" sibTransId="{244D5028-394C-BF4C-ABCB-8C0A04F1A834}"/>
    <dgm:cxn modelId="{9257C4E2-66BC-5C44-BA2C-566E1EDA2E08}" srcId="{E4FA0DBD-584E-8D47-A750-A074BA8B2256}" destId="{C824A3D2-E579-EB44-91B0-C562B98D499A}" srcOrd="0" destOrd="0" parTransId="{A23AD029-EA72-A64F-823F-3D385EB1F935}" sibTransId="{FF45E3B1-8E6E-0A46-9E40-094DECE38394}"/>
    <dgm:cxn modelId="{C9E7C6B5-4143-2C40-A17F-FAF17D8FD9B6}" type="presOf" srcId="{D8C11015-9DA1-2E4B-8249-7307A632FAA4}" destId="{C23C4142-EC50-BB44-A521-509D6EEC557B}" srcOrd="0" destOrd="3" presId="urn:microsoft.com/office/officeart/2005/8/layout/radial4"/>
    <dgm:cxn modelId="{76B7F518-2C68-E841-AFB1-B38167F10F82}" srcId="{E4FA0DBD-584E-8D47-A750-A074BA8B2256}" destId="{D8C11015-9DA1-2E4B-8249-7307A632FAA4}" srcOrd="2" destOrd="0" parTransId="{C71137EA-8B31-9E4B-8B01-C26F3E21CD74}" sibTransId="{6DB27CE7-E672-8649-B9C0-5671192B8DAD}"/>
    <dgm:cxn modelId="{AB23B6B8-13C9-1343-9F89-1A51642B2539}" type="presOf" srcId="{A587C9D1-D86A-1741-B73F-59104FF47260}" destId="{1504EEAA-D4BE-9645-8FAE-E09CF5160600}" srcOrd="0" destOrd="0" presId="urn:microsoft.com/office/officeart/2005/8/layout/radial4"/>
    <dgm:cxn modelId="{DD416C11-0EE7-3E46-BB78-5CB32D190B11}" srcId="{D98DFF83-77F8-8744-98D1-8490B10794C3}" destId="{ED578198-A068-D244-808A-7CC2674CC1F6}" srcOrd="0" destOrd="0" parTransId="{65C2F39C-E0C1-084F-B78F-976AF091CE70}" sibTransId="{74888A7C-FDD6-1F4F-92C9-AB715D82E99C}"/>
    <dgm:cxn modelId="{79D6AE59-B9F2-1249-B1CE-0C48151E6E89}" type="presOf" srcId="{D5CF3739-29ED-4941-A5B7-A17342A6BCDA}" destId="{22F2D8E8-ED35-6349-95C7-082DBB9D5DDF}" srcOrd="0" destOrd="2" presId="urn:microsoft.com/office/officeart/2005/8/layout/radial4"/>
    <dgm:cxn modelId="{F3E41DF7-3008-2D42-A0BA-14FC4DEC01F9}" type="presOf" srcId="{78910A94-9FB9-C245-8F8F-5EEA80B95E55}" destId="{49FB0926-22F4-5C4B-ADBC-C257B84E72FB}" srcOrd="0" destOrd="0" presId="urn:microsoft.com/office/officeart/2005/8/layout/radial4"/>
    <dgm:cxn modelId="{6CFD02B0-C81F-AE4E-8A69-FB95E61C197D}" srcId="{16C24282-B23F-914D-A610-B736F081D02C}" destId="{DC9137F9-7490-5246-B342-580E0798BADA}" srcOrd="0" destOrd="0" parTransId="{086B3F81-2889-D24E-9B70-A08DF84041F3}" sibTransId="{84007EE9-D30B-104F-AB7F-1A252B12F8B7}"/>
    <dgm:cxn modelId="{027FC181-A476-B944-B497-BEFEE6CF0C55}" srcId="{416B5ED9-0AE4-E14D-BC83-95E47EA8A5F4}" destId="{16C24282-B23F-914D-A610-B736F081D02C}" srcOrd="0" destOrd="0" parTransId="{BC3B54A1-A795-6149-B2B2-19BCDD93BDF4}" sibTransId="{D9F85FDD-741A-704C-8BF0-CC7A295D6960}"/>
    <dgm:cxn modelId="{FBCCC692-A82F-9146-8446-3AFF5C0DA105}" srcId="{16C24282-B23F-914D-A610-B736F081D02C}" destId="{E4FA0DBD-584E-8D47-A750-A074BA8B2256}" srcOrd="2" destOrd="0" parTransId="{78910A94-9FB9-C245-8F8F-5EEA80B95E55}" sibTransId="{158307B8-6DA1-944C-BBC7-37688926A605}"/>
    <dgm:cxn modelId="{A4D06132-2C50-BE44-B810-810B618C02E2}" type="presOf" srcId="{DC9137F9-7490-5246-B342-580E0798BADA}" destId="{22F2D8E8-ED35-6349-95C7-082DBB9D5DDF}" srcOrd="0" destOrd="0" presId="urn:microsoft.com/office/officeart/2005/8/layout/radial4"/>
    <dgm:cxn modelId="{490F82CC-29A5-EC4E-8B92-87996444690B}" srcId="{DC9137F9-7490-5246-B342-580E0798BADA}" destId="{086180B2-98FE-5B41-B563-CFD9364C8056}" srcOrd="2" destOrd="0" parTransId="{0762521F-3437-7043-B59B-8A619AAA71D3}" sibTransId="{DB287BD4-306D-E24B-9849-A9D6ABC6C452}"/>
    <dgm:cxn modelId="{306EC30D-B921-204B-ACFF-0959BBCFD8A1}" type="presOf" srcId="{086B3F81-2889-D24E-9B70-A08DF84041F3}" destId="{8B65363F-9498-9544-8C7B-F908C771B374}" srcOrd="0" destOrd="0" presId="urn:microsoft.com/office/officeart/2005/8/layout/radial4"/>
    <dgm:cxn modelId="{74BC900F-EF03-7A40-B286-6F10346BF52F}" type="presOf" srcId="{ED578198-A068-D244-808A-7CC2674CC1F6}" destId="{5B0B84A9-7803-EE48-BF88-FA70D2D907EA}" srcOrd="0" destOrd="4" presId="urn:microsoft.com/office/officeart/2005/8/layout/radial4"/>
    <dgm:cxn modelId="{7E467554-0ED3-E844-B441-494E94C97A40}" type="presOf" srcId="{28BE78ED-35C0-3649-8B6C-90B51B8AB742}" destId="{5B0B84A9-7803-EE48-BF88-FA70D2D907EA}" srcOrd="0" destOrd="0" presId="urn:microsoft.com/office/officeart/2005/8/layout/radial4"/>
    <dgm:cxn modelId="{A24B7EC7-AB40-8A43-8DAF-DD6782C63C09}" srcId="{28BE78ED-35C0-3649-8B6C-90B51B8AB742}" destId="{781A4545-9F12-7D42-9926-9401566246AB}" srcOrd="1" destOrd="0" parTransId="{68FC3194-837C-E649-AF9B-283DBA1C1105}" sibTransId="{E2CC5D43-0A03-804B-983E-4E29379877BD}"/>
    <dgm:cxn modelId="{CBD8059A-6385-D146-BB16-F56A79F1484F}" type="presOf" srcId="{8D4BDD7B-BBB4-A745-974C-F5D0A35286E8}" destId="{22F2D8E8-ED35-6349-95C7-082DBB9D5DDF}" srcOrd="0" destOrd="1" presId="urn:microsoft.com/office/officeart/2005/8/layout/radial4"/>
    <dgm:cxn modelId="{FB62145F-DEFE-2F42-B6A9-3516F809D1CE}" type="presOf" srcId="{086180B2-98FE-5B41-B563-CFD9364C8056}" destId="{22F2D8E8-ED35-6349-95C7-082DBB9D5DDF}" srcOrd="0" destOrd="3" presId="urn:microsoft.com/office/officeart/2005/8/layout/radial4"/>
    <dgm:cxn modelId="{2AE017CD-8CEC-0541-8BE0-E3EE5CE78986}" type="presOf" srcId="{16C24282-B23F-914D-A610-B736F081D02C}" destId="{A4D58E9F-AC4C-2349-9DBC-5F48C52469A8}" srcOrd="0" destOrd="0" presId="urn:microsoft.com/office/officeart/2005/8/layout/radial4"/>
    <dgm:cxn modelId="{6EA638EB-BF17-B049-8DA2-B3DC9645647B}" srcId="{DC9137F9-7490-5246-B342-580E0798BADA}" destId="{D5CF3739-29ED-4941-A5B7-A17342A6BCDA}" srcOrd="1" destOrd="0" parTransId="{7A6257D1-892A-0D49-897A-42B448E61AD5}" sibTransId="{E7A27175-37FE-1E41-8F94-39872839E8B3}"/>
    <dgm:cxn modelId="{D02EE1A0-4BB6-F645-A4D4-3467C031AF3C}" srcId="{DC9137F9-7490-5246-B342-580E0798BADA}" destId="{8D4BDD7B-BBB4-A745-974C-F5D0A35286E8}" srcOrd="0" destOrd="0" parTransId="{04B624F2-B8A4-954A-9AC8-6342F07E2098}" sibTransId="{D0E56FE3-D336-EF44-B884-3609282D66E3}"/>
    <dgm:cxn modelId="{8DF446F3-23C3-544A-AC79-8C7D3AE663A0}" type="presOf" srcId="{416B5ED9-0AE4-E14D-BC83-95E47EA8A5F4}" destId="{9AFAE79D-9F43-B548-9DB4-6BAAD643D027}" srcOrd="0" destOrd="0" presId="urn:microsoft.com/office/officeart/2005/8/layout/radial4"/>
    <dgm:cxn modelId="{F0899BD7-9836-F941-8F28-FA3B35590F03}" type="presOf" srcId="{D98DFF83-77F8-8744-98D1-8490B10794C3}" destId="{5B0B84A9-7803-EE48-BF88-FA70D2D907EA}" srcOrd="0" destOrd="3" presId="urn:microsoft.com/office/officeart/2005/8/layout/radial4"/>
    <dgm:cxn modelId="{B8A82C43-52DE-404B-9366-5636BE3B8B60}" type="presOf" srcId="{445DBFBE-B29B-F74A-ABF0-485BDB1EB250}" destId="{5B0B84A9-7803-EE48-BF88-FA70D2D907EA}" srcOrd="0" destOrd="1" presId="urn:microsoft.com/office/officeart/2005/8/layout/radial4"/>
    <dgm:cxn modelId="{8D03D31E-0711-5344-9D95-E9963A915344}" srcId="{28BE78ED-35C0-3649-8B6C-90B51B8AB742}" destId="{445DBFBE-B29B-F74A-ABF0-485BDB1EB250}" srcOrd="0" destOrd="0" parTransId="{4CFAC067-2FE1-3D43-8AB5-47FEFE706146}" sibTransId="{3032CAC5-0637-4746-806C-698A678B7097}"/>
    <dgm:cxn modelId="{EB73509E-4BEB-A047-872A-577AE80352A5}" srcId="{E4FA0DBD-584E-8D47-A750-A074BA8B2256}" destId="{A85B58C9-B5D4-D346-88FD-A49630B69690}" srcOrd="1" destOrd="0" parTransId="{022E71E8-1D19-CC48-B191-1DAF159180D3}" sibTransId="{342C8B4B-1E49-834F-AB0E-DD212B7B5631}"/>
    <dgm:cxn modelId="{7ACACA0B-BD4B-4144-9102-4F7D4A7542A8}" type="presOf" srcId="{A85B58C9-B5D4-D346-88FD-A49630B69690}" destId="{C23C4142-EC50-BB44-A521-509D6EEC557B}" srcOrd="0" destOrd="2" presId="urn:microsoft.com/office/officeart/2005/8/layout/radial4"/>
    <dgm:cxn modelId="{A0C1BC71-3003-714A-BD53-432219FC1E0E}" type="presParOf" srcId="{9AFAE79D-9F43-B548-9DB4-6BAAD643D027}" destId="{A4D58E9F-AC4C-2349-9DBC-5F48C52469A8}" srcOrd="0" destOrd="0" presId="urn:microsoft.com/office/officeart/2005/8/layout/radial4"/>
    <dgm:cxn modelId="{C8E15A93-6629-CA47-AA32-2CC28A75E505}" type="presParOf" srcId="{9AFAE79D-9F43-B548-9DB4-6BAAD643D027}" destId="{8B65363F-9498-9544-8C7B-F908C771B374}" srcOrd="1" destOrd="0" presId="urn:microsoft.com/office/officeart/2005/8/layout/radial4"/>
    <dgm:cxn modelId="{8B758C53-3447-0F4E-834B-30534FF60FA0}" type="presParOf" srcId="{9AFAE79D-9F43-B548-9DB4-6BAAD643D027}" destId="{22F2D8E8-ED35-6349-95C7-082DBB9D5DDF}" srcOrd="2" destOrd="0" presId="urn:microsoft.com/office/officeart/2005/8/layout/radial4"/>
    <dgm:cxn modelId="{AAC73455-C783-514F-A141-9FB83910EBAA}" type="presParOf" srcId="{9AFAE79D-9F43-B548-9DB4-6BAAD643D027}" destId="{1504EEAA-D4BE-9645-8FAE-E09CF5160600}" srcOrd="3" destOrd="0" presId="urn:microsoft.com/office/officeart/2005/8/layout/radial4"/>
    <dgm:cxn modelId="{067CB816-4D1A-5A42-AF08-63C17D462C44}" type="presParOf" srcId="{9AFAE79D-9F43-B548-9DB4-6BAAD643D027}" destId="{5B0B84A9-7803-EE48-BF88-FA70D2D907EA}" srcOrd="4" destOrd="0" presId="urn:microsoft.com/office/officeart/2005/8/layout/radial4"/>
    <dgm:cxn modelId="{A806A618-C094-6641-8B1F-E0FFC726236B}" type="presParOf" srcId="{9AFAE79D-9F43-B548-9DB4-6BAAD643D027}" destId="{49FB0926-22F4-5C4B-ADBC-C257B84E72FB}" srcOrd="5" destOrd="0" presId="urn:microsoft.com/office/officeart/2005/8/layout/radial4"/>
    <dgm:cxn modelId="{0D45CD2E-99EC-C442-8EE1-9F0A2F3029C0}" type="presParOf" srcId="{9AFAE79D-9F43-B548-9DB4-6BAAD643D027}" destId="{C23C4142-EC50-BB44-A521-509D6EEC557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E9A87C-7D0F-B642-AA2A-1FFB79720F8E}" type="doc">
      <dgm:prSet loTypeId="urn:microsoft.com/office/officeart/2005/8/layout/cycle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6ED3DDA-644F-E24C-B809-09DDCB1FAC27}">
      <dgm:prSet phldrT="[テキスト]" custT="1"/>
      <dgm:spPr>
        <a:solidFill>
          <a:srgbClr val="CCFFCC">
            <a:alpha val="74000"/>
          </a:srgbClr>
        </a:solidFill>
        <a:ln>
          <a:solidFill>
            <a:srgbClr val="008000"/>
          </a:solidFill>
        </a:ln>
      </dgm:spPr>
      <dgm:t>
        <a:bodyPr/>
        <a:lstStyle/>
        <a:p>
          <a:r>
            <a:rPr kumimoji="1" lang="en-US" altLang="ja-JP" sz="4400" b="1" dirty="0" smtClean="0">
              <a:solidFill>
                <a:srgbClr val="FF0000"/>
              </a:solidFill>
            </a:rPr>
            <a:t>KEK</a:t>
          </a:r>
          <a:endParaRPr kumimoji="1" lang="ja-JP" altLang="en-US" sz="4400" b="1" dirty="0">
            <a:solidFill>
              <a:srgbClr val="FF0000"/>
            </a:solidFill>
          </a:endParaRPr>
        </a:p>
      </dgm:t>
    </dgm:pt>
    <dgm:pt modelId="{7CDC4EE9-1DA2-1C4B-AE58-B0E8BE35490E}" type="parTrans" cxnId="{2C955FA3-37AE-6440-8F3B-E28F8427CB09}">
      <dgm:prSet/>
      <dgm:spPr/>
      <dgm:t>
        <a:bodyPr/>
        <a:lstStyle/>
        <a:p>
          <a:endParaRPr kumimoji="1" lang="ja-JP" altLang="en-US"/>
        </a:p>
      </dgm:t>
    </dgm:pt>
    <dgm:pt modelId="{5A6EFF81-8918-324C-A89B-E9F0AA3D45E6}" type="sibTrans" cxnId="{2C955FA3-37AE-6440-8F3B-E28F8427CB09}">
      <dgm:prSet/>
      <dgm:spPr/>
      <dgm:t>
        <a:bodyPr/>
        <a:lstStyle/>
        <a:p>
          <a:endParaRPr kumimoji="1" lang="ja-JP" altLang="en-US"/>
        </a:p>
      </dgm:t>
    </dgm:pt>
    <dgm:pt modelId="{F9B1535A-8FD6-204F-AE17-5137F0B9EA04}">
      <dgm:prSet phldrT="[テキスト]" custT="1"/>
      <dgm:spPr>
        <a:solidFill>
          <a:srgbClr val="FFFF00">
            <a:alpha val="78000"/>
          </a:srgbClr>
        </a:solidFill>
        <a:ln>
          <a:solidFill>
            <a:srgbClr val="3366FF"/>
          </a:solidFill>
        </a:ln>
      </dgm:spPr>
      <dgm:t>
        <a:bodyPr/>
        <a:lstStyle/>
        <a:p>
          <a:r>
            <a:rPr kumimoji="1" lang="en-US" altLang="ja-JP" sz="2400" b="1" dirty="0" smtClean="0">
              <a:solidFill>
                <a:srgbClr val="3366FF"/>
              </a:solidFill>
            </a:rPr>
            <a:t>Tohoku U. </a:t>
          </a:r>
          <a:r>
            <a:rPr kumimoji="1" lang="en-US" altLang="ja-JP" sz="2400" b="1" dirty="0" smtClean="0">
              <a:solidFill>
                <a:srgbClr val="000000"/>
              </a:solidFill>
            </a:rPr>
            <a:t>G. Survey </a:t>
          </a:r>
          <a:endParaRPr kumimoji="1" lang="ja-JP" altLang="en-US" sz="2400" b="1" dirty="0" smtClean="0">
            <a:solidFill>
              <a:srgbClr val="000000"/>
            </a:solidFill>
          </a:endParaRPr>
        </a:p>
      </dgm:t>
    </dgm:pt>
    <dgm:pt modelId="{FE12A59F-F247-C446-BCEC-C3E2C33D3E78}" type="parTrans" cxnId="{96736BC2-4E98-A44B-84D1-D89B60F28378}">
      <dgm:prSet/>
      <dgm:spPr/>
      <dgm:t>
        <a:bodyPr/>
        <a:lstStyle/>
        <a:p>
          <a:endParaRPr kumimoji="1" lang="ja-JP" altLang="en-US"/>
        </a:p>
      </dgm:t>
    </dgm:pt>
    <dgm:pt modelId="{54113188-D59C-0E43-9B15-7F20DE225937}" type="sibTrans" cxnId="{96736BC2-4E98-A44B-84D1-D89B60F28378}">
      <dgm:prSet/>
      <dgm:spPr/>
      <dgm:t>
        <a:bodyPr/>
        <a:lstStyle/>
        <a:p>
          <a:endParaRPr kumimoji="1" lang="ja-JP" altLang="en-US"/>
        </a:p>
      </dgm:t>
    </dgm:pt>
    <dgm:pt modelId="{4624623E-EFD7-E544-94E7-466A5D9DBF3B}">
      <dgm:prSet phldrT="[テキスト]" custT="1"/>
      <dgm:spPr>
        <a:solidFill>
          <a:srgbClr val="CCFFCC">
            <a:alpha val="81000"/>
          </a:srgbClr>
        </a:solidFill>
        <a:ln>
          <a:solidFill>
            <a:srgbClr val="008000"/>
          </a:solidFill>
        </a:ln>
      </dgm:spPr>
      <dgm:t>
        <a:bodyPr/>
        <a:lstStyle/>
        <a:p>
          <a:r>
            <a:rPr kumimoji="1" lang="en-US" altLang="ja-JP" sz="2800" b="1" dirty="0" smtClean="0">
              <a:solidFill>
                <a:srgbClr val="008000"/>
              </a:solidFill>
            </a:rPr>
            <a:t>Nomura Research</a:t>
          </a:r>
          <a:r>
            <a:rPr kumimoji="1" lang="en-US" altLang="ja-JP" sz="2800" b="1" dirty="0" smtClean="0">
              <a:solidFill>
                <a:srgbClr val="FF0000"/>
              </a:solidFill>
            </a:rPr>
            <a:t> </a:t>
          </a:r>
          <a:r>
            <a:rPr kumimoji="1" lang="en-US" altLang="ja-JP" sz="2800" b="1" dirty="0" smtClean="0">
              <a:solidFill>
                <a:srgbClr val="000000"/>
              </a:solidFill>
            </a:rPr>
            <a:t>Common Subject: </a:t>
          </a:r>
          <a:r>
            <a:rPr kumimoji="1" lang="en-US" altLang="ja-JP" sz="2800" b="1" dirty="0" smtClean="0">
              <a:solidFill>
                <a:srgbClr val="FF0000"/>
              </a:solidFill>
            </a:rPr>
            <a:t>Central Campus </a:t>
          </a:r>
          <a:endParaRPr kumimoji="1" lang="ja-JP" altLang="en-US" sz="2800" b="1" dirty="0" smtClean="0">
            <a:solidFill>
              <a:srgbClr val="FF0000"/>
            </a:solidFill>
          </a:endParaRPr>
        </a:p>
      </dgm:t>
    </dgm:pt>
    <dgm:pt modelId="{E19A8D76-D1E8-C748-A31A-19D0CF9566DF}" type="parTrans" cxnId="{B83E577D-D471-FF43-9BD3-6569B5687460}">
      <dgm:prSet/>
      <dgm:spPr/>
      <dgm:t>
        <a:bodyPr/>
        <a:lstStyle/>
        <a:p>
          <a:endParaRPr kumimoji="1" lang="ja-JP" altLang="en-US"/>
        </a:p>
      </dgm:t>
    </dgm:pt>
    <dgm:pt modelId="{B6A126E4-2B6A-464C-9F50-B8432C4B80F2}" type="sibTrans" cxnId="{B83E577D-D471-FF43-9BD3-6569B5687460}">
      <dgm:prSet/>
      <dgm:spPr/>
      <dgm:t>
        <a:bodyPr/>
        <a:lstStyle/>
        <a:p>
          <a:endParaRPr kumimoji="1" lang="ja-JP" altLang="en-US"/>
        </a:p>
      </dgm:t>
    </dgm:pt>
    <dgm:pt modelId="{570BAC1D-D4EE-1747-8563-4374231787F5}">
      <dgm:prSet phldrT="[テキスト]" custT="1"/>
      <dgm:spPr>
        <a:solidFill>
          <a:srgbClr val="FFFF00">
            <a:alpha val="81000"/>
          </a:srgbClr>
        </a:solidFill>
        <a:ln>
          <a:solidFill>
            <a:srgbClr val="3366FF"/>
          </a:solidFill>
        </a:ln>
      </dgm:spPr>
      <dgm:t>
        <a:bodyPr/>
        <a:lstStyle/>
        <a:p>
          <a:r>
            <a:rPr kumimoji="1" lang="en-US" altLang="ja-JP" sz="2000" dirty="0" smtClean="0">
              <a:solidFill>
                <a:srgbClr val="3366FF"/>
              </a:solidFill>
            </a:rPr>
            <a:t> </a:t>
          </a:r>
          <a:r>
            <a:rPr kumimoji="1" lang="en-US" altLang="ja-JP" sz="2400" b="1" dirty="0" smtClean="0">
              <a:solidFill>
                <a:srgbClr val="3366FF"/>
              </a:solidFill>
            </a:rPr>
            <a:t>Kyushu U. </a:t>
          </a:r>
          <a:r>
            <a:rPr kumimoji="1" lang="en-US" altLang="ja-JP" sz="2400" b="1" dirty="0" smtClean="0">
              <a:solidFill>
                <a:schemeClr val="tx1"/>
              </a:solidFill>
            </a:rPr>
            <a:t>G. Survey.</a:t>
          </a:r>
          <a:endParaRPr kumimoji="1" lang="ja-JP" altLang="en-US" sz="2400" b="1" dirty="0" smtClean="0">
            <a:solidFill>
              <a:schemeClr val="tx1"/>
            </a:solidFill>
          </a:endParaRPr>
        </a:p>
      </dgm:t>
    </dgm:pt>
    <dgm:pt modelId="{32BE5B23-A364-7242-929E-CD7D37102905}" type="parTrans" cxnId="{51D09873-8D3D-7B46-A20C-79E7A33B682A}">
      <dgm:prSet/>
      <dgm:spPr/>
      <dgm:t>
        <a:bodyPr/>
        <a:lstStyle/>
        <a:p>
          <a:endParaRPr kumimoji="1" lang="ja-JP" altLang="en-US"/>
        </a:p>
      </dgm:t>
    </dgm:pt>
    <dgm:pt modelId="{17671F48-C9D7-894C-B2BA-B991F23B8A6B}" type="sibTrans" cxnId="{51D09873-8D3D-7B46-A20C-79E7A33B682A}">
      <dgm:prSet/>
      <dgm:spPr/>
      <dgm:t>
        <a:bodyPr/>
        <a:lstStyle/>
        <a:p>
          <a:endParaRPr kumimoji="1" lang="ja-JP" altLang="en-US"/>
        </a:p>
      </dgm:t>
    </dgm:pt>
    <dgm:pt modelId="{6675350A-D255-5B47-8CC3-9126EF2FC93E}" type="pres">
      <dgm:prSet presAssocID="{24E9A87C-7D0F-B642-AA2A-1FFB79720F8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6D2D12A-9A4E-D44A-B11D-D0ED9E518B16}" type="pres">
      <dgm:prSet presAssocID="{A6ED3DDA-644F-E24C-B809-09DDCB1FAC27}" presName="node" presStyleLbl="node1" presStyleIdx="0" presStyleCnt="4" custRadScaleRad="61743" custRadScaleInc="-322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8B9D3E-053A-284F-A06C-A8628AE17BC0}" type="pres">
      <dgm:prSet presAssocID="{A6ED3DDA-644F-E24C-B809-09DDCB1FAC27}" presName="spNode" presStyleCnt="0"/>
      <dgm:spPr/>
    </dgm:pt>
    <dgm:pt modelId="{C72614D4-1C01-994D-A774-03312EAA3DDA}" type="pres">
      <dgm:prSet presAssocID="{5A6EFF81-8918-324C-A89B-E9F0AA3D45E6}" presName="sibTrans" presStyleLbl="sibTrans1D1" presStyleIdx="0" presStyleCnt="4"/>
      <dgm:spPr/>
      <dgm:t>
        <a:bodyPr/>
        <a:lstStyle/>
        <a:p>
          <a:endParaRPr kumimoji="1" lang="ja-JP" altLang="en-US"/>
        </a:p>
      </dgm:t>
    </dgm:pt>
    <dgm:pt modelId="{1B8E331B-059E-684B-860C-BB9FE57E89D3}" type="pres">
      <dgm:prSet presAssocID="{F9B1535A-8FD6-204F-AE17-5137F0B9EA04}" presName="node" presStyleLbl="node1" presStyleIdx="1" presStyleCnt="4" custScaleX="119611" custScaleY="89074" custRadScaleRad="121510" custRadScaleInc="2435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227CEA-E604-D54E-B24C-E141389B3871}" type="pres">
      <dgm:prSet presAssocID="{F9B1535A-8FD6-204F-AE17-5137F0B9EA04}" presName="spNode" presStyleCnt="0"/>
      <dgm:spPr/>
    </dgm:pt>
    <dgm:pt modelId="{B53FD201-EA8B-0642-96D0-A2087724176E}" type="pres">
      <dgm:prSet presAssocID="{54113188-D59C-0E43-9B15-7F20DE225937}" presName="sibTrans" presStyleLbl="sibTrans1D1" presStyleIdx="1" presStyleCnt="4"/>
      <dgm:spPr/>
      <dgm:t>
        <a:bodyPr/>
        <a:lstStyle/>
        <a:p>
          <a:endParaRPr kumimoji="1" lang="ja-JP" altLang="en-US"/>
        </a:p>
      </dgm:t>
    </dgm:pt>
    <dgm:pt modelId="{35CD1A8E-602B-5944-B3ED-1E44DBBC8FE8}" type="pres">
      <dgm:prSet presAssocID="{4624623E-EFD7-E544-94E7-466A5D9DBF3B}" presName="node" presStyleLbl="node1" presStyleIdx="2" presStyleCnt="4" custScaleX="218859" custScaleY="117007" custRadScaleRad="90662" custRadScaleInc="371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C85EB16-6D2D-6D40-9F13-DC51914D5397}" type="pres">
      <dgm:prSet presAssocID="{4624623E-EFD7-E544-94E7-466A5D9DBF3B}" presName="spNode" presStyleCnt="0"/>
      <dgm:spPr/>
    </dgm:pt>
    <dgm:pt modelId="{EDBABA9E-0474-FA41-BE9A-BFA1DEB0D0B7}" type="pres">
      <dgm:prSet presAssocID="{B6A126E4-2B6A-464C-9F50-B8432C4B80F2}" presName="sibTrans" presStyleLbl="sibTrans1D1" presStyleIdx="2" presStyleCnt="4"/>
      <dgm:spPr/>
      <dgm:t>
        <a:bodyPr/>
        <a:lstStyle/>
        <a:p>
          <a:endParaRPr kumimoji="1" lang="ja-JP" altLang="en-US"/>
        </a:p>
      </dgm:t>
    </dgm:pt>
    <dgm:pt modelId="{35F51D32-B840-824E-B5EA-00A1778C7607}" type="pres">
      <dgm:prSet presAssocID="{570BAC1D-D4EE-1747-8563-4374231787F5}" presName="node" presStyleLbl="node1" presStyleIdx="3" presStyleCnt="4" custScaleX="116825" custScaleY="77733" custRadScaleRad="122324" custRadScaleInc="-2059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BE32353-5F9E-124D-89A5-D3CFBD54D606}" type="pres">
      <dgm:prSet presAssocID="{570BAC1D-D4EE-1747-8563-4374231787F5}" presName="spNode" presStyleCnt="0"/>
      <dgm:spPr/>
    </dgm:pt>
    <dgm:pt modelId="{7E91D2D6-8CF1-7C4D-842C-E2EAD6635CF8}" type="pres">
      <dgm:prSet presAssocID="{17671F48-C9D7-894C-B2BA-B991F23B8A6B}" presName="sibTrans" presStyleLbl="sibTrans1D1" presStyleIdx="3" presStyleCnt="4"/>
      <dgm:spPr/>
      <dgm:t>
        <a:bodyPr/>
        <a:lstStyle/>
        <a:p>
          <a:endParaRPr kumimoji="1" lang="ja-JP" altLang="en-US"/>
        </a:p>
      </dgm:t>
    </dgm:pt>
  </dgm:ptLst>
  <dgm:cxnLst>
    <dgm:cxn modelId="{2C955FA3-37AE-6440-8F3B-E28F8427CB09}" srcId="{24E9A87C-7D0F-B642-AA2A-1FFB79720F8E}" destId="{A6ED3DDA-644F-E24C-B809-09DDCB1FAC27}" srcOrd="0" destOrd="0" parTransId="{7CDC4EE9-1DA2-1C4B-AE58-B0E8BE35490E}" sibTransId="{5A6EFF81-8918-324C-A89B-E9F0AA3D45E6}"/>
    <dgm:cxn modelId="{7D91587E-9975-3340-A2FE-9953E2EAD8AF}" type="presOf" srcId="{4624623E-EFD7-E544-94E7-466A5D9DBF3B}" destId="{35CD1A8E-602B-5944-B3ED-1E44DBBC8FE8}" srcOrd="0" destOrd="0" presId="urn:microsoft.com/office/officeart/2005/8/layout/cycle6"/>
    <dgm:cxn modelId="{651BBD39-9711-DD42-80DC-C5AE72ED1ADA}" type="presOf" srcId="{B6A126E4-2B6A-464C-9F50-B8432C4B80F2}" destId="{EDBABA9E-0474-FA41-BE9A-BFA1DEB0D0B7}" srcOrd="0" destOrd="0" presId="urn:microsoft.com/office/officeart/2005/8/layout/cycle6"/>
    <dgm:cxn modelId="{96736BC2-4E98-A44B-84D1-D89B60F28378}" srcId="{24E9A87C-7D0F-B642-AA2A-1FFB79720F8E}" destId="{F9B1535A-8FD6-204F-AE17-5137F0B9EA04}" srcOrd="1" destOrd="0" parTransId="{FE12A59F-F247-C446-BCEC-C3E2C33D3E78}" sibTransId="{54113188-D59C-0E43-9B15-7F20DE225937}"/>
    <dgm:cxn modelId="{B83E577D-D471-FF43-9BD3-6569B5687460}" srcId="{24E9A87C-7D0F-B642-AA2A-1FFB79720F8E}" destId="{4624623E-EFD7-E544-94E7-466A5D9DBF3B}" srcOrd="2" destOrd="0" parTransId="{E19A8D76-D1E8-C748-A31A-19D0CF9566DF}" sibTransId="{B6A126E4-2B6A-464C-9F50-B8432C4B80F2}"/>
    <dgm:cxn modelId="{CD3160C1-18F4-D44A-999B-DB92F85345AC}" type="presOf" srcId="{F9B1535A-8FD6-204F-AE17-5137F0B9EA04}" destId="{1B8E331B-059E-684B-860C-BB9FE57E89D3}" srcOrd="0" destOrd="0" presId="urn:microsoft.com/office/officeart/2005/8/layout/cycle6"/>
    <dgm:cxn modelId="{6D3EAFB2-6174-704E-8B3B-72ADB2B174DF}" type="presOf" srcId="{54113188-D59C-0E43-9B15-7F20DE225937}" destId="{B53FD201-EA8B-0642-96D0-A2087724176E}" srcOrd="0" destOrd="0" presId="urn:microsoft.com/office/officeart/2005/8/layout/cycle6"/>
    <dgm:cxn modelId="{6E57C935-D548-C34C-AFE6-DCBFEF8494F5}" type="presOf" srcId="{24E9A87C-7D0F-B642-AA2A-1FFB79720F8E}" destId="{6675350A-D255-5B47-8CC3-9126EF2FC93E}" srcOrd="0" destOrd="0" presId="urn:microsoft.com/office/officeart/2005/8/layout/cycle6"/>
    <dgm:cxn modelId="{55271F31-942A-224C-9D4E-ABAB71F1C45A}" type="presOf" srcId="{570BAC1D-D4EE-1747-8563-4374231787F5}" destId="{35F51D32-B840-824E-B5EA-00A1778C7607}" srcOrd="0" destOrd="0" presId="urn:microsoft.com/office/officeart/2005/8/layout/cycle6"/>
    <dgm:cxn modelId="{775F12CB-B0B9-624B-AA6D-B4AA278A6418}" type="presOf" srcId="{A6ED3DDA-644F-E24C-B809-09DDCB1FAC27}" destId="{56D2D12A-9A4E-D44A-B11D-D0ED9E518B16}" srcOrd="0" destOrd="0" presId="urn:microsoft.com/office/officeart/2005/8/layout/cycle6"/>
    <dgm:cxn modelId="{0DFAEC21-D7D6-2341-89A9-8E3A707E5F46}" type="presOf" srcId="{17671F48-C9D7-894C-B2BA-B991F23B8A6B}" destId="{7E91D2D6-8CF1-7C4D-842C-E2EAD6635CF8}" srcOrd="0" destOrd="0" presId="urn:microsoft.com/office/officeart/2005/8/layout/cycle6"/>
    <dgm:cxn modelId="{51D09873-8D3D-7B46-A20C-79E7A33B682A}" srcId="{24E9A87C-7D0F-B642-AA2A-1FFB79720F8E}" destId="{570BAC1D-D4EE-1747-8563-4374231787F5}" srcOrd="3" destOrd="0" parTransId="{32BE5B23-A364-7242-929E-CD7D37102905}" sibTransId="{17671F48-C9D7-894C-B2BA-B991F23B8A6B}"/>
    <dgm:cxn modelId="{2F5301D6-8FB4-784F-943D-2855A2161372}" type="presOf" srcId="{5A6EFF81-8918-324C-A89B-E9F0AA3D45E6}" destId="{C72614D4-1C01-994D-A774-03312EAA3DDA}" srcOrd="0" destOrd="0" presId="urn:microsoft.com/office/officeart/2005/8/layout/cycle6"/>
    <dgm:cxn modelId="{8BC6974F-A0EF-CA43-9EDE-7BE8524ECE67}" type="presParOf" srcId="{6675350A-D255-5B47-8CC3-9126EF2FC93E}" destId="{56D2D12A-9A4E-D44A-B11D-D0ED9E518B16}" srcOrd="0" destOrd="0" presId="urn:microsoft.com/office/officeart/2005/8/layout/cycle6"/>
    <dgm:cxn modelId="{D20FB6AE-F26B-5D49-B507-B374BDEB775F}" type="presParOf" srcId="{6675350A-D255-5B47-8CC3-9126EF2FC93E}" destId="{088B9D3E-053A-284F-A06C-A8628AE17BC0}" srcOrd="1" destOrd="0" presId="urn:microsoft.com/office/officeart/2005/8/layout/cycle6"/>
    <dgm:cxn modelId="{134511DA-4451-7246-93CF-1DF286B2FE62}" type="presParOf" srcId="{6675350A-D255-5B47-8CC3-9126EF2FC93E}" destId="{C72614D4-1C01-994D-A774-03312EAA3DDA}" srcOrd="2" destOrd="0" presId="urn:microsoft.com/office/officeart/2005/8/layout/cycle6"/>
    <dgm:cxn modelId="{E81D3470-16F5-184E-BDEE-CF9E80B11452}" type="presParOf" srcId="{6675350A-D255-5B47-8CC3-9126EF2FC93E}" destId="{1B8E331B-059E-684B-860C-BB9FE57E89D3}" srcOrd="3" destOrd="0" presId="urn:microsoft.com/office/officeart/2005/8/layout/cycle6"/>
    <dgm:cxn modelId="{E23D189F-11C0-C64B-8855-46AC2D4D2F2E}" type="presParOf" srcId="{6675350A-D255-5B47-8CC3-9126EF2FC93E}" destId="{FC227CEA-E604-D54E-B24C-E141389B3871}" srcOrd="4" destOrd="0" presId="urn:microsoft.com/office/officeart/2005/8/layout/cycle6"/>
    <dgm:cxn modelId="{7641820D-CA9C-574F-BC06-D88C12DE8551}" type="presParOf" srcId="{6675350A-D255-5B47-8CC3-9126EF2FC93E}" destId="{B53FD201-EA8B-0642-96D0-A2087724176E}" srcOrd="5" destOrd="0" presId="urn:microsoft.com/office/officeart/2005/8/layout/cycle6"/>
    <dgm:cxn modelId="{3E8731D4-81B1-914C-8BFF-742B017A2535}" type="presParOf" srcId="{6675350A-D255-5B47-8CC3-9126EF2FC93E}" destId="{35CD1A8E-602B-5944-B3ED-1E44DBBC8FE8}" srcOrd="6" destOrd="0" presId="urn:microsoft.com/office/officeart/2005/8/layout/cycle6"/>
    <dgm:cxn modelId="{CB76FFE9-E6C8-EC48-95F6-A72E71DD1603}" type="presParOf" srcId="{6675350A-D255-5B47-8CC3-9126EF2FC93E}" destId="{EC85EB16-6D2D-6D40-9F13-DC51914D5397}" srcOrd="7" destOrd="0" presId="urn:microsoft.com/office/officeart/2005/8/layout/cycle6"/>
    <dgm:cxn modelId="{D30BA129-F3D4-D546-AC3D-B91ABC30BC76}" type="presParOf" srcId="{6675350A-D255-5B47-8CC3-9126EF2FC93E}" destId="{EDBABA9E-0474-FA41-BE9A-BFA1DEB0D0B7}" srcOrd="8" destOrd="0" presId="urn:microsoft.com/office/officeart/2005/8/layout/cycle6"/>
    <dgm:cxn modelId="{D0BF8096-4AB8-BD48-92B2-F25A62E1A9F4}" type="presParOf" srcId="{6675350A-D255-5B47-8CC3-9126EF2FC93E}" destId="{35F51D32-B840-824E-B5EA-00A1778C7607}" srcOrd="9" destOrd="0" presId="urn:microsoft.com/office/officeart/2005/8/layout/cycle6"/>
    <dgm:cxn modelId="{C652FDA7-4A5B-3341-884E-AEFE42DAA98D}" type="presParOf" srcId="{6675350A-D255-5B47-8CC3-9126EF2FC93E}" destId="{4BE32353-5F9E-124D-89A5-D3CFBD54D606}" srcOrd="10" destOrd="0" presId="urn:microsoft.com/office/officeart/2005/8/layout/cycle6"/>
    <dgm:cxn modelId="{8F1E7E60-20C5-744A-B435-9E5F273C0435}" type="presParOf" srcId="{6675350A-D255-5B47-8CC3-9126EF2FC93E}" destId="{7E91D2D6-8CF1-7C4D-842C-E2EAD6635CF8}" srcOrd="11" destOrd="0" presId="urn:microsoft.com/office/officeart/2005/8/layout/cycle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D58E9F-AC4C-2349-9DBC-5F48C52469A8}">
      <dsp:nvSpPr>
        <dsp:cNvPr id="0" name=""/>
        <dsp:cNvSpPr/>
      </dsp:nvSpPr>
      <dsp:spPr>
        <a:xfrm>
          <a:off x="3164943" y="2519261"/>
          <a:ext cx="2190121" cy="2190121"/>
        </a:xfrm>
        <a:prstGeom prst="ellipse">
          <a:avLst/>
        </a:prstGeom>
        <a:solidFill>
          <a:srgbClr val="008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rgbClr val="FFFF00"/>
              </a:solidFill>
            </a:rPr>
            <a:t>Full</a:t>
          </a:r>
          <a:r>
            <a:rPr lang="en-US" sz="2600" kern="1200" baseline="0" dirty="0" smtClean="0">
              <a:solidFill>
                <a:srgbClr val="FFFF00"/>
              </a:solidFill>
            </a:rPr>
            <a:t> systems integration testing</a:t>
          </a:r>
          <a:endParaRPr lang="en-US" sz="2600" kern="1200" dirty="0">
            <a:solidFill>
              <a:srgbClr val="FFFF00"/>
            </a:solidFill>
          </a:endParaRPr>
        </a:p>
      </dsp:txBody>
      <dsp:txXfrm>
        <a:off x="3485679" y="2839997"/>
        <a:ext cx="1548649" cy="1548649"/>
      </dsp:txXfrm>
    </dsp:sp>
    <dsp:sp modelId="{8B65363F-9498-9544-8C7B-F908C771B374}">
      <dsp:nvSpPr>
        <dsp:cNvPr id="0" name=""/>
        <dsp:cNvSpPr/>
      </dsp:nvSpPr>
      <dsp:spPr>
        <a:xfrm rot="13220311">
          <a:off x="1241749" y="1740889"/>
          <a:ext cx="2359386" cy="624184"/>
        </a:xfrm>
        <a:prstGeom prst="leftArrow">
          <a:avLst>
            <a:gd name="adj1" fmla="val 60000"/>
            <a:gd name="adj2" fmla="val 50000"/>
          </a:avLst>
        </a:prstGeom>
        <a:solidFill>
          <a:srgbClr val="95B3D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F2D8E8-ED35-6349-95C7-082DBB9D5DDF}">
      <dsp:nvSpPr>
        <dsp:cNvPr id="0" name=""/>
        <dsp:cNvSpPr/>
      </dsp:nvSpPr>
      <dsp:spPr>
        <a:xfrm>
          <a:off x="298599" y="457117"/>
          <a:ext cx="2447282" cy="1664492"/>
        </a:xfrm>
        <a:prstGeom prst="roundRect">
          <a:avLst>
            <a:gd name="adj" fmla="val 10000"/>
          </a:avLst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FLASH (DESY)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TDP focus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7 CM → 1.2 </a:t>
          </a:r>
          <a:r>
            <a:rPr lang="en-US" sz="1500" kern="1200" dirty="0" err="1" smtClean="0"/>
            <a:t>GeV</a:t>
          </a:r>
          <a:r>
            <a:rPr lang="en-US" sz="1500" kern="1200" dirty="0" smtClean="0"/>
            <a:t> beam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photon user facility</a:t>
          </a:r>
          <a:endParaRPr lang="en-US" sz="1500" kern="1200" dirty="0"/>
        </a:p>
      </dsp:txBody>
      <dsp:txXfrm>
        <a:off x="347350" y="505868"/>
        <a:ext cx="2349780" cy="1566990"/>
      </dsp:txXfrm>
    </dsp:sp>
    <dsp:sp modelId="{1504EEAA-D4BE-9645-8FAE-E09CF5160600}">
      <dsp:nvSpPr>
        <dsp:cNvPr id="0" name=""/>
        <dsp:cNvSpPr/>
      </dsp:nvSpPr>
      <dsp:spPr>
        <a:xfrm rot="16762332">
          <a:off x="3771623" y="1324229"/>
          <a:ext cx="1629700" cy="624184"/>
        </a:xfrm>
        <a:prstGeom prst="leftArrow">
          <a:avLst>
            <a:gd name="adj1" fmla="val 60000"/>
            <a:gd name="adj2" fmla="val 50000"/>
          </a:avLst>
        </a:prstGeom>
        <a:solidFill>
          <a:srgbClr val="95B3D7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0B84A9-7803-EE48-BF88-FA70D2D907EA}">
      <dsp:nvSpPr>
        <dsp:cNvPr id="0" name=""/>
        <dsp:cNvSpPr/>
      </dsp:nvSpPr>
      <dsp:spPr>
        <a:xfrm>
          <a:off x="3678862" y="102"/>
          <a:ext cx="2080615" cy="1664492"/>
        </a:xfrm>
        <a:prstGeom prst="roundRect">
          <a:avLst>
            <a:gd name="adj" fmla="val 10000"/>
          </a:avLst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NML (FNAL)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Under construction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Up to 6 cryomodules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Operation: end 2012</a:t>
          </a:r>
          <a:endParaRPr lang="en-US" sz="1500" kern="1200" dirty="0"/>
        </a:p>
        <a:p>
          <a:pPr marL="228600" lvl="2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(3 CM)</a:t>
          </a:r>
          <a:endParaRPr lang="en-US" sz="1500" kern="1200" dirty="0"/>
        </a:p>
      </dsp:txBody>
      <dsp:txXfrm>
        <a:off x="3727613" y="48853"/>
        <a:ext cx="1983113" cy="1566990"/>
      </dsp:txXfrm>
    </dsp:sp>
    <dsp:sp modelId="{49FB0926-22F4-5C4B-ADBC-C257B84E72FB}">
      <dsp:nvSpPr>
        <dsp:cNvPr id="0" name=""/>
        <dsp:cNvSpPr/>
      </dsp:nvSpPr>
      <dsp:spPr>
        <a:xfrm rot="20581025">
          <a:off x="5376082" y="2651217"/>
          <a:ext cx="2031120" cy="624184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23C4142-EC50-BB44-A521-509D6EEC557B}">
      <dsp:nvSpPr>
        <dsp:cNvPr id="0" name=""/>
        <dsp:cNvSpPr/>
      </dsp:nvSpPr>
      <dsp:spPr>
        <a:xfrm>
          <a:off x="6295062" y="1834431"/>
          <a:ext cx="2135709" cy="1664492"/>
        </a:xfrm>
        <a:prstGeom prst="roundRect">
          <a:avLst>
            <a:gd name="adj" fmla="val 10000"/>
          </a:avLst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STF (KEK)</a:t>
          </a:r>
          <a:endParaRPr lang="en-US" sz="19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“Quantum Beam” experiment 2011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1 CM with beam 2013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(2 CM 2015)</a:t>
          </a:r>
          <a:endParaRPr lang="en-US" sz="1500" kern="1200" dirty="0"/>
        </a:p>
      </dsp:txBody>
      <dsp:txXfrm>
        <a:off x="6343813" y="1883182"/>
        <a:ext cx="2038207" cy="15669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D2D12A-9A4E-D44A-B11D-D0ED9E518B16}">
      <dsp:nvSpPr>
        <dsp:cNvPr id="0" name=""/>
        <dsp:cNvSpPr/>
      </dsp:nvSpPr>
      <dsp:spPr>
        <a:xfrm>
          <a:off x="2467990" y="642963"/>
          <a:ext cx="1669884" cy="1085424"/>
        </a:xfrm>
        <a:prstGeom prst="roundRect">
          <a:avLst/>
        </a:prstGeom>
        <a:solidFill>
          <a:srgbClr val="CCFFCC">
            <a:alpha val="74000"/>
          </a:srgbClr>
        </a:solidFill>
        <a:ln>
          <a:solidFill>
            <a:srgbClr val="008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4400" b="1" kern="1200" dirty="0" smtClean="0">
              <a:solidFill>
                <a:srgbClr val="FF0000"/>
              </a:solidFill>
            </a:rPr>
            <a:t>KEK</a:t>
          </a:r>
          <a:endParaRPr kumimoji="1" lang="ja-JP" altLang="en-US" sz="4400" b="1" kern="1200" dirty="0">
            <a:solidFill>
              <a:srgbClr val="FF0000"/>
            </a:solidFill>
          </a:endParaRPr>
        </a:p>
      </dsp:txBody>
      <dsp:txXfrm>
        <a:off x="2520976" y="695949"/>
        <a:ext cx="1563912" cy="979452"/>
      </dsp:txXfrm>
    </dsp:sp>
    <dsp:sp modelId="{C72614D4-1C01-994D-A774-03312EAA3DDA}">
      <dsp:nvSpPr>
        <dsp:cNvPr id="0" name=""/>
        <dsp:cNvSpPr/>
      </dsp:nvSpPr>
      <dsp:spPr>
        <a:xfrm>
          <a:off x="2411380" y="1543218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1741067" y="773"/>
              </a:moveTo>
              <a:arcTo wR="1793754" hR="1793754" stAng="16099010" swAng="28219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8E331B-059E-684B-860C-BB9FE57E89D3}">
      <dsp:nvSpPr>
        <dsp:cNvPr id="0" name=""/>
        <dsp:cNvSpPr/>
      </dsp:nvSpPr>
      <dsp:spPr>
        <a:xfrm>
          <a:off x="4484841" y="2086780"/>
          <a:ext cx="1997365" cy="966831"/>
        </a:xfrm>
        <a:prstGeom prst="roundRect">
          <a:avLst/>
        </a:prstGeom>
        <a:solidFill>
          <a:srgbClr val="FFFF00">
            <a:alpha val="78000"/>
          </a:srgbClr>
        </a:solidFill>
        <a:ln>
          <a:solidFill>
            <a:srgbClr val="3366FF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b="1" kern="1200" dirty="0" smtClean="0">
              <a:solidFill>
                <a:srgbClr val="3366FF"/>
              </a:solidFill>
            </a:rPr>
            <a:t>Tohoku U. </a:t>
          </a:r>
          <a:r>
            <a:rPr kumimoji="1" lang="en-US" altLang="ja-JP" sz="2400" b="1" kern="1200" dirty="0" smtClean="0">
              <a:solidFill>
                <a:srgbClr val="000000"/>
              </a:solidFill>
            </a:rPr>
            <a:t>G. Survey </a:t>
          </a:r>
          <a:endParaRPr kumimoji="1" lang="ja-JP" altLang="en-US" sz="2400" b="1" kern="1200" dirty="0" smtClean="0">
            <a:solidFill>
              <a:srgbClr val="000000"/>
            </a:solidFill>
          </a:endParaRPr>
        </a:p>
      </dsp:txBody>
      <dsp:txXfrm>
        <a:off x="4532038" y="2133977"/>
        <a:ext cx="1902971" cy="872437"/>
      </dsp:txXfrm>
    </dsp:sp>
    <dsp:sp modelId="{B53FD201-EA8B-0642-96D0-A2087724176E}">
      <dsp:nvSpPr>
        <dsp:cNvPr id="0" name=""/>
        <dsp:cNvSpPr/>
      </dsp:nvSpPr>
      <dsp:spPr>
        <a:xfrm>
          <a:off x="1783810" y="-141430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2910112" y="3197783"/>
              </a:moveTo>
              <a:arcTo wR="1793754" hR="1793754" stAng="3090685" swAng="82811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D1A8E-602B-5944-B3ED-1E44DBBC8FE8}">
      <dsp:nvSpPr>
        <dsp:cNvPr id="0" name=""/>
        <dsp:cNvSpPr/>
      </dsp:nvSpPr>
      <dsp:spPr>
        <a:xfrm>
          <a:off x="1462692" y="3283971"/>
          <a:ext cx="3654691" cy="1270022"/>
        </a:xfrm>
        <a:prstGeom prst="roundRect">
          <a:avLst/>
        </a:prstGeom>
        <a:solidFill>
          <a:srgbClr val="CCFFCC">
            <a:alpha val="81000"/>
          </a:srgbClr>
        </a:solidFill>
        <a:ln>
          <a:solidFill>
            <a:srgbClr val="008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800" b="1" kern="1200" dirty="0" smtClean="0">
              <a:solidFill>
                <a:srgbClr val="008000"/>
              </a:solidFill>
            </a:rPr>
            <a:t>Nomura Research</a:t>
          </a:r>
          <a:r>
            <a:rPr kumimoji="1" lang="en-US" altLang="ja-JP" sz="2800" b="1" kern="1200" dirty="0" smtClean="0">
              <a:solidFill>
                <a:srgbClr val="FF0000"/>
              </a:solidFill>
            </a:rPr>
            <a:t> </a:t>
          </a:r>
          <a:r>
            <a:rPr kumimoji="1" lang="en-US" altLang="ja-JP" sz="2800" b="1" kern="1200" dirty="0" smtClean="0">
              <a:solidFill>
                <a:srgbClr val="000000"/>
              </a:solidFill>
            </a:rPr>
            <a:t>Common Subject: </a:t>
          </a:r>
          <a:r>
            <a:rPr kumimoji="1" lang="en-US" altLang="ja-JP" sz="2800" b="1" kern="1200" dirty="0" smtClean="0">
              <a:solidFill>
                <a:srgbClr val="FF0000"/>
              </a:solidFill>
            </a:rPr>
            <a:t>Central Campus </a:t>
          </a:r>
          <a:endParaRPr kumimoji="1" lang="ja-JP" altLang="en-US" sz="2800" b="1" kern="1200" dirty="0" smtClean="0">
            <a:solidFill>
              <a:srgbClr val="FF0000"/>
            </a:solidFill>
          </a:endParaRPr>
        </a:p>
      </dsp:txBody>
      <dsp:txXfrm>
        <a:off x="1524689" y="3345968"/>
        <a:ext cx="3530697" cy="1146028"/>
      </dsp:txXfrm>
    </dsp:sp>
    <dsp:sp modelId="{EDBABA9E-0474-FA41-BE9A-BFA1DEB0D0B7}">
      <dsp:nvSpPr>
        <dsp:cNvPr id="0" name=""/>
        <dsp:cNvSpPr/>
      </dsp:nvSpPr>
      <dsp:spPr>
        <a:xfrm>
          <a:off x="1216009" y="-160470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1086127" y="3442031"/>
              </a:moveTo>
              <a:arcTo wR="1793754" hR="1793754" stAng="6794069" swAng="115767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51D32-B840-824E-B5EA-00A1778C7607}">
      <dsp:nvSpPr>
        <dsp:cNvPr id="0" name=""/>
        <dsp:cNvSpPr/>
      </dsp:nvSpPr>
      <dsp:spPr>
        <a:xfrm>
          <a:off x="164754" y="2107276"/>
          <a:ext cx="1950842" cy="843733"/>
        </a:xfrm>
        <a:prstGeom prst="roundRect">
          <a:avLst/>
        </a:prstGeom>
        <a:solidFill>
          <a:srgbClr val="FFFF00">
            <a:alpha val="81000"/>
          </a:srgbClr>
        </a:solidFill>
        <a:ln>
          <a:solidFill>
            <a:srgbClr val="3366FF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000" kern="1200" dirty="0" smtClean="0">
              <a:solidFill>
                <a:srgbClr val="3366FF"/>
              </a:solidFill>
            </a:rPr>
            <a:t> </a:t>
          </a:r>
          <a:r>
            <a:rPr kumimoji="1" lang="en-US" altLang="ja-JP" sz="2400" b="1" kern="1200" dirty="0" smtClean="0">
              <a:solidFill>
                <a:srgbClr val="3366FF"/>
              </a:solidFill>
            </a:rPr>
            <a:t>Kyushu U. </a:t>
          </a:r>
          <a:r>
            <a:rPr kumimoji="1" lang="en-US" altLang="ja-JP" sz="2400" b="1" kern="1200" dirty="0" smtClean="0">
              <a:solidFill>
                <a:schemeClr val="tx1"/>
              </a:solidFill>
            </a:rPr>
            <a:t>G. Survey.</a:t>
          </a:r>
          <a:endParaRPr kumimoji="1" lang="ja-JP" altLang="en-US" sz="2400" b="1" kern="1200" dirty="0" smtClean="0">
            <a:solidFill>
              <a:schemeClr val="tx1"/>
            </a:solidFill>
          </a:endParaRPr>
        </a:p>
      </dsp:txBody>
      <dsp:txXfrm>
        <a:off x="205942" y="2148464"/>
        <a:ext cx="1868466" cy="761357"/>
      </dsp:txXfrm>
    </dsp:sp>
    <dsp:sp modelId="{7E91D2D6-8CF1-7C4D-842C-E2EAD6635CF8}">
      <dsp:nvSpPr>
        <dsp:cNvPr id="0" name=""/>
        <dsp:cNvSpPr/>
      </dsp:nvSpPr>
      <dsp:spPr>
        <a:xfrm>
          <a:off x="605711" y="1586106"/>
          <a:ext cx="3587508" cy="3587508"/>
        </a:xfrm>
        <a:custGeom>
          <a:avLst/>
          <a:gdLst/>
          <a:ahLst/>
          <a:cxnLst/>
          <a:rect l="0" t="0" r="0" b="0"/>
          <a:pathLst>
            <a:path>
              <a:moveTo>
                <a:pt x="539790" y="511128"/>
              </a:moveTo>
              <a:arcTo wR="1793754" hR="1793754" stAng="13538842" swAng="27651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1021F-1B2F-104D-A3F3-5E68819C61A0}" type="datetimeFigureOut">
              <a:rPr kumimoji="1" lang="ja-JP" altLang="en-US" smtClean="0"/>
              <a:t>13/05/27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0C61D-02FE-B140-A9D8-BF6A3DC80F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4125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81809-EEA2-4C44-89D6-AB1A586285E9}" type="datetimeFigureOut">
              <a:rPr kumimoji="1" lang="ja-JP" altLang="en-US" smtClean="0"/>
              <a:t>13/05/27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BABEB-6D95-684C-B0FF-8D03C10A81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63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5771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457154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02756" indent="-270291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81164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13629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46095" indent="-216233" defTabSz="914485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378560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11026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243491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675957" indent="-216233" defTabSz="914485" eaLnBrk="0" fontAlgn="ctr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fld id="{6BC45B49-FEF6-504A-9F75-4D27FAED44BC}" type="slidenum">
              <a:rPr lang="en-US" altLang="ja-JP" sz="1200"/>
              <a:pPr>
                <a:defRPr/>
              </a:pPr>
              <a:t>5</a:t>
            </a:fld>
            <a:endParaRPr lang="en-US" altLang="ja-JP" sz="1200"/>
          </a:p>
        </p:txBody>
      </p:sp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414" y="8685894"/>
            <a:ext cx="2972098" cy="45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2" tIns="45716" rIns="91432" bIns="45716" anchor="b"/>
          <a:lstStyle>
            <a:lvl1pPr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66788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66788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fontAlgn="base"/>
            <a:fld id="{DFA20F94-FFD1-6F4A-8C0C-56CD0AB4CAE8}" type="slidenum">
              <a:rPr kumimoji="0" lang="en-US" altLang="ja-JP" sz="1200"/>
              <a:pPr algn="r" fontAlgn="base"/>
              <a:t>5</a:t>
            </a:fld>
            <a:endParaRPr kumimoji="0" lang="en-US" altLang="ja-JP" sz="120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lIns="86486" tIns="43243" rIns="86486" bIns="43243"/>
          <a:lstStyle/>
          <a:p>
            <a:pPr eaLnBrk="1" hangingPunct="1">
              <a:defRPr/>
            </a:pPr>
            <a:endParaRPr kumimoji="0" lang="ja-JP" alt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4C1E0-E7B0-48DC-B936-C26628212BF3}" type="slidenum">
              <a:rPr kumimoji="1" lang="ja-JP" altLang="en-US" smtClean="0"/>
              <a:t>65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ECFA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15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379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37081" indent="-283493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33970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587558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41147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494735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48323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01911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55499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fld id="{32D419B5-892F-4670-9926-7420D7925401}" type="slidenum">
              <a:rPr lang="en-US" altLang="ja-JP">
                <a:ea typeface="ＭＳ Ｐゴシック" pitchFamily="50" charset="-128"/>
              </a:rPr>
              <a:pPr/>
              <a:t>66</a:t>
            </a:fld>
            <a:endParaRPr lang="en-US" altLang="ja-JP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4759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584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37081" indent="-283493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33970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587558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41147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494735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48323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01911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55499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fld id="{F789BD0F-CD5F-44E0-B5FD-1BB23EF66C24}" type="slidenum">
              <a:rPr lang="en-US" altLang="ja-JP">
                <a:ea typeface="ＭＳ Ｐゴシック" pitchFamily="50" charset="-128"/>
              </a:rPr>
              <a:pPr/>
              <a:t>67</a:t>
            </a:fld>
            <a:endParaRPr lang="en-US" altLang="ja-JP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9470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92C0A8-A073-4C4E-B5AE-C39213BA23F6}" type="slidenum">
              <a:rPr lang="en-US" altLang="ja-JP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14</a:t>
            </a:fld>
            <a:endParaRPr lang="en-US" altLang="ja-JP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2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22F219C0-150A-484E-AA08-8029E689D6B7}" type="slidenum">
              <a:rPr kumimoji="0" lang="en-US" altLang="ja-JP" sz="1200"/>
              <a:pPr/>
              <a:t>18</a:t>
            </a:fld>
            <a:endParaRPr kumimoji="0" lang="en-US" altLang="ja-JP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49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06850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>
              <a:ea typeface="ＭＳ Ｐ明朝" charset="0"/>
              <a:cs typeface="ＭＳ Ｐ明朝" charset="0"/>
            </a:endParaRPr>
          </a:p>
        </p:txBody>
      </p:sp>
      <p:sp>
        <p:nvSpPr>
          <p:cNvPr id="206851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1586BAA-1E06-AF42-8FDE-1A761E5073D0}" type="slidenum">
              <a:rPr lang="en-US" altLang="ja-JP" sz="1200">
                <a:solidFill>
                  <a:srgbClr val="000000"/>
                </a:solidFill>
              </a:rPr>
              <a:pPr/>
              <a:t>29</a:t>
            </a:fld>
            <a:endParaRPr lang="en-US" altLang="ja-JP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B367C1-09C9-4E41-AAF3-4E48F1833729}" type="slidenum">
              <a:rPr lang="en-US" altLang="ja-JP"/>
              <a:pPr/>
              <a:t>30</a:t>
            </a:fld>
            <a:endParaRPr lang="en-US" altLang="ja-JP"/>
          </a:p>
        </p:txBody>
      </p:sp>
      <p:sp>
        <p:nvSpPr>
          <p:cNvPr id="423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584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1pPr>
            <a:lvl2pPr marL="737081" indent="-283493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2pPr>
            <a:lvl3pPr marL="1133970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3pPr>
            <a:lvl4pPr marL="1587558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4pPr>
            <a:lvl5pPr marL="2041147" indent="-226794" defTabSz="910326"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5pPr>
            <a:lvl6pPr marL="2494735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6pPr>
            <a:lvl7pPr marL="2948323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7pPr>
            <a:lvl8pPr marL="3401911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8pPr>
            <a:lvl9pPr marL="3855499" indent="-226794" defTabSz="910326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itchFamily="34" charset="0"/>
                <a:ea typeface="ＭＳ Ｐ明朝" pitchFamily="18" charset="-128"/>
              </a:defRPr>
            </a:lvl9pPr>
          </a:lstStyle>
          <a:p>
            <a:fld id="{F789BD0F-CD5F-44E0-B5FD-1BB23EF66C24}" type="slidenum">
              <a:rPr lang="en-US" altLang="ja-JP">
                <a:ea typeface="ＭＳ Ｐゴシック" pitchFamily="50" charset="-128"/>
              </a:rPr>
              <a:pPr/>
              <a:t>52</a:t>
            </a:fld>
            <a:endParaRPr lang="en-US" altLang="ja-JP"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94707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obvious possible approach to minimizing</a:t>
            </a:r>
            <a:r>
              <a:rPr lang="en-US" baseline="0" dirty="0" smtClean="0"/>
              <a:t> downtime for physics.</a:t>
            </a:r>
          </a:p>
          <a:p>
            <a:r>
              <a:rPr lang="en-US" dirty="0" smtClean="0"/>
              <a:t>Assume something like a total of 5</a:t>
            </a:r>
            <a:r>
              <a:rPr lang="en-US" baseline="0" dirty="0" smtClean="0"/>
              <a:t> year construction with perhaps 12-18 months with no physics??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55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0907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2ADA0-9038-FF48-ACF9-426B725702C8}" type="slidenum">
              <a:rPr lang="en-US" altLang="ja-JP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60</a:t>
            </a:fld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ja-JP" alt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0.e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1.jpe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6.emf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1.jpeg"/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png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8815422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9947735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5308471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7252735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8339464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5092300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249864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9950546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0164631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6361495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467308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12/05/14</a:t>
            </a: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KEK-LC-Meeting</a:t>
            </a: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152953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656789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855959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172709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61292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645204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75228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87469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4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7186457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33192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885227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4976720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246042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>
                <a:defRPr/>
              </a:pPr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644015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881"/>
            <a:ext cx="7772400" cy="1470025"/>
          </a:xfrm>
        </p:spPr>
        <p:txBody>
          <a:bodyPr/>
          <a:lstStyle>
            <a:lvl1pPr>
              <a:defRPr sz="4400"/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8C23D25E-B7C2-D247-A84B-D92E5B6ED7E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468181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>
            <a:lvl1pPr>
              <a:defRPr sz="3600">
                <a:solidFill>
                  <a:srgbClr val="800000"/>
                </a:solidFill>
                <a:latin typeface="Geneva"/>
                <a:cs typeface="Geneva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371602"/>
            <a:ext cx="8229600" cy="4754563"/>
          </a:xfrm>
        </p:spPr>
        <p:txBody>
          <a:bodyPr/>
          <a:lstStyle>
            <a:lvl1pPr>
              <a:defRPr sz="2000">
                <a:solidFill>
                  <a:srgbClr val="000090"/>
                </a:solidFill>
                <a:latin typeface="Geneva"/>
                <a:cs typeface="Geneva"/>
              </a:defRPr>
            </a:lvl1pPr>
            <a:lvl2pPr marL="544458" indent="-273023">
              <a:tabLst>
                <a:tab pos="453980" algn="l"/>
              </a:tabLst>
              <a:defRPr sz="1800" baseline="0">
                <a:solidFill>
                  <a:srgbClr val="008000"/>
                </a:solidFill>
                <a:latin typeface="Geneva"/>
                <a:cs typeface="Geneva"/>
              </a:defRPr>
            </a:lvl2pPr>
            <a:lvl3pPr marL="892086" indent="-273023">
              <a:defRPr sz="1600" baseline="0">
                <a:latin typeface="Geneva"/>
                <a:cs typeface="Geneva"/>
              </a:defRPr>
            </a:lvl3pPr>
            <a:lvl4pPr marL="1073043" indent="-180957">
              <a:defRPr sz="1600" baseline="0">
                <a:latin typeface="Geneva"/>
                <a:cs typeface="Geneva"/>
              </a:defRPr>
            </a:lvl4pPr>
            <a:lvl5pPr marL="1346065" indent="-182544">
              <a:defRPr sz="1400" baseline="0">
                <a:latin typeface="Geneva"/>
                <a:cs typeface="Geneva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3E91DF28-8873-5B4F-81F5-B4BEBAF06C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39631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735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AD04F3BE-7F1C-0B47-826C-EDF91FB44D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94436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7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7E0A415F-33B1-1A40-BC50-FE561846D3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74567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5A90FF7B-7BCB-3549-8F5B-A2E71649C5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36884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3288568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4417491A-4894-1C47-BA79-3D9FC65D69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0122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C74B2807-D685-7349-9E45-F27BA9A05C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09404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5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BA2EA4DC-3171-9240-A6A9-79CD1FF0DB3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6484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C2003909-4463-9D47-AC15-47D128D13B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06193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59BC0ED2-BE38-2A46-9D5A-A425C756F48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03720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5095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5095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A6282462-058C-2942-BA07-5E91279743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41999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タイトル、2 つのコンテンツ (横)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762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695700" cy="1905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762500" y="1600200"/>
            <a:ext cx="3695700" cy="1905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half" idx="3"/>
          </p:nvPr>
        </p:nvSpPr>
        <p:spPr>
          <a:xfrm>
            <a:off x="914400" y="3657600"/>
            <a:ext cx="7543800" cy="1905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 defTabSz="914309">
              <a:defRPr kumimoji="0">
                <a:latin typeface="Calibri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r>
              <a:rPr lang="en-US" altLang="ja-JP" smtClean="0"/>
              <a:t>A. Yamamoto, 13/05/27</a:t>
            </a:r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309">
              <a:defRPr kumimoji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en-US" altLang="ja-JP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309">
              <a:defRPr kumimoji="0"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fld id="{E44EC6D8-2397-3C42-B594-2CC8CB602F0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103749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685801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53CCE72-6417-E64F-B60A-7C5F924D9884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784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D2495-D900-764B-95D8-E6F04B5A7C4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6924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31B92-5C4D-C24C-A6CD-31B9E8640C0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81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192608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E10D8-2820-BE49-8165-02187F20291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695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70883-D785-6540-8684-92BF532C49F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9493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FB015-077B-8847-8958-F6785EEB66E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2156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C49DB-5A73-DA4F-9C14-AB7F3DBA4DE9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676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ACDA8-3E30-844F-9809-0DC1DB8091D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739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E95FF-BF2B-AC46-967C-0C5ACEC1FBED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6255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E798C-EBAE-DB4D-AED9-531C1D8F7D20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4788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A. Yamamoto, 13/05/27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F1F89-335C-4749-9A5A-886F5512CB52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24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A. Yamamoto, 13/05/27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ILC Technical Status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D77F-553A-4B49-A5ED-7E9689A904C8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275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9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Helmholtz_Logo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6516689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/>
            </a:pPr>
            <a:endParaRPr kumimoji="0" lang="ja-JP" altLang="en-US" sz="900">
              <a:solidFill>
                <a:srgbClr val="261748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9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2"/>
          <p:cNvSpPr>
            <a:spLocks noChangeArrowheads="1"/>
          </p:cNvSpPr>
          <p:nvPr userDrawn="1"/>
        </p:nvSpPr>
        <p:spPr bwMode="auto">
          <a:xfrm>
            <a:off x="1093789" y="114301"/>
            <a:ext cx="7283450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/>
          <a:p>
            <a:pPr algn="ctr" defTabSz="914309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GB" sz="2400">
              <a:solidFill>
                <a:srgbClr val="261748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 Box 123"/>
          <p:cNvSpPr txBox="1">
            <a:spLocks noChangeArrowheads="1"/>
          </p:cNvSpPr>
          <p:nvPr userDrawn="1"/>
        </p:nvSpPr>
        <p:spPr bwMode="auto">
          <a:xfrm>
            <a:off x="1093788" y="114301"/>
            <a:ext cx="6629400" cy="193675"/>
          </a:xfrm>
          <a:prstGeom prst="rect">
            <a:avLst/>
          </a:prstGeom>
          <a:noFill/>
          <a:ln>
            <a:noFill/>
          </a:ln>
          <a:extLst/>
        </p:spPr>
        <p:txBody>
          <a:bodyPr lIns="79192" tIns="0" rIns="46795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defTabSz="914309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kumimoji="0" lang="en-US" sz="1000" dirty="0" smtClean="0">
                <a:solidFill>
                  <a:srgbClr val="FFFFFF"/>
                </a:solidFill>
                <a:cs typeface="ＭＳ Ｐゴシック" charset="0"/>
              </a:rPr>
              <a:t>The European XFEL - Progress and Status</a:t>
            </a:r>
          </a:p>
        </p:txBody>
      </p:sp>
      <p:pic>
        <p:nvPicPr>
          <p:cNvPr id="10" name="Picture 127" descr="logo-XFEL_rgb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6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9" y="541339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E4E536-C257-134A-9114-CE0733563557}" type="slidenum">
              <a:rPr lang="en-GB" altLang="ja-JP">
                <a:solidFill>
                  <a:srgbClr val="FFFFFF"/>
                </a:solidFill>
              </a:rPr>
              <a:pPr/>
              <a:t>‹#›</a:t>
            </a:fld>
            <a:endParaRPr lang="en-GB" altLang="ja-JP">
              <a:solidFill>
                <a:srgbClr val="FFFFFF"/>
              </a:solidFill>
            </a:endParaRPr>
          </a:p>
        </p:txBody>
      </p:sp>
      <p:sp>
        <p:nvSpPr>
          <p:cNvPr id="12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ILC Technical Status</a:t>
            </a:r>
            <a:endParaRPr lang="en-GB" altLang="ja-JP"/>
          </a:p>
        </p:txBody>
      </p:sp>
    </p:spTree>
    <p:extLst>
      <p:ext uri="{BB962C8B-B14F-4D97-AF65-F5344CB8AC3E}">
        <p14:creationId xmlns:p14="http://schemas.microsoft.com/office/powerpoint/2010/main" val="352908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72672391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195703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7953141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6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913173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6720081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61" indent="0">
              <a:buNone/>
              <a:defRPr sz="2000" b="1"/>
            </a:lvl2pPr>
            <a:lvl3pPr marL="914119" indent="0">
              <a:buNone/>
              <a:defRPr sz="1800" b="1"/>
            </a:lvl3pPr>
            <a:lvl4pPr marL="1371179" indent="0">
              <a:buNone/>
              <a:defRPr sz="1600" b="1"/>
            </a:lvl4pPr>
            <a:lvl5pPr marL="1828238" indent="0">
              <a:buNone/>
              <a:defRPr sz="1600" b="1"/>
            </a:lvl5pPr>
            <a:lvl6pPr marL="2285298" indent="0">
              <a:buNone/>
              <a:defRPr sz="1600" b="1"/>
            </a:lvl6pPr>
            <a:lvl7pPr marL="2742356" indent="0">
              <a:buNone/>
              <a:defRPr sz="1600" b="1"/>
            </a:lvl7pPr>
            <a:lvl8pPr marL="3199416" indent="0">
              <a:buNone/>
              <a:defRPr sz="1600" b="1"/>
            </a:lvl8pPr>
            <a:lvl9pPr marL="3656475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61" indent="0">
              <a:buNone/>
              <a:defRPr sz="2000" b="1"/>
            </a:lvl2pPr>
            <a:lvl3pPr marL="914119" indent="0">
              <a:buNone/>
              <a:defRPr sz="1800" b="1"/>
            </a:lvl3pPr>
            <a:lvl4pPr marL="1371179" indent="0">
              <a:buNone/>
              <a:defRPr sz="1600" b="1"/>
            </a:lvl4pPr>
            <a:lvl5pPr marL="1828238" indent="0">
              <a:buNone/>
              <a:defRPr sz="1600" b="1"/>
            </a:lvl5pPr>
            <a:lvl6pPr marL="2285298" indent="0">
              <a:buNone/>
              <a:defRPr sz="1600" b="1"/>
            </a:lvl6pPr>
            <a:lvl7pPr marL="2742356" indent="0">
              <a:buNone/>
              <a:defRPr sz="1600" b="1"/>
            </a:lvl7pPr>
            <a:lvl8pPr marL="3199416" indent="0">
              <a:buNone/>
              <a:defRPr sz="1600" b="1"/>
            </a:lvl8pPr>
            <a:lvl9pPr marL="3656475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0000759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8878279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676799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3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2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61" indent="0">
              <a:buNone/>
              <a:defRPr sz="1200"/>
            </a:lvl2pPr>
            <a:lvl3pPr marL="914119" indent="0">
              <a:buNone/>
              <a:defRPr sz="1000"/>
            </a:lvl3pPr>
            <a:lvl4pPr marL="1371179" indent="0">
              <a:buNone/>
              <a:defRPr sz="900"/>
            </a:lvl4pPr>
            <a:lvl5pPr marL="1828238" indent="0">
              <a:buNone/>
              <a:defRPr sz="900"/>
            </a:lvl5pPr>
            <a:lvl6pPr marL="2285298" indent="0">
              <a:buNone/>
              <a:defRPr sz="900"/>
            </a:lvl6pPr>
            <a:lvl7pPr marL="2742356" indent="0">
              <a:buNone/>
              <a:defRPr sz="900"/>
            </a:lvl7pPr>
            <a:lvl8pPr marL="3199416" indent="0">
              <a:buNone/>
              <a:defRPr sz="900"/>
            </a:lvl8pPr>
            <a:lvl9pPr marL="3656475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969964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61" indent="0">
              <a:buNone/>
              <a:defRPr sz="2800"/>
            </a:lvl2pPr>
            <a:lvl3pPr marL="914119" indent="0">
              <a:buNone/>
              <a:defRPr sz="2400"/>
            </a:lvl3pPr>
            <a:lvl4pPr marL="1371179" indent="0">
              <a:buNone/>
              <a:defRPr sz="2000"/>
            </a:lvl4pPr>
            <a:lvl5pPr marL="1828238" indent="0">
              <a:buNone/>
              <a:defRPr sz="2000"/>
            </a:lvl5pPr>
            <a:lvl6pPr marL="2285298" indent="0">
              <a:buNone/>
              <a:defRPr sz="2000"/>
            </a:lvl6pPr>
            <a:lvl7pPr marL="2742356" indent="0">
              <a:buNone/>
              <a:defRPr sz="2000"/>
            </a:lvl7pPr>
            <a:lvl8pPr marL="3199416" indent="0">
              <a:buNone/>
              <a:defRPr sz="2000"/>
            </a:lvl8pPr>
            <a:lvl9pPr marL="3656475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61" indent="0">
              <a:buNone/>
              <a:defRPr sz="1200"/>
            </a:lvl2pPr>
            <a:lvl3pPr marL="914119" indent="0">
              <a:buNone/>
              <a:defRPr sz="1000"/>
            </a:lvl3pPr>
            <a:lvl4pPr marL="1371179" indent="0">
              <a:buNone/>
              <a:defRPr sz="900"/>
            </a:lvl4pPr>
            <a:lvl5pPr marL="1828238" indent="0">
              <a:buNone/>
              <a:defRPr sz="900"/>
            </a:lvl5pPr>
            <a:lvl6pPr marL="2285298" indent="0">
              <a:buNone/>
              <a:defRPr sz="900"/>
            </a:lvl6pPr>
            <a:lvl7pPr marL="2742356" indent="0">
              <a:buNone/>
              <a:defRPr sz="900"/>
            </a:lvl7pPr>
            <a:lvl8pPr marL="3199416" indent="0">
              <a:buNone/>
              <a:defRPr sz="900"/>
            </a:lvl8pPr>
            <a:lvl9pPr marL="3656475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215425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141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3795638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1372710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6492711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4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315634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8909932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72530564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1402895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8022678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5389923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0504811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3144091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9551205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3459081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31701543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86250371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AD54DD-8E10-4643-8497-9CDBFAAA891F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759793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10633260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8476720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8351254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3832392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371791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5033779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6265143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2715904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0451417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5176560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2366753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910714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7643222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634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4787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15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250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14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9082212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0" y="1847274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843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4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14904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7813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670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27/05/2013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ECFA LC 2013 - DESY, Hamburg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1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895767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6671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4165974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515302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lang="en-US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1"/>
            <a:ext cx="1905000" cy="29647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87942653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49.xml"/><Relationship Id="rId14" Type="http://schemas.openxmlformats.org/officeDocument/2006/relationships/theme" Target="../theme/theme4.xml"/><Relationship Id="rId15" Type="http://schemas.openxmlformats.org/officeDocument/2006/relationships/image" Target="../media/image4.png"/><Relationship Id="rId16" Type="http://schemas.openxmlformats.org/officeDocument/2006/relationships/image" Target="../media/image3.jpeg"/><Relationship Id="rId17" Type="http://schemas.openxmlformats.org/officeDocument/2006/relationships/image" Target="../media/image5.jpe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7.xml"/><Relationship Id="rId9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74.xml"/><Relationship Id="rId15" Type="http://schemas.openxmlformats.org/officeDocument/2006/relationships/theme" Target="../theme/theme6.xml"/><Relationship Id="rId16" Type="http://schemas.openxmlformats.org/officeDocument/2006/relationships/image" Target="../media/image1.jpeg"/><Relationship Id="rId17" Type="http://schemas.openxmlformats.org/officeDocument/2006/relationships/image" Target="../media/image2.png"/><Relationship Id="rId18" Type="http://schemas.openxmlformats.org/officeDocument/2006/relationships/image" Target="../media/image3.jpeg"/><Relationship Id="rId1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2.xml"/><Relationship Id="rId3" Type="http://schemas.openxmlformats.org/officeDocument/2006/relationships/slideLayout" Target="../slideLayouts/slideLayout63.xml"/><Relationship Id="rId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65.xml"/><Relationship Id="rId6" Type="http://schemas.openxmlformats.org/officeDocument/2006/relationships/slideLayout" Target="../slideLayouts/slideLayout66.xml"/><Relationship Id="rId7" Type="http://schemas.openxmlformats.org/officeDocument/2006/relationships/slideLayout" Target="../slideLayouts/slideLayout67.xml"/><Relationship Id="rId8" Type="http://schemas.openxmlformats.org/officeDocument/2006/relationships/slideLayout" Target="../slideLayouts/slideLayout68.xml"/><Relationship Id="rId9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5.xml"/><Relationship Id="rId12" Type="http://schemas.openxmlformats.org/officeDocument/2006/relationships/theme" Target="../theme/theme7.xml"/><Relationship Id="rId13" Type="http://schemas.openxmlformats.org/officeDocument/2006/relationships/image" Target="../media/image1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4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6.xml"/><Relationship Id="rId12" Type="http://schemas.openxmlformats.org/officeDocument/2006/relationships/theme" Target="../theme/theme8.xml"/><Relationship Id="rId13" Type="http://schemas.openxmlformats.org/officeDocument/2006/relationships/image" Target="../media/image12.emf"/><Relationship Id="rId14" Type="http://schemas.openxmlformats.org/officeDocument/2006/relationships/image" Target="../media/image13.emf"/><Relationship Id="rId15" Type="http://schemas.openxmlformats.org/officeDocument/2006/relationships/image" Target="../media/image14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9.xml"/><Relationship Id="rId5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2.xml"/><Relationship Id="rId8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5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7.xml"/><Relationship Id="rId12" Type="http://schemas.openxmlformats.org/officeDocument/2006/relationships/theme" Target="../theme/theme9.xml"/><Relationship Id="rId13" Type="http://schemas.openxmlformats.org/officeDocument/2006/relationships/image" Target="../media/image11.jpeg"/><Relationship Id="rId14" Type="http://schemas.openxmlformats.org/officeDocument/2006/relationships/image" Target="../media/image2.pn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97.xml"/><Relationship Id="rId2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9.xml"/><Relationship Id="rId4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3.xml"/><Relationship Id="rId8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217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812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1" tIns="45715" rIns="91431" bIns="4571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31" tIns="45715" rIns="91431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31" tIns="45715" rIns="91431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31" tIns="45715" rIns="91431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3577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/>
  <p:txStyles>
    <p:titleStyle>
      <a:lvl1pPr algn="ctr" defTabSz="457154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7613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l" defTabSz="457154">
              <a:defRPr kumimoji="1"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  <a:sym typeface="ヒラギノ角ゴ Pro W3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A. Yamamoto, 13/05/27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ctr" defTabSz="457154">
              <a:defRPr kumimoji="1" sz="1200">
                <a:solidFill>
                  <a:srgbClr val="898989"/>
                </a:solidFill>
                <a:latin typeface="Calibri" pitchFamily="-109" charset="0"/>
                <a:ea typeface="ＭＳ Ｐゴシック" pitchFamily="-109" charset="-128"/>
                <a:cs typeface="ＭＳ Ｐゴシック" pitchFamily="-109" charset="-128"/>
                <a:sym typeface="ヒラギノ角ゴ Pro W3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ILC Technical Status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r" defTabSz="457154">
              <a:defRPr kumimoji="1" sz="1200">
                <a:solidFill>
                  <a:srgbClr val="898989"/>
                </a:solidFill>
                <a:latin typeface="Calibri" charset="0"/>
                <a:ea typeface="ＭＳ Ｐゴシック" charset="0"/>
                <a:cs typeface="ＭＳ Ｐゴシック" charset="0"/>
                <a:sym typeface="ヒラギノ角ゴ Pro W3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50E17E6-9872-204F-81AE-FBA4DDD82318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932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hf hdr="0"/>
  <p:txStyles>
    <p:titleStyle>
      <a:lvl1pPr algn="ctr" defTabSz="457154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charset="0"/>
          <a:cs typeface="ＭＳ Ｐゴシック" charset="-128"/>
        </a:defRPr>
      </a:lvl1pPr>
      <a:lvl2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154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309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463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617" algn="ctr" defTabSz="457154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866" indent="-342866" algn="l" defTabSz="457154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ＭＳ Ｐゴシック" charset="0"/>
          <a:cs typeface="ＭＳ Ｐゴシック" charset="-128"/>
        </a:defRPr>
      </a:lvl1pPr>
      <a:lvl2pPr marL="742876" indent="-285721" algn="l" defTabSz="457154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2886" indent="-228577" algn="l" defTabSz="457154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040" indent="-228577" algn="l" defTabSz="457154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194" indent="-228577" algn="l" defTabSz="457154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914309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solidFill>
                  <a:srgbClr val="000000"/>
                </a:solidFill>
              </a:rPr>
              <a:t>A. Yamamoto, 13/05/27</a:t>
            </a:r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defTabSz="914309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/>
              <a:t>ILC Technical Status</a:t>
            </a:r>
            <a:endParaRPr kumimoji="0"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 smtClean="0"/>
            </a:lvl1pPr>
          </a:lstStyle>
          <a:p>
            <a:pPr defTabSz="914309" eaLnBrk="0" hangingPunct="0">
              <a:spcBef>
                <a:spcPct val="0"/>
              </a:spcBef>
              <a:spcAft>
                <a:spcPct val="0"/>
              </a:spcAft>
              <a:defRPr/>
            </a:pPr>
            <a:fld id="{9A81A493-DE6C-C14D-B399-5F614C0865DF}" type="slidenum">
              <a:rPr kumimoji="0"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defTabSz="914309" ea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 altLang="ja-JP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685801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914309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 smtClean="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33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154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ＭＳ Ｐゴシック" charset="0"/>
          <a:cs typeface="+mn-cs"/>
        </a:defRPr>
      </a:lvl1pPr>
      <a:lvl2pPr marL="742876" indent="-285721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1" tIns="45706" rIns="91411" bIns="4570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11" tIns="45706" rIns="91411" bIns="4570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6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61"/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11" tIns="45706" rIns="91411" bIns="4570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61"/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61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963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/>
  <p:txStyles>
    <p:titleStyle>
      <a:lvl1pPr algn="ctr" defTabSz="45706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5" indent="-342795" algn="l" defTabSz="45706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22" indent="-285661" algn="l" defTabSz="45706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9" indent="-228530" algn="l" defTabSz="45706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8" indent="-228530" algn="l" defTabSz="45706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8" indent="-228530" algn="l" defTabSz="45706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28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87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46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05" indent="-228530" algn="l" defTabSz="45706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1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9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9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8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98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56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16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75" algn="l" defTabSz="45706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kumimoji="0"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462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  <p:sldLayoutId id="2147483827" r:id="rId14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kumimoji="0"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kumimoji="0"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kumimoji="0"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5166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2" y="6355774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27/05/2013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774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latin typeface="Arial" charset="0"/>
                <a:ea typeface="ＭＳ Ｐゴシック" charset="0"/>
              </a:rPr>
              <a:t>ECFA LC 2013 - DESY, Hamburg</a:t>
            </a:r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4" y="6355774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 fontAlgn="base">
              <a:spcBef>
                <a:spcPct val="0"/>
              </a:spcBef>
              <a:spcAft>
                <a:spcPct val="0"/>
              </a:spcAft>
              <a:defRPr/>
            </a:pPr>
            <a:fld id="{377CA3EF-25DA-1D47-8E9C-9756F0E86062}" type="slidenum">
              <a:rPr kumimoji="0" lang="en-US" smtClean="0">
                <a:latin typeface="Arial" charset="0"/>
                <a:ea typeface="ＭＳ Ｐゴシック" charset="0"/>
              </a:rPr>
              <a:pPr defTabSz="455954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0" lang="en-US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0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325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hf hdr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1"/>
            <a:ext cx="24384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kumimoji="0" lang="en-US" smtClean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08.02.2013 Windsor, UK </a:t>
            </a:r>
            <a:endParaRPr kumimoji="0" lang="en-US" dirty="0">
              <a:solidFill>
                <a:srgbClr val="FFFFFF">
                  <a:lumMod val="50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1"/>
            <a:ext cx="28956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dirty="0" smtClean="0">
                <a:latin typeface="Arial"/>
                <a:ea typeface="Arial Unicode MS"/>
                <a:cs typeface="Arial Unicode MS"/>
              </a:rPr>
              <a:t>N. Walker - ILC Cost Review</a:t>
            </a:r>
            <a:endParaRPr kumimoji="0"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0"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1"/>
            <a:ext cx="1905000" cy="296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fld id="{AAB6FA28-7AEC-3F43-9C2D-3DB969CFEC6A}" type="slidenum">
              <a:rPr kumimoji="0"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kumimoji="0" lang="en-US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4402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32.png"/><Relationship Id="rId3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jpeg"/><Relationship Id="rId12" Type="http://schemas.openxmlformats.org/officeDocument/2006/relationships/image" Target="../media/image38.jpe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24.png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34.jpeg"/><Relationship Id="rId9" Type="http://schemas.openxmlformats.org/officeDocument/2006/relationships/image" Target="../media/image35.jpeg"/><Relationship Id="rId10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6" Type="http://schemas.openxmlformats.org/officeDocument/2006/relationships/image" Target="../media/image42.jpeg"/><Relationship Id="rId7" Type="http://schemas.openxmlformats.org/officeDocument/2006/relationships/image" Target="../media/image43.jpe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46.emf"/><Relationship Id="rId3" Type="http://schemas.openxmlformats.org/officeDocument/2006/relationships/image" Target="../media/image4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jpeg"/><Relationship Id="rId5" Type="http://schemas.openxmlformats.org/officeDocument/2006/relationships/image" Target="../media/image51.jpeg"/><Relationship Id="rId6" Type="http://schemas.openxmlformats.org/officeDocument/2006/relationships/image" Target="../media/image52.png"/><Relationship Id="rId7" Type="http://schemas.openxmlformats.org/officeDocument/2006/relationships/image" Target="../media/image53.jpeg"/><Relationship Id="rId8" Type="http://schemas.openxmlformats.org/officeDocument/2006/relationships/image" Target="../media/image54.jpeg"/><Relationship Id="rId9" Type="http://schemas.openxmlformats.org/officeDocument/2006/relationships/image" Target="../media/image55.jpeg"/><Relationship Id="rId10" Type="http://schemas.openxmlformats.org/officeDocument/2006/relationships/image" Target="../media/image56.jpe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jpeg"/><Relationship Id="rId5" Type="http://schemas.openxmlformats.org/officeDocument/2006/relationships/image" Target="../media/image60.jpe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Relationship Id="rId2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Relationship Id="rId2" Type="http://schemas.openxmlformats.org/officeDocument/2006/relationships/image" Target="../media/image62.png"/><Relationship Id="rId3" Type="http://schemas.openxmlformats.org/officeDocument/2006/relationships/image" Target="../media/image63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Relationship Id="rId2" Type="http://schemas.openxmlformats.org/officeDocument/2006/relationships/image" Target="../media/image62.png"/><Relationship Id="rId3" Type="http://schemas.openxmlformats.org/officeDocument/2006/relationships/image" Target="../media/image63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6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tiff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70.png"/><Relationship Id="rId3" Type="http://schemas.openxmlformats.org/officeDocument/2006/relationships/image" Target="../media/image7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jpeg"/><Relationship Id="rId6" Type="http://schemas.openxmlformats.org/officeDocument/2006/relationships/image" Target="../media/image75.jpeg"/><Relationship Id="rId7" Type="http://schemas.openxmlformats.org/officeDocument/2006/relationships/image" Target="../media/image76.jpeg"/><Relationship Id="rId8" Type="http://schemas.openxmlformats.org/officeDocument/2006/relationships/image" Target="../media/image77.jpeg"/><Relationship Id="rId9" Type="http://schemas.openxmlformats.org/officeDocument/2006/relationships/image" Target="../media/image78.jpeg"/><Relationship Id="rId10" Type="http://schemas.openxmlformats.org/officeDocument/2006/relationships/image" Target="../media/image79.jpeg"/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5" Type="http://schemas.openxmlformats.org/officeDocument/2006/relationships/image" Target="../media/image20.jpeg"/><Relationship Id="rId6" Type="http://schemas.openxmlformats.org/officeDocument/2006/relationships/image" Target="../media/image21.png"/><Relationship Id="rId7" Type="http://schemas.openxmlformats.org/officeDocument/2006/relationships/image" Target="../media/image22.jpeg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jpeg"/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8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9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92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9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image" Target="../media/image9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Relationship Id="rId2" Type="http://schemas.openxmlformats.org/officeDocument/2006/relationships/image" Target="../media/image9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24.png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4" Type="http://schemas.openxmlformats.org/officeDocument/2006/relationships/image" Target="../media/image98.jpeg"/><Relationship Id="rId5" Type="http://schemas.openxmlformats.org/officeDocument/2006/relationships/image" Target="../media/image99.jpeg"/><Relationship Id="rId6" Type="http://schemas.openxmlformats.org/officeDocument/2006/relationships/image" Target="../media/image100.jpeg"/><Relationship Id="rId7" Type="http://schemas.openxmlformats.org/officeDocument/2006/relationships/image" Target="../media/image101.jpeg"/><Relationship Id="rId8" Type="http://schemas.openxmlformats.org/officeDocument/2006/relationships/image" Target="../media/image102.png"/><Relationship Id="rId9" Type="http://schemas.openxmlformats.org/officeDocument/2006/relationships/image" Target="../media/image103.pn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96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4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8.png"/><Relationship Id="rId12" Type="http://schemas.openxmlformats.org/officeDocument/2006/relationships/image" Target="../media/image109.jpeg"/><Relationship Id="rId13" Type="http://schemas.openxmlformats.org/officeDocument/2006/relationships/image" Target="../media/image110.jpeg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104.png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105.jpeg"/><Relationship Id="rId9" Type="http://schemas.openxmlformats.org/officeDocument/2006/relationships/image" Target="../media/image106.jpeg"/><Relationship Id="rId10" Type="http://schemas.openxmlformats.org/officeDocument/2006/relationships/image" Target="../media/image107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89.xml"/><Relationship Id="rId2" Type="http://schemas.openxmlformats.org/officeDocument/2006/relationships/image" Target="../media/image111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5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4" Type="http://schemas.microsoft.com/office/2007/relationships/hdphoto" Target="../media/hdphoto2.wdp"/><Relationship Id="rId5" Type="http://schemas.openxmlformats.org/officeDocument/2006/relationships/image" Target="../media/image114.png"/><Relationship Id="rId6" Type="http://schemas.openxmlformats.org/officeDocument/2006/relationships/image" Target="../media/image115.png"/><Relationship Id="rId7" Type="http://schemas.openxmlformats.org/officeDocument/2006/relationships/image" Target="../media/image116.jpeg"/><Relationship Id="rId8" Type="http://schemas.microsoft.com/office/2007/relationships/hdphoto" Target="../media/hdphoto3.wdp"/><Relationship Id="rId9" Type="http://schemas.openxmlformats.org/officeDocument/2006/relationships/image" Target="../media/image117.jpeg"/><Relationship Id="rId10" Type="http://schemas.microsoft.com/office/2007/relationships/hdphoto" Target="../media/hdphoto4.wdp"/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8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wmf"/><Relationship Id="rId5" Type="http://schemas.openxmlformats.org/officeDocument/2006/relationships/image" Target="../media/image28.png"/><Relationship Id="rId6" Type="http://schemas.openxmlformats.org/officeDocument/2006/relationships/image" Target="../media/image29.emf"/><Relationship Id="rId1" Type="http://schemas.openxmlformats.org/officeDocument/2006/relationships/slideLayout" Target="../slideLayouts/slideLayout96.xml"/><Relationship Id="rId2" Type="http://schemas.openxmlformats.org/officeDocument/2006/relationships/notesSlide" Target="../notesSlides/notesSlid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120.emf"/><Relationship Id="rId5" Type="http://schemas.openxmlformats.org/officeDocument/2006/relationships/oleObject" Target="???" TargetMode="External"/><Relationship Id="rId6" Type="http://schemas.openxmlformats.org/officeDocument/2006/relationships/image" Target="../media/image119.png"/><Relationship Id="rId7" Type="http://schemas.openxmlformats.org/officeDocument/2006/relationships/image" Target="../media/image12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tiff"/><Relationship Id="rId4" Type="http://schemas.openxmlformats.org/officeDocument/2006/relationships/image" Target="../media/image124.jpeg"/><Relationship Id="rId5" Type="http://schemas.openxmlformats.org/officeDocument/2006/relationships/image" Target="../media/image125.png"/><Relationship Id="rId6" Type="http://schemas.openxmlformats.org/officeDocument/2006/relationships/image" Target="../media/image126.png"/><Relationship Id="rId7" Type="http://schemas.openxmlformats.org/officeDocument/2006/relationships/image" Target="../media/image127.png"/><Relationship Id="rId8" Type="http://schemas.openxmlformats.org/officeDocument/2006/relationships/image" Target="../media/image128.jpeg"/><Relationship Id="rId9" Type="http://schemas.openxmlformats.org/officeDocument/2006/relationships/image" Target="../media/image1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Relationship Id="rId3" Type="http://schemas.openxmlformats.org/officeDocument/2006/relationships/image" Target="../media/image13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2.emf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6" Type="http://schemas.microsoft.com/office/2007/relationships/hdphoto" Target="NULL"/><Relationship Id="rId7" Type="http://schemas.openxmlformats.org/officeDocument/2006/relationships/image" Target="../media/image136.png"/><Relationship Id="rId8" Type="http://schemas.openxmlformats.org/officeDocument/2006/relationships/image" Target="../media/image137.jpeg"/><Relationship Id="rId9" Type="http://schemas.openxmlformats.org/officeDocument/2006/relationships/image" Target="../media/image117.jpeg"/><Relationship Id="rId10" Type="http://schemas.openxmlformats.org/officeDocument/2006/relationships/image" Target="../media/image1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68.xml.rels><?xml version="1.0" encoding="UTF-8" standalone="yes"?>
<Relationships xmlns="http://schemas.openxmlformats.org/package/2006/relationships"><Relationship Id="rId3" Type="http://schemas.microsoft.com/office/2007/relationships/hdphoto" Target="NULL"/><Relationship Id="rId4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Relationship Id="rId2" Type="http://schemas.openxmlformats.org/officeDocument/2006/relationships/image" Target="../media/image30.jpeg"/><Relationship Id="rId3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831274" y="3953001"/>
            <a:ext cx="7481455" cy="1752600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kumimoji="1" lang="en-US" altLang="ja-JP" sz="2600" dirty="0">
                <a:solidFill>
                  <a:srgbClr val="000090"/>
                </a:solidFill>
                <a:latin typeface="Osaka"/>
                <a:ea typeface="Osaka"/>
                <a:cs typeface="Osaka"/>
              </a:rPr>
              <a:t> Akira Yamamoto</a:t>
            </a:r>
          </a:p>
          <a:p>
            <a:pPr algn="ctr"/>
            <a:r>
              <a:rPr kumimoji="1" lang="en-US" altLang="ja-JP" sz="2400" dirty="0">
                <a:latin typeface="Osaka"/>
                <a:ea typeface="Osaka"/>
                <a:cs typeface="Osaka"/>
              </a:rPr>
              <a:t>ILC-GDE/KEK</a:t>
            </a:r>
          </a:p>
          <a:p>
            <a:pPr algn="ctr"/>
            <a:r>
              <a:rPr kumimoji="1" lang="en-US" altLang="ja-JP" sz="2400" dirty="0">
                <a:latin typeface="Osaka"/>
                <a:ea typeface="Osaka"/>
                <a:cs typeface="Osaka"/>
              </a:rPr>
              <a:t>in cooperation with M. Ross and N. Walker</a:t>
            </a:r>
          </a:p>
          <a:p>
            <a:pPr algn="ctr"/>
            <a:endParaRPr kumimoji="1" lang="en-US" altLang="ja-JP" sz="2000" i="1" dirty="0"/>
          </a:p>
          <a:p>
            <a:pPr algn="ctr"/>
            <a:r>
              <a:rPr kumimoji="1" lang="en-US" altLang="ja-JP" sz="2000" i="1" dirty="0">
                <a:latin typeface="Osaka"/>
                <a:ea typeface="Osaka"/>
                <a:cs typeface="Osaka"/>
              </a:rPr>
              <a:t>A plenary talk at  ECFA-LC2013, DESY, May 27, 2013</a:t>
            </a:r>
            <a:endParaRPr kumimoji="1" lang="en-US" altLang="ja-JP" sz="20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 idx="4294967295"/>
          </p:nvPr>
        </p:nvSpPr>
        <p:spPr>
          <a:xfrm>
            <a:off x="211668" y="1428750"/>
            <a:ext cx="8662988" cy="1519238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lIns="91431" tIns="45715" rIns="91431" bIns="45715" anchor="ctr"/>
          <a:lstStyle/>
          <a:p>
            <a:r>
              <a:rPr kumimoji="1" lang="en-US" altLang="ja-JP" sz="5400" b="1" dirty="0">
                <a:solidFill>
                  <a:srgbClr val="000090"/>
                </a:solidFill>
              </a:rPr>
              <a:t>ILC Technical Status Report </a:t>
            </a:r>
            <a:r>
              <a:rPr kumimoji="1" lang="en-US" altLang="ja-JP" sz="4800" b="1" dirty="0">
                <a:solidFill>
                  <a:srgbClr val="000090"/>
                </a:solidFill>
              </a:rPr>
              <a:t> </a:t>
            </a:r>
            <a:endParaRPr kumimoji="1" lang="ja-JP" altLang="en-US" sz="4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82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/>
          <p:cNvSpPr/>
          <p:nvPr/>
        </p:nvSpPr>
        <p:spPr bwMode="auto">
          <a:xfrm>
            <a:off x="868237" y="2821555"/>
            <a:ext cx="2745100" cy="1642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691103"/>
            <a:ext cx="7481455" cy="500303"/>
          </a:xfrm>
        </p:spPr>
        <p:txBody>
          <a:bodyPr/>
          <a:lstStyle/>
          <a:p>
            <a:r>
              <a:rPr lang="en-US" dirty="0" smtClean="0"/>
              <a:t>250 GeV staged (scenario 1)</a:t>
            </a:r>
            <a:endParaRPr 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10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157911" y="2842280"/>
            <a:ext cx="2745100" cy="164221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4170582" y="1929935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3620158" y="284227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55908" y="1431053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4175683" y="2107543"/>
            <a:ext cx="2978661" cy="132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377370" y="2107543"/>
            <a:ext cx="7932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5020979" y="1989246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5.1 km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3601252" y="1991354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1.1 km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14752" y="2975900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3286009" y="3385302"/>
            <a:ext cx="1212617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bunch comp.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3377664" y="241349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4011946" y="2803223"/>
            <a:ext cx="4209790" cy="7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201483" y="261974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" name="TextBox 6"/>
          <p:cNvSpPr txBox="1"/>
          <p:nvPr/>
        </p:nvSpPr>
        <p:spPr>
          <a:xfrm>
            <a:off x="228597" y="4145499"/>
            <a:ext cx="4868377" cy="2585323"/>
          </a:xfrm>
          <a:prstGeom prst="rect">
            <a:avLst/>
          </a:prstGeom>
          <a:solidFill>
            <a:srgbClr val="CCFFCC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Half the linac</a:t>
            </a: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Full-length BDS tunnel &amp; vacuum (</a:t>
            </a:r>
            <a:r>
              <a:rPr lang="en-GB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TeV</a:t>
            </a:r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</a:t>
            </a: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½ BDS magnets (instrumentation, CF </a:t>
            </a:r>
            <a:r>
              <a:rPr lang="en-GB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etc</a:t>
            </a:r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</a:t>
            </a: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½ RTML LTL</a:t>
            </a:r>
          </a:p>
          <a:p>
            <a:endParaRPr lang="en-GB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Extended tunnel/CFS already 500 GeV stage</a:t>
            </a:r>
          </a:p>
          <a:p>
            <a:endParaRPr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10Hz mode e- linac</a:t>
            </a:r>
            <a:endParaRPr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endParaRPr lang="en-GB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876556" y="131985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7497063" y="2855510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8566407" y="152471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476847" y="1943165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6895760" y="285773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 flipH="1">
            <a:off x="6903012" y="1943165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7489177" y="212077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6876556" y="212077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781625" y="199377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2.2 km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6904406" y="200458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1.3 km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763248" y="2990619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6856512" y="3161246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4" name="Octagon 63"/>
          <p:cNvSpPr/>
          <p:nvPr/>
        </p:nvSpPr>
        <p:spPr bwMode="auto">
          <a:xfrm>
            <a:off x="8486706" y="283568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381519" y="3226020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8123838" y="2374356"/>
            <a:ext cx="546914" cy="291449"/>
            <a:chOff x="1295400" y="4652316"/>
            <a:chExt cx="609552" cy="390534"/>
          </a:xfrm>
          <a:noFill/>
        </p:grpSpPr>
        <p:sp>
          <p:nvSpPr>
            <p:cNvPr id="67" name="Arc 66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0" name="Straight Connector 69"/>
          <p:cNvCxnSpPr/>
          <p:nvPr/>
        </p:nvCxnSpPr>
        <p:spPr bwMode="auto">
          <a:xfrm flipV="1">
            <a:off x="8437274" y="266580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7196813" y="3654418"/>
            <a:ext cx="1583298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central region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8675720" y="284969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868237" y="1511488"/>
            <a:ext cx="76981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910844" y="1399233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15.4 km</a:t>
            </a:r>
          </a:p>
        </p:txBody>
      </p:sp>
    </p:spTree>
    <p:extLst>
      <p:ext uri="{BB962C8B-B14F-4D97-AF65-F5344CB8AC3E}">
        <p14:creationId xmlns:p14="http://schemas.microsoft.com/office/powerpoint/2010/main" val="288308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6876556" y="131985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4422027" y="2864117"/>
            <a:ext cx="2745100" cy="16422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691103"/>
            <a:ext cx="7481455" cy="500303"/>
          </a:xfrm>
        </p:spPr>
        <p:txBody>
          <a:bodyPr/>
          <a:lstStyle/>
          <a:p>
            <a:r>
              <a:rPr lang="en-US" dirty="0" smtClean="0"/>
              <a:t>250 GeV staged (scenario 2)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1676927" y="2842280"/>
            <a:ext cx="2745100" cy="164221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689598" y="1929935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1139174" y="284227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855908" y="1431053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1676927" y="2108581"/>
            <a:ext cx="2745100" cy="121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896385" y="2107543"/>
            <a:ext cx="79321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2539995" y="1989246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5.1 km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1120268" y="1991354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1.1 km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033769" y="2975900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39" name="TextBox 38"/>
          <p:cNvSpPr txBox="1"/>
          <p:nvPr/>
        </p:nvSpPr>
        <p:spPr>
          <a:xfrm rot="16200000">
            <a:off x="805025" y="3385302"/>
            <a:ext cx="1212617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bunch comp.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896679" y="241349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530961" y="2803222"/>
            <a:ext cx="690631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2720498" y="261974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8" name="Rectangle 47"/>
          <p:cNvSpPr/>
          <p:nvPr/>
        </p:nvSpPr>
        <p:spPr bwMode="auto">
          <a:xfrm>
            <a:off x="7497063" y="2855510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8566407" y="152471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7476847" y="1943165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2" name="Rectangle 51"/>
          <p:cNvSpPr/>
          <p:nvPr/>
        </p:nvSpPr>
        <p:spPr bwMode="auto">
          <a:xfrm>
            <a:off x="6895760" y="285773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53" name="Straight Connector 52"/>
          <p:cNvCxnSpPr/>
          <p:nvPr/>
        </p:nvCxnSpPr>
        <p:spPr bwMode="auto">
          <a:xfrm flipH="1">
            <a:off x="6903012" y="1943165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7489177" y="212077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6876556" y="212077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781625" y="199377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2.2 km</a:t>
            </a:r>
          </a:p>
        </p:txBody>
      </p:sp>
      <p:sp>
        <p:nvSpPr>
          <p:cNvPr id="61" name="TextBox 60"/>
          <p:cNvSpPr txBox="1"/>
          <p:nvPr/>
        </p:nvSpPr>
        <p:spPr>
          <a:xfrm rot="16200000">
            <a:off x="6904406" y="200458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1.3 km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763248" y="2990619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63" name="TextBox 62"/>
          <p:cNvSpPr txBox="1"/>
          <p:nvPr/>
        </p:nvSpPr>
        <p:spPr>
          <a:xfrm rot="16200000">
            <a:off x="6856512" y="3161246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kumimoji="0"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kumimoji="0"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4" name="Octagon 63"/>
          <p:cNvSpPr/>
          <p:nvPr/>
        </p:nvSpPr>
        <p:spPr bwMode="auto">
          <a:xfrm>
            <a:off x="8486706" y="283568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381519" y="3226020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kumimoji="0"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8123838" y="2374356"/>
            <a:ext cx="546914" cy="291449"/>
            <a:chOff x="1295400" y="4652316"/>
            <a:chExt cx="609552" cy="390534"/>
          </a:xfrm>
          <a:noFill/>
        </p:grpSpPr>
        <p:sp>
          <p:nvSpPr>
            <p:cNvPr id="67" name="Arc 66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0" name="Straight Connector 69"/>
          <p:cNvCxnSpPr/>
          <p:nvPr/>
        </p:nvCxnSpPr>
        <p:spPr bwMode="auto">
          <a:xfrm flipV="1">
            <a:off x="8437274" y="266580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4" name="TextBox 73"/>
          <p:cNvSpPr txBox="1"/>
          <p:nvPr/>
        </p:nvSpPr>
        <p:spPr>
          <a:xfrm>
            <a:off x="7196813" y="3654418"/>
            <a:ext cx="1583298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central region</a:t>
            </a:r>
            <a:endParaRPr kumimoji="0"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6" name="Rectangle 75"/>
          <p:cNvSpPr/>
          <p:nvPr/>
        </p:nvSpPr>
        <p:spPr bwMode="auto">
          <a:xfrm>
            <a:off x="8675720" y="284969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868237" y="1511488"/>
            <a:ext cx="769816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910844" y="1412463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0"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15.4 km</a:t>
            </a:r>
          </a:p>
        </p:txBody>
      </p:sp>
      <p:cxnSp>
        <p:nvCxnSpPr>
          <p:cNvPr id="8" name="Straight Connector 7"/>
          <p:cNvCxnSpPr>
            <a:stCxn id="78" idx="1"/>
            <a:endCxn id="52" idx="1"/>
          </p:cNvCxnSpPr>
          <p:nvPr/>
        </p:nvCxnSpPr>
        <p:spPr bwMode="auto">
          <a:xfrm flipV="1">
            <a:off x="4422027" y="2930596"/>
            <a:ext cx="2473733" cy="1563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5291284" y="2932881"/>
            <a:ext cx="13228" cy="7215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282297" y="3614728"/>
            <a:ext cx="2070887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125 GeV transport</a:t>
            </a:r>
            <a:endParaRPr kumimoji="0"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8246" y="4145500"/>
            <a:ext cx="4804245" cy="2585323"/>
          </a:xfrm>
          <a:prstGeom prst="rect">
            <a:avLst/>
          </a:prstGeom>
          <a:solidFill>
            <a:srgbClr val="CCFFCC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Half the linac</a:t>
            </a:r>
          </a:p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Full-length BDS tunnel &amp; vacuum (</a:t>
            </a:r>
            <a:r>
              <a:rPr kumimoji="0" lang="en-GB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TeV</a:t>
            </a:r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</a:t>
            </a:r>
          </a:p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½ BDS magnets (instrumentation, CF </a:t>
            </a:r>
            <a:r>
              <a:rPr kumimoji="0" lang="en-GB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etc</a:t>
            </a:r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)</a:t>
            </a:r>
          </a:p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 RTML LTL</a:t>
            </a:r>
          </a:p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5km 125 GeV transport line</a:t>
            </a:r>
          </a:p>
          <a:p>
            <a:endParaRPr kumimoji="0" lang="en-GB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Extended tunnel/CFS already 500 GeV stage</a:t>
            </a:r>
          </a:p>
          <a:p>
            <a:endParaRPr kumimoji="0"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10Hz mode e- linac</a:t>
            </a:r>
            <a:endParaRPr kumimoji="0"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9816" y="4995215"/>
            <a:ext cx="289060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31" tIns="45715" rIns="91431" bIns="45715" rtlCol="0">
            <a:spAutoFit/>
          </a:bodyPr>
          <a:lstStyle/>
          <a:p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quasi-adiabatic energy upgrade?</a:t>
            </a:r>
            <a:endParaRPr kumimoji="0"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4076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ctangle 78"/>
          <p:cNvSpPr/>
          <p:nvPr/>
        </p:nvSpPr>
        <p:spPr>
          <a:xfrm>
            <a:off x="6876556" y="131985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706221"/>
            <a:ext cx="7481455" cy="500303"/>
          </a:xfrm>
        </p:spPr>
        <p:txBody>
          <a:bodyPr/>
          <a:lstStyle/>
          <a:p>
            <a:r>
              <a:rPr lang="en-US" dirty="0" smtClean="0"/>
              <a:t>TDR 500 GeV Baseline</a:t>
            </a:r>
            <a:endParaRPr 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12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159647" y="2855509"/>
            <a:ext cx="5723784" cy="135109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497063" y="2855510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566407" y="152471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476847" y="1943165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6895760" y="285773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6876556" y="1943165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5362" y="1678565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04121" y="285550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591791" y="152471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489177" y="212077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1185363" y="2120773"/>
            <a:ext cx="569119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6876556" y="212077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622608" y="2120773"/>
            <a:ext cx="56275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7781625" y="199377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2.2 km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6904406" y="200458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1.3 km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11249" y="1993778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10.8 km</a:t>
            </a:r>
          </a:p>
        </p:txBody>
      </p:sp>
      <p:sp>
        <p:nvSpPr>
          <p:cNvPr id="34" name="TextBox 33"/>
          <p:cNvSpPr txBox="1"/>
          <p:nvPr/>
        </p:nvSpPr>
        <p:spPr>
          <a:xfrm rot="16200000">
            <a:off x="616032" y="2004584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1.1 km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763248" y="2990619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39629" y="2989130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6856512" y="3161246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300789" y="3398531"/>
            <a:ext cx="1212617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bunch comp.</a:t>
            </a:r>
          </a:p>
        </p:txBody>
      </p:sp>
      <p:sp>
        <p:nvSpPr>
          <p:cNvPr id="41" name="Octagon 40"/>
          <p:cNvSpPr/>
          <p:nvPr/>
        </p:nvSpPr>
        <p:spPr bwMode="auto">
          <a:xfrm>
            <a:off x="8486706" y="283568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591792" y="1524718"/>
            <a:ext cx="797461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98914" y="1272834"/>
            <a:ext cx="158163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15.4 km</a:t>
            </a:r>
          </a:p>
          <a:p>
            <a:pPr algn="ctr"/>
            <a:r>
              <a:rPr lang="en-US" sz="140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(site length ~31 km)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381519" y="3226020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8123838" y="2374356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78559" y="242672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437274" y="266580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12841" y="2816452"/>
            <a:ext cx="742443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426358" y="263297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196813" y="3654418"/>
            <a:ext cx="1583298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central region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1" name="Rectangle 80"/>
          <p:cNvSpPr/>
          <p:nvPr/>
        </p:nvSpPr>
        <p:spPr bwMode="auto">
          <a:xfrm>
            <a:off x="8675720" y="284969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442028" y="3551688"/>
            <a:ext cx="2595200" cy="120032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  <a:p>
            <a:pPr>
              <a:tabLst>
                <a:tab pos="533347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&lt;</a:t>
            </a:r>
            <a:r>
              <a:rPr lang="en-US" i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G</a:t>
            </a:r>
            <a:r>
              <a:rPr lang="en-US" baseline="-25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cavity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&gt;	= 31.5 MV/m</a:t>
            </a:r>
          </a:p>
          <a:p>
            <a:pPr>
              <a:tabLst>
                <a:tab pos="533347" algn="l"/>
              </a:tabLst>
            </a:pPr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 </a:t>
            </a:r>
            <a:r>
              <a:rPr lang="en-US" i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G</a:t>
            </a:r>
            <a:r>
              <a:rPr lang="en-US" baseline="-25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eff</a:t>
            </a:r>
            <a:r>
              <a:rPr lang="en-US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≈ 22.7 MV/m</a:t>
            </a:r>
          </a:p>
          <a:p>
            <a:pPr>
              <a:tabLst>
                <a:tab pos="533347" algn="l"/>
              </a:tabLst>
            </a:pPr>
            <a:r>
              <a:rPr lang="en-US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(fill fact.	= 0.72)</a:t>
            </a:r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6216" y="4752017"/>
            <a:ext cx="1967418" cy="646331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Cost: 	100%</a:t>
            </a:r>
          </a:p>
          <a:p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</a:t>
            </a:r>
            <a:r>
              <a:rPr lang="en-GB" baseline="-250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AC</a:t>
            </a:r>
            <a:r>
              <a:rPr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:		161 MW</a:t>
            </a:r>
            <a:endParaRPr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3335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コンテンツ プレースホルダー 10"/>
          <p:cNvSpPr>
            <a:spLocks noGrp="1"/>
          </p:cNvSpPr>
          <p:nvPr>
            <p:ph idx="1"/>
          </p:nvPr>
        </p:nvSpPr>
        <p:spPr>
          <a:xfrm>
            <a:off x="831273" y="1426710"/>
            <a:ext cx="7481455" cy="4635694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400" dirty="0">
                <a:solidFill>
                  <a:srgbClr val="000090"/>
                </a:solidFill>
              </a:rPr>
              <a:t>SCRF technology and beam acceleration</a:t>
            </a:r>
            <a:r>
              <a:rPr kumimoji="1" lang="ja-JP" altLang="en-US" sz="2400" dirty="0">
                <a:solidFill>
                  <a:srgbClr val="000090"/>
                </a:solidFill>
              </a:rPr>
              <a:t>：</a:t>
            </a:r>
            <a:endParaRPr kumimoji="1" lang="en-US" altLang="ja-JP" sz="2400" dirty="0">
              <a:solidFill>
                <a:srgbClr val="000090"/>
              </a:solidFill>
            </a:endParaRPr>
          </a:p>
          <a:p>
            <a:pPr lvl="1"/>
            <a:r>
              <a:rPr kumimoji="1" lang="en-US" altLang="ja-JP" sz="2000" dirty="0"/>
              <a:t>Cavity Gradient required</a:t>
            </a:r>
            <a:r>
              <a:rPr kumimoji="1" lang="ja-JP" altLang="en-US" sz="2000" dirty="0"/>
              <a:t>：</a:t>
            </a:r>
            <a:r>
              <a:rPr kumimoji="1" lang="en-US" altLang="ja-JP" sz="2000" dirty="0">
                <a:solidFill>
                  <a:srgbClr val="3366FF"/>
                </a:solidFill>
              </a:rPr>
              <a:t>31.5 MV/m</a:t>
            </a:r>
          </a:p>
          <a:p>
            <a:pPr lvl="2"/>
            <a:r>
              <a:rPr kumimoji="1" lang="en-US" altLang="ja-JP" u="sng" dirty="0">
                <a:latin typeface="Osaka"/>
                <a:ea typeface="Osaka"/>
                <a:cs typeface="Osaka"/>
              </a:rPr>
              <a:t>ILC SCRF cavity R&amp;D </a:t>
            </a:r>
            <a:endParaRPr lang="en-US" altLang="ja-JP" dirty="0">
              <a:latin typeface="Osaka"/>
              <a:ea typeface="Osaka"/>
              <a:cs typeface="Osaka"/>
            </a:endParaRPr>
          </a:p>
          <a:p>
            <a:pPr lvl="3"/>
            <a:r>
              <a:rPr lang="en-US" altLang="ja-JP" sz="1800" dirty="0">
                <a:latin typeface="Osaka"/>
                <a:ea typeface="Osaka"/>
                <a:cs typeface="Osaka"/>
              </a:rPr>
              <a:t>Effort for ~ 7 x Gradient (KEK-TRISTAN, CERN-LEP) </a:t>
            </a:r>
          </a:p>
          <a:p>
            <a:pPr lvl="3"/>
            <a:r>
              <a:rPr kumimoji="1" lang="en-US" altLang="ja-JP" sz="1800" dirty="0">
                <a:latin typeface="Osaka"/>
                <a:ea typeface="Osaka"/>
                <a:cs typeface="Osaka"/>
              </a:rPr>
              <a:t>Gradient Progress </a:t>
            </a:r>
            <a:r>
              <a:rPr kumimoji="1" lang="ja-JP" altLang="en-US" sz="1800" dirty="0">
                <a:latin typeface="Osaka"/>
                <a:ea typeface="Osaka"/>
                <a:cs typeface="Osaka"/>
              </a:rPr>
              <a:t>：　</a:t>
            </a:r>
            <a:r>
              <a:rPr kumimoji="1" lang="en-US" altLang="ja-JP" sz="1800" dirty="0">
                <a:solidFill>
                  <a:srgbClr val="3366FF"/>
                </a:solidFill>
                <a:latin typeface="Osaka"/>
                <a:ea typeface="Osaka"/>
                <a:cs typeface="Osaka"/>
              </a:rPr>
              <a:t>&lt; 37 MV/m&gt;  </a:t>
            </a:r>
            <a:r>
              <a:rPr kumimoji="1" lang="ja-JP" altLang="en-US" sz="1800" dirty="0">
                <a:latin typeface="Osaka"/>
                <a:ea typeface="Osaka"/>
                <a:cs typeface="Osaka"/>
              </a:rPr>
              <a:t>（</a:t>
            </a:r>
            <a:r>
              <a:rPr kumimoji="1" lang="en-US" altLang="ja-JP" sz="1800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Record</a:t>
            </a:r>
            <a:r>
              <a:rPr kumimoji="1" lang="ja-JP" altLang="en-US" sz="1800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：</a:t>
            </a:r>
            <a:r>
              <a:rPr kumimoji="1" lang="en-US" altLang="ja-JP" sz="1800" dirty="0">
                <a:solidFill>
                  <a:srgbClr val="FF0000"/>
                </a:solidFill>
                <a:latin typeface="Osaka"/>
                <a:ea typeface="Osaka"/>
                <a:cs typeface="Osaka"/>
              </a:rPr>
              <a:t>46 MV/m </a:t>
            </a:r>
            <a:r>
              <a:rPr kumimoji="1" lang="en-US" altLang="ja-JP" sz="1800" dirty="0">
                <a:solidFill>
                  <a:srgbClr val="000090"/>
                </a:solidFill>
                <a:latin typeface="Osaka"/>
                <a:ea typeface="Osaka"/>
                <a:cs typeface="Osaka"/>
              </a:rPr>
              <a:t>at DESY</a:t>
            </a:r>
            <a:r>
              <a:rPr kumimoji="1" lang="en-US" altLang="ja-JP" sz="1800" dirty="0">
                <a:latin typeface="Osaka"/>
                <a:ea typeface="Osaka"/>
                <a:cs typeface="Osaka"/>
              </a:rPr>
              <a:t>) </a:t>
            </a:r>
          </a:p>
          <a:p>
            <a:pPr lvl="3"/>
            <a:r>
              <a:rPr kumimoji="1" lang="en-US" altLang="ja-JP" sz="1800" dirty="0">
                <a:latin typeface="Osaka"/>
                <a:ea typeface="Osaka"/>
                <a:cs typeface="Osaka"/>
              </a:rPr>
              <a:t>System engineering</a:t>
            </a:r>
            <a:r>
              <a:rPr kumimoji="1" lang="ja-JP" altLang="en-US" sz="1800" dirty="0">
                <a:latin typeface="Osaka"/>
                <a:ea typeface="Osaka"/>
                <a:cs typeface="Osaka"/>
              </a:rPr>
              <a:t>：</a:t>
            </a:r>
            <a:r>
              <a:rPr kumimoji="1" lang="en-US" altLang="ja-JP" sz="1800" dirty="0">
                <a:latin typeface="Osaka"/>
                <a:ea typeface="Osaka"/>
                <a:cs typeface="Osaka"/>
              </a:rPr>
              <a:t> S1-Global program with global effort</a:t>
            </a:r>
          </a:p>
          <a:p>
            <a:pPr marL="0" indent="0">
              <a:buNone/>
            </a:pPr>
            <a:r>
              <a:rPr kumimoji="1" lang="en-US" altLang="ja-JP" sz="2400" dirty="0">
                <a:solidFill>
                  <a:srgbClr val="000090"/>
                </a:solidFill>
              </a:rPr>
              <a:t>Electron Cloud Mitigation</a:t>
            </a:r>
            <a:endParaRPr kumimoji="1" lang="en-US" altLang="ja-JP" sz="2000" dirty="0">
              <a:solidFill>
                <a:srgbClr val="000090"/>
              </a:solidFill>
            </a:endParaRPr>
          </a:p>
          <a:p>
            <a:pPr marL="0" indent="0">
              <a:buNone/>
            </a:pPr>
            <a:r>
              <a:rPr kumimoji="1" lang="en-US" altLang="ja-JP" sz="2400" dirty="0">
                <a:solidFill>
                  <a:srgbClr val="000090"/>
                </a:solidFill>
              </a:rPr>
              <a:t>Nano-beam handling :</a:t>
            </a:r>
            <a:r>
              <a:rPr kumimoji="1" lang="ja-JP" altLang="en-US" sz="2400" dirty="0">
                <a:solidFill>
                  <a:srgbClr val="000090"/>
                </a:solidFill>
              </a:rPr>
              <a:t>　</a:t>
            </a:r>
            <a:endParaRPr kumimoji="1" lang="en-US" altLang="ja-JP" sz="2400" dirty="0">
              <a:solidFill>
                <a:srgbClr val="000090"/>
              </a:solidFill>
            </a:endParaRPr>
          </a:p>
          <a:p>
            <a:pPr lvl="1"/>
            <a:r>
              <a:rPr kumimoji="1" lang="en-US" altLang="ja-JP" sz="2000" dirty="0"/>
              <a:t>ILC requiring a beam size </a:t>
            </a:r>
            <a:r>
              <a:rPr kumimoji="1" lang="en-US" altLang="ja-JP" sz="2000" dirty="0">
                <a:solidFill>
                  <a:srgbClr val="3366FF"/>
                </a:solidFill>
              </a:rPr>
              <a:t>~ 6 nm </a:t>
            </a:r>
            <a:r>
              <a:rPr kumimoji="1" lang="en-US" altLang="ja-JP" sz="2000" dirty="0"/>
              <a:t>(vertical)  and stability ~2nm:  </a:t>
            </a:r>
          </a:p>
          <a:p>
            <a:pPr lvl="2"/>
            <a:r>
              <a:rPr kumimoji="1" lang="en-US" altLang="ja-JP" dirty="0">
                <a:latin typeface="Osaka"/>
                <a:ea typeface="Osaka"/>
                <a:cs typeface="Osaka"/>
              </a:rPr>
              <a:t>Progress in </a:t>
            </a:r>
            <a:r>
              <a:rPr kumimoji="1" lang="en-US" altLang="ja-JP" dirty="0"/>
              <a:t>KEK-ATF:</a:t>
            </a:r>
          </a:p>
          <a:p>
            <a:pPr lvl="3"/>
            <a:r>
              <a:rPr kumimoji="1" lang="en-US" altLang="ja-JP" sz="1800" dirty="0"/>
              <a:t>achieving </a:t>
            </a:r>
            <a:r>
              <a:rPr kumimoji="1" lang="en-US" altLang="ja-JP" sz="1800" dirty="0">
                <a:solidFill>
                  <a:srgbClr val="FF0000"/>
                </a:solidFill>
              </a:rPr>
              <a:t>~70 nm (at 1.3 </a:t>
            </a:r>
            <a:r>
              <a:rPr kumimoji="1" lang="en-US" altLang="ja-JP" sz="1800" dirty="0" err="1">
                <a:solidFill>
                  <a:srgbClr val="FF0000"/>
                </a:solidFill>
              </a:rPr>
              <a:t>GeV</a:t>
            </a:r>
            <a:r>
              <a:rPr kumimoji="1" lang="en-US" altLang="ja-JP" sz="1800" dirty="0">
                <a:solidFill>
                  <a:srgbClr val="FF0000"/>
                </a:solidFill>
              </a:rPr>
              <a:t>)</a:t>
            </a:r>
            <a:r>
              <a:rPr kumimoji="1" lang="en-US" altLang="ja-JP" sz="1800" dirty="0"/>
              <a:t>, </a:t>
            </a:r>
          </a:p>
          <a:p>
            <a:pPr lvl="3"/>
            <a:r>
              <a:rPr kumimoji="1" lang="en-US" altLang="ja-JP" sz="1800" dirty="0"/>
              <a:t>corresponding to 10 nm (at 250 </a:t>
            </a:r>
            <a:r>
              <a:rPr kumimoji="1" lang="en-US" altLang="ja-JP" sz="1800" dirty="0" err="1"/>
              <a:t>GeV</a:t>
            </a:r>
            <a:r>
              <a:rPr kumimoji="1" lang="en-US" altLang="ja-JP" sz="1800" dirty="0"/>
              <a:t>, ILC)</a:t>
            </a:r>
          </a:p>
          <a:p>
            <a:pPr lvl="1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>
                <a:ea typeface="Osaka"/>
                <a:cs typeface="Osaka"/>
              </a:rPr>
              <a:t>Major R&amp;D Efforts in TD Phase  </a:t>
            </a:r>
            <a:endParaRPr kumimoji="1" lang="ja-JP" altLang="en-US" b="1" dirty="0">
              <a:ea typeface="Osaka"/>
              <a:cs typeface="Osaka"/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Yamamoto, 13/05/27</a:t>
            </a:r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Technical Status</a:t>
            </a:r>
            <a:endParaRPr lang="en-US" altLang="ja-JP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378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546" y="696579"/>
            <a:ext cx="7481455" cy="500303"/>
          </a:xfrm>
        </p:spPr>
        <p:txBody>
          <a:bodyPr/>
          <a:lstStyle/>
          <a:p>
            <a:r>
              <a:rPr lang="en-US" altLang="ja-JP" sz="3600" dirty="0">
                <a:solidFill>
                  <a:srgbClr val="000090"/>
                </a:solidFill>
                <a:latin typeface="Century Gothic" pitchFamily="-112" charset="0"/>
                <a:ea typeface="Century Gothic" pitchFamily="-112" charset="0"/>
                <a:cs typeface="Century Gothic" pitchFamily="-112" charset="0"/>
              </a:rPr>
              <a:t>Global Plan for SCRF R&amp;D</a:t>
            </a:r>
            <a:endParaRPr lang="en-US" altLang="ja-JP" sz="2400" dirty="0">
              <a:solidFill>
                <a:srgbClr val="000090"/>
              </a:solidFill>
              <a:latin typeface="Century Gothic" pitchFamily="-112" charset="0"/>
              <a:ea typeface="Century Gothic" pitchFamily="-112" charset="0"/>
              <a:cs typeface="Century Gothic" pitchFamily="-112" charset="0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A. Yamamoto, 13/05/27</a:t>
            </a: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Technical Status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E37E2-33CB-034B-AFDB-6541EBF5F31A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graphicFrame>
        <p:nvGraphicFramePr>
          <p:cNvPr id="9113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305746"/>
              </p:ext>
            </p:extLst>
          </p:nvPr>
        </p:nvGraphicFramePr>
        <p:xfrm>
          <a:off x="143936" y="1325127"/>
          <a:ext cx="8862215" cy="4774918"/>
        </p:xfrm>
        <a:graphic>
          <a:graphicData uri="http://schemas.openxmlformats.org/drawingml/2006/table">
            <a:tbl>
              <a:tblPr/>
              <a:tblGrid>
                <a:gridCol w="2588081"/>
                <a:gridCol w="844863"/>
                <a:gridCol w="667830"/>
                <a:gridCol w="477508"/>
                <a:gridCol w="492857"/>
                <a:gridCol w="535492"/>
                <a:gridCol w="470687"/>
                <a:gridCol w="630993"/>
                <a:gridCol w="1088038"/>
                <a:gridCol w="1065866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45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 Gradient in 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. </a:t>
                      </a: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test to </a:t>
                      </a: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reach 35 MV/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m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9"/>
                          </a:srgbClr>
                        </a:gs>
                        <a:gs pos="2000">
                          <a:srgbClr val="FFFFFF">
                            <a:alpha val="50999"/>
                          </a:srgbClr>
                        </a:gs>
                        <a:gs pos="100000">
                          <a:srgbClr val="FFFF00">
                            <a:alpha val="50999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533400" marR="0" lvl="0" indent="-5334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  <a:sym typeface="Wingdings" pitchFamily="-107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Yield</a:t>
                      </a:r>
                      <a:r>
                        <a:rPr kumimoji="0" lang="en-US" altLang="ja-JP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altLang="ja-JP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90%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9570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Cavity-string  to reach 31.5 MV/m, with one-</a:t>
                      </a:r>
                      <a:r>
                        <a:rPr kumimoji="0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cryomodule</a:t>
                      </a:r>
                      <a:endParaRPr kumimoji="0" lang="en-US" altLang="ja-JP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FLASH (DESY) , NML/ASTA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     QB, STF2 (KEK)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45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-107" charset="0"/>
                          <a:ea typeface="ＭＳ Ｐゴシック" pitchFamily="-107" charset="-128"/>
                          <a:cs typeface="ＭＳ Ｐゴシック" pitchFamily="-107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168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Communication with industry: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1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st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Visit Vendors (2009),  Organize Workshop (2010)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2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 visit and communication, Organize 2</a:t>
                      </a:r>
                      <a:r>
                        <a:rPr kumimoji="0" 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nd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workshop (2011)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3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rd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-107" charset="0"/>
                          <a:ea typeface="Arial Unicode MS" pitchFamily="-107" charset="0"/>
                          <a:cs typeface="Arial Unicode MS" pitchFamily="-107" charset="0"/>
                        </a:rPr>
                        <a:t> communication and study contracted with selected vendors (2011-2012)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-107" charset="0"/>
                        <a:ea typeface="Arial Unicode MS" pitchFamily="-107" charset="0"/>
                        <a:cs typeface="Arial Unicode MS" pitchFamily="-107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-107" charset="0"/>
                        <a:ea typeface="ＭＳ Ｐゴシック" pitchFamily="-107" charset="-128"/>
                        <a:cs typeface="ＭＳ Ｐゴシック" pitchFamily="-107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1056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2"/>
          <p:cNvSpPr>
            <a:spLocks noGrp="1"/>
          </p:cNvSpPr>
          <p:nvPr>
            <p:ph type="title"/>
          </p:nvPr>
        </p:nvSpPr>
        <p:spPr>
          <a:xfrm>
            <a:off x="831274" y="675985"/>
            <a:ext cx="7481455" cy="500303"/>
          </a:xfrm>
          <a:noFill/>
        </p:spPr>
        <p:txBody>
          <a:bodyPr/>
          <a:lstStyle/>
          <a:p>
            <a:pPr>
              <a:defRPr/>
            </a:pPr>
            <a:r>
              <a:rPr lang="en-US" altLang="ja-JP" sz="3200" dirty="0">
                <a:latin typeface="Arial" charset="0"/>
                <a:cs typeface="Arial Unicode MS" charset="0"/>
              </a:rPr>
              <a:t>Progress in SCRF Cavity Gradient</a:t>
            </a:r>
            <a:endParaRPr lang="en-US" altLang="ja-JP" sz="2400" dirty="0">
              <a:solidFill>
                <a:srgbClr val="3366FF"/>
              </a:solidFill>
              <a:latin typeface="Arial" charset="0"/>
            </a:endParaRPr>
          </a:p>
        </p:txBody>
      </p:sp>
      <p:sp>
        <p:nvSpPr>
          <p:cNvPr id="41986" name="Date Placeholder 2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200"/>
              <a:t>A. Yamamoto, 13/05/27</a:t>
            </a:r>
          </a:p>
        </p:txBody>
      </p:sp>
      <p:sp>
        <p:nvSpPr>
          <p:cNvPr id="4198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600">
                <a:solidFill>
                  <a:srgbClr val="23346C"/>
                </a:solidFill>
              </a:rPr>
              <a:t>ILC Technical Status</a:t>
            </a:r>
          </a:p>
        </p:txBody>
      </p:sp>
      <p:sp>
        <p:nvSpPr>
          <p:cNvPr id="419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4A19A2F-A1AC-774B-B234-271118131FAA}" type="slidenum">
              <a:rPr kumimoji="0" lang="en-US" altLang="ja-JP" sz="1400"/>
              <a:pPr/>
              <a:t>15</a:t>
            </a:fld>
            <a:endParaRPr kumimoji="0" lang="en-US" altLang="ja-JP" sz="1400">
              <a:latin typeface="Times" charset="0"/>
            </a:endParaRPr>
          </a:p>
        </p:txBody>
      </p:sp>
      <p:pic>
        <p:nvPicPr>
          <p:cNvPr id="41989" name="Picture 3"/>
          <p:cNvPicPr>
            <a:picLocks noGrp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32" b="-2177"/>
          <a:stretch>
            <a:fillRect/>
          </a:stretch>
        </p:blipFill>
        <p:spPr>
          <a:xfrm>
            <a:off x="1" y="1219201"/>
            <a:ext cx="5611813" cy="4976813"/>
          </a:xfrm>
        </p:spPr>
      </p:pic>
      <p:sp>
        <p:nvSpPr>
          <p:cNvPr id="41990" name="テキスト ボックス 9"/>
          <p:cNvSpPr txBox="1">
            <a:spLocks noChangeArrowheads="1"/>
          </p:cNvSpPr>
          <p:nvPr/>
        </p:nvSpPr>
        <p:spPr bwMode="auto">
          <a:xfrm>
            <a:off x="5790370" y="3518166"/>
            <a:ext cx="3048000" cy="2677646"/>
          </a:xfrm>
          <a:prstGeom prst="rect">
            <a:avLst/>
          </a:prstGeom>
          <a:solidFill>
            <a:srgbClr val="FFFF00"/>
          </a:solidFill>
          <a:ln w="9525">
            <a:solidFill>
              <a:srgbClr val="008000"/>
            </a:solidFill>
            <a:miter lim="800000"/>
            <a:headEnd/>
            <a:tailEnd/>
          </a:ln>
          <a:extLst/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dirty="0"/>
              <a:t>Production yield</a:t>
            </a:r>
            <a:r>
              <a:rPr kumimoji="0" lang="en-US" altLang="ja-JP" dirty="0">
                <a:solidFill>
                  <a:srgbClr val="3366FF"/>
                </a:solidFill>
              </a:rPr>
              <a:t>:  </a:t>
            </a:r>
          </a:p>
          <a:p>
            <a:r>
              <a:rPr kumimoji="0" lang="en-US" altLang="ja-JP" dirty="0">
                <a:solidFill>
                  <a:srgbClr val="3366FF"/>
                </a:solidFill>
              </a:rPr>
              <a:t>94 % </a:t>
            </a:r>
            <a:r>
              <a:rPr kumimoji="0" lang="en-US" altLang="ja-JP" dirty="0"/>
              <a:t>at &gt; 28 MV/m,</a:t>
            </a:r>
          </a:p>
          <a:p>
            <a:r>
              <a:rPr kumimoji="0" lang="en-US" altLang="ja-JP" dirty="0"/>
              <a:t> </a:t>
            </a:r>
          </a:p>
          <a:p>
            <a:r>
              <a:rPr kumimoji="0" lang="en-US" altLang="ja-JP" dirty="0"/>
              <a:t>Average gradient: </a:t>
            </a:r>
          </a:p>
          <a:p>
            <a:r>
              <a:rPr kumimoji="0" lang="en-US" altLang="ja-JP" dirty="0">
                <a:solidFill>
                  <a:srgbClr val="FF0000"/>
                </a:solidFill>
              </a:rPr>
              <a:t>37.1 MV/</a:t>
            </a:r>
            <a:r>
              <a:rPr kumimoji="0" lang="en-US" altLang="ja-JP" dirty="0" smtClean="0">
                <a:solidFill>
                  <a:srgbClr val="FF0000"/>
                </a:solidFill>
              </a:rPr>
              <a:t>m</a:t>
            </a:r>
          </a:p>
          <a:p>
            <a:endParaRPr kumimoji="0" lang="en-US" altLang="ja-JP" dirty="0">
              <a:solidFill>
                <a:srgbClr val="FF0000"/>
              </a:solidFill>
            </a:endParaRPr>
          </a:p>
          <a:p>
            <a:r>
              <a:rPr kumimoji="0" lang="en-US" altLang="ja-JP" dirty="0" smtClean="0">
                <a:solidFill>
                  <a:srgbClr val="000090"/>
                </a:solidFill>
              </a:rPr>
              <a:t>reached (2012) </a:t>
            </a:r>
            <a:endParaRPr lang="ja-JP" altLang="en-US" dirty="0">
              <a:solidFill>
                <a:srgbClr val="000090"/>
              </a:solidFill>
            </a:endParaRPr>
          </a:p>
        </p:txBody>
      </p:sp>
      <p:pic>
        <p:nvPicPr>
          <p:cNvPr id="9" name="図 8" descr="TESLA-like Cavity (KAKO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70" y="1190730"/>
            <a:ext cx="3048000" cy="2031999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30510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587545" y="713075"/>
            <a:ext cx="8072943" cy="500303"/>
          </a:xfrm>
        </p:spPr>
        <p:txBody>
          <a:bodyPr/>
          <a:lstStyle/>
          <a:p>
            <a:r>
              <a:rPr lang="en-US" altLang="ja-JP" sz="2800" dirty="0">
                <a:latin typeface="Arial" charset="0"/>
                <a:cs typeface="Arial Unicode MS" charset="0"/>
              </a:rPr>
              <a:t>Progress in 1.3 GHz ILC Cavity Production </a:t>
            </a:r>
          </a:p>
        </p:txBody>
      </p:sp>
      <p:sp>
        <p:nvSpPr>
          <p:cNvPr id="45059" name="Date Placeholder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876" indent="-285721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2886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040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194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/>
              <a:t>A. Yamamoto, 13/05/27</a:t>
            </a:r>
            <a:endParaRPr kumimoji="0" lang="en-US" altLang="ja-JP" sz="1200" dirty="0"/>
          </a:p>
        </p:txBody>
      </p:sp>
      <p:sp>
        <p:nvSpPr>
          <p:cNvPr id="4506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876" indent="-285721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2886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040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194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600">
                <a:solidFill>
                  <a:srgbClr val="23346C"/>
                </a:solidFill>
              </a:rPr>
              <a:t>ILC Technical Status</a:t>
            </a:r>
          </a:p>
        </p:txBody>
      </p:sp>
      <p:sp>
        <p:nvSpPr>
          <p:cNvPr id="450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876" indent="-285721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2886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040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194" indent="-228577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6D81EF2F-ABC7-264E-837A-2C42D66C4A81}" type="slidenum">
              <a:rPr kumimoji="0" lang="en-US" altLang="ja-JP" sz="1400"/>
              <a:pPr/>
              <a:t>16</a:t>
            </a:fld>
            <a:endParaRPr kumimoji="0" lang="en-US" altLang="ja-JP" sz="1400" dirty="0"/>
          </a:p>
        </p:txBody>
      </p:sp>
      <p:sp>
        <p:nvSpPr>
          <p:cNvPr id="45058" name="Content Placeholder 2"/>
          <p:cNvSpPr>
            <a:spLocks noGrp="1"/>
          </p:cNvSpPr>
          <p:nvPr>
            <p:ph idx="4294967295"/>
          </p:nvPr>
        </p:nvSpPr>
        <p:spPr>
          <a:xfrm>
            <a:off x="257041" y="4378156"/>
            <a:ext cx="8513763" cy="1790700"/>
          </a:xfrm>
          <a:ln>
            <a:solidFill>
              <a:srgbClr val="000090"/>
            </a:solidFill>
          </a:ln>
        </p:spPr>
        <p:txBody>
          <a:bodyPr/>
          <a:lstStyle/>
          <a:p>
            <a:r>
              <a:rPr lang="en-US" altLang="ja-JP" sz="2200" u="sng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Progress in EXFEL (800 cavity construction </a:t>
            </a:r>
            <a:r>
              <a:rPr lang="en-US" altLang="ja-JP" sz="220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as of 2012/10):</a:t>
            </a:r>
          </a:p>
          <a:p>
            <a:pPr marL="0" indent="0">
              <a:buNone/>
            </a:pPr>
            <a:r>
              <a:rPr lang="en-US" altLang="ja-JP" sz="2200" b="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        </a:t>
            </a:r>
            <a:r>
              <a:rPr lang="en-US" altLang="ja-JP" sz="1600" b="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(courtesy by D. </a:t>
            </a:r>
            <a:r>
              <a:rPr lang="en-US" altLang="ja-JP" sz="1600" b="0" dirty="0" err="1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Reschke</a:t>
            </a:r>
            <a:r>
              <a:rPr lang="en-US" altLang="ja-JP" sz="1600" b="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: the 2</a:t>
            </a:r>
            <a:r>
              <a:rPr lang="en-US" altLang="ja-JP" sz="1600" b="0" baseline="3000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nd</a:t>
            </a:r>
            <a:r>
              <a:rPr lang="en-US" altLang="ja-JP" sz="1600" b="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 EP at DESY) </a:t>
            </a:r>
          </a:p>
          <a:p>
            <a:pPr lvl="1"/>
            <a:r>
              <a:rPr lang="en-US" altLang="ja-JP" sz="1800" dirty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RI</a:t>
            </a:r>
            <a:r>
              <a:rPr lang="en-US" altLang="ja-JP" sz="180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: 4 reference cavities with </a:t>
            </a:r>
            <a:r>
              <a:rPr lang="en-US" altLang="ja-JP" sz="1800" dirty="0" err="1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Eacc</a:t>
            </a:r>
            <a:r>
              <a:rPr lang="en-US" altLang="ja-JP" sz="180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&gt; 28 MV/m, (~ 39 MV/m max.)</a:t>
            </a:r>
          </a:p>
          <a:p>
            <a:pPr lvl="1"/>
            <a:r>
              <a:rPr lang="en-US" altLang="ja-JP" sz="1800" dirty="0" err="1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Zanon</a:t>
            </a:r>
            <a:r>
              <a:rPr lang="en-US" altLang="ja-JP" sz="180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: 3 reference cavities with </a:t>
            </a:r>
            <a:r>
              <a:rPr lang="en-US" altLang="ja-JP" sz="1800" dirty="0" err="1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Eacc</a:t>
            </a:r>
            <a:r>
              <a:rPr lang="en-US" altLang="ja-JP" sz="1800" dirty="0">
                <a:solidFill>
                  <a:srgbClr val="000090"/>
                </a:solidFill>
                <a:latin typeface="Arial" charset="0"/>
                <a:ea typeface="Arial Unicode MS" charset="0"/>
                <a:cs typeface="Arial Unicode MS" charset="0"/>
              </a:rPr>
              <a:t> &gt; 30 MV/m ( ~ 35 MV/m max.)</a:t>
            </a:r>
          </a:p>
          <a:p>
            <a:pPr lvl="1"/>
            <a:endParaRPr lang="en-US" altLang="ja-JP" sz="2000" dirty="0">
              <a:solidFill>
                <a:srgbClr val="000090"/>
              </a:solidFill>
              <a:latin typeface="Arial" charset="0"/>
              <a:ea typeface="Arial Unicode MS" charset="0"/>
              <a:cs typeface="Arial Unicode MS" charset="0"/>
            </a:endParaRPr>
          </a:p>
          <a:p>
            <a:endParaRPr lang="en-US" altLang="ja-JP" sz="2400" dirty="0">
              <a:latin typeface="Arial" charset="0"/>
              <a:ea typeface="Arial Unicode MS" charset="0"/>
              <a:cs typeface="Arial Unicode MS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56040"/>
              </p:ext>
            </p:extLst>
          </p:nvPr>
        </p:nvGraphicFramePr>
        <p:xfrm>
          <a:off x="254905" y="1189017"/>
          <a:ext cx="8512911" cy="3053542"/>
        </p:xfrm>
        <a:graphic>
          <a:graphicData uri="http://schemas.openxmlformats.org/drawingml/2006/table">
            <a:tbl>
              <a:tblPr firstRow="1">
                <a:tableStyleId>{284E427A-3D55-4303-BF80-6455036E1DE7}</a:tableStyleId>
              </a:tblPr>
              <a:tblGrid>
                <a:gridCol w="811223"/>
                <a:gridCol w="1711121"/>
                <a:gridCol w="2837637"/>
                <a:gridCol w="3152930"/>
              </a:tblGrid>
              <a:tr h="6456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year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# 9-cell cavities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qualified</a:t>
                      </a: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lt1"/>
                          </a:solidFill>
                          <a:effectLst/>
                          <a:latin typeface="+mn-lt"/>
                          <a:cs typeface="+mn-cs"/>
                        </a:rPr>
                        <a:t>Capable Lab. 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Capable Industry</a:t>
                      </a:r>
                    </a:p>
                  </a:txBody>
                  <a:tcPr horzOverflow="overflow">
                    <a:solidFill>
                      <a:srgbClr val="3366FF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2006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ACCEL, ZANON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  <a:tr h="701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2011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41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DESY, JLAB, FNAL, KEK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RI, ZANON, AES, MHI, 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  <a:tr h="10058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2012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(45)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DESY, JLAB, FNAL, KEK, Cornell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5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RI, ZANON, AES, MHI, </a:t>
                      </a:r>
                      <a:r>
                        <a:rPr kumimoji="0" lang="en-US" sz="200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</a:rPr>
                        <a:t>Hitachi</a:t>
                      </a:r>
                    </a:p>
                  </a:txBody>
                  <a:tcPr horzOverflow="overflow"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67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world-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85" y="1143000"/>
            <a:ext cx="9039225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831273" y="713075"/>
            <a:ext cx="7481455" cy="500303"/>
          </a:xfrm>
        </p:spPr>
        <p:txBody>
          <a:bodyPr/>
          <a:lstStyle/>
          <a:p>
            <a:r>
              <a:rPr kumimoji="0" lang="en-US" altLang="ja-JP" b="1" dirty="0" smtClean="0">
                <a:latin typeface="Arial" charset="0"/>
                <a:cs typeface="Arial Unicode MS" charset="0"/>
              </a:rPr>
              <a:t>Accelerator System Tests</a:t>
            </a:r>
            <a:br>
              <a:rPr kumimoji="0" lang="en-US" altLang="ja-JP" b="1" dirty="0" smtClean="0">
                <a:latin typeface="Arial" charset="0"/>
                <a:cs typeface="Arial Unicode MS" charset="0"/>
              </a:rPr>
            </a:br>
            <a:r>
              <a:rPr lang="en-US" altLang="ja-JP" sz="2800" i="1" dirty="0">
                <a:solidFill>
                  <a:srgbClr val="3366FF"/>
                </a:solidFill>
                <a:latin typeface="Arial" charset="0"/>
                <a:cs typeface="Arial Unicode MS" charset="0"/>
              </a:rPr>
              <a:t>2009 ~  </a:t>
            </a:r>
            <a:endParaRPr kumimoji="0" lang="en-US" altLang="ja-JP" b="1" i="1" dirty="0">
              <a:solidFill>
                <a:srgbClr val="3366FF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75784" name="日付プレースホルダ 9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200">
                <a:solidFill>
                  <a:srgbClr val="000000"/>
                </a:solidFill>
              </a:rPr>
              <a:t>A. Yamamoto, 13/05/27</a:t>
            </a:r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Technical Status</a:t>
            </a:r>
            <a:endParaRPr lang="en-US"/>
          </a:p>
        </p:txBody>
      </p:sp>
      <p:sp>
        <p:nvSpPr>
          <p:cNvPr id="75785" name="スライド番号プレースホルダ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6EDD1BDE-30FC-9040-BC56-AB05D3E3BAA1}" type="slidenum">
              <a:rPr lang="en-US" altLang="ja-JP" sz="1400">
                <a:solidFill>
                  <a:srgbClr val="000000"/>
                </a:solidFill>
              </a:rPr>
              <a:pPr/>
              <a:t>17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79763522"/>
              </p:ext>
            </p:extLst>
          </p:nvPr>
        </p:nvGraphicFramePr>
        <p:xfrm>
          <a:off x="598489" y="1333500"/>
          <a:ext cx="8545512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6" descr="IMG_3065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0075" y="1047750"/>
            <a:ext cx="1905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IMG_2625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3150" y="1849438"/>
            <a:ext cx="1519238" cy="1139825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676" y="5011739"/>
            <a:ext cx="3013075" cy="128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3" descr="IMG_637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22" y="4518125"/>
            <a:ext cx="1591763" cy="1388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8" descr="1cc1+ACC3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000" y="3564781"/>
            <a:ext cx="2013590" cy="1314076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テキスト ボックス 1"/>
          <p:cNvSpPr txBox="1"/>
          <p:nvPr/>
        </p:nvSpPr>
        <p:spPr>
          <a:xfrm>
            <a:off x="3846198" y="135693"/>
            <a:ext cx="4511890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To be discussed by N. Walker, this </a:t>
            </a:r>
            <a:r>
              <a:rPr kumimoji="1" lang="en-US" altLang="ja-JP" dirty="0" err="1" smtClean="0"/>
              <a:t>aftenoon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622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>
          <a:xfrm>
            <a:off x="831274" y="641503"/>
            <a:ext cx="7481455" cy="500303"/>
          </a:xfrm>
        </p:spPr>
        <p:txBody>
          <a:bodyPr/>
          <a:lstStyle/>
          <a:p>
            <a:r>
              <a:rPr lang="en-US" altLang="ja-JP" dirty="0" smtClean="0">
                <a:latin typeface="Osaka"/>
                <a:ea typeface="Osaka"/>
                <a:cs typeface="Osaka"/>
              </a:rPr>
              <a:t>SCRF Beam Acceleration Test </a:t>
            </a:r>
            <a:br>
              <a:rPr lang="en-US" altLang="ja-JP" dirty="0" smtClean="0">
                <a:latin typeface="Osaka"/>
                <a:ea typeface="Osaka"/>
                <a:cs typeface="Osaka"/>
              </a:rPr>
            </a:br>
            <a:endParaRPr lang="en-US" altLang="ja-JP" sz="2400" dirty="0">
              <a:solidFill>
                <a:srgbClr val="000090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13/05/27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18</a:t>
            </a:fld>
            <a:endParaRPr lang="en-US"/>
          </a:p>
        </p:txBody>
      </p:sp>
      <p:sp>
        <p:nvSpPr>
          <p:cNvPr id="53251" name="Content Placeholder 2"/>
          <p:cNvSpPr>
            <a:spLocks noGrp="1"/>
          </p:cNvSpPr>
          <p:nvPr>
            <p:ph idx="4294967295"/>
          </p:nvPr>
        </p:nvSpPr>
        <p:spPr>
          <a:xfrm>
            <a:off x="90721" y="1172041"/>
            <a:ext cx="4151313" cy="5410200"/>
          </a:xfrm>
          <a:solidFill>
            <a:srgbClr val="CCFFCC"/>
          </a:solidFill>
        </p:spPr>
        <p:txBody>
          <a:bodyPr/>
          <a:lstStyle/>
          <a:p>
            <a:pPr marL="0" indent="0">
              <a:buNone/>
            </a:pPr>
            <a:r>
              <a:rPr lang="en-US" altLang="ja-JP" sz="2400" dirty="0">
                <a:latin typeface="Arial" charset="0"/>
                <a:cs typeface="Arial Unicode MS" charset="0"/>
              </a:rPr>
              <a:t>DESY: FLASH</a:t>
            </a:r>
          </a:p>
          <a:p>
            <a:r>
              <a:rPr lang="en-US" altLang="ja-JP" sz="2000" b="0" dirty="0">
                <a:latin typeface="Arial" charset="0"/>
                <a:ea typeface="Arial Unicode MS" charset="0"/>
                <a:cs typeface="Arial Unicode MS" charset="0"/>
              </a:rPr>
              <a:t>SRF-CM string + Beam,  </a:t>
            </a:r>
          </a:p>
          <a:p>
            <a:pPr lvl="1"/>
            <a:r>
              <a:rPr lang="en-US" altLang="ja-JP" sz="1800" dirty="0">
                <a:latin typeface="Arial" charset="0"/>
                <a:ea typeface="Arial Unicode MS" charset="0"/>
                <a:cs typeface="Arial Unicode MS" charset="0"/>
              </a:rPr>
              <a:t>ACC7/PXFEL1 &lt; 32 MV/m &gt;</a:t>
            </a:r>
          </a:p>
          <a:p>
            <a:r>
              <a:rPr lang="en-US" altLang="ja-JP" sz="2000" b="0" dirty="0">
                <a:solidFill>
                  <a:srgbClr val="3366FF"/>
                </a:solidFill>
                <a:latin typeface="Arial" charset="0"/>
                <a:ea typeface="Arial Unicode MS" charset="0"/>
                <a:cs typeface="Arial Unicode MS" charset="0"/>
              </a:rPr>
              <a:t>9 mA </a:t>
            </a:r>
            <a:r>
              <a:rPr lang="en-US" altLang="ja-JP" sz="2000" b="0" dirty="0">
                <a:latin typeface="Arial" charset="0"/>
                <a:ea typeface="Arial Unicode MS" charset="0"/>
                <a:cs typeface="Arial Unicode MS" charset="0"/>
              </a:rPr>
              <a:t>beam, 2009</a:t>
            </a:r>
          </a:p>
          <a:p>
            <a:r>
              <a:rPr lang="en-US" altLang="ja-JP" sz="2000" b="0" dirty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800</a:t>
            </a:r>
            <a:r>
              <a:rPr lang="en-US" altLang="ja-JP" sz="2000" b="0" dirty="0">
                <a:solidFill>
                  <a:srgbClr val="FF0000"/>
                </a:solidFill>
                <a:latin typeface="Symbol" charset="2"/>
                <a:ea typeface="Arial Unicode MS" charset="0"/>
                <a:cs typeface="Symbol" charset="2"/>
              </a:rPr>
              <a:t>m</a:t>
            </a:r>
            <a:r>
              <a:rPr lang="en-US" altLang="ja-JP" sz="2000" b="0" dirty="0">
                <a:solidFill>
                  <a:srgbClr val="FF0000"/>
                </a:solidFill>
                <a:latin typeface="Arial" charset="0"/>
                <a:ea typeface="Arial Unicode MS" charset="0"/>
                <a:cs typeface="Arial Unicode MS" charset="0"/>
              </a:rPr>
              <a:t>s</a:t>
            </a:r>
            <a:r>
              <a:rPr lang="en-US" altLang="ja-JP" sz="2000" b="0" dirty="0">
                <a:latin typeface="Arial" charset="0"/>
                <a:ea typeface="Arial Unicode MS" charset="0"/>
                <a:cs typeface="Arial Unicode MS" charset="0"/>
              </a:rPr>
              <a:t>, 4.5mA beam, 2012</a:t>
            </a:r>
            <a:endParaRPr lang="en-US" altLang="ja-JP" sz="2000" b="0" dirty="0">
              <a:latin typeface="Arial" charset="0"/>
              <a:cs typeface="Arial Unicode MS" charset="0"/>
            </a:endParaRPr>
          </a:p>
          <a:p>
            <a:pPr marL="0" indent="0">
              <a:buNone/>
            </a:pPr>
            <a:r>
              <a:rPr lang="en-US" altLang="ja-JP" sz="2400" dirty="0">
                <a:latin typeface="Arial" charset="0"/>
                <a:cs typeface="Arial Unicode MS" charset="0"/>
              </a:rPr>
              <a:t>KEK: STF</a:t>
            </a:r>
          </a:p>
          <a:p>
            <a:r>
              <a:rPr lang="en-US" altLang="ja-JP" sz="2000" b="0" dirty="0">
                <a:latin typeface="Arial" charset="0"/>
                <a:cs typeface="Arial Unicode MS" charset="0"/>
              </a:rPr>
              <a:t>S1-Global: complete, 2010</a:t>
            </a:r>
          </a:p>
          <a:p>
            <a:pPr lvl="1"/>
            <a:r>
              <a:rPr lang="en-US" altLang="ja-JP" sz="1800" dirty="0">
                <a:latin typeface="Arial" charset="0"/>
                <a:cs typeface="Arial Unicode MS" charset="0"/>
              </a:rPr>
              <a:t>Cavity string : &lt; 26 MV/m&gt; </a:t>
            </a:r>
          </a:p>
          <a:p>
            <a:r>
              <a:rPr lang="en-US" altLang="ja-JP" sz="2000" b="0" dirty="0">
                <a:latin typeface="Arial" charset="0"/>
                <a:cs typeface="Arial Unicode MS" charset="0"/>
              </a:rPr>
              <a:t>Quantum Beam : </a:t>
            </a:r>
            <a:r>
              <a:rPr lang="en-US" altLang="ja-JP" sz="2000" b="0" dirty="0">
                <a:solidFill>
                  <a:srgbClr val="3366FF"/>
                </a:solidFill>
                <a:latin typeface="Arial" charset="0"/>
                <a:cs typeface="Arial Unicode MS" charset="0"/>
              </a:rPr>
              <a:t>6.7 mA, </a:t>
            </a:r>
            <a:r>
              <a:rPr lang="en-US" altLang="ja-JP" sz="2000" b="0" dirty="0">
                <a:solidFill>
                  <a:srgbClr val="FF0000"/>
                </a:solidFill>
                <a:latin typeface="Arial" charset="0"/>
                <a:cs typeface="Arial Unicode MS" charset="0"/>
              </a:rPr>
              <a:t>1 </a:t>
            </a:r>
            <a:r>
              <a:rPr lang="en-US" altLang="ja-JP" sz="2000" b="0" dirty="0" err="1">
                <a:solidFill>
                  <a:srgbClr val="FF0000"/>
                </a:solidFill>
                <a:latin typeface="Arial" charset="0"/>
                <a:cs typeface="Arial Unicode MS" charset="0"/>
              </a:rPr>
              <a:t>ms</a:t>
            </a:r>
            <a:r>
              <a:rPr lang="en-US" altLang="ja-JP" sz="2000" b="0" dirty="0">
                <a:solidFill>
                  <a:srgbClr val="FF0000"/>
                </a:solidFill>
                <a:latin typeface="Arial" charset="0"/>
                <a:cs typeface="Arial Unicode MS" charset="0"/>
              </a:rPr>
              <a:t>, </a:t>
            </a:r>
          </a:p>
          <a:p>
            <a:r>
              <a:rPr lang="en-US" altLang="ja-JP" sz="2000" b="0" dirty="0">
                <a:latin typeface="Arial" charset="0"/>
                <a:cs typeface="Arial Unicode MS" charset="0"/>
              </a:rPr>
              <a:t>CM1 &amp; beam, 2014 ~2015</a:t>
            </a:r>
          </a:p>
          <a:p>
            <a:pPr marL="0" indent="0">
              <a:buNone/>
            </a:pPr>
            <a:r>
              <a:rPr lang="en-US" altLang="ja-JP" sz="2400" dirty="0">
                <a:latin typeface="Arial" charset="0"/>
                <a:cs typeface="Arial Unicode MS" charset="0"/>
              </a:rPr>
              <a:t>FNAL: NML/ASTA</a:t>
            </a:r>
          </a:p>
          <a:p>
            <a:r>
              <a:rPr lang="en-US" altLang="ja-JP" sz="2000" b="0" dirty="0">
                <a:latin typeface="Arial" charset="0"/>
                <a:ea typeface="Arial Unicode MS" charset="0"/>
                <a:cs typeface="Arial Unicode MS" charset="0"/>
              </a:rPr>
              <a:t>CM1 test complete</a:t>
            </a:r>
          </a:p>
          <a:p>
            <a:r>
              <a:rPr lang="en-US" altLang="ja-JP" sz="2000" b="0" dirty="0">
                <a:latin typeface="Arial" charset="0"/>
                <a:ea typeface="Arial Unicode MS" charset="0"/>
                <a:cs typeface="Arial Unicode MS" charset="0"/>
              </a:rPr>
              <a:t>CM2 operation, in 2013</a:t>
            </a:r>
          </a:p>
          <a:p>
            <a:r>
              <a:rPr lang="en-US" altLang="ja-JP" sz="2000" b="0" dirty="0">
                <a:latin typeface="Arial" charset="0"/>
                <a:ea typeface="Arial Unicode MS" charset="0"/>
                <a:cs typeface="Arial Unicode MS" charset="0"/>
              </a:rPr>
              <a:t>CM2 + Beam, 2013 ~ 2014</a:t>
            </a:r>
          </a:p>
          <a:p>
            <a:pPr>
              <a:buFontTx/>
              <a:buNone/>
            </a:pPr>
            <a:endParaRPr lang="en-US" altLang="ja-JP" sz="2400" dirty="0">
              <a:latin typeface="Arial" charset="0"/>
              <a:cs typeface="Arial Unicode M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699" y="2851149"/>
            <a:ext cx="1703389" cy="11364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8375" y="1176381"/>
            <a:ext cx="2454027" cy="1765476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pic>
        <p:nvPicPr>
          <p:cNvPr id="53259" name="Picture 7" descr="IMG_454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803" y="4784288"/>
            <a:ext cx="1861838" cy="1396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 descr="STF-QB-accelerator-0131201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873" y="3697732"/>
            <a:ext cx="1257478" cy="943109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3816" y="1149977"/>
            <a:ext cx="2068512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3310" y="4597227"/>
            <a:ext cx="2590800" cy="1755340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7" name="Picture 95" descr="plot-Eacc,max VT&amp;CT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311" y="2998899"/>
            <a:ext cx="2427108" cy="1447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3154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FLASH-Seminar-Upgrad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8" t="50217" r="8563" b="11987"/>
          <a:stretch>
            <a:fillRect/>
          </a:stretch>
        </p:blipFill>
        <p:spPr bwMode="auto">
          <a:xfrm>
            <a:off x="158750" y="1135785"/>
            <a:ext cx="5253182" cy="168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 bwMode="auto">
          <a:xfrm>
            <a:off x="406977" y="698500"/>
            <a:ext cx="8210262" cy="49934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eaLnBrk="1" hangingPunct="1"/>
            <a:r>
              <a:rPr lang="en-US" altLang="ja-JP">
                <a:solidFill>
                  <a:srgbClr val="0000FF"/>
                </a:solidFill>
                <a:latin typeface="Arial" charset="0"/>
                <a:ea typeface="ＭＳ Ｐゴシック" charset="0"/>
                <a:cs typeface="Arial Unicode MS" charset="0"/>
              </a:rPr>
              <a:t>GDE 9mA experiment: Focus on ACC6 and ACC7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5411932" y="1457614"/>
            <a:ext cx="3732068" cy="4595091"/>
          </a:xfrm>
        </p:spPr>
        <p:txBody>
          <a:bodyPr/>
          <a:lstStyle/>
          <a:p>
            <a:pPr eaLnBrk="1" hangingPunct="1"/>
            <a:r>
              <a:rPr lang="en-US" altLang="ja-JP" sz="2400" dirty="0">
                <a:latin typeface="Arial" charset="0"/>
                <a:ea typeface="ＭＳ Ｐゴシック" charset="0"/>
                <a:cs typeface="Arial Unicode MS" charset="0"/>
              </a:rPr>
              <a:t>Operation with </a:t>
            </a:r>
            <a:r>
              <a:rPr lang="en-US" altLang="ja-JP" sz="2400" u="sng" dirty="0">
                <a:latin typeface="Arial" charset="0"/>
                <a:ea typeface="ＭＳ Ｐゴシック" charset="0"/>
                <a:cs typeface="Arial Unicode MS" charset="0"/>
              </a:rPr>
              <a:t>Gradient Spread</a:t>
            </a:r>
          </a:p>
          <a:p>
            <a:pPr lvl="1" eaLnBrk="1" hangingPunct="1"/>
            <a:r>
              <a:rPr lang="en-US" altLang="ja-JP" sz="2000" dirty="0">
                <a:latin typeface="Arial" charset="0"/>
                <a:ea typeface="ＭＳ Ｐゴシック" charset="0"/>
                <a:cs typeface="Arial Unicode MS" charset="0"/>
              </a:rPr>
              <a:t>From single RF source</a:t>
            </a:r>
          </a:p>
          <a:p>
            <a:pPr lvl="1" eaLnBrk="1" hangingPunct="1"/>
            <a:r>
              <a:rPr lang="en-US" altLang="ja-JP" sz="2000" dirty="0">
                <a:latin typeface="Arial" charset="0"/>
                <a:ea typeface="ＭＳ Ｐゴシック" charset="0"/>
                <a:cs typeface="Arial Unicode MS" charset="0"/>
              </a:rPr>
              <a:t>now ILC baseline</a:t>
            </a:r>
          </a:p>
          <a:p>
            <a:pPr lvl="2"/>
            <a:r>
              <a:rPr lang="en-US" altLang="ja-JP" dirty="0">
                <a:latin typeface="Arial" charset="0"/>
                <a:cs typeface="Arial Unicode MS" charset="0"/>
              </a:rPr>
              <a:t>Also expected for XFEL</a:t>
            </a:r>
          </a:p>
          <a:p>
            <a:pPr lvl="1" eaLnBrk="1" hangingPunct="1"/>
            <a:endParaRPr lang="en-US" altLang="ja-JP" sz="2000" dirty="0">
              <a:latin typeface="Arial" charset="0"/>
              <a:ea typeface="ＭＳ Ｐゴシック" charset="0"/>
              <a:cs typeface="Arial Unicode MS" charset="0"/>
            </a:endParaRPr>
          </a:p>
          <a:p>
            <a:pPr eaLnBrk="1" hangingPunct="1"/>
            <a:r>
              <a:rPr lang="en-US" altLang="ja-JP" sz="2400" dirty="0">
                <a:latin typeface="Arial" charset="0"/>
                <a:ea typeface="ＭＳ Ｐゴシック" charset="0"/>
                <a:cs typeface="Arial Unicode MS" charset="0"/>
              </a:rPr>
              <a:t>Specifically: achieving constant gradients </a:t>
            </a:r>
            <a:r>
              <a:rPr lang="en-US" altLang="ja-JP" sz="2400" u="sng" dirty="0">
                <a:latin typeface="Arial" charset="0"/>
                <a:ea typeface="ＭＳ Ｐゴシック" charset="0"/>
                <a:cs typeface="Arial Unicode MS" charset="0"/>
              </a:rPr>
              <a:t>for each individual cavity</a:t>
            </a:r>
            <a:r>
              <a:rPr lang="en-US" altLang="ja-JP" sz="2400" dirty="0">
                <a:latin typeface="Arial" charset="0"/>
                <a:ea typeface="ＭＳ Ｐゴシック" charset="0"/>
                <a:cs typeface="Arial Unicode MS" charset="0"/>
              </a:rPr>
              <a:t> during beam pulse</a:t>
            </a:r>
          </a:p>
          <a:p>
            <a:pPr lvl="1" eaLnBrk="1" hangingPunct="1"/>
            <a:r>
              <a:rPr lang="en-US" altLang="ja-JP" sz="2000" dirty="0">
                <a:latin typeface="Arial" charset="0"/>
                <a:ea typeface="ＭＳ Ｐゴシック" charset="0"/>
                <a:cs typeface="Arial Unicode MS" charset="0"/>
              </a:rPr>
              <a:t>to within few percent</a:t>
            </a:r>
          </a:p>
          <a:p>
            <a:pPr lvl="1" eaLnBrk="1" hangingPunct="1"/>
            <a:r>
              <a:rPr lang="en-US" altLang="ja-JP" sz="2000" dirty="0">
                <a:latin typeface="Arial" charset="0"/>
                <a:ea typeface="ＭＳ Ｐゴシック" charset="0"/>
                <a:cs typeface="Arial Unicode MS" charset="0"/>
              </a:rPr>
              <a:t>close to gradient limits</a:t>
            </a: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376671" y="2990273"/>
            <a:ext cx="532534" cy="38879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913443" eaLnBrk="0" fontAlgn="ctr" hangingPunct="0"/>
            <a:endParaRPr lang="en-GB" sz="3600">
              <a:cs typeface="Arial Unicode MS" charset="0"/>
            </a:endParaRPr>
          </a:p>
        </p:txBody>
      </p:sp>
      <p:pic>
        <p:nvPicPr>
          <p:cNvPr id="2765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12" y="3071091"/>
            <a:ext cx="4219864" cy="380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Box 29"/>
          <p:cNvSpPr txBox="1">
            <a:spLocks noChangeArrowheads="1"/>
          </p:cNvSpPr>
          <p:nvPr/>
        </p:nvSpPr>
        <p:spPr bwMode="auto">
          <a:xfrm>
            <a:off x="907762" y="2923887"/>
            <a:ext cx="1723159" cy="343477"/>
          </a:xfrm>
          <a:prstGeom prst="rect">
            <a:avLst/>
          </a:prstGeom>
          <a:solidFill>
            <a:schemeClr val="accent1"/>
          </a:solidFill>
          <a:ln w="9525">
            <a:solidFill>
              <a:srgbClr val="222268"/>
            </a:solidFill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600"/>
              <a:t>ACC6</a:t>
            </a:r>
          </a:p>
        </p:txBody>
      </p:sp>
      <p:sp>
        <p:nvSpPr>
          <p:cNvPr id="7" name="TextBox 29"/>
          <p:cNvSpPr txBox="1">
            <a:spLocks noChangeArrowheads="1"/>
          </p:cNvSpPr>
          <p:nvPr/>
        </p:nvSpPr>
        <p:spPr bwMode="auto">
          <a:xfrm>
            <a:off x="2630921" y="2918114"/>
            <a:ext cx="1663988" cy="34492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lIns="91431" tIns="45715" rIns="91431" bIns="45715">
            <a:spAutoFit/>
          </a:bodyPr>
          <a:lstStyle/>
          <a:p>
            <a:pPr algn="ctr">
              <a:defRPr/>
            </a:pPr>
            <a:r>
              <a:rPr lang="en-US" sz="1600"/>
              <a:t>ACC7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907762" y="4169353"/>
            <a:ext cx="3387147" cy="1443"/>
          </a:xfrm>
          <a:prstGeom prst="line">
            <a:avLst/>
          </a:prstGeom>
          <a:ln w="254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63568" y="3723409"/>
            <a:ext cx="893526" cy="276989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31.5 MV/</a:t>
            </a:r>
            <a:r>
              <a:rPr lang="en-US" sz="1200" dirty="0" err="1">
                <a:solidFill>
                  <a:schemeClr val="accent6">
                    <a:lumMod val="75000"/>
                  </a:schemeClr>
                </a:solidFill>
              </a:rPr>
              <a:t>m</a:t>
            </a:r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7658" name="Straight Arrow Connector 9"/>
          <p:cNvCxnSpPr>
            <a:cxnSpLocks noChangeShapeType="1"/>
          </p:cNvCxnSpPr>
          <p:nvPr/>
        </p:nvCxnSpPr>
        <p:spPr bwMode="auto">
          <a:xfrm rot="16200000" flipH="1">
            <a:off x="2101273" y="4075546"/>
            <a:ext cx="183285" cy="433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Oval 11"/>
          <p:cNvSpPr/>
          <p:nvPr/>
        </p:nvSpPr>
        <p:spPr bwMode="auto">
          <a:xfrm>
            <a:off x="2437535" y="1581728"/>
            <a:ext cx="469034" cy="431512"/>
          </a:xfrm>
          <a:prstGeom prst="ellipse">
            <a:avLst/>
          </a:prstGeom>
          <a:noFill/>
          <a:ln w="19050" cap="flat" cmpd="sng" algn="ctr">
            <a:solidFill>
              <a:srgbClr val="222268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lIns="91431" tIns="45715" rIns="91431" bIns="45715"/>
          <a:lstStyle/>
          <a:p>
            <a:pPr defTabSz="913443" eaLnBrk="0" fontAlgn="ctr" hangingPunct="0"/>
            <a:endParaRPr lang="ja-JP" altLang="en-US" sz="3600">
              <a:cs typeface="Arial Unicode MS" charset="0"/>
            </a:endParaRPr>
          </a:p>
        </p:txBody>
      </p:sp>
      <p:cxnSp>
        <p:nvCxnSpPr>
          <p:cNvPr id="27660" name="Straight Arrow Connector 12"/>
          <p:cNvCxnSpPr>
            <a:cxnSpLocks noChangeShapeType="1"/>
            <a:stCxn id="12" idx="3"/>
            <a:endCxn id="27654" idx="0"/>
          </p:cNvCxnSpPr>
          <p:nvPr/>
        </p:nvCxnSpPr>
        <p:spPr bwMode="auto">
          <a:xfrm flipH="1">
            <a:off x="1769341" y="1951182"/>
            <a:ext cx="736023" cy="97270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1" name="Straight Arrow Connector 13"/>
          <p:cNvCxnSpPr>
            <a:cxnSpLocks noChangeShapeType="1"/>
            <a:stCxn id="12" idx="5"/>
            <a:endCxn id="7" idx="0"/>
          </p:cNvCxnSpPr>
          <p:nvPr/>
        </p:nvCxnSpPr>
        <p:spPr bwMode="auto">
          <a:xfrm>
            <a:off x="2837296" y="1951182"/>
            <a:ext cx="624898" cy="96693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62" name="TextBox 14"/>
          <p:cNvSpPr txBox="1">
            <a:spLocks noChangeArrowheads="1"/>
          </p:cNvSpPr>
          <p:nvPr/>
        </p:nvSpPr>
        <p:spPr bwMode="auto">
          <a:xfrm>
            <a:off x="376671" y="2990273"/>
            <a:ext cx="531091" cy="3073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altLang="ja-JP" sz="1400"/>
              <a:t>40.0</a:t>
            </a:r>
          </a:p>
        </p:txBody>
      </p:sp>
      <p:sp>
        <p:nvSpPr>
          <p:cNvPr id="27663" name="TextBox 15"/>
          <p:cNvSpPr txBox="1">
            <a:spLocks noChangeArrowheads="1"/>
          </p:cNvSpPr>
          <p:nvPr/>
        </p:nvSpPr>
        <p:spPr bwMode="auto">
          <a:xfrm>
            <a:off x="376671" y="3540126"/>
            <a:ext cx="531091" cy="3073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altLang="ja-JP" sz="1400"/>
              <a:t>35.0</a:t>
            </a:r>
          </a:p>
        </p:txBody>
      </p:sp>
      <p:sp>
        <p:nvSpPr>
          <p:cNvPr id="27664" name="TextBox 16"/>
          <p:cNvSpPr txBox="1">
            <a:spLocks noChangeArrowheads="1"/>
          </p:cNvSpPr>
          <p:nvPr/>
        </p:nvSpPr>
        <p:spPr bwMode="auto">
          <a:xfrm>
            <a:off x="376671" y="4059671"/>
            <a:ext cx="531091" cy="30884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altLang="ja-JP" sz="1400"/>
              <a:t>30.0</a:t>
            </a:r>
          </a:p>
        </p:txBody>
      </p:sp>
      <p:sp>
        <p:nvSpPr>
          <p:cNvPr id="27665" name="TextBox 17"/>
          <p:cNvSpPr txBox="1">
            <a:spLocks noChangeArrowheads="1"/>
          </p:cNvSpPr>
          <p:nvPr/>
        </p:nvSpPr>
        <p:spPr bwMode="auto">
          <a:xfrm>
            <a:off x="376671" y="4645603"/>
            <a:ext cx="531091" cy="30884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altLang="ja-JP" sz="1400"/>
              <a:t>25.0</a:t>
            </a:r>
          </a:p>
        </p:txBody>
      </p:sp>
      <p:sp>
        <p:nvSpPr>
          <p:cNvPr id="27666" name="TextBox 18"/>
          <p:cNvSpPr txBox="1">
            <a:spLocks noChangeArrowheads="1"/>
          </p:cNvSpPr>
          <p:nvPr/>
        </p:nvSpPr>
        <p:spPr bwMode="auto">
          <a:xfrm>
            <a:off x="376671" y="5196898"/>
            <a:ext cx="531091" cy="30595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altLang="ja-JP" sz="1400"/>
              <a:t>20.0</a:t>
            </a:r>
          </a:p>
        </p:txBody>
      </p:sp>
      <p:sp>
        <p:nvSpPr>
          <p:cNvPr id="27667" name="TextBox 19"/>
          <p:cNvSpPr txBox="1">
            <a:spLocks noChangeArrowheads="1"/>
          </p:cNvSpPr>
          <p:nvPr/>
        </p:nvSpPr>
        <p:spPr bwMode="auto">
          <a:xfrm>
            <a:off x="376671" y="5736649"/>
            <a:ext cx="532534" cy="30739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165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altLang="ja-JP" sz="1400"/>
              <a:t>15.0</a:t>
            </a:r>
          </a:p>
        </p:txBody>
      </p:sp>
      <p:sp>
        <p:nvSpPr>
          <p:cNvPr id="27668" name="Date Placeholder 1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5342" indent="-25974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98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4582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7017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5771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01366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6961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32556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692A36"/>
                </a:solidFill>
                <a:cs typeface="Arial" charset="0"/>
              </a:rPr>
              <a:t>27/05/2013</a:t>
            </a:r>
          </a:p>
        </p:txBody>
      </p:sp>
      <p:sp>
        <p:nvSpPr>
          <p:cNvPr id="27669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5342" indent="-25974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98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4582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7017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5771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01366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6961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32556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100">
                <a:solidFill>
                  <a:srgbClr val="692A36"/>
                </a:solidFill>
                <a:cs typeface="Arial" charset="0"/>
              </a:rPr>
              <a:t>ECFA LC 2013 - DESY, Hamburg</a:t>
            </a:r>
          </a:p>
        </p:txBody>
      </p:sp>
      <p:sp>
        <p:nvSpPr>
          <p:cNvPr id="2767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5342" indent="-25974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898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4582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70177" indent="-207797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5771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701366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6961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32556" indent="-207797" defTabSz="456000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0E882A-1F00-1349-9CD0-44BF10179E87}" type="slidenum">
              <a:rPr lang="en-US" altLang="ja-JP" sz="1100">
                <a:solidFill>
                  <a:srgbClr val="692A36"/>
                </a:solidFill>
                <a:cs typeface="Arial" charset="0"/>
              </a:rPr>
              <a:pPr eaLnBrk="1" hangingPunct="1"/>
              <a:t>19</a:t>
            </a:fld>
            <a:endParaRPr lang="en-US" altLang="ja-JP" sz="1100">
              <a:solidFill>
                <a:srgbClr val="692A36"/>
              </a:solidFill>
              <a:cs typeface="Arial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873175" y="37356"/>
            <a:ext cx="111329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N. Walker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87842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1274" y="1560062"/>
            <a:ext cx="7481455" cy="3844636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>
                <a:solidFill>
                  <a:srgbClr val="3366FF"/>
                </a:solidFill>
                <a:ea typeface="Osaka"/>
                <a:cs typeface="Osaka"/>
              </a:rPr>
              <a:t>Technical Status reached in TDR</a:t>
            </a:r>
          </a:p>
          <a:p>
            <a:pPr lvl="1"/>
            <a:r>
              <a:rPr kumimoji="1" lang="en-US" altLang="ja-JP" b="0" dirty="0" smtClean="0">
                <a:ea typeface="Osaka"/>
                <a:cs typeface="Osaka"/>
              </a:rPr>
              <a:t>Design update from Reference Design Report (RDR’07)</a:t>
            </a:r>
            <a:r>
              <a:rPr kumimoji="1" lang="en-US" altLang="ja-JP" dirty="0">
                <a:ea typeface="Osaka"/>
                <a:cs typeface="Osaka"/>
                <a:sym typeface="Wingdings"/>
              </a:rPr>
              <a:t> </a:t>
            </a:r>
            <a:r>
              <a:rPr kumimoji="1" lang="en-US" altLang="ja-JP" dirty="0" smtClean="0">
                <a:ea typeface="Osaka"/>
                <a:cs typeface="Osaka"/>
                <a:sym typeface="Wingdings"/>
              </a:rPr>
              <a:t>to</a:t>
            </a:r>
            <a:r>
              <a:rPr kumimoji="1" lang="en-US" altLang="ja-JP" b="0" dirty="0" smtClean="0">
                <a:ea typeface="Osaka"/>
                <a:cs typeface="Osaka"/>
                <a:sym typeface="Wingdings"/>
              </a:rPr>
              <a:t> </a:t>
            </a:r>
            <a:r>
              <a:rPr kumimoji="1" lang="en-US" altLang="ja-JP" dirty="0" smtClean="0">
                <a:ea typeface="Osaka"/>
                <a:cs typeface="Osaka"/>
                <a:sym typeface="Wingdings"/>
              </a:rPr>
              <a:t>Technical Design Report (TDR’</a:t>
            </a:r>
            <a:r>
              <a:rPr kumimoji="1" lang="en-US" altLang="ja-JP" b="0" dirty="0" smtClean="0">
                <a:ea typeface="Osaka"/>
                <a:cs typeface="Osaka"/>
                <a:sym typeface="Wingdings"/>
              </a:rPr>
              <a:t>12)</a:t>
            </a:r>
            <a:endParaRPr kumimoji="1" lang="ja-JP" altLang="en-US" b="0" dirty="0">
              <a:ea typeface="Osaka"/>
              <a:cs typeface="Osaka"/>
            </a:endParaRPr>
          </a:p>
          <a:p>
            <a:pPr lvl="1"/>
            <a:r>
              <a:rPr kumimoji="1" lang="en-US" altLang="ja-JP" dirty="0" smtClean="0">
                <a:ea typeface="Osaka"/>
                <a:cs typeface="Osaka"/>
              </a:rPr>
              <a:t>Results from research &amp; development</a:t>
            </a:r>
            <a:endParaRPr kumimoji="1" lang="en-US" altLang="ja-JP" b="0" dirty="0" smtClean="0">
              <a:ea typeface="Osaka"/>
              <a:cs typeface="Osaka"/>
            </a:endParaRPr>
          </a:p>
          <a:p>
            <a:pPr lvl="1"/>
            <a:r>
              <a:rPr kumimoji="1" lang="en-US" altLang="ja-JP" dirty="0" smtClean="0">
                <a:ea typeface="Osaka"/>
                <a:cs typeface="Osaka"/>
              </a:rPr>
              <a:t>Recommendations given by PAC</a:t>
            </a:r>
            <a:endParaRPr kumimoji="1" lang="en-US" altLang="ja-JP" b="0" dirty="0" smtClean="0">
              <a:ea typeface="Osaka"/>
              <a:cs typeface="Osaka"/>
            </a:endParaRPr>
          </a:p>
          <a:p>
            <a:endParaRPr kumimoji="1" lang="en-US" altLang="ja-JP" dirty="0" smtClean="0">
              <a:solidFill>
                <a:srgbClr val="3366FF"/>
              </a:solidFill>
              <a:ea typeface="Osaka"/>
              <a:cs typeface="Osaka"/>
            </a:endParaRPr>
          </a:p>
          <a:p>
            <a:pPr marL="0" indent="0">
              <a:buNone/>
            </a:pPr>
            <a:r>
              <a:rPr kumimoji="1" lang="en-US" altLang="ja-JP" dirty="0" smtClean="0">
                <a:solidFill>
                  <a:srgbClr val="3366FF"/>
                </a:solidFill>
                <a:ea typeface="Osaka"/>
                <a:cs typeface="Osaka"/>
              </a:rPr>
              <a:t>Further Plan beyond TDR</a:t>
            </a:r>
            <a:endParaRPr kumimoji="1" lang="ja-JP" altLang="en-US" dirty="0">
              <a:solidFill>
                <a:srgbClr val="3366FF"/>
              </a:solidFill>
              <a:ea typeface="Osaka"/>
              <a:cs typeface="Osaka"/>
            </a:endParaRPr>
          </a:p>
          <a:p>
            <a:pPr lvl="1"/>
            <a:r>
              <a:rPr kumimoji="1" lang="en-US" altLang="ja-JP" dirty="0" smtClean="0">
                <a:ea typeface="Osaka"/>
                <a:cs typeface="Osaka"/>
              </a:rPr>
              <a:t>Further work required for </a:t>
            </a:r>
            <a:r>
              <a:rPr kumimoji="1" lang="en-US" altLang="ja-JP" dirty="0">
                <a:ea typeface="Osaka"/>
                <a:cs typeface="Osaka"/>
              </a:rPr>
              <a:t>d</a:t>
            </a:r>
            <a:r>
              <a:rPr kumimoji="1" lang="en-US" altLang="ja-JP" b="0" dirty="0" smtClean="0">
                <a:ea typeface="Osaka"/>
                <a:cs typeface="Osaka"/>
              </a:rPr>
              <a:t>etailed engineering to prepare for realization of the ILC project</a:t>
            </a:r>
            <a:r>
              <a:rPr kumimoji="1" lang="en-US" altLang="ja-JP" dirty="0">
                <a:ea typeface="Osaka"/>
                <a:cs typeface="Osaka"/>
              </a:rPr>
              <a:t>,</a:t>
            </a:r>
            <a:endParaRPr kumimoji="1" lang="en-US" altLang="ja-JP" b="0" dirty="0" smtClean="0">
              <a:ea typeface="Osaka"/>
              <a:cs typeface="Osaka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Outline 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43667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タイトル 1"/>
          <p:cNvSpPr>
            <a:spLocks noGrp="1"/>
          </p:cNvSpPr>
          <p:nvPr>
            <p:ph type="title"/>
          </p:nvPr>
        </p:nvSpPr>
        <p:spPr>
          <a:xfrm>
            <a:off x="831274" y="128758"/>
            <a:ext cx="7481455" cy="769914"/>
          </a:xfrm>
        </p:spPr>
        <p:txBody>
          <a:bodyPr/>
          <a:lstStyle/>
          <a:p>
            <a:pPr algn="r"/>
            <a:r>
              <a:rPr lang="en-US" altLang="ja-JP" sz="2800" dirty="0">
                <a:latin typeface="Arial" charset="0"/>
                <a:cs typeface="ＭＳ Ｐゴシック" charset="0"/>
              </a:rPr>
              <a:t>S1-Global hosted at KEK: </a:t>
            </a:r>
            <a:br>
              <a:rPr lang="en-US" altLang="ja-JP" sz="2800" dirty="0">
                <a:latin typeface="Arial" charset="0"/>
                <a:cs typeface="ＭＳ Ｐゴシック" charset="0"/>
              </a:rPr>
            </a:br>
            <a:r>
              <a:rPr lang="en-US" altLang="ja-JP" sz="2400" dirty="0">
                <a:latin typeface="Arial" charset="0"/>
                <a:cs typeface="ＭＳ Ｐゴシック" charset="0"/>
              </a:rPr>
              <a:t>Global cooperation to demonstrate  SCRF system</a:t>
            </a:r>
            <a:endParaRPr lang="ja-JP" altLang="en-US" sz="2400" dirty="0">
              <a:latin typeface="Arial" charset="0"/>
              <a:cs typeface="ＭＳ Ｐゴシック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13/05/27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20</a:t>
            </a:fld>
            <a:endParaRPr lang="en-US"/>
          </a:p>
        </p:txBody>
      </p:sp>
      <p:pic>
        <p:nvPicPr>
          <p:cNvPr id="59397" name="図 5" descr="20100119Di-07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60" y="959754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図 7" descr="20100209Di-05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19401"/>
            <a:ext cx="18288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図 9" descr="20100308Di-01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70400"/>
            <a:ext cx="2438400" cy="162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0" name="図 11" descr="20100319Di-01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2400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3939540" cy="167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2" name="図 13" descr="IMG_059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959144"/>
            <a:ext cx="2884488" cy="1447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3" name="テキスト ボックス 14"/>
          <p:cNvSpPr txBox="1">
            <a:spLocks noChangeArrowheads="1"/>
          </p:cNvSpPr>
          <p:nvPr/>
        </p:nvSpPr>
        <p:spPr bwMode="auto">
          <a:xfrm>
            <a:off x="228600" y="2362200"/>
            <a:ext cx="2478747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DESY, FNAL, </a:t>
            </a:r>
            <a:r>
              <a:rPr lang="en-US" altLang="ja-JP" sz="1600" dirty="0">
                <a:solidFill>
                  <a:srgbClr val="000090"/>
                </a:solidFill>
              </a:rPr>
              <a:t>Jan.,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4" name="テキスト ボックス 15"/>
          <p:cNvSpPr txBox="1">
            <a:spLocks noChangeArrowheads="1"/>
          </p:cNvSpPr>
          <p:nvPr/>
        </p:nvSpPr>
        <p:spPr bwMode="auto">
          <a:xfrm>
            <a:off x="76200" y="4887914"/>
            <a:ext cx="713281" cy="135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INFN</a:t>
            </a:r>
          </a:p>
          <a:p>
            <a:r>
              <a:rPr lang="en-US" altLang="ja-JP" sz="1600" dirty="0">
                <a:solidFill>
                  <a:srgbClr val="3366FF"/>
                </a:solidFill>
              </a:rPr>
              <a:t>and </a:t>
            </a:r>
          </a:p>
          <a:p>
            <a:r>
              <a:rPr lang="en-US" altLang="ja-JP" sz="1600" dirty="0">
                <a:solidFill>
                  <a:srgbClr val="3366FF"/>
                </a:solidFill>
              </a:rPr>
              <a:t>FNAL</a:t>
            </a:r>
          </a:p>
          <a:p>
            <a:r>
              <a:rPr lang="en-US" altLang="ja-JP" sz="1600" dirty="0">
                <a:solidFill>
                  <a:srgbClr val="000090"/>
                </a:solidFill>
              </a:rPr>
              <a:t>Feb. </a:t>
            </a:r>
          </a:p>
          <a:p>
            <a:r>
              <a:rPr lang="en-US" altLang="ja-JP" sz="1600" dirty="0">
                <a:solidFill>
                  <a:srgbClr val="000090"/>
                </a:solidFill>
              </a:rPr>
              <a:t>2010</a:t>
            </a:r>
            <a:endParaRPr lang="ja-JP" altLang="en-US" sz="18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5" name="テキスト ボックス 16"/>
          <p:cNvSpPr txBox="1">
            <a:spLocks noChangeArrowheads="1"/>
          </p:cNvSpPr>
          <p:nvPr/>
        </p:nvSpPr>
        <p:spPr bwMode="auto">
          <a:xfrm>
            <a:off x="6248400" y="4114800"/>
            <a:ext cx="2517069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FNAL &amp; INFN, </a:t>
            </a:r>
            <a:r>
              <a:rPr lang="en-US" altLang="ja-JP" sz="1600" dirty="0">
                <a:solidFill>
                  <a:srgbClr val="000090"/>
                </a:solidFill>
              </a:rPr>
              <a:t>July,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6" name="テキスト ボックス 17"/>
          <p:cNvSpPr txBox="1">
            <a:spLocks noChangeArrowheads="1"/>
          </p:cNvSpPr>
          <p:nvPr/>
        </p:nvSpPr>
        <p:spPr bwMode="auto">
          <a:xfrm>
            <a:off x="3657601" y="6030914"/>
            <a:ext cx="1809961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DESY, </a:t>
            </a:r>
            <a:r>
              <a:rPr lang="en-US" altLang="ja-JP" sz="1600" dirty="0">
                <a:solidFill>
                  <a:srgbClr val="000090"/>
                </a:solidFill>
              </a:rPr>
              <a:t>May,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7" name="テキスト ボックス 18"/>
          <p:cNvSpPr txBox="1">
            <a:spLocks noChangeArrowheads="1"/>
          </p:cNvSpPr>
          <p:nvPr/>
        </p:nvSpPr>
        <p:spPr bwMode="auto">
          <a:xfrm>
            <a:off x="1295401" y="6019800"/>
            <a:ext cx="1351124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000090"/>
                </a:solidFill>
              </a:rPr>
              <a:t>March,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8" name="テキスト ボックス 19"/>
          <p:cNvSpPr txBox="1">
            <a:spLocks noChangeArrowheads="1"/>
          </p:cNvSpPr>
          <p:nvPr/>
        </p:nvSpPr>
        <p:spPr bwMode="auto">
          <a:xfrm>
            <a:off x="6858002" y="6030914"/>
            <a:ext cx="1403995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June, </a:t>
            </a:r>
            <a:r>
              <a:rPr lang="en-US" altLang="ja-JP" sz="1600" dirty="0">
                <a:solidFill>
                  <a:srgbClr val="000090"/>
                </a:solidFill>
              </a:rPr>
              <a:t>2010 ~ 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9" name="テキスト ボックス 20"/>
          <p:cNvSpPr txBox="1">
            <a:spLocks noChangeArrowheads="1"/>
          </p:cNvSpPr>
          <p:nvPr/>
        </p:nvSpPr>
        <p:spPr bwMode="auto">
          <a:xfrm>
            <a:off x="6324600" y="2316237"/>
            <a:ext cx="1860783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600" dirty="0">
                <a:solidFill>
                  <a:srgbClr val="3366FF"/>
                </a:solidFill>
              </a:rPr>
              <a:t>DESY, </a:t>
            </a:r>
            <a:r>
              <a:rPr lang="en-US" altLang="ja-JP" sz="1600" dirty="0">
                <a:solidFill>
                  <a:srgbClr val="000090"/>
                </a:solidFill>
              </a:rPr>
              <a:t>Sept. 2010</a:t>
            </a:r>
            <a:endParaRPr lang="ja-JP" altLang="en-US" sz="1600" dirty="0">
              <a:solidFill>
                <a:srgbClr val="000090"/>
              </a:solidFill>
              <a:cs typeface="ＭＳ Ｐゴシック" charset="0"/>
            </a:endParaRPr>
          </a:p>
        </p:txBody>
      </p:sp>
      <p:pic>
        <p:nvPicPr>
          <p:cNvPr id="59410" name="Picture 2"/>
          <p:cNvPicPr>
            <a:picLocks noChangeAspect="1" noChangeArrowheads="1"/>
          </p:cNvPicPr>
          <p:nvPr/>
        </p:nvPicPr>
        <p:blipFill>
          <a:blip r:embed="rId8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1" y="959754"/>
            <a:ext cx="24177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1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95800"/>
            <a:ext cx="23955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2" name="図 22" descr="20100706Di-0319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616200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295400" y="4010879"/>
            <a:ext cx="6300837" cy="707886"/>
          </a:xfrm>
          <a:prstGeom prst="rect">
            <a:avLst/>
          </a:prstGeom>
          <a:solidFill>
            <a:srgbClr val="FFFF00">
              <a:alpha val="91000"/>
            </a:srgbClr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3366FF"/>
                </a:solidFill>
              </a:rPr>
              <a:t>Successful global cooperation hosted by KEK</a:t>
            </a:r>
          </a:p>
          <a:p>
            <a:pPr algn="ctr"/>
            <a:r>
              <a:rPr lang="en-US" altLang="ja-JP" sz="2000" b="1" dirty="0">
                <a:solidFill>
                  <a:srgbClr val="3366FF"/>
                </a:solidFill>
              </a:rPr>
              <a:t>with variety of cavity design </a:t>
            </a:r>
            <a:r>
              <a:rPr lang="en-US" altLang="ja-JP" sz="2000" dirty="0">
                <a:solidFill>
                  <a:srgbClr val="3366FF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0359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402" y="86368"/>
            <a:ext cx="7053277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sz="2800" dirty="0"/>
              <a:t>Variety of Cavity and Tuner Assembly </a:t>
            </a:r>
            <a:endParaRPr kumimoji="1" lang="ja-JP" altLang="en-US" sz="2800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121005</a:t>
            </a: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KEK-LC-STF meeting</a:t>
            </a:r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pic>
        <p:nvPicPr>
          <p:cNvPr id="10" name="コンテンツ プレースホルダー 9" descr="DSC01901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2880" y="934450"/>
            <a:ext cx="4038600" cy="2173287"/>
          </a:xfrm>
        </p:spPr>
      </p:pic>
      <p:pic>
        <p:nvPicPr>
          <p:cNvPr id="11" name="コンテンツ プレースホルダー 10" descr="DSC01912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2880" y="3819525"/>
            <a:ext cx="4038600" cy="2173288"/>
          </a:xfrm>
        </p:spPr>
      </p:pic>
      <p:pic>
        <p:nvPicPr>
          <p:cNvPr id="14" name="コンテンツ プレースホルダー 13" descr="DSC03056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1108" y="934450"/>
            <a:ext cx="4039522" cy="2173287"/>
          </a:xfrm>
        </p:spPr>
      </p:pic>
      <p:pic>
        <p:nvPicPr>
          <p:cNvPr id="12" name="コンテンツ プレースホルダー 9" descr="DSC03561.jpg"/>
          <p:cNvPicPr>
            <a:picLocks noGrp="1" noChangeAspect="1"/>
          </p:cNvPicPr>
          <p:nvPr>
            <p:ph sz="quarter" idx="4294967295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1627" y="3819526"/>
            <a:ext cx="4039523" cy="2173287"/>
          </a:xfrm>
        </p:spPr>
      </p:pic>
      <p:sp>
        <p:nvSpPr>
          <p:cNvPr id="4" name="テキスト ボックス 3"/>
          <p:cNvSpPr txBox="1"/>
          <p:nvPr/>
        </p:nvSpPr>
        <p:spPr>
          <a:xfrm>
            <a:off x="657189" y="3385150"/>
            <a:ext cx="3290143" cy="372130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Blade Tuner (originated by 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INFN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825873" y="3094892"/>
            <a:ext cx="2093173" cy="59596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600" dirty="0"/>
              <a:t>Slide-jack tuner at KEK   </a:t>
            </a:r>
          </a:p>
          <a:p>
            <a:r>
              <a:rPr lang="en-US" altLang="ja-JP" sz="1600" dirty="0"/>
              <a:t>         EXFEL tuner </a:t>
            </a:r>
            <a:endParaRPr lang="ja-JP" altLang="en-US" sz="1600" dirty="0"/>
          </a:p>
        </p:txBody>
      </p:sp>
      <p:sp>
        <p:nvSpPr>
          <p:cNvPr id="6" name="正方形/長方形 5"/>
          <p:cNvSpPr/>
          <p:nvPr/>
        </p:nvSpPr>
        <p:spPr>
          <a:xfrm>
            <a:off x="266428" y="1021264"/>
            <a:ext cx="4404928" cy="5212879"/>
          </a:xfrm>
          <a:prstGeom prst="rect">
            <a:avLst/>
          </a:prstGeom>
          <a:ln w="28575" cmpd="sng">
            <a:noFill/>
          </a:ln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6045" y="5681498"/>
            <a:ext cx="8819768" cy="954107"/>
          </a:xfrm>
          <a:prstGeom prst="rect">
            <a:avLst/>
          </a:prstGeom>
          <a:solidFill>
            <a:srgbClr val="FFFF00"/>
          </a:solidFill>
        </p:spPr>
        <p:txBody>
          <a:bodyPr wrap="none" lIns="91431" tIns="45715" rIns="91431" bIns="45715" rtlCol="0">
            <a:spAutoFit/>
          </a:bodyPr>
          <a:lstStyle/>
          <a:p>
            <a:pPr algn="ctr"/>
            <a:r>
              <a:rPr lang="en-US" altLang="ja-JP" sz="2800" dirty="0">
                <a:solidFill>
                  <a:srgbClr val="FF0000"/>
                </a:solidFill>
              </a:rPr>
              <a:t>An important conclusion:</a:t>
            </a:r>
          </a:p>
          <a:p>
            <a:pPr algn="ctr"/>
            <a:r>
              <a:rPr lang="en-US" altLang="ja-JP" sz="2800" dirty="0"/>
              <a:t> These designs may meet the ILC functioning requirements. </a:t>
            </a:r>
          </a:p>
        </p:txBody>
      </p:sp>
    </p:spTree>
    <p:extLst>
      <p:ext uri="{BB962C8B-B14F-4D97-AF65-F5344CB8AC3E}">
        <p14:creationId xmlns:p14="http://schemas.microsoft.com/office/powerpoint/2010/main" val="3845872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1715460" y="606540"/>
            <a:ext cx="6186710" cy="584776"/>
          </a:xfrm>
          <a:prstGeom prst="rect">
            <a:avLst/>
          </a:prstGeom>
        </p:spPr>
        <p:txBody>
          <a:bodyPr wrap="none" lIns="91431" tIns="45715" rIns="91431" bIns="45715">
            <a:spAutoFit/>
          </a:bodyPr>
          <a:lstStyle/>
          <a:p>
            <a:r>
              <a:rPr lang="en-US" altLang="ja-JP" sz="3200" b="1" dirty="0"/>
              <a:t>S1G-Cavities Gradient Performance</a:t>
            </a: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1348009" y="1148861"/>
            <a:ext cx="7519974" cy="5498189"/>
            <a:chOff x="1348009" y="1148860"/>
            <a:chExt cx="7519974" cy="5498189"/>
          </a:xfrm>
        </p:grpSpPr>
        <p:pic>
          <p:nvPicPr>
            <p:cNvPr id="2" name="図 1" descr="説明: Summary_of_Achievable_Gradient_at_S1-Global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8009" y="1148860"/>
              <a:ext cx="6167125" cy="3916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テキスト ボックス 3"/>
            <p:cNvSpPr txBox="1"/>
            <p:nvPr/>
          </p:nvSpPr>
          <p:spPr>
            <a:xfrm>
              <a:off x="2019300" y="5065035"/>
              <a:ext cx="424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C1</a:t>
              </a:r>
              <a:endParaRPr kumimoji="1" lang="ja-JP" altLang="en-US" b="1" dirty="0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724186" y="5065035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C2</a:t>
              </a:r>
              <a:endParaRPr kumimoji="1" lang="ja-JP" altLang="en-US" b="1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424425" y="5065035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C3</a:t>
              </a:r>
              <a:endParaRPr kumimoji="1" lang="ja-JP" altLang="en-US" b="1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4098157" y="5065035"/>
              <a:ext cx="4238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C4</a:t>
              </a:r>
              <a:endParaRPr kumimoji="1" lang="ja-JP" altLang="en-US" b="1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4813300" y="5065035"/>
              <a:ext cx="441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A</a:t>
              </a:r>
              <a:r>
                <a:rPr kumimoji="1" lang="en-US" altLang="ja-JP" b="1" dirty="0" smtClean="0"/>
                <a:t>1</a:t>
              </a:r>
              <a:endParaRPr kumimoji="1" lang="ja-JP" altLang="en-US" b="1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5518186" y="5065035"/>
              <a:ext cx="441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A</a:t>
              </a:r>
              <a:r>
                <a:rPr kumimoji="1" lang="en-US" altLang="ja-JP" b="1" dirty="0" smtClean="0"/>
                <a:t>2</a:t>
              </a:r>
              <a:endParaRPr kumimoji="1" lang="ja-JP" altLang="en-US" b="1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218425" y="5065035"/>
              <a:ext cx="441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A</a:t>
              </a:r>
              <a:r>
                <a:rPr kumimoji="1" lang="en-US" altLang="ja-JP" b="1" dirty="0" smtClean="0"/>
                <a:t>3</a:t>
              </a:r>
              <a:endParaRPr kumimoji="1" lang="ja-JP" altLang="en-US" b="1" dirty="0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6892157" y="5065035"/>
              <a:ext cx="441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/>
                <a:t>A</a:t>
              </a:r>
              <a:r>
                <a:rPr kumimoji="1" lang="en-US" altLang="ja-JP" b="1" dirty="0" smtClean="0"/>
                <a:t>4</a:t>
              </a:r>
              <a:endParaRPr kumimoji="1" lang="ja-JP" altLang="en-US" b="1" dirty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408484" y="5536989"/>
              <a:ext cx="482600" cy="203200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007978" y="5460789"/>
              <a:ext cx="3078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Before cryomodule installation</a:t>
              </a:r>
              <a:endParaRPr kumimoji="1" lang="ja-JP" altLang="en-US" dirty="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421184" y="5945453"/>
              <a:ext cx="482600" cy="2032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020678" y="5830121"/>
              <a:ext cx="2898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after cryomodule installation</a:t>
              </a:r>
              <a:endParaRPr kumimoji="1" lang="ja-JP" altLang="en-US" dirty="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433884" y="6353917"/>
              <a:ext cx="482600" cy="203200"/>
            </a:xfrm>
            <a:prstGeom prst="rect">
              <a:avLst/>
            </a:prstGeom>
            <a:solidFill>
              <a:srgbClr val="0FF30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033378" y="6277717"/>
              <a:ext cx="30132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7 cavities combined operation</a:t>
              </a:r>
              <a:endParaRPr kumimoji="1" lang="ja-JP" altLang="en-US" dirty="0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620000" y="1929368"/>
              <a:ext cx="12479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660066"/>
                  </a:solidFill>
                </a:rPr>
                <a:t>31.5 MV/m</a:t>
              </a:r>
              <a:endParaRPr kumimoji="1" lang="ja-JP" altLang="en-US" dirty="0">
                <a:solidFill>
                  <a:srgbClr val="660066"/>
                </a:solidFill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5450584" y="5460789"/>
              <a:ext cx="20152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Average 30.0MV/m</a:t>
              </a:r>
              <a:endParaRPr kumimoji="1" lang="ja-JP" altLang="en-US" dirty="0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5450584" y="5830121"/>
              <a:ext cx="20152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Average 27.7MV/m</a:t>
              </a:r>
              <a:endParaRPr kumimoji="1" lang="ja-JP" altLang="en-US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450584" y="6277717"/>
              <a:ext cx="20152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Average 26.0MV/m</a:t>
              </a:r>
              <a:endParaRPr kumimoji="1" lang="ja-JP" altLang="en-US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6966484" y="0"/>
            <a:ext cx="1959240" cy="372130"/>
          </a:xfrm>
          <a:prstGeom prst="rect">
            <a:avLst/>
          </a:prstGeom>
          <a:solidFill>
            <a:srgbClr val="FFFF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E. </a:t>
            </a:r>
            <a:r>
              <a:rPr kumimoji="1" lang="en-US" altLang="ja-JP" dirty="0" err="1" smtClean="0"/>
              <a:t>Kako</a:t>
            </a:r>
            <a:r>
              <a:rPr kumimoji="1" lang="en-US" altLang="ja-JP" dirty="0" smtClean="0"/>
              <a:t>, H.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172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TextBox 6"/>
          <p:cNvSpPr txBox="1">
            <a:spLocks noChangeArrowheads="1"/>
          </p:cNvSpPr>
          <p:nvPr/>
        </p:nvSpPr>
        <p:spPr bwMode="auto">
          <a:xfrm>
            <a:off x="5334001" y="1182470"/>
            <a:ext cx="2594061" cy="6463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2000" dirty="0"/>
              <a:t>Stability in 6300 sec</a:t>
            </a:r>
            <a:r>
              <a:rPr lang="en-US" altLang="ja-JP" dirty="0"/>
              <a:t>.</a:t>
            </a:r>
            <a:endParaRPr lang="ja-JP" altLang="en-US" dirty="0"/>
          </a:p>
        </p:txBody>
      </p:sp>
      <p:pic>
        <p:nvPicPr>
          <p:cNvPr id="82945" name="図 5" descr="data101215FBcPCI2BA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00189"/>
            <a:ext cx="45720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6" name="図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728788"/>
            <a:ext cx="4648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正方形/長方形 4"/>
          <p:cNvSpPr>
            <a:spLocks noChangeArrowheads="1"/>
          </p:cNvSpPr>
          <p:nvPr/>
        </p:nvSpPr>
        <p:spPr bwMode="auto">
          <a:xfrm>
            <a:off x="1722438" y="762000"/>
            <a:ext cx="6659562" cy="40011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/>
          <a:p>
            <a:r>
              <a:rPr lang="en-US" altLang="ja-JP" sz="2000" dirty="0"/>
              <a:t>LLRF stability study with 7 cavities operation at </a:t>
            </a:r>
            <a:r>
              <a:rPr lang="en-US" altLang="ja-JP" sz="2000" u="sng" dirty="0">
                <a:solidFill>
                  <a:srgbClr val="FF0000"/>
                </a:solidFill>
              </a:rPr>
              <a:t>25MV/m</a:t>
            </a:r>
            <a:endParaRPr lang="ja-JP" altLang="en-US" sz="2000" dirty="0"/>
          </a:p>
        </p:txBody>
      </p:sp>
      <p:sp>
        <p:nvSpPr>
          <p:cNvPr id="82949" name="TextBox 7"/>
          <p:cNvSpPr txBox="1">
            <a:spLocks noChangeArrowheads="1"/>
          </p:cNvSpPr>
          <p:nvPr/>
        </p:nvSpPr>
        <p:spPr bwMode="auto">
          <a:xfrm>
            <a:off x="685801" y="1295400"/>
            <a:ext cx="3610333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2000" dirty="0"/>
              <a:t>Field Waveform of each cavity</a:t>
            </a:r>
            <a:endParaRPr lang="ja-JP" altLang="en-US" sz="2000" dirty="0"/>
          </a:p>
        </p:txBody>
      </p:sp>
      <p:sp>
        <p:nvSpPr>
          <p:cNvPr id="82950" name="正方形/長方形 8"/>
          <p:cNvSpPr>
            <a:spLocks noChangeArrowheads="1"/>
          </p:cNvSpPr>
          <p:nvPr/>
        </p:nvSpPr>
        <p:spPr bwMode="auto">
          <a:xfrm>
            <a:off x="838200" y="5105401"/>
            <a:ext cx="7772400" cy="1015663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/>
          <a:p>
            <a:r>
              <a:rPr lang="en-US" altLang="ja-JP" sz="2000" b="1" dirty="0"/>
              <a:t>- </a:t>
            </a:r>
            <a:r>
              <a:rPr lang="en-US" altLang="ja-JP" sz="2000" dirty="0"/>
              <a:t>Vector-sum stability:  </a:t>
            </a:r>
            <a:r>
              <a:rPr lang="en-US" altLang="ja-JP" sz="2000" dirty="0">
                <a:solidFill>
                  <a:srgbClr val="3366FF"/>
                </a:solidFill>
              </a:rPr>
              <a:t>24.995MV/m ~ 24.988MV/m (~0.03%)</a:t>
            </a:r>
          </a:p>
          <a:p>
            <a:r>
              <a:rPr lang="en-US" altLang="ja-JP" sz="2000" dirty="0"/>
              <a:t>- Amplitude stability in pulse flat-top:  </a:t>
            </a:r>
            <a:r>
              <a:rPr lang="en-US" altLang="ja-JP" sz="2000" dirty="0">
                <a:solidFill>
                  <a:srgbClr val="3366FF"/>
                </a:solidFill>
              </a:rPr>
              <a:t>&lt; 60ppm=0.006%rms</a:t>
            </a:r>
          </a:p>
          <a:p>
            <a:r>
              <a:rPr lang="en-US" altLang="ja-JP" sz="2000" dirty="0"/>
              <a:t>- Phase stability in pulse flat-top:  </a:t>
            </a:r>
            <a:r>
              <a:rPr lang="en-US" altLang="ja-JP" sz="2000" dirty="0">
                <a:solidFill>
                  <a:srgbClr val="3366FF"/>
                </a:solidFill>
              </a:rPr>
              <a:t>&lt; 0.0017 </a:t>
            </a:r>
            <a:r>
              <a:rPr lang="en-US" altLang="ja-JP" sz="2000" dirty="0" err="1">
                <a:solidFill>
                  <a:srgbClr val="3366FF"/>
                </a:solidFill>
              </a:rPr>
              <a:t>degree.rms</a:t>
            </a:r>
            <a:r>
              <a:rPr lang="ja-JP" altLang="en-US" sz="2000" dirty="0">
                <a:solidFill>
                  <a:srgbClr val="3366FF"/>
                </a:solidFill>
              </a:rPr>
              <a:t> </a:t>
            </a:r>
          </a:p>
        </p:txBody>
      </p:sp>
      <p:sp>
        <p:nvSpPr>
          <p:cNvPr id="82951" name="TextBox 9"/>
          <p:cNvSpPr txBox="1">
            <a:spLocks noChangeArrowheads="1"/>
          </p:cNvSpPr>
          <p:nvPr/>
        </p:nvSpPr>
        <p:spPr bwMode="auto">
          <a:xfrm>
            <a:off x="6915150" y="1728789"/>
            <a:ext cx="1771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400">
                <a:latin typeface="Helvetica" charset="0"/>
                <a:cs typeface="Helvetica" charset="0"/>
              </a:rPr>
              <a:t>vector-sum gradient</a:t>
            </a:r>
            <a:endParaRPr lang="ja-JP" altLang="en-US" sz="1400">
              <a:latin typeface="Helvetica" charset="0"/>
              <a:cs typeface="Helvetica" charset="0"/>
            </a:endParaRPr>
          </a:p>
        </p:txBody>
      </p:sp>
      <p:sp>
        <p:nvSpPr>
          <p:cNvPr id="82952" name="TextBox 10"/>
          <p:cNvSpPr txBox="1">
            <a:spLocks noChangeArrowheads="1"/>
          </p:cNvSpPr>
          <p:nvPr/>
        </p:nvSpPr>
        <p:spPr bwMode="auto">
          <a:xfrm>
            <a:off x="6497638" y="2859088"/>
            <a:ext cx="24939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>
                <a:latin typeface="Helvetica" charset="0"/>
                <a:cs typeface="Helvetica" charset="0"/>
              </a:rPr>
              <a:t>amplitude stability in pulse flat-top</a:t>
            </a:r>
            <a:endParaRPr lang="ja-JP" altLang="en-US" sz="1200">
              <a:latin typeface="Helvetica" charset="0"/>
              <a:cs typeface="Helvetica" charset="0"/>
            </a:endParaRPr>
          </a:p>
        </p:txBody>
      </p:sp>
      <p:sp>
        <p:nvSpPr>
          <p:cNvPr id="82953" name="TextBox 11"/>
          <p:cNvSpPr txBox="1">
            <a:spLocks noChangeArrowheads="1"/>
          </p:cNvSpPr>
          <p:nvPr/>
        </p:nvSpPr>
        <p:spPr bwMode="auto">
          <a:xfrm>
            <a:off x="6497638" y="3849688"/>
            <a:ext cx="22494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>
                <a:latin typeface="Helvetica" charset="0"/>
                <a:cs typeface="Helvetica" charset="0"/>
              </a:rPr>
              <a:t>phase stability in pulse flat-top</a:t>
            </a:r>
            <a:endParaRPr lang="ja-JP" altLang="en-US" sz="1200">
              <a:latin typeface="Helvetica" charset="0"/>
              <a:cs typeface="Helvetica" charset="0"/>
            </a:endParaRPr>
          </a:p>
        </p:txBody>
      </p:sp>
      <p:sp>
        <p:nvSpPr>
          <p:cNvPr id="82954" name="Rectangle 2"/>
          <p:cNvSpPr txBox="1">
            <a:spLocks noChangeArrowheads="1"/>
          </p:cNvSpPr>
          <p:nvPr/>
        </p:nvSpPr>
        <p:spPr bwMode="auto">
          <a:xfrm>
            <a:off x="823164" y="52537"/>
            <a:ext cx="7570788" cy="56197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91431" tIns="45715" rIns="91431" bIns="45715"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dirty="0">
                <a:solidFill>
                  <a:srgbClr val="0000CC"/>
                </a:solidFill>
                <a:latin typeface="Arial Rounded MT Bold" charset="0"/>
                <a:cs typeface="ＭＳ Ｐゴシック" charset="0"/>
              </a:rPr>
              <a:t>7-cavity operation by digital LLRF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Yamamoto, ASC-2012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Advances in SCRF for ILC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C49DB-5A73-DA4F-9C14-AB7F3DBA4DE9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433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TextBox 6"/>
          <p:cNvSpPr txBox="1">
            <a:spLocks noChangeArrowheads="1"/>
          </p:cNvSpPr>
          <p:nvPr/>
        </p:nvSpPr>
        <p:spPr bwMode="auto">
          <a:xfrm>
            <a:off x="5334001" y="1182470"/>
            <a:ext cx="2594061" cy="6463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2000" dirty="0"/>
              <a:t>Stability in 6300 sec</a:t>
            </a:r>
            <a:r>
              <a:rPr lang="en-US" altLang="ja-JP" dirty="0"/>
              <a:t>.</a:t>
            </a:r>
            <a:endParaRPr lang="ja-JP" altLang="en-US" dirty="0"/>
          </a:p>
        </p:txBody>
      </p:sp>
      <p:pic>
        <p:nvPicPr>
          <p:cNvPr id="82945" name="図 5" descr="data101215FBcPCI2BA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00189"/>
            <a:ext cx="45720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6" name="図 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728788"/>
            <a:ext cx="4648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7" name="正方形/長方形 4"/>
          <p:cNvSpPr>
            <a:spLocks noChangeArrowheads="1"/>
          </p:cNvSpPr>
          <p:nvPr/>
        </p:nvSpPr>
        <p:spPr bwMode="auto">
          <a:xfrm>
            <a:off x="1722438" y="762000"/>
            <a:ext cx="6659562" cy="40011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/>
          <a:p>
            <a:r>
              <a:rPr lang="en-US" altLang="ja-JP" sz="2000" dirty="0"/>
              <a:t>LLRF stability study with 7 cavities operation at </a:t>
            </a:r>
            <a:r>
              <a:rPr lang="en-US" altLang="ja-JP" sz="2000" u="sng" dirty="0">
                <a:solidFill>
                  <a:srgbClr val="FF0000"/>
                </a:solidFill>
              </a:rPr>
              <a:t>25MV/m</a:t>
            </a:r>
            <a:endParaRPr lang="ja-JP" altLang="en-US" sz="2000" dirty="0"/>
          </a:p>
        </p:txBody>
      </p:sp>
      <p:sp>
        <p:nvSpPr>
          <p:cNvPr id="82949" name="TextBox 7"/>
          <p:cNvSpPr txBox="1">
            <a:spLocks noChangeArrowheads="1"/>
          </p:cNvSpPr>
          <p:nvPr/>
        </p:nvSpPr>
        <p:spPr bwMode="auto">
          <a:xfrm>
            <a:off x="685801" y="1295400"/>
            <a:ext cx="3610333" cy="4001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2000" dirty="0"/>
              <a:t>Field Waveform of each cavity</a:t>
            </a:r>
            <a:endParaRPr lang="ja-JP" altLang="en-US" sz="2000" dirty="0"/>
          </a:p>
        </p:txBody>
      </p:sp>
      <p:sp>
        <p:nvSpPr>
          <p:cNvPr id="82950" name="正方形/長方形 8"/>
          <p:cNvSpPr>
            <a:spLocks noChangeArrowheads="1"/>
          </p:cNvSpPr>
          <p:nvPr/>
        </p:nvSpPr>
        <p:spPr bwMode="auto">
          <a:xfrm>
            <a:off x="838200" y="5105401"/>
            <a:ext cx="7772400" cy="1015663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 lIns="91431" tIns="45715" rIns="91431" bIns="45715">
            <a:spAutoFit/>
          </a:bodyPr>
          <a:lstStyle/>
          <a:p>
            <a:r>
              <a:rPr lang="en-US" altLang="ja-JP" sz="2000" b="1" dirty="0"/>
              <a:t>- </a:t>
            </a:r>
            <a:r>
              <a:rPr lang="en-US" altLang="ja-JP" sz="2000" dirty="0"/>
              <a:t>Vector-sum stability:  </a:t>
            </a:r>
            <a:r>
              <a:rPr lang="en-US" altLang="ja-JP" sz="2000" dirty="0">
                <a:solidFill>
                  <a:srgbClr val="3366FF"/>
                </a:solidFill>
              </a:rPr>
              <a:t>24.995MV/m ~ 24.988MV/m (~0.03%)</a:t>
            </a:r>
          </a:p>
          <a:p>
            <a:r>
              <a:rPr lang="en-US" altLang="ja-JP" sz="2000" dirty="0"/>
              <a:t>- Amplitude stability in pulse flat-top:  </a:t>
            </a:r>
            <a:r>
              <a:rPr lang="en-US" altLang="ja-JP" sz="2000" dirty="0">
                <a:solidFill>
                  <a:srgbClr val="3366FF"/>
                </a:solidFill>
              </a:rPr>
              <a:t>&lt; 60ppm=0.006%rms</a:t>
            </a:r>
          </a:p>
          <a:p>
            <a:r>
              <a:rPr lang="en-US" altLang="ja-JP" sz="2000" dirty="0"/>
              <a:t>- Phase stability in pulse flat-top:  </a:t>
            </a:r>
            <a:r>
              <a:rPr lang="en-US" altLang="ja-JP" sz="2000" dirty="0">
                <a:solidFill>
                  <a:srgbClr val="3366FF"/>
                </a:solidFill>
              </a:rPr>
              <a:t>&lt; 0.0017 </a:t>
            </a:r>
            <a:r>
              <a:rPr lang="en-US" altLang="ja-JP" sz="2000" dirty="0" err="1">
                <a:solidFill>
                  <a:srgbClr val="3366FF"/>
                </a:solidFill>
              </a:rPr>
              <a:t>degree.rms</a:t>
            </a:r>
            <a:r>
              <a:rPr lang="ja-JP" altLang="en-US" sz="2000" dirty="0">
                <a:solidFill>
                  <a:srgbClr val="3366FF"/>
                </a:solidFill>
              </a:rPr>
              <a:t> </a:t>
            </a:r>
          </a:p>
        </p:txBody>
      </p:sp>
      <p:sp>
        <p:nvSpPr>
          <p:cNvPr id="82951" name="TextBox 9"/>
          <p:cNvSpPr txBox="1">
            <a:spLocks noChangeArrowheads="1"/>
          </p:cNvSpPr>
          <p:nvPr/>
        </p:nvSpPr>
        <p:spPr bwMode="auto">
          <a:xfrm>
            <a:off x="6915150" y="1728789"/>
            <a:ext cx="17716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400">
                <a:latin typeface="Helvetica" charset="0"/>
                <a:cs typeface="Helvetica" charset="0"/>
              </a:rPr>
              <a:t>vector-sum gradient</a:t>
            </a:r>
            <a:endParaRPr lang="ja-JP" altLang="en-US" sz="1400">
              <a:latin typeface="Helvetica" charset="0"/>
              <a:cs typeface="Helvetica" charset="0"/>
            </a:endParaRPr>
          </a:p>
        </p:txBody>
      </p:sp>
      <p:sp>
        <p:nvSpPr>
          <p:cNvPr id="82952" name="TextBox 10"/>
          <p:cNvSpPr txBox="1">
            <a:spLocks noChangeArrowheads="1"/>
          </p:cNvSpPr>
          <p:nvPr/>
        </p:nvSpPr>
        <p:spPr bwMode="auto">
          <a:xfrm>
            <a:off x="6497638" y="2859088"/>
            <a:ext cx="24939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>
                <a:latin typeface="Helvetica" charset="0"/>
                <a:cs typeface="Helvetica" charset="0"/>
              </a:rPr>
              <a:t>amplitude stability in pulse flat-top</a:t>
            </a:r>
            <a:endParaRPr lang="ja-JP" altLang="en-US" sz="1200">
              <a:latin typeface="Helvetica" charset="0"/>
              <a:cs typeface="Helvetica" charset="0"/>
            </a:endParaRPr>
          </a:p>
        </p:txBody>
      </p:sp>
      <p:sp>
        <p:nvSpPr>
          <p:cNvPr id="82953" name="TextBox 11"/>
          <p:cNvSpPr txBox="1">
            <a:spLocks noChangeArrowheads="1"/>
          </p:cNvSpPr>
          <p:nvPr/>
        </p:nvSpPr>
        <p:spPr bwMode="auto">
          <a:xfrm>
            <a:off x="6497638" y="3849688"/>
            <a:ext cx="22494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>
                <a:latin typeface="Helvetica" charset="0"/>
                <a:cs typeface="Helvetica" charset="0"/>
              </a:rPr>
              <a:t>phase stability in pulse flat-top</a:t>
            </a:r>
            <a:endParaRPr lang="ja-JP" altLang="en-US" sz="1200">
              <a:latin typeface="Helvetica" charset="0"/>
              <a:cs typeface="Helvetica" charset="0"/>
            </a:endParaRPr>
          </a:p>
        </p:txBody>
      </p:sp>
      <p:sp>
        <p:nvSpPr>
          <p:cNvPr id="82954" name="Rectangle 2"/>
          <p:cNvSpPr txBox="1">
            <a:spLocks noChangeArrowheads="1"/>
          </p:cNvSpPr>
          <p:nvPr/>
        </p:nvSpPr>
        <p:spPr bwMode="auto">
          <a:xfrm>
            <a:off x="823164" y="40085"/>
            <a:ext cx="7570788" cy="56197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91431" tIns="45715" rIns="91431" bIns="45715"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fontAlgn="base"/>
            <a:r>
              <a:rPr kumimoji="0" lang="en-US" altLang="ja-JP" dirty="0">
                <a:solidFill>
                  <a:srgbClr val="0000CC"/>
                </a:solidFill>
                <a:latin typeface="Arial Rounded MT Bold" charset="0"/>
                <a:cs typeface="ＭＳ Ｐゴシック" charset="0"/>
              </a:rPr>
              <a:t>7-cavity operation by digital LLRF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Yamamoto, ASC-2012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Advances in SCRF for ILC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C49DB-5A73-DA4F-9C14-AB7F3DBA4DE9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8126" y="3314248"/>
            <a:ext cx="8633473" cy="954107"/>
          </a:xfrm>
          <a:prstGeom prst="rect">
            <a:avLst/>
          </a:prstGeom>
          <a:solidFill>
            <a:srgbClr val="FFFF00"/>
          </a:solidFill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ja-JP" sz="2800" dirty="0">
                <a:solidFill>
                  <a:srgbClr val="FF0000"/>
                </a:solidFill>
              </a:rPr>
              <a:t>An important conclusion:</a:t>
            </a:r>
          </a:p>
          <a:p>
            <a:pPr algn="ctr"/>
            <a:r>
              <a:rPr lang="en-US" altLang="ja-JP" sz="2800" dirty="0"/>
              <a:t> All designs may meet the ILC functioning requirements. </a:t>
            </a:r>
          </a:p>
        </p:txBody>
      </p:sp>
    </p:spTree>
    <p:extLst>
      <p:ext uri="{BB962C8B-B14F-4D97-AF65-F5344CB8AC3E}">
        <p14:creationId xmlns:p14="http://schemas.microsoft.com/office/powerpoint/2010/main" val="420849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2" y="773547"/>
            <a:ext cx="7481455" cy="500303"/>
          </a:xfrm>
        </p:spPr>
        <p:txBody>
          <a:bodyPr/>
          <a:lstStyle/>
          <a:p>
            <a:r>
              <a:rPr kumimoji="1" lang="en-US" altLang="ja-JP" sz="2400" b="1" dirty="0"/>
              <a:t>STF</a:t>
            </a:r>
            <a:r>
              <a:rPr kumimoji="1" lang="ja-JP" altLang="en-US" sz="2400" b="1" dirty="0" smtClean="0"/>
              <a:t>：</a:t>
            </a:r>
            <a:r>
              <a:rPr kumimoji="1" lang="en-US" altLang="ja-JP" sz="2400" b="1" dirty="0" smtClean="0"/>
              <a:t>Quantum </a:t>
            </a:r>
            <a:r>
              <a:rPr kumimoji="1" lang="en-US" altLang="ja-JP" sz="2400" b="1" dirty="0"/>
              <a:t>Beam </a:t>
            </a:r>
            <a:r>
              <a:rPr kumimoji="1" lang="ja-JP" altLang="en-US" sz="2400" b="1" dirty="0">
                <a:sym typeface="Wingdings"/>
              </a:rPr>
              <a:t></a:t>
            </a:r>
            <a:r>
              <a:rPr kumimoji="1" lang="en-US" altLang="ja-JP" sz="2400" b="1" dirty="0">
                <a:sym typeface="Wingdings"/>
              </a:rPr>
              <a:t> ILC full-</a:t>
            </a:r>
            <a:r>
              <a:rPr kumimoji="1" lang="en-US" altLang="ja-JP" sz="2400" b="1" dirty="0" err="1">
                <a:sym typeface="Wingdings"/>
              </a:rPr>
              <a:t>cryomodule</a:t>
            </a:r>
            <a:r>
              <a:rPr kumimoji="1" lang="en-US" altLang="ja-JP" sz="2400" b="1" dirty="0">
                <a:sym typeface="Wingdings"/>
              </a:rPr>
              <a:t> Test </a:t>
            </a:r>
            <a:endParaRPr kumimoji="1" lang="ja-JP" altLang="en-US" sz="24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53" r="-2453"/>
          <a:stretch>
            <a:fillRect/>
          </a:stretch>
        </p:blipFill>
        <p:spPr>
          <a:xfrm>
            <a:off x="448251" y="1311206"/>
            <a:ext cx="7772400" cy="4800600"/>
          </a:xfrm>
        </p:spPr>
      </p:pic>
    </p:spTree>
    <p:extLst>
      <p:ext uri="{BB962C8B-B14F-4D97-AF65-F5344CB8AC3E}">
        <p14:creationId xmlns:p14="http://schemas.microsoft.com/office/powerpoint/2010/main" val="144656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STFQB_fullC2_111026_reduced_lo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22" y="813814"/>
            <a:ext cx="7550831" cy="391133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283674" y="901013"/>
            <a:ext cx="3960440" cy="646331"/>
          </a:xfrm>
          <a:prstGeom prst="rect">
            <a:avLst/>
          </a:prstGeom>
          <a:solidFill>
            <a:srgbClr val="CCFFCC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dirty="0" smtClean="0">
                <a:latin typeface="Helvetica"/>
                <a:cs typeface="Helvetica"/>
              </a:rPr>
              <a:t>Quantum-Beam Accelerator</a:t>
            </a:r>
          </a:p>
          <a:p>
            <a:r>
              <a:rPr kumimoji="1" lang="en-US" altLang="ja-JP" dirty="0" smtClean="0">
                <a:latin typeface="Helvetica"/>
                <a:cs typeface="Helvetica"/>
              </a:rPr>
              <a:t>Starting as starting of KEK-STF-2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lIns="91431" tIns="45715" rIns="91431" bIns="45715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773192" y="76571"/>
            <a:ext cx="7148111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2800" b="1" dirty="0">
                <a:latin typeface="Helvetica"/>
                <a:ea typeface="Osaka"/>
                <a:cs typeface="Helvetica"/>
              </a:rPr>
              <a:t> ILC beam condition demonstrated at QB</a:t>
            </a:r>
            <a:endParaRPr lang="ja-JP" altLang="en-US" sz="2800" b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2" name="図 21" descr="STF-QB-accelerator-013120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7248" y="3083251"/>
            <a:ext cx="4538464" cy="3403848"/>
          </a:xfrm>
          <a:prstGeom prst="rect">
            <a:avLst/>
          </a:prstGeom>
          <a:ln w="28575" cmpd="sng">
            <a:solidFill>
              <a:schemeClr val="tx1"/>
            </a:solidFill>
          </a:ln>
        </p:spPr>
      </p:pic>
      <p:sp>
        <p:nvSpPr>
          <p:cNvPr id="3" name="テキスト ボックス 2"/>
          <p:cNvSpPr txBox="1"/>
          <p:nvPr/>
        </p:nvSpPr>
        <p:spPr>
          <a:xfrm>
            <a:off x="251521" y="1772817"/>
            <a:ext cx="3254993" cy="83099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200" dirty="0">
                <a:latin typeface="Helvetica"/>
                <a:ea typeface="Osaka"/>
                <a:cs typeface="Helvetica"/>
              </a:rPr>
              <a:t>High-flux X-ray by Inverse-Comton scattering</a:t>
            </a:r>
          </a:p>
          <a:p>
            <a:r>
              <a:rPr lang="en-US" altLang="ja-JP" sz="1200" dirty="0">
                <a:latin typeface="Helvetica"/>
                <a:ea typeface="Osaka"/>
                <a:cs typeface="Helvetica"/>
              </a:rPr>
              <a:t>10mA electron beam </a:t>
            </a:r>
            <a:r>
              <a:rPr lang="ja-JP" altLang="en-US" sz="1200" dirty="0">
                <a:latin typeface="Helvetica"/>
                <a:ea typeface="Osaka"/>
                <a:cs typeface="Helvetica"/>
              </a:rPr>
              <a:t>（</a:t>
            </a:r>
            <a:r>
              <a:rPr lang="en-US" altLang="ja-JP" sz="1200" dirty="0">
                <a:latin typeface="Helvetica"/>
                <a:ea typeface="Osaka"/>
                <a:cs typeface="Helvetica"/>
              </a:rPr>
              <a:t>40MeV, </a:t>
            </a:r>
            <a:r>
              <a:rPr lang="ja-JP" altLang="en-US" sz="1200" dirty="0">
                <a:latin typeface="Helvetica"/>
                <a:ea typeface="Osaka"/>
                <a:cs typeface="Helvetica"/>
              </a:rPr>
              <a:t>１ｍｓ</a:t>
            </a:r>
            <a:r>
              <a:rPr lang="en-US" altLang="ja-JP" sz="1200" dirty="0">
                <a:latin typeface="Helvetica"/>
                <a:ea typeface="Osaka"/>
                <a:cs typeface="Helvetica"/>
              </a:rPr>
              <a:t>, </a:t>
            </a:r>
            <a:r>
              <a:rPr lang="ja-JP" altLang="en-US" sz="1200" dirty="0">
                <a:latin typeface="Helvetica"/>
                <a:ea typeface="Osaka"/>
                <a:cs typeface="Helvetica"/>
              </a:rPr>
              <a:t>５Ｈｚ）</a:t>
            </a:r>
            <a:endParaRPr lang="en-US" altLang="ja-JP" sz="1200" dirty="0">
              <a:latin typeface="Helvetica"/>
              <a:ea typeface="Osaka"/>
              <a:cs typeface="Helvetica"/>
            </a:endParaRPr>
          </a:p>
          <a:p>
            <a:r>
              <a:rPr lang="en-US" altLang="ja-JP" sz="1200" dirty="0">
                <a:latin typeface="Helvetica"/>
                <a:ea typeface="Osaka"/>
                <a:cs typeface="Helvetica"/>
              </a:rPr>
              <a:t>4-mirror laser resonator cavity</a:t>
            </a:r>
          </a:p>
          <a:p>
            <a:r>
              <a:rPr lang="en-US" altLang="ja-JP" sz="1200" dirty="0">
                <a:latin typeface="Helvetica"/>
                <a:ea typeface="Osaka"/>
                <a:cs typeface="Helvetica"/>
              </a:rPr>
              <a:t>head-on collision with beam</a:t>
            </a:r>
            <a:endParaRPr lang="ja-JP" altLang="en-US" sz="1200" dirty="0">
              <a:latin typeface="Helvetica"/>
              <a:ea typeface="Osak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68145" y="2276873"/>
            <a:ext cx="2861405" cy="276999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200" b="1" dirty="0"/>
              <a:t>Capture cryomodule ( 2 SC cavities )</a:t>
            </a:r>
            <a:endParaRPr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95736" y="4149080"/>
            <a:ext cx="1818226" cy="461665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200" b="1" dirty="0"/>
              <a:t>collision point</a:t>
            </a:r>
          </a:p>
          <a:p>
            <a:r>
              <a:rPr lang="en-US" altLang="ja-JP" sz="1200" b="1" dirty="0"/>
              <a:t>(Laser, electron beam)</a:t>
            </a:r>
            <a:endParaRPr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1780525"/>
            <a:ext cx="1735947" cy="276999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200" b="1" dirty="0"/>
              <a:t>photocathode </a:t>
            </a:r>
            <a:r>
              <a:rPr lang="en-US" altLang="ja-JP" sz="1200" b="1" dirty="0" err="1"/>
              <a:t>RFgun</a:t>
            </a:r>
            <a:endParaRPr lang="ja-JP" altLang="en-US" sz="1200" b="1" dirty="0"/>
          </a:p>
        </p:txBody>
      </p:sp>
      <p:pic>
        <p:nvPicPr>
          <p:cNvPr id="17" name="図 16" descr="beam-profile-at-collision_04132012.tif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724" y="4986663"/>
            <a:ext cx="2130680" cy="1634056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299104" y="1697693"/>
            <a:ext cx="3425665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Beam acceleration (40 MV) and transport for </a:t>
            </a:r>
            <a:r>
              <a:rPr kumimoji="1" lang="en-US" altLang="ja-JP" dirty="0" smtClean="0">
                <a:solidFill>
                  <a:srgbClr val="3366FF"/>
                </a:solidFill>
              </a:rPr>
              <a:t>6.7 mA,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ms</a:t>
            </a:r>
            <a:r>
              <a:rPr kumimoji="1" lang="en-US" altLang="ja-JP" dirty="0" smtClean="0">
                <a:solidFill>
                  <a:srgbClr val="FF0000"/>
                </a:solidFill>
              </a:rPr>
              <a:t>,  </a:t>
            </a:r>
            <a:r>
              <a:rPr kumimoji="1" lang="en-US" altLang="ja-JP" dirty="0" smtClean="0">
                <a:solidFill>
                  <a:srgbClr val="000090"/>
                </a:solidFill>
              </a:rPr>
              <a:t>succeeded</a:t>
            </a:r>
            <a:r>
              <a:rPr lang="en-US" altLang="ja-JP" dirty="0">
                <a:solidFill>
                  <a:srgbClr val="000090"/>
                </a:solidFill>
              </a:rPr>
              <a:t> </a:t>
            </a:r>
            <a:r>
              <a:rPr lang="en-US" altLang="ja-JP" dirty="0" smtClean="0">
                <a:solidFill>
                  <a:srgbClr val="000090"/>
                </a:solidFill>
              </a:rPr>
              <a:t>in </a:t>
            </a:r>
            <a:r>
              <a:rPr kumimoji="1" lang="en-US" altLang="ja-JP" dirty="0" smtClean="0">
                <a:solidFill>
                  <a:srgbClr val="000090"/>
                </a:solidFill>
              </a:rPr>
              <a:t>2012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13/05/27</a:t>
            </a:r>
            <a:endParaRPr 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26</a:t>
            </a:fld>
            <a:endParaRPr lang="en-US"/>
          </a:p>
        </p:txBody>
      </p:sp>
      <p:pic>
        <p:nvPicPr>
          <p:cNvPr id="19" name="Picture 3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76838"/>
            <a:ext cx="3779838" cy="1203325"/>
          </a:xfrm>
          <a:solidFill>
            <a:schemeClr val="bg1"/>
          </a:solidFill>
          <a:ln>
            <a:solidFill>
              <a:srgbClr val="3366FF"/>
            </a:solidFill>
          </a:ln>
        </p:spPr>
      </p:pic>
      <p:sp>
        <p:nvSpPr>
          <p:cNvPr id="9" name="円/楕円 8"/>
          <p:cNvSpPr/>
          <p:nvPr/>
        </p:nvSpPr>
        <p:spPr bwMode="auto">
          <a:xfrm>
            <a:off x="381001" y="5244649"/>
            <a:ext cx="1307123" cy="638303"/>
          </a:xfrm>
          <a:prstGeom prst="ellipse">
            <a:avLst/>
          </a:prstGeom>
          <a:noFill/>
          <a:ln w="28575" cap="flat" cmpd="sng" algn="ctr">
            <a:solidFill>
              <a:srgbClr val="FF66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 flipH="1">
            <a:off x="1547664" y="4767868"/>
            <a:ext cx="2696450" cy="56619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8670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irotaka\AppData\Local\Temp\STFQB_mag_111129B_Rei.Hori-s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24" y="104766"/>
            <a:ext cx="9127020" cy="649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7506" y="104765"/>
            <a:ext cx="4680519" cy="2000548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28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Quantum Beam Program: </a:t>
            </a:r>
          </a:p>
          <a:p>
            <a:r>
              <a:rPr lang="en-US" altLang="ja-JP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Demonstrating</a:t>
            </a:r>
          </a:p>
          <a:p>
            <a:r>
              <a:rPr lang="en-US" altLang="ja-JP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Compact X-ray source with</a:t>
            </a:r>
          </a:p>
          <a:p>
            <a:r>
              <a:rPr lang="en-US" altLang="ja-JP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Inverse Compton Scattering </a:t>
            </a:r>
          </a:p>
          <a:p>
            <a:r>
              <a:rPr lang="en-US" altLang="ja-JP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SCRF technology</a:t>
            </a:r>
            <a:endParaRPr lang="ja-JP" altLang="en-US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左矢印 5"/>
          <p:cNvSpPr/>
          <p:nvPr/>
        </p:nvSpPr>
        <p:spPr>
          <a:xfrm rot="19286737">
            <a:off x="7114660" y="846441"/>
            <a:ext cx="1152128" cy="562211"/>
          </a:xfrm>
          <a:prstGeom prst="leftArrow">
            <a:avLst/>
          </a:prstGeom>
          <a:solidFill>
            <a:srgbClr val="66FF66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ja-JP" sz="2800" b="1" baseline="32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ja-JP" altLang="en-US" sz="2500" b="1" baseline="32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04048" y="2308810"/>
            <a:ext cx="426995" cy="400109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</a:t>
            </a:r>
            <a:endParaRPr kumimoji="1" lang="ja-JP" alt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右矢印 7"/>
          <p:cNvSpPr/>
          <p:nvPr/>
        </p:nvSpPr>
        <p:spPr>
          <a:xfrm rot="20250462">
            <a:off x="3735613" y="2604530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sp>
        <p:nvSpPr>
          <p:cNvPr id="10" name="右矢印 9"/>
          <p:cNvSpPr/>
          <p:nvPr/>
        </p:nvSpPr>
        <p:spPr>
          <a:xfrm rot="20318430" flipH="1">
            <a:off x="7048318" y="4055903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kumimoji="1" lang="en-US" altLang="ja-JP" dirty="0" smtClean="0"/>
              <a:t>laser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 rot="21317768">
            <a:off x="44766" y="2920221"/>
            <a:ext cx="1776056" cy="372130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← </a:t>
            </a:r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Dump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 rot="20405820">
            <a:off x="1327173" y="3874657"/>
            <a:ext cx="1107977" cy="400099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ja-JP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← </a:t>
            </a:r>
            <a:r>
              <a:rPr lang="en-US" altLang="ja-JP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</a:t>
            </a:r>
            <a:endParaRPr lang="ja-JP" altLang="en-US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29637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077" y="836713"/>
            <a:ext cx="6624736" cy="495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828068" y="77313"/>
            <a:ext cx="7613469" cy="523220"/>
          </a:xfrm>
          <a:prstGeom prst="rect">
            <a:avLst/>
          </a:prstGeom>
          <a:solidFill>
            <a:srgbClr val="FFFFFF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 observed (w/ MCP, 22</a:t>
            </a:r>
            <a:r>
              <a:rPr lang="en-US" altLang="ja-JP" sz="2800" b="1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altLang="ja-JP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Mar.2013)</a:t>
            </a:r>
            <a:endParaRPr lang="ja-JP" alt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31640" y="1166794"/>
            <a:ext cx="1039563" cy="372130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ADC-</a:t>
            </a:r>
            <a:r>
              <a:rPr kumimoji="1" lang="en-US" altLang="ja-JP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</a:t>
            </a:r>
            <a:endParaRPr kumimoji="1" lang="ja-JP" alt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907924" y="1211263"/>
            <a:ext cx="1770182" cy="372130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Number</a:t>
            </a:r>
            <a:endParaRPr kumimoji="1" lang="ja-JP" altLang="en-US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572101" y="1925985"/>
            <a:ext cx="3227457" cy="372130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Intensity Cut </a:t>
            </a:r>
            <a:r>
              <a:rPr kumimoji="1" lang="ja-JP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≧ </a:t>
            </a:r>
            <a:r>
              <a:rPr kumimoji="1" lang="en-US" altLang="ja-JP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2.5kW</a:t>
            </a:r>
            <a:endParaRPr kumimoji="1" lang="ja-JP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28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69446" y="2373880"/>
            <a:ext cx="4880187" cy="923330"/>
          </a:xfrm>
          <a:prstGeom prst="rect">
            <a:avLst/>
          </a:prstGeom>
          <a:solidFill>
            <a:srgbClr val="FFFF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dirty="0" smtClean="0"/>
              <a:t>Electron and Laser Collision confirmed </a:t>
            </a:r>
            <a:endParaRPr kumimoji="1" lang="en-US" altLang="ja-JP" dirty="0" smtClean="0"/>
          </a:p>
          <a:p>
            <a:r>
              <a:rPr lang="en-US" altLang="ja-JP" dirty="0" smtClean="0"/>
              <a:t> with observing an evidence using </a:t>
            </a:r>
            <a:r>
              <a:rPr lang="en-US" altLang="ja-JP" dirty="0"/>
              <a:t>M</a:t>
            </a:r>
            <a:r>
              <a:rPr lang="en-US" altLang="ja-JP" dirty="0" smtClean="0"/>
              <a:t>CP </a:t>
            </a:r>
            <a:r>
              <a:rPr lang="ja-JP" altLang="en-US" dirty="0" smtClean="0"/>
              <a:t>：</a:t>
            </a:r>
            <a:endParaRPr lang="en-US" altLang="ja-JP" dirty="0" smtClean="0"/>
          </a:p>
          <a:p>
            <a:r>
              <a:rPr lang="en-US" altLang="ja-JP" dirty="0" smtClean="0"/>
              <a:t>X-ray emitted by Inverse </a:t>
            </a:r>
            <a:r>
              <a:rPr lang="en-US" altLang="ja-JP" dirty="0" err="1" smtClean="0"/>
              <a:t>Comption</a:t>
            </a:r>
            <a:r>
              <a:rPr lang="en-US" altLang="ja-JP" dirty="0" smtClean="0"/>
              <a:t> scattering </a:t>
            </a:r>
            <a:endParaRPr kumimoji="1" lang="ja-JP" altLang="en-US" dirty="0"/>
          </a:p>
        </p:txBody>
      </p:sp>
      <p:pic>
        <p:nvPicPr>
          <p:cNvPr id="12" name="Picture 2" descr="C:\Users\hirotaka\Dropbox\カメラアップロード\2013-03-05 11.04.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130" y="3512838"/>
            <a:ext cx="2846146" cy="21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8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1143000"/>
            <a:ext cx="825011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826" name="Group 59"/>
          <p:cNvGrpSpPr>
            <a:grpSpLocks/>
          </p:cNvGrpSpPr>
          <p:nvPr/>
        </p:nvGrpSpPr>
        <p:grpSpPr bwMode="auto">
          <a:xfrm>
            <a:off x="6428643" y="3668713"/>
            <a:ext cx="1393580" cy="400110"/>
            <a:chOff x="295176" y="2109784"/>
            <a:chExt cx="1285975" cy="399753"/>
          </a:xfrm>
        </p:grpSpPr>
        <p:sp>
          <p:nvSpPr>
            <p:cNvPr id="205862" name="TextBox 11"/>
            <p:cNvSpPr txBox="1">
              <a:spLocks noChangeArrowheads="1"/>
            </p:cNvSpPr>
            <p:nvPr/>
          </p:nvSpPr>
          <p:spPr bwMode="auto">
            <a:xfrm>
              <a:off x="1001714" y="2109786"/>
              <a:ext cx="579437" cy="399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63" name="TextBox 12"/>
            <p:cNvSpPr txBox="1">
              <a:spLocks noChangeArrowheads="1"/>
            </p:cNvSpPr>
            <p:nvPr/>
          </p:nvSpPr>
          <p:spPr bwMode="auto">
            <a:xfrm>
              <a:off x="295176" y="2109784"/>
              <a:ext cx="678429" cy="399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FNAL</a:t>
              </a:r>
            </a:p>
          </p:txBody>
        </p:sp>
      </p:grpSp>
      <p:grpSp>
        <p:nvGrpSpPr>
          <p:cNvPr id="205827" name="Group 63"/>
          <p:cNvGrpSpPr>
            <a:grpSpLocks/>
          </p:cNvGrpSpPr>
          <p:nvPr/>
        </p:nvGrpSpPr>
        <p:grpSpPr bwMode="auto">
          <a:xfrm>
            <a:off x="5770689" y="4038605"/>
            <a:ext cx="2893894" cy="1862515"/>
            <a:chOff x="6146327" y="3641683"/>
            <a:chExt cx="2671552" cy="1862804"/>
          </a:xfrm>
        </p:grpSpPr>
        <p:sp>
          <p:nvSpPr>
            <p:cNvPr id="205860" name="TextBox 52"/>
            <p:cNvSpPr txBox="1">
              <a:spLocks noChangeArrowheads="1"/>
            </p:cNvSpPr>
            <p:nvPr/>
          </p:nvSpPr>
          <p:spPr bwMode="auto">
            <a:xfrm>
              <a:off x="6146327" y="4860854"/>
              <a:ext cx="2671552" cy="643633"/>
            </a:xfrm>
            <a:prstGeom prst="rect">
              <a:avLst/>
            </a:prstGeom>
            <a:solidFill>
              <a:srgbClr val="FFFFFF">
                <a:alpha val="52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u="sng" dirty="0">
                  <a:solidFill>
                    <a:srgbClr val="FF0000"/>
                  </a:solidFill>
                  <a:latin typeface="+mn-lt"/>
                  <a:cs typeface="Times New Roman" charset="0"/>
                </a:rPr>
                <a:t>NML facility</a:t>
              </a:r>
              <a:r>
                <a:rPr lang="ja-JP" altLang="en-US" sz="1800" u="sng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　</a:t>
              </a:r>
              <a:r>
                <a:rPr lang="en-GB" altLang="ja-JP" sz="1800" u="sng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ILC 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RF unit test</a:t>
              </a:r>
              <a:endPara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Under construction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　</a:t>
              </a:r>
              <a:endPara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</p:txBody>
        </p:sp>
        <p:pic>
          <p:nvPicPr>
            <p:cNvPr id="59430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9038" y="3641683"/>
              <a:ext cx="1335211" cy="1084431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828" name="Group 58"/>
          <p:cNvGrpSpPr>
            <a:grpSpLocks/>
          </p:cNvGrpSpPr>
          <p:nvPr/>
        </p:nvGrpSpPr>
        <p:grpSpPr bwMode="auto">
          <a:xfrm>
            <a:off x="914403" y="3171825"/>
            <a:ext cx="861831" cy="592138"/>
            <a:chOff x="4295781" y="2003425"/>
            <a:chExt cx="794315" cy="591827"/>
          </a:xfrm>
        </p:grpSpPr>
        <p:sp>
          <p:nvSpPr>
            <p:cNvPr id="205858" name="TextBox 23"/>
            <p:cNvSpPr txBox="1">
              <a:spLocks noChangeArrowheads="1"/>
            </p:cNvSpPr>
            <p:nvPr/>
          </p:nvSpPr>
          <p:spPr bwMode="auto">
            <a:xfrm>
              <a:off x="4295781" y="2195512"/>
              <a:ext cx="579439" cy="39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59" name="TextBox 25"/>
            <p:cNvSpPr txBox="1">
              <a:spLocks noChangeArrowheads="1"/>
            </p:cNvSpPr>
            <p:nvPr/>
          </p:nvSpPr>
          <p:spPr bwMode="auto">
            <a:xfrm>
              <a:off x="4411663" y="2003425"/>
              <a:ext cx="678433" cy="399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DESY</a:t>
              </a:r>
            </a:p>
          </p:txBody>
        </p:sp>
      </p:grpSp>
      <p:grpSp>
        <p:nvGrpSpPr>
          <p:cNvPr id="205829" name="Group 62"/>
          <p:cNvGrpSpPr>
            <a:grpSpLocks/>
          </p:cNvGrpSpPr>
          <p:nvPr/>
        </p:nvGrpSpPr>
        <p:grpSpPr bwMode="auto">
          <a:xfrm>
            <a:off x="172917" y="936626"/>
            <a:ext cx="2627759" cy="2157413"/>
            <a:chOff x="160583" y="631035"/>
            <a:chExt cx="2427361" cy="2157679"/>
          </a:xfrm>
          <a:solidFill>
            <a:srgbClr val="CCFFCC">
              <a:alpha val="33000"/>
            </a:srgbClr>
          </a:solidFill>
        </p:grpSpPr>
        <p:pic>
          <p:nvPicPr>
            <p:cNvPr id="59425" name="Picture 5" descr="DSCN0007s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021" y="1539197"/>
              <a:ext cx="2226724" cy="1249517"/>
            </a:xfrm>
            <a:prstGeom prst="rect">
              <a:avLst/>
            </a:prstGeom>
            <a:grp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57" name="TextBox 50"/>
            <p:cNvSpPr txBox="1">
              <a:spLocks noChangeArrowheads="1"/>
            </p:cNvSpPr>
            <p:nvPr/>
          </p:nvSpPr>
          <p:spPr bwMode="auto">
            <a:xfrm>
              <a:off x="160583" y="631035"/>
              <a:ext cx="2427361" cy="89546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u="sng" dirty="0">
                  <a:solidFill>
                    <a:srgbClr val="FF0000"/>
                  </a:solidFill>
                  <a:latin typeface="+mn-lt"/>
                  <a:cs typeface="Times New Roman" charset="0"/>
                </a:rPr>
                <a:t>TTF/FLASH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 </a:t>
              </a:r>
              <a:r>
                <a:rPr lang="en-US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(DESY)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 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~1 </a:t>
              </a:r>
              <a:r>
                <a:rPr lang="en-GB" altLang="ja-JP" sz="1800" dirty="0" err="1">
                  <a:solidFill>
                    <a:srgbClr val="000000"/>
                  </a:solidFill>
                  <a:latin typeface="+mn-lt"/>
                  <a:cs typeface="Times New Roman" charset="0"/>
                </a:rPr>
                <a:t>GeV</a:t>
              </a:r>
              <a:endPara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ILC-like beam</a:t>
              </a:r>
              <a:r>
                <a:rPr lang="ja-JP" altLang="en-US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　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ILC RF unit</a:t>
              </a:r>
              <a:b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</a:br>
              <a:r>
                <a:rPr lang="en-GB" altLang="ja-JP" sz="16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(* lower gradient)</a:t>
              </a:r>
              <a:endPara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endParaRPr>
            </a:p>
          </p:txBody>
        </p:sp>
      </p:grpSp>
      <p:sp>
        <p:nvSpPr>
          <p:cNvPr id="205830" name="TextBox 55"/>
          <p:cNvSpPr txBox="1">
            <a:spLocks noChangeArrowheads="1"/>
          </p:cNvSpPr>
          <p:nvPr/>
        </p:nvSpPr>
        <p:spPr bwMode="auto">
          <a:xfrm>
            <a:off x="3258608" y="1206719"/>
            <a:ext cx="3622431" cy="923330"/>
          </a:xfrm>
          <a:prstGeom prst="rect">
            <a:avLst/>
          </a:prstGeom>
          <a:solidFill>
            <a:srgbClr val="CCFFCC">
              <a:alpha val="42000"/>
            </a:srgbClr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b="1" u="sng" dirty="0">
                <a:solidFill>
                  <a:srgbClr val="FF0000"/>
                </a:solidFill>
                <a:latin typeface="+mn-lt"/>
                <a:cs typeface="Times New Roman" charset="0"/>
              </a:rPr>
              <a:t>STF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(KEK)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operation/</a:t>
            </a: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construction</a:t>
            </a: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ILC </a:t>
            </a:r>
            <a:r>
              <a:rPr lang="en-GB" altLang="ja-JP" sz="1800" dirty="0" err="1">
                <a:solidFill>
                  <a:srgbClr val="000000"/>
                </a:solidFill>
                <a:latin typeface="+mn-lt"/>
                <a:cs typeface="Times New Roman" charset="0"/>
              </a:rPr>
              <a:t>Cryomodule</a:t>
            </a: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 test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：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 S1-Gloabal</a:t>
            </a: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Quantum Beam experiment</a:t>
            </a:r>
            <a:endParaRPr lang="en-GB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</p:txBody>
      </p:sp>
      <p:pic>
        <p:nvPicPr>
          <p:cNvPr id="59400" name="図 3" descr="20080626Di-009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497" y="2166938"/>
            <a:ext cx="2422280" cy="1490662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832" name="Group 57"/>
          <p:cNvGrpSpPr>
            <a:grpSpLocks/>
          </p:cNvGrpSpPr>
          <p:nvPr/>
        </p:nvGrpSpPr>
        <p:grpSpPr bwMode="auto">
          <a:xfrm>
            <a:off x="4038598" y="3754438"/>
            <a:ext cx="1327807" cy="619125"/>
            <a:chOff x="7612067" y="2098674"/>
            <a:chExt cx="1227278" cy="618830"/>
          </a:xfrm>
        </p:grpSpPr>
        <p:sp>
          <p:nvSpPr>
            <p:cNvPr id="205854" name="TextBox 6"/>
            <p:cNvSpPr txBox="1">
              <a:spLocks noChangeArrowheads="1"/>
            </p:cNvSpPr>
            <p:nvPr/>
          </p:nvSpPr>
          <p:spPr bwMode="auto">
            <a:xfrm>
              <a:off x="7650167" y="2317747"/>
              <a:ext cx="579438" cy="399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55" name="TextBox 8"/>
            <p:cNvSpPr txBox="1">
              <a:spLocks noChangeArrowheads="1"/>
            </p:cNvSpPr>
            <p:nvPr/>
          </p:nvSpPr>
          <p:spPr bwMode="auto">
            <a:xfrm>
              <a:off x="7612067" y="2098674"/>
              <a:ext cx="1227278" cy="399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KEK, Japan</a:t>
              </a:r>
            </a:p>
          </p:txBody>
        </p:sp>
      </p:grpSp>
      <p:grpSp>
        <p:nvGrpSpPr>
          <p:cNvPr id="205833" name="Group 20"/>
          <p:cNvGrpSpPr>
            <a:grpSpLocks/>
          </p:cNvGrpSpPr>
          <p:nvPr/>
        </p:nvGrpSpPr>
        <p:grpSpPr bwMode="auto">
          <a:xfrm>
            <a:off x="7543800" y="3657600"/>
            <a:ext cx="1332050" cy="452438"/>
            <a:chOff x="1357312" y="1987551"/>
            <a:chExt cx="1231330" cy="452020"/>
          </a:xfrm>
        </p:grpSpPr>
        <p:sp>
          <p:nvSpPr>
            <p:cNvPr id="205852" name="TextBox 17"/>
            <p:cNvSpPr txBox="1">
              <a:spLocks noChangeArrowheads="1"/>
            </p:cNvSpPr>
            <p:nvPr/>
          </p:nvSpPr>
          <p:spPr bwMode="auto">
            <a:xfrm>
              <a:off x="1357312" y="2039940"/>
              <a:ext cx="579437" cy="399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53" name="TextBox 18"/>
            <p:cNvSpPr txBox="1">
              <a:spLocks noChangeArrowheads="1"/>
            </p:cNvSpPr>
            <p:nvPr/>
          </p:nvSpPr>
          <p:spPr bwMode="auto">
            <a:xfrm>
              <a:off x="1717675" y="1987551"/>
              <a:ext cx="870967" cy="399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Cornell</a:t>
              </a:r>
            </a:p>
          </p:txBody>
        </p:sp>
      </p:grpSp>
      <p:grpSp>
        <p:nvGrpSpPr>
          <p:cNvPr id="205834" name="Group 21"/>
          <p:cNvGrpSpPr>
            <a:grpSpLocks/>
          </p:cNvGrpSpPr>
          <p:nvPr/>
        </p:nvGrpSpPr>
        <p:grpSpPr bwMode="auto">
          <a:xfrm>
            <a:off x="6787662" y="987429"/>
            <a:ext cx="2142392" cy="2670175"/>
            <a:chOff x="177800" y="2552700"/>
            <a:chExt cx="1976438" cy="2669266"/>
          </a:xfrm>
        </p:grpSpPr>
        <p:pic>
          <p:nvPicPr>
            <p:cNvPr id="59419" name="Picture 6" descr="cesr_cornell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453" y="2552700"/>
              <a:ext cx="1685785" cy="1663134"/>
            </a:xfrm>
            <a:prstGeom prst="rect">
              <a:avLst/>
            </a:prstGeom>
            <a:no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51" name="TextBox 53"/>
            <p:cNvSpPr txBox="1">
              <a:spLocks noChangeArrowheads="1"/>
            </p:cNvSpPr>
            <p:nvPr/>
          </p:nvSpPr>
          <p:spPr bwMode="auto">
            <a:xfrm>
              <a:off x="177800" y="4298950"/>
              <a:ext cx="1577094" cy="923016"/>
            </a:xfrm>
            <a:prstGeom prst="rect">
              <a:avLst/>
            </a:prstGeom>
            <a:solidFill>
              <a:srgbClr val="CCFFCC">
                <a:alpha val="54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u="sng" dirty="0" err="1">
                  <a:latin typeface="+mn-lt"/>
                  <a:cs typeface="Times New Roman" charset="0"/>
                </a:rPr>
                <a:t>CesrT</a:t>
              </a:r>
              <a:r>
                <a:rPr lang="en-GB" altLang="ja-JP" sz="1800" b="1" dirty="0" err="1">
                  <a:latin typeface="+mn-lt"/>
                  <a:cs typeface="Times New Roman" charset="0"/>
                </a:rPr>
                <a:t>A</a:t>
              </a:r>
              <a:r>
                <a:rPr lang="en-GB" altLang="ja-JP" sz="1800" dirty="0">
                  <a:latin typeface="+mn-lt"/>
                  <a:cs typeface="Times New Roman" charset="0"/>
                </a:rPr>
                <a:t> (Cornell)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latin typeface="+mn-lt"/>
                  <a:cs typeface="Times New Roman" charset="0"/>
                </a:rPr>
                <a:t>electron cloud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latin typeface="+mn-lt"/>
                  <a:cs typeface="Times New Roman" charset="0"/>
                </a:rPr>
                <a:t>low </a:t>
              </a:r>
              <a:r>
                <a:rPr lang="en-GB" altLang="ja-JP" sz="1800" dirty="0" err="1">
                  <a:latin typeface="+mn-lt"/>
                  <a:cs typeface="Times New Roman" charset="0"/>
                </a:rPr>
                <a:t>emittan</a:t>
              </a:r>
              <a:r>
                <a:rPr lang="en-GB" altLang="ja-JP" sz="1800" dirty="0" err="1">
                  <a:latin typeface="Times New Roman" charset="0"/>
                  <a:cs typeface="Times New Roman" charset="0"/>
                </a:rPr>
                <a:t>ce</a:t>
              </a:r>
              <a:endParaRPr lang="en-GB" altLang="ja-JP" sz="1800" dirty="0">
                <a:latin typeface="Times New Roman" charset="0"/>
                <a:cs typeface="Times New Roman" charset="0"/>
              </a:endParaRPr>
            </a:p>
          </p:txBody>
        </p:sp>
      </p:grpSp>
      <p:grpSp>
        <p:nvGrpSpPr>
          <p:cNvPr id="205835" name="Group 19"/>
          <p:cNvGrpSpPr>
            <a:grpSpLocks/>
          </p:cNvGrpSpPr>
          <p:nvPr/>
        </p:nvGrpSpPr>
        <p:grpSpPr bwMode="auto">
          <a:xfrm>
            <a:off x="1040424" y="3716343"/>
            <a:ext cx="2092934" cy="419618"/>
            <a:chOff x="3555949" y="2610902"/>
            <a:chExt cx="1930277" cy="421290"/>
          </a:xfrm>
        </p:grpSpPr>
        <p:sp>
          <p:nvSpPr>
            <p:cNvPr id="205848" name="TextBox 28"/>
            <p:cNvSpPr txBox="1">
              <a:spLocks noChangeArrowheads="1"/>
            </p:cNvSpPr>
            <p:nvPr/>
          </p:nvSpPr>
          <p:spPr bwMode="auto">
            <a:xfrm>
              <a:off x="3555949" y="2610902"/>
              <a:ext cx="581025" cy="400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>
                  <a:solidFill>
                    <a:srgbClr val="1B1BFD"/>
                  </a:solidFill>
                  <a:latin typeface="Times New Roman" charset="0"/>
                  <a:cs typeface="Times New Roman" charset="0"/>
                </a:rPr>
                <a:t></a:t>
              </a:r>
            </a:p>
          </p:txBody>
        </p:sp>
        <p:sp>
          <p:nvSpPr>
            <p:cNvPr id="205849" name="TextBox 29"/>
            <p:cNvSpPr txBox="1">
              <a:spLocks noChangeArrowheads="1"/>
            </p:cNvSpPr>
            <p:nvPr/>
          </p:nvSpPr>
          <p:spPr bwMode="auto">
            <a:xfrm>
              <a:off x="4021137" y="2630487"/>
              <a:ext cx="1465089" cy="401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2000" b="1" dirty="0">
                  <a:solidFill>
                    <a:srgbClr val="1B1BFD"/>
                  </a:solidFill>
                  <a:latin typeface="+mn-lt"/>
                  <a:cs typeface="Times New Roman" charset="0"/>
                </a:rPr>
                <a:t>INFN </a:t>
              </a:r>
              <a:r>
                <a:rPr lang="en-GB" altLang="ja-JP" sz="2000" b="1" dirty="0" err="1">
                  <a:solidFill>
                    <a:srgbClr val="1B1BFD"/>
                  </a:solidFill>
                  <a:latin typeface="+mn-lt"/>
                  <a:cs typeface="Times New Roman" charset="0"/>
                </a:rPr>
                <a:t>Frascati</a:t>
              </a:r>
              <a:endParaRPr lang="en-GB" altLang="ja-JP" sz="2000" b="1" dirty="0">
                <a:solidFill>
                  <a:srgbClr val="1B1BFD"/>
                </a:solidFill>
                <a:latin typeface="+mn-lt"/>
                <a:cs typeface="Times New Roman" charset="0"/>
              </a:endParaRPr>
            </a:p>
          </p:txBody>
        </p:sp>
      </p:grpSp>
      <p:grpSp>
        <p:nvGrpSpPr>
          <p:cNvPr id="205836" name="Group 23"/>
          <p:cNvGrpSpPr>
            <a:grpSpLocks/>
          </p:cNvGrpSpPr>
          <p:nvPr/>
        </p:nvGrpSpPr>
        <p:grpSpPr bwMode="auto">
          <a:xfrm>
            <a:off x="281355" y="4189414"/>
            <a:ext cx="2369526" cy="2381905"/>
            <a:chOff x="3070210" y="3338511"/>
            <a:chExt cx="2186492" cy="2382331"/>
          </a:xfrm>
          <a:solidFill>
            <a:srgbClr val="CCFFCC">
              <a:alpha val="50000"/>
            </a:srgbClr>
          </a:solidFill>
        </p:grpSpPr>
        <p:pic>
          <p:nvPicPr>
            <p:cNvPr id="59415" name="Picture 2" descr="http://www.lnf.infn.it/~mazzitel/webcam/dafne/dafneWeb2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2628" y="3338511"/>
              <a:ext cx="1774074" cy="1359143"/>
            </a:xfrm>
            <a:prstGeom prst="rect">
              <a:avLst/>
            </a:prstGeom>
            <a:grpFill/>
            <a:ln>
              <a:noFill/>
            </a:ln>
            <a:effectLst>
              <a:outerShdw blurRad="63500" dist="139700" dir="2700000" algn="tl" rotWithShape="0">
                <a:srgbClr val="333333">
                  <a:alpha val="6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47" name="TextBox 54"/>
            <p:cNvSpPr txBox="1">
              <a:spLocks noChangeArrowheads="1"/>
            </p:cNvSpPr>
            <p:nvPr/>
          </p:nvSpPr>
          <p:spPr bwMode="auto">
            <a:xfrm>
              <a:off x="3070210" y="4788019"/>
              <a:ext cx="2071498" cy="93282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b="1" dirty="0" err="1">
                  <a:solidFill>
                    <a:srgbClr val="FF0000"/>
                  </a:solidFill>
                  <a:latin typeface="+mn-lt"/>
                  <a:cs typeface="Times New Roman" charset="0"/>
                </a:rPr>
                <a:t>DA</a:t>
              </a:r>
              <a:r>
                <a:rPr lang="en-GB" altLang="ja-JP" sz="2800" b="1" baseline="14000" dirty="0" err="1">
                  <a:solidFill>
                    <a:srgbClr val="FF0000"/>
                  </a:solidFill>
                  <a:latin typeface="+mn-lt"/>
                  <a:cs typeface="Times New Roman" charset="0"/>
                </a:rPr>
                <a:t>f</a:t>
              </a:r>
              <a:r>
                <a:rPr lang="en-GB" altLang="ja-JP" sz="1800" b="1" dirty="0" err="1">
                  <a:solidFill>
                    <a:srgbClr val="FF0000"/>
                  </a:solidFill>
                  <a:latin typeface="+mn-lt"/>
                  <a:cs typeface="Times New Roman" charset="0"/>
                </a:rPr>
                <a:t>NE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 (INFN </a:t>
              </a:r>
              <a:r>
                <a:rPr lang="en-GB" altLang="ja-JP" sz="1800" dirty="0" err="1">
                  <a:solidFill>
                    <a:srgbClr val="000000"/>
                  </a:solidFill>
                  <a:latin typeface="+mn-lt"/>
                  <a:cs typeface="Times New Roman" charset="0"/>
                </a:rPr>
                <a:t>Frascati</a:t>
              </a: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)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kicker development</a:t>
              </a:r>
            </a:p>
            <a:p>
              <a:pPr defTabSz="914309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altLang="ja-JP" sz="1800" dirty="0">
                  <a:solidFill>
                    <a:srgbClr val="000000"/>
                  </a:solidFill>
                  <a:latin typeface="+mn-lt"/>
                  <a:cs typeface="Times New Roman" charset="0"/>
                </a:rPr>
                <a:t>electron cloud</a:t>
              </a:r>
            </a:p>
          </p:txBody>
        </p:sp>
      </p:grpSp>
      <p:pic>
        <p:nvPicPr>
          <p:cNvPr id="59406" name="Picture 1040" descr="DR_ARC_001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5055" y="4343400"/>
            <a:ext cx="1647092" cy="998538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7" name="Picture 12" descr="20081010Di-002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3791" y="4071942"/>
            <a:ext cx="901211" cy="1247775"/>
          </a:xfrm>
          <a:prstGeom prst="rect">
            <a:avLst/>
          </a:prstGeom>
          <a:noFill/>
          <a:ln>
            <a:noFill/>
          </a:ln>
          <a:effectLst>
            <a:outerShdw blurRad="635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39" name="TextBox 55"/>
          <p:cNvSpPr txBox="1">
            <a:spLocks noChangeArrowheads="1"/>
          </p:cNvSpPr>
          <p:nvPr/>
        </p:nvSpPr>
        <p:spPr bwMode="auto">
          <a:xfrm>
            <a:off x="2954216" y="5334003"/>
            <a:ext cx="2128922" cy="1211521"/>
          </a:xfrm>
          <a:prstGeom prst="rect">
            <a:avLst/>
          </a:prstGeom>
          <a:solidFill>
            <a:srgbClr val="CCFFCC">
              <a:alpha val="49000"/>
            </a:srgbClr>
          </a:solidFill>
          <a:ln>
            <a:noFill/>
          </a:ln>
          <a:extLst/>
        </p:spPr>
        <p:txBody>
          <a:bodyPr wrap="non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b="1" u="sng" dirty="0">
                <a:solidFill>
                  <a:srgbClr val="FF0000"/>
                </a:solidFill>
                <a:latin typeface="+mn-lt"/>
                <a:cs typeface="Times New Roman" charset="0"/>
              </a:rPr>
              <a:t>ATF &amp; ATF2 </a:t>
            </a: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(KEK)</a:t>
            </a: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ultra-low </a:t>
            </a:r>
            <a:r>
              <a:rPr lang="en-GB" altLang="ja-JP" sz="1800" dirty="0" err="1">
                <a:solidFill>
                  <a:srgbClr val="000000"/>
                </a:solidFill>
                <a:latin typeface="+mn-lt"/>
                <a:cs typeface="Times New Roman" charset="0"/>
              </a:rPr>
              <a:t>emittance</a:t>
            </a:r>
            <a:endParaRPr lang="en-GB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Final Focus optics</a:t>
            </a:r>
            <a:endParaRPr lang="ja-JP" altLang="en-US" sz="1800" dirty="0">
              <a:solidFill>
                <a:srgbClr val="000000"/>
              </a:solidFill>
              <a:latin typeface="+mn-lt"/>
              <a:cs typeface="Times New Roman" charset="0"/>
            </a:endParaRPr>
          </a:p>
          <a:p>
            <a:pPr defTabSz="91430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u="sng" dirty="0">
                <a:solidFill>
                  <a:srgbClr val="FF0000"/>
                </a:solidFill>
                <a:latin typeface="+mn-lt"/>
                <a:cs typeface="Times New Roman" charset="0"/>
              </a:rPr>
              <a:t>KEKB</a:t>
            </a:r>
            <a:r>
              <a:rPr lang="ja-JP" altLang="en-US" sz="1800" dirty="0">
                <a:solidFill>
                  <a:srgbClr val="000000"/>
                </a:solidFill>
                <a:latin typeface="+mn-lt"/>
                <a:cs typeface="Times New Roman" charset="0"/>
              </a:rPr>
              <a:t> </a:t>
            </a:r>
            <a:r>
              <a:rPr lang="en-US" altLang="ja-JP" sz="1800" dirty="0">
                <a:solidFill>
                  <a:srgbClr val="000000"/>
                </a:solidFill>
                <a:latin typeface="+mn-lt"/>
                <a:cs typeface="Times New Roman" charset="0"/>
              </a:rPr>
              <a:t>electron-cloud</a:t>
            </a:r>
            <a:endParaRPr lang="en-GB" altLang="ja-JP" sz="1800" dirty="0">
              <a:solidFill>
                <a:srgbClr val="000000"/>
              </a:solidFill>
              <a:latin typeface="+mn-lt"/>
              <a:cs typeface="Times New Roman" charset="0"/>
            </a:endParaRPr>
          </a:p>
        </p:txBody>
      </p:sp>
      <p:sp>
        <p:nvSpPr>
          <p:cNvPr id="205841" name="円/楕円 35"/>
          <p:cNvSpPr>
            <a:spLocks noChangeArrowheads="1"/>
          </p:cNvSpPr>
          <p:nvPr/>
        </p:nvSpPr>
        <p:spPr bwMode="auto">
          <a:xfrm>
            <a:off x="4142645" y="4071939"/>
            <a:ext cx="287215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2" name="円/楕円 37"/>
          <p:cNvSpPr>
            <a:spLocks noChangeArrowheads="1"/>
          </p:cNvSpPr>
          <p:nvPr/>
        </p:nvSpPr>
        <p:spPr bwMode="auto">
          <a:xfrm>
            <a:off x="1071197" y="378618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3" name="円/楕円 38"/>
          <p:cNvSpPr>
            <a:spLocks noChangeArrowheads="1"/>
          </p:cNvSpPr>
          <p:nvPr/>
        </p:nvSpPr>
        <p:spPr bwMode="auto">
          <a:xfrm>
            <a:off x="1000860" y="350043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4" name="円/楕円 41"/>
          <p:cNvSpPr>
            <a:spLocks noChangeArrowheads="1"/>
          </p:cNvSpPr>
          <p:nvPr/>
        </p:nvSpPr>
        <p:spPr bwMode="auto">
          <a:xfrm>
            <a:off x="7287360" y="378618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5845" name="円/楕円 42"/>
          <p:cNvSpPr>
            <a:spLocks noChangeArrowheads="1"/>
          </p:cNvSpPr>
          <p:nvPr/>
        </p:nvSpPr>
        <p:spPr bwMode="auto">
          <a:xfrm>
            <a:off x="7643449" y="3786189"/>
            <a:ext cx="285750" cy="214312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1431" tIns="45715" rIns="91431" bIns="45715"/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20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4313" y="116606"/>
            <a:ext cx="6729453" cy="820020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sz="2800" dirty="0">
                <a:ea typeface="Osaka"/>
                <a:cs typeface="Osaka"/>
              </a:rPr>
              <a:t>Global Cooperation for ILC Accelerator Beam Demonstration</a:t>
            </a:r>
            <a:endParaRPr kumimoji="1" lang="ja-JP" altLang="en-US" sz="2800" dirty="0">
              <a:ea typeface="Osaka"/>
              <a:cs typeface="Osaka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29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2424546" y="5234495"/>
            <a:ext cx="3224014" cy="1027765"/>
          </a:xfrm>
          <a:prstGeom prst="ellipse">
            <a:avLst/>
          </a:prstGeom>
          <a:solidFill>
            <a:srgbClr val="FFFF00">
              <a:alpha val="39000"/>
            </a:srgbClr>
          </a:solidFill>
          <a:ln w="76200" cap="flat" cmpd="sng" algn="ctr">
            <a:solidFill>
              <a:srgbClr val="FFFF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1168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68217" y="675040"/>
            <a:ext cx="5339443" cy="500303"/>
          </a:xfrm>
        </p:spPr>
        <p:txBody>
          <a:bodyPr>
            <a:normAutofit/>
          </a:bodyPr>
          <a:lstStyle/>
          <a:p>
            <a:pPr algn="ctr"/>
            <a:r>
              <a:rPr lang="en-GB" altLang="ja-JP" sz="3200" dirty="0">
                <a:latin typeface="Arial" charset="0"/>
                <a:cs typeface="Arial Unicode MS" charset="0"/>
              </a:rPr>
              <a:t>ILC </a:t>
            </a:r>
            <a:r>
              <a:rPr lang="en-US" altLang="ja-JP" sz="3200" dirty="0">
                <a:latin typeface="Arial" charset="0"/>
                <a:cs typeface="Arial Unicode MS" charset="0"/>
              </a:rPr>
              <a:t>Time Line</a:t>
            </a:r>
            <a:endParaRPr lang="en-GB" altLang="ja-JP" sz="3200" dirty="0">
              <a:latin typeface="Arial" charset="0"/>
              <a:cs typeface="Arial Unicode MS" charset="0"/>
            </a:endParaRPr>
          </a:p>
        </p:txBody>
      </p:sp>
      <p:sp>
        <p:nvSpPr>
          <p:cNvPr id="23573" name="日付プレースホルダ 44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200">
                <a:solidFill>
                  <a:prstClr val="black"/>
                </a:solidFill>
              </a:rPr>
              <a:t>A. Yamamoto, 13/05/27</a:t>
            </a:r>
            <a:endParaRPr kumimoji="0" lang="en-US" altLang="ja-JP" sz="1200" dirty="0">
              <a:solidFill>
                <a:prstClr val="black"/>
              </a:solidFill>
            </a:endParaRPr>
          </a:p>
        </p:txBody>
      </p:sp>
      <p:sp>
        <p:nvSpPr>
          <p:cNvPr id="23570" name="Footer Placeholder 4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100">
                <a:solidFill>
                  <a:srgbClr val="23346C"/>
                </a:solidFill>
              </a:rPr>
              <a:t>ILC Technical Status</a:t>
            </a:r>
            <a:endParaRPr kumimoji="0" lang="de-DE" altLang="ja-JP" sz="1100" dirty="0">
              <a:solidFill>
                <a:srgbClr val="23346C"/>
              </a:solidFill>
            </a:endParaRPr>
          </a:p>
        </p:txBody>
      </p:sp>
      <p:sp>
        <p:nvSpPr>
          <p:cNvPr id="23569" name="Slide Number Placeholder 3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AA530E41-85CB-DD4B-BF90-7184FB9FD3ED}" type="slidenum">
              <a:rPr kumimoji="0" lang="en-GB" altLang="ja-JP" sz="1400">
                <a:solidFill>
                  <a:prstClr val="black"/>
                </a:solidFill>
              </a:rPr>
              <a:pPr/>
              <a:t>3</a:t>
            </a:fld>
            <a:endParaRPr kumimoji="0" lang="en-GB" altLang="ja-JP" sz="1400">
              <a:solidFill>
                <a:prstClr val="black"/>
              </a:solidFill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52476" y="3117810"/>
            <a:ext cx="1973263" cy="236537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019426" y="3354347"/>
            <a:ext cx="2292350" cy="4413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65175" y="2725889"/>
            <a:ext cx="6781818" cy="352233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559" name="Text Box 12"/>
          <p:cNvSpPr txBox="1">
            <a:spLocks noChangeArrowheads="1"/>
          </p:cNvSpPr>
          <p:nvPr/>
        </p:nvSpPr>
        <p:spPr bwMode="auto">
          <a:xfrm>
            <a:off x="5642370" y="2701924"/>
            <a:ext cx="1224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FF"/>
                </a:solidFill>
              </a:rPr>
              <a:t>ILC-GDE</a:t>
            </a:r>
          </a:p>
        </p:txBody>
      </p:sp>
      <p:sp>
        <p:nvSpPr>
          <p:cNvPr id="13346" name="Rectangle 34"/>
          <p:cNvSpPr>
            <a:spLocks noChangeArrowheads="1"/>
          </p:cNvSpPr>
          <p:nvPr/>
        </p:nvSpPr>
        <p:spPr bwMode="auto">
          <a:xfrm>
            <a:off x="4887913" y="3857433"/>
            <a:ext cx="2386012" cy="42862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3563" name="Group 58"/>
          <p:cNvGrpSpPr>
            <a:grpSpLocks/>
          </p:cNvGrpSpPr>
          <p:nvPr/>
        </p:nvGrpSpPr>
        <p:grpSpPr bwMode="auto">
          <a:xfrm>
            <a:off x="633414" y="1373147"/>
            <a:ext cx="7481887" cy="1450975"/>
            <a:chOff x="633413" y="1120775"/>
            <a:chExt cx="7481887" cy="1450976"/>
          </a:xfrm>
        </p:grpSpPr>
        <p:sp>
          <p:nvSpPr>
            <p:cNvPr id="23576" name="Rectangle 14"/>
            <p:cNvSpPr>
              <a:spLocks noChangeArrowheads="1"/>
            </p:cNvSpPr>
            <p:nvPr/>
          </p:nvSpPr>
          <p:spPr bwMode="auto">
            <a:xfrm>
              <a:off x="779463" y="1852613"/>
              <a:ext cx="6978650" cy="479425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7" name="AutoShape 15"/>
            <p:cNvSpPr>
              <a:spLocks noChangeArrowheads="1"/>
            </p:cNvSpPr>
            <p:nvPr/>
          </p:nvSpPr>
          <p:spPr bwMode="auto">
            <a:xfrm>
              <a:off x="7415213" y="1611313"/>
              <a:ext cx="700087" cy="960438"/>
            </a:xfrm>
            <a:prstGeom prst="rightArrow">
              <a:avLst>
                <a:gd name="adj1" fmla="val 41157"/>
                <a:gd name="adj2" fmla="val 60093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107" eaLnBrk="0" fontAlgn="ctr" hangingPunct="0"/>
              <a:endParaRPr kumimoji="0"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3578" name="Line 16"/>
            <p:cNvSpPr>
              <a:spLocks noChangeShapeType="1"/>
            </p:cNvSpPr>
            <p:nvPr/>
          </p:nvSpPr>
          <p:spPr bwMode="auto">
            <a:xfrm>
              <a:off x="7953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79" name="Line 17"/>
            <p:cNvSpPr>
              <a:spLocks noChangeShapeType="1"/>
            </p:cNvSpPr>
            <p:nvPr/>
          </p:nvSpPr>
          <p:spPr bwMode="auto">
            <a:xfrm>
              <a:off x="16081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0" name="Line 18"/>
            <p:cNvSpPr>
              <a:spLocks noChangeShapeType="1"/>
            </p:cNvSpPr>
            <p:nvPr/>
          </p:nvSpPr>
          <p:spPr bwMode="auto">
            <a:xfrm>
              <a:off x="2420938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1" name="Line 19"/>
            <p:cNvSpPr>
              <a:spLocks noChangeShapeType="1"/>
            </p:cNvSpPr>
            <p:nvPr/>
          </p:nvSpPr>
          <p:spPr bwMode="auto">
            <a:xfrm>
              <a:off x="32353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2" name="Line 20"/>
            <p:cNvSpPr>
              <a:spLocks noChangeShapeType="1"/>
            </p:cNvSpPr>
            <p:nvPr/>
          </p:nvSpPr>
          <p:spPr bwMode="auto">
            <a:xfrm>
              <a:off x="64881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3" name="Text Box 21"/>
            <p:cNvSpPr txBox="1">
              <a:spLocks noChangeArrowheads="1"/>
            </p:cNvSpPr>
            <p:nvPr/>
          </p:nvSpPr>
          <p:spPr bwMode="auto">
            <a:xfrm>
              <a:off x="63341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2005</a:t>
              </a:r>
            </a:p>
          </p:txBody>
        </p:sp>
        <p:sp>
          <p:nvSpPr>
            <p:cNvPr id="23584" name="Text Box 22"/>
            <p:cNvSpPr txBox="1">
              <a:spLocks noChangeArrowheads="1"/>
            </p:cNvSpPr>
            <p:nvPr/>
          </p:nvSpPr>
          <p:spPr bwMode="auto">
            <a:xfrm>
              <a:off x="144303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2006</a:t>
              </a:r>
            </a:p>
          </p:txBody>
        </p:sp>
        <p:sp>
          <p:nvSpPr>
            <p:cNvPr id="23585" name="Text Box 23"/>
            <p:cNvSpPr txBox="1">
              <a:spLocks noChangeArrowheads="1"/>
            </p:cNvSpPr>
            <p:nvPr/>
          </p:nvSpPr>
          <p:spPr bwMode="auto">
            <a:xfrm>
              <a:off x="2270125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2007</a:t>
              </a:r>
            </a:p>
          </p:txBody>
        </p:sp>
        <p:sp>
          <p:nvSpPr>
            <p:cNvPr id="23586" name="Text Box 24"/>
            <p:cNvSpPr txBox="1">
              <a:spLocks noChangeArrowheads="1"/>
            </p:cNvSpPr>
            <p:nvPr/>
          </p:nvSpPr>
          <p:spPr bwMode="auto">
            <a:xfrm>
              <a:off x="30734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2008</a:t>
              </a:r>
            </a:p>
          </p:txBody>
        </p:sp>
        <p:sp>
          <p:nvSpPr>
            <p:cNvPr id="23587" name="Text Box 25"/>
            <p:cNvSpPr txBox="1">
              <a:spLocks noChangeArrowheads="1"/>
            </p:cNvSpPr>
            <p:nvPr/>
          </p:nvSpPr>
          <p:spPr bwMode="auto">
            <a:xfrm>
              <a:off x="6329363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2012</a:t>
              </a:r>
            </a:p>
          </p:txBody>
        </p:sp>
        <p:sp>
          <p:nvSpPr>
            <p:cNvPr id="23588" name="Line 26"/>
            <p:cNvSpPr>
              <a:spLocks noChangeShapeType="1"/>
            </p:cNvSpPr>
            <p:nvPr/>
          </p:nvSpPr>
          <p:spPr bwMode="auto">
            <a:xfrm>
              <a:off x="40481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89" name="Text Box 27"/>
            <p:cNvSpPr txBox="1">
              <a:spLocks noChangeArrowheads="1"/>
            </p:cNvSpPr>
            <p:nvPr/>
          </p:nvSpPr>
          <p:spPr bwMode="auto">
            <a:xfrm>
              <a:off x="386715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2009</a:t>
              </a:r>
            </a:p>
          </p:txBody>
        </p:sp>
        <p:sp>
          <p:nvSpPr>
            <p:cNvPr id="23590" name="Line 28"/>
            <p:cNvSpPr>
              <a:spLocks noChangeShapeType="1"/>
            </p:cNvSpPr>
            <p:nvPr/>
          </p:nvSpPr>
          <p:spPr bwMode="auto">
            <a:xfrm>
              <a:off x="4860925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1" name="Text Box 29"/>
            <p:cNvSpPr txBox="1">
              <a:spLocks noChangeArrowheads="1"/>
            </p:cNvSpPr>
            <p:nvPr/>
          </p:nvSpPr>
          <p:spPr bwMode="auto">
            <a:xfrm>
              <a:off x="4699000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2010</a:t>
              </a:r>
            </a:p>
          </p:txBody>
        </p:sp>
        <p:sp>
          <p:nvSpPr>
            <p:cNvPr id="23592" name="Line 30"/>
            <p:cNvSpPr>
              <a:spLocks noChangeShapeType="1"/>
            </p:cNvSpPr>
            <p:nvPr/>
          </p:nvSpPr>
          <p:spPr bwMode="auto">
            <a:xfrm>
              <a:off x="5675313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3" name="Text Box 31"/>
            <p:cNvSpPr txBox="1">
              <a:spLocks noChangeArrowheads="1"/>
            </p:cNvSpPr>
            <p:nvPr/>
          </p:nvSpPr>
          <p:spPr bwMode="auto">
            <a:xfrm>
              <a:off x="5511800" y="1120775"/>
              <a:ext cx="73619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2011</a:t>
              </a:r>
            </a:p>
          </p:txBody>
        </p:sp>
        <p:sp>
          <p:nvSpPr>
            <p:cNvPr id="23594" name="Line 37"/>
            <p:cNvSpPr>
              <a:spLocks noChangeShapeType="1"/>
            </p:cNvSpPr>
            <p:nvPr/>
          </p:nvSpPr>
          <p:spPr bwMode="auto">
            <a:xfrm>
              <a:off x="7302500" y="1439863"/>
              <a:ext cx="0" cy="86042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107"/>
              <a:endParaRPr lang="ja-JP" altLang="en-US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3595" name="Text Box 38"/>
            <p:cNvSpPr txBox="1">
              <a:spLocks noChangeArrowheads="1"/>
            </p:cNvSpPr>
            <p:nvPr/>
          </p:nvSpPr>
          <p:spPr bwMode="auto">
            <a:xfrm>
              <a:off x="7138988" y="1120775"/>
              <a:ext cx="7493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defTabSz="457107"/>
              <a:r>
                <a:rPr kumimoji="0" lang="en-GB" altLang="ja-JP" sz="2000">
                  <a:solidFill>
                    <a:srgbClr val="C0504D"/>
                  </a:solidFill>
                </a:rPr>
                <a:t>2013</a:t>
              </a:r>
            </a:p>
          </p:txBody>
        </p:sp>
      </p:grpSp>
      <p:sp>
        <p:nvSpPr>
          <p:cNvPr id="23566" name="Text Box 8"/>
          <p:cNvSpPr txBox="1">
            <a:spLocks noChangeArrowheads="1"/>
          </p:cNvSpPr>
          <p:nvPr/>
        </p:nvSpPr>
        <p:spPr bwMode="auto">
          <a:xfrm>
            <a:off x="3234439" y="3396755"/>
            <a:ext cx="2309609" cy="369332"/>
          </a:xfrm>
          <a:prstGeom prst="rect">
            <a:avLst/>
          </a:prstGeom>
          <a:solidFill>
            <a:schemeClr val="bg1">
              <a:alpha val="7490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b="1" dirty="0">
                <a:solidFill>
                  <a:srgbClr val="3366FF"/>
                </a:solidFill>
              </a:rPr>
              <a:t>Tech. Design</a:t>
            </a:r>
            <a:r>
              <a:rPr kumimoji="0" lang="ja-JP" altLang="en-US" sz="1800" b="1" dirty="0">
                <a:solidFill>
                  <a:srgbClr val="3366FF"/>
                </a:solidFill>
              </a:rPr>
              <a:t>：</a:t>
            </a:r>
            <a:r>
              <a:rPr kumimoji="0" lang="en-GB" altLang="ja-JP" sz="1800" b="1" dirty="0">
                <a:solidFill>
                  <a:srgbClr val="3366FF"/>
                </a:solidFill>
              </a:rPr>
              <a:t>TDP1</a:t>
            </a:r>
          </a:p>
        </p:txBody>
      </p:sp>
      <p:sp>
        <p:nvSpPr>
          <p:cNvPr id="23568" name="AutoShape 52" descr="LCWS08 and ILC08"/>
          <p:cNvSpPr>
            <a:spLocks noChangeAspect="1" noChangeArrowheads="1"/>
          </p:cNvSpPr>
          <p:nvPr/>
        </p:nvSpPr>
        <p:spPr bwMode="auto">
          <a:xfrm>
            <a:off x="219075" y="-274637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pPr defTabSz="457107" eaLnBrk="0" fontAlgn="ctr" hangingPunct="0"/>
            <a:endParaRPr kumimoji="0"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3575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793" y="2235642"/>
            <a:ext cx="592138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3401" y="4664432"/>
            <a:ext cx="1505726" cy="1391076"/>
          </a:xfrm>
          <a:prstGeom prst="rect">
            <a:avLst/>
          </a:prstGeom>
          <a:ln>
            <a:solidFill>
              <a:srgbClr val="00007A"/>
            </a:solidFill>
          </a:ln>
        </p:spPr>
      </p:pic>
      <p:sp>
        <p:nvSpPr>
          <p:cNvPr id="6" name="テキスト ボックス 5"/>
          <p:cNvSpPr txBox="1"/>
          <p:nvPr/>
        </p:nvSpPr>
        <p:spPr>
          <a:xfrm>
            <a:off x="4633007" y="4889121"/>
            <a:ext cx="1332783" cy="595967"/>
          </a:xfrm>
          <a:prstGeom prst="rect">
            <a:avLst/>
          </a:prstGeom>
          <a:solidFill>
            <a:srgbClr val="FF66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600" dirty="0">
                <a:solidFill>
                  <a:srgbClr val="FFFFFF"/>
                </a:solidFill>
              </a:rPr>
              <a:t>Higgs particle </a:t>
            </a:r>
          </a:p>
          <a:p>
            <a:r>
              <a:rPr lang="en-US" altLang="ja-JP" sz="1600" dirty="0">
                <a:solidFill>
                  <a:srgbClr val="FFFFFF"/>
                </a:solidFill>
              </a:rPr>
              <a:t>discovery</a:t>
            </a:r>
          </a:p>
        </p:txBody>
      </p:sp>
      <p:sp>
        <p:nvSpPr>
          <p:cNvPr id="11" name="屈折矢印 10"/>
          <p:cNvSpPr/>
          <p:nvPr/>
        </p:nvSpPr>
        <p:spPr bwMode="auto">
          <a:xfrm>
            <a:off x="6479566" y="4839902"/>
            <a:ext cx="319733" cy="320729"/>
          </a:xfrm>
          <a:prstGeom prst="bentUpArrow">
            <a:avLst>
              <a:gd name="adj1" fmla="val 25000"/>
              <a:gd name="adj2" fmla="val 23502"/>
              <a:gd name="adj3" fmla="val 25000"/>
            </a:avLst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669" y="5521848"/>
            <a:ext cx="1173548" cy="928061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3235325" y="6106585"/>
            <a:ext cx="1000740" cy="372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91431" tIns="45715" rIns="91431" bIns="45715" rtlCol="0">
            <a:spAutoFit/>
          </a:bodyPr>
          <a:lstStyle/>
          <a:p>
            <a:r>
              <a:rPr kumimoji="1" lang="en-US" altLang="ja-JP" dirty="0" smtClean="0">
                <a:solidFill>
                  <a:srgbClr val="FF6600"/>
                </a:solidFill>
              </a:rPr>
              <a:t>126 </a:t>
            </a:r>
            <a:r>
              <a:rPr kumimoji="1" lang="en-US" altLang="ja-JP" dirty="0" err="1" smtClean="0">
                <a:solidFill>
                  <a:srgbClr val="FF6600"/>
                </a:solidFill>
              </a:rPr>
              <a:t>GeV</a:t>
            </a:r>
            <a:endParaRPr kumimoji="1" lang="ja-JP" altLang="en-US" dirty="0">
              <a:solidFill>
                <a:srgbClr val="FF6600"/>
              </a:solidFill>
            </a:endParaRPr>
          </a:p>
        </p:txBody>
      </p:sp>
      <p:sp>
        <p:nvSpPr>
          <p:cNvPr id="14" name="下矢印 13"/>
          <p:cNvSpPr/>
          <p:nvPr/>
        </p:nvSpPr>
        <p:spPr bwMode="auto">
          <a:xfrm>
            <a:off x="3660263" y="5289352"/>
            <a:ext cx="256836" cy="294946"/>
          </a:xfrm>
          <a:prstGeom prst="downArrow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正方形/長方形 1"/>
          <p:cNvSpPr/>
          <p:nvPr/>
        </p:nvSpPr>
        <p:spPr bwMode="auto">
          <a:xfrm>
            <a:off x="0" y="1373145"/>
            <a:ext cx="2725738" cy="4960753"/>
          </a:xfrm>
          <a:prstGeom prst="rect">
            <a:avLst/>
          </a:prstGeom>
          <a:solidFill>
            <a:srgbClr val="3366FF">
              <a:alpha val="1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 dirty="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0" name="正方形/長方形 49"/>
          <p:cNvSpPr/>
          <p:nvPr/>
        </p:nvSpPr>
        <p:spPr bwMode="auto">
          <a:xfrm>
            <a:off x="7546994" y="1373147"/>
            <a:ext cx="1597007" cy="4960754"/>
          </a:xfrm>
          <a:prstGeom prst="rect">
            <a:avLst/>
          </a:prstGeom>
          <a:solidFill>
            <a:srgbClr val="CCFFCC">
              <a:alpha val="3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noFill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2" name="図 52" descr="20070315_dc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653" y="4738034"/>
            <a:ext cx="1560486" cy="101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376" y="5901620"/>
            <a:ext cx="2139122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Selection of SC Technology</a:t>
            </a:r>
            <a:endParaRPr lang="ja-JP" altLang="en-US" sz="1400" dirty="0">
              <a:solidFill>
                <a:schemeClr val="bg1"/>
              </a:solidFill>
            </a:endParaRPr>
          </a:p>
        </p:txBody>
      </p:sp>
      <p:pic>
        <p:nvPicPr>
          <p:cNvPr id="51" name="図 5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424" y="5407857"/>
            <a:ext cx="1362417" cy="1313759"/>
          </a:xfrm>
          <a:prstGeom prst="rect">
            <a:avLst/>
          </a:prstGeom>
        </p:spPr>
      </p:pic>
      <p:sp>
        <p:nvSpPr>
          <p:cNvPr id="23565" name="Text Box 44"/>
          <p:cNvSpPr txBox="1">
            <a:spLocks noChangeArrowheads="1"/>
          </p:cNvSpPr>
          <p:nvPr/>
        </p:nvSpPr>
        <p:spPr bwMode="auto">
          <a:xfrm>
            <a:off x="6910389" y="4932689"/>
            <a:ext cx="1776412" cy="523220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 eaLnBrk="0" fontAlgn="ctr" hangingPunct="0"/>
            <a:r>
              <a:rPr kumimoji="0" lang="en-US" altLang="ja-JP" sz="1400" b="1" dirty="0">
                <a:solidFill>
                  <a:prstClr val="black"/>
                </a:solidFill>
              </a:rPr>
              <a:t>TDR completion</a:t>
            </a:r>
          </a:p>
          <a:p>
            <a:pPr defTabSz="457107" eaLnBrk="0" fontAlgn="ctr" hangingPunct="0"/>
            <a:endParaRPr kumimoji="0" lang="en-GB" altLang="ja-JP" sz="1400" b="1" dirty="0">
              <a:solidFill>
                <a:prstClr val="black"/>
              </a:solidFill>
            </a:endParaRPr>
          </a:p>
        </p:txBody>
      </p:sp>
      <p:sp>
        <p:nvSpPr>
          <p:cNvPr id="5" name="上矢印 4"/>
          <p:cNvSpPr/>
          <p:nvPr/>
        </p:nvSpPr>
        <p:spPr bwMode="auto">
          <a:xfrm flipV="1">
            <a:off x="252707" y="2235642"/>
            <a:ext cx="252413" cy="882167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560" name="Text Box 33"/>
          <p:cNvSpPr txBox="1">
            <a:spLocks noChangeArrowheads="1"/>
          </p:cNvSpPr>
          <p:nvPr/>
        </p:nvSpPr>
        <p:spPr bwMode="auto">
          <a:xfrm>
            <a:off x="5329250" y="3867563"/>
            <a:ext cx="8346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1800" b="1" dirty="0">
                <a:solidFill>
                  <a:srgbClr val="3366FF"/>
                </a:solidFill>
              </a:rPr>
              <a:t>TDP 2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1410473" y="3039069"/>
            <a:ext cx="210864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US" altLang="ja-JP" sz="1800" dirty="0">
                <a:solidFill>
                  <a:schemeClr val="bg1"/>
                </a:solidFill>
              </a:rPr>
              <a:t>Ref. Design </a:t>
            </a:r>
            <a:r>
              <a:rPr kumimoji="0" lang="en-GB" altLang="ja-JP" sz="1800" dirty="0">
                <a:solidFill>
                  <a:prstClr val="black"/>
                </a:solidFill>
              </a:rPr>
              <a:t>(RDR)</a:t>
            </a:r>
          </a:p>
        </p:txBody>
      </p:sp>
      <p:sp>
        <p:nvSpPr>
          <p:cNvPr id="55" name="Rectangle 11"/>
          <p:cNvSpPr>
            <a:spLocks noChangeArrowheads="1"/>
          </p:cNvSpPr>
          <p:nvPr/>
        </p:nvSpPr>
        <p:spPr bwMode="auto">
          <a:xfrm>
            <a:off x="7546994" y="2725888"/>
            <a:ext cx="1597007" cy="352234"/>
          </a:xfrm>
          <a:prstGeom prst="rect">
            <a:avLst/>
          </a:prstGeom>
          <a:gradFill rotWithShape="1"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pPr defTabSz="457107" eaLnBrk="0" fontAlgn="ctr" hangingPunct="0"/>
            <a:endParaRPr kumimoji="0" lang="de-DE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6" name="Text Box 12"/>
          <p:cNvSpPr txBox="1">
            <a:spLocks noChangeArrowheads="1"/>
          </p:cNvSpPr>
          <p:nvPr/>
        </p:nvSpPr>
        <p:spPr bwMode="auto">
          <a:xfrm>
            <a:off x="7993649" y="2689942"/>
            <a:ext cx="6977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en-GB" altLang="ja-JP" sz="2000" dirty="0">
                <a:solidFill>
                  <a:srgbClr val="FFFF00"/>
                </a:solidFill>
              </a:rPr>
              <a:t>LCC</a:t>
            </a:r>
          </a:p>
        </p:txBody>
      </p:sp>
      <p:sp>
        <p:nvSpPr>
          <p:cNvPr id="23562" name="Text Box 36"/>
          <p:cNvSpPr txBox="1">
            <a:spLocks noChangeArrowheads="1"/>
          </p:cNvSpPr>
          <p:nvPr/>
        </p:nvSpPr>
        <p:spPr bwMode="auto">
          <a:xfrm>
            <a:off x="5311776" y="4374304"/>
            <a:ext cx="3832225" cy="396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defTabSz="457107"/>
            <a:r>
              <a:rPr kumimoji="0" lang="ja-JP" altLang="en-US" sz="2000" dirty="0">
                <a:solidFill>
                  <a:prstClr val="black"/>
                </a:solidFill>
              </a:rPr>
              <a:t>　</a:t>
            </a:r>
            <a:r>
              <a:rPr kumimoji="0" lang="en-GB" altLang="ja-JP" sz="2000" dirty="0">
                <a:solidFill>
                  <a:prstClr val="black"/>
                </a:solidFill>
              </a:rPr>
              <a:t>LHC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8969" y="1797207"/>
            <a:ext cx="548630" cy="307766"/>
          </a:xfrm>
          <a:prstGeom prst="rect">
            <a:avLst/>
          </a:prstGeom>
          <a:solidFill>
            <a:srgbClr val="3366FF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>
                <a:solidFill>
                  <a:schemeClr val="bg1"/>
                </a:solidFill>
              </a:rPr>
              <a:t>2004</a:t>
            </a:r>
            <a:endParaRPr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7055128" y="4146409"/>
            <a:ext cx="276225" cy="766676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8" name="Picture 2" descr="Rotation of ITRP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0" y="3437528"/>
            <a:ext cx="1574599" cy="1180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1436" y="3108351"/>
            <a:ext cx="909638" cy="119197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12"/>
          <p:cNvSpPr txBox="1">
            <a:spLocks noChangeArrowheads="1"/>
          </p:cNvSpPr>
          <p:nvPr/>
        </p:nvSpPr>
        <p:spPr bwMode="auto">
          <a:xfrm>
            <a:off x="6807625" y="3117877"/>
            <a:ext cx="837832" cy="34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schemeClr val="bg1"/>
                </a:solidFill>
              </a:rPr>
              <a:t>TDR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7" y="1108963"/>
            <a:ext cx="203671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1980’ </a:t>
            </a:r>
            <a:r>
              <a:rPr lang="en-US" altLang="ja-JP" dirty="0" smtClean="0"/>
              <a:t>~  Basic Study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43572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20" name="Rectangle 4"/>
          <p:cNvSpPr>
            <a:spLocks noGrp="1" noChangeArrowheads="1"/>
          </p:cNvSpPr>
          <p:nvPr>
            <p:ph type="title"/>
          </p:nvPr>
        </p:nvSpPr>
        <p:spPr>
          <a:xfrm>
            <a:off x="831273" y="116607"/>
            <a:ext cx="7481455" cy="500303"/>
          </a:xfrm>
          <a:solidFill>
            <a:srgbClr val="FFFFFF"/>
          </a:solidFill>
        </p:spPr>
        <p:txBody>
          <a:bodyPr>
            <a:normAutofit/>
          </a:bodyPr>
          <a:lstStyle/>
          <a:p>
            <a:r>
              <a:rPr lang="en-US" altLang="ja-JP" b="1" dirty="0" smtClean="0"/>
              <a:t>KEK-ATF Effort: </a:t>
            </a:r>
            <a:endParaRPr lang="en-US" altLang="ja-JP" sz="36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フッター プレースホルダ 3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ja-JP" smtClean="0"/>
              <a:t>ILC Technical Status</a:t>
            </a:r>
            <a:endParaRPr lang="en-US" altLang="ja-JP" dirty="0"/>
          </a:p>
        </p:txBody>
      </p:sp>
      <p:sp>
        <p:nvSpPr>
          <p:cNvPr id="14" name="スライド番号プレースホルダ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233C5F4-B163-472E-9E83-025EBDA259DF}" type="slidenum">
              <a:rPr lang="en-US" altLang="ja-JP"/>
              <a:pPr/>
              <a:t>30</a:t>
            </a:fld>
            <a:endParaRPr lang="en-US" altLang="ja-JP"/>
          </a:p>
        </p:txBody>
      </p:sp>
      <p:pic>
        <p:nvPicPr>
          <p:cNvPr id="418821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484313"/>
            <a:ext cx="9144000" cy="4064000"/>
          </a:xfrm>
          <a:noFill/>
          <a:ln/>
        </p:spPr>
      </p:pic>
      <p:sp>
        <p:nvSpPr>
          <p:cNvPr id="418823" name="Text Box 7"/>
          <p:cNvSpPr txBox="1">
            <a:spLocks noChangeArrowheads="1"/>
          </p:cNvSpPr>
          <p:nvPr/>
        </p:nvSpPr>
        <p:spPr bwMode="auto">
          <a:xfrm>
            <a:off x="393131" y="857679"/>
            <a:ext cx="8347892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31" tIns="45715" rIns="91431" bIns="45715">
            <a:spAutoFit/>
          </a:bodyPr>
          <a:lstStyle/>
          <a:p>
            <a:r>
              <a:rPr lang="en-US" altLang="ja-JP" sz="2400" dirty="0"/>
              <a:t>Ultra low </a:t>
            </a:r>
            <a:r>
              <a:rPr lang="en-US" altLang="ja-JP" sz="2400" dirty="0" err="1"/>
              <a:t>emittance</a:t>
            </a:r>
            <a:r>
              <a:rPr lang="en-US" altLang="ja-JP" sz="2400" dirty="0"/>
              <a:t> and </a:t>
            </a:r>
            <a:r>
              <a:rPr lang="en-US" altLang="ja-JP" sz="2400" dirty="0" err="1"/>
              <a:t>nano</a:t>
            </a:r>
            <a:r>
              <a:rPr lang="en-US" altLang="ja-JP" sz="2400" dirty="0"/>
              <a:t>-beam handling at final focusing</a:t>
            </a:r>
            <a:endParaRPr lang="ja-JP" altLang="en-US" sz="2400" dirty="0"/>
          </a:p>
        </p:txBody>
      </p:sp>
      <p:sp>
        <p:nvSpPr>
          <p:cNvPr id="418825" name="Line 9"/>
          <p:cNvSpPr>
            <a:spLocks noChangeShapeType="1"/>
          </p:cNvSpPr>
          <p:nvPr/>
        </p:nvSpPr>
        <p:spPr bwMode="auto">
          <a:xfrm flipV="1">
            <a:off x="900114" y="5084764"/>
            <a:ext cx="71437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31" tIns="45715" rIns="91431" bIns="45715"/>
          <a:lstStyle/>
          <a:p>
            <a:endParaRPr lang="ja-JP" altLang="en-US"/>
          </a:p>
        </p:txBody>
      </p:sp>
      <p:sp>
        <p:nvSpPr>
          <p:cNvPr id="418827" name="Line 11"/>
          <p:cNvSpPr>
            <a:spLocks noChangeShapeType="1"/>
          </p:cNvSpPr>
          <p:nvPr/>
        </p:nvSpPr>
        <p:spPr bwMode="auto">
          <a:xfrm>
            <a:off x="4572001" y="5734050"/>
            <a:ext cx="4176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lIns="91431" tIns="45715" rIns="91431" bIns="45715"/>
          <a:lstStyle/>
          <a:p>
            <a:endParaRPr lang="ja-JP" altLang="en-US"/>
          </a:p>
        </p:txBody>
      </p:sp>
      <p:sp>
        <p:nvSpPr>
          <p:cNvPr id="418828" name="Text Box 12"/>
          <p:cNvSpPr txBox="1">
            <a:spLocks noChangeArrowheads="1"/>
          </p:cNvSpPr>
          <p:nvPr/>
        </p:nvSpPr>
        <p:spPr bwMode="auto">
          <a:xfrm>
            <a:off x="6156326" y="5734050"/>
            <a:ext cx="607275" cy="37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>
            <a:spAutoFit/>
          </a:bodyPr>
          <a:lstStyle/>
          <a:p>
            <a:r>
              <a:rPr lang="en-US" altLang="ja-JP">
                <a:solidFill>
                  <a:srgbClr val="FF33CC"/>
                </a:solidFill>
              </a:rPr>
              <a:t>50m</a:t>
            </a:r>
          </a:p>
        </p:txBody>
      </p:sp>
      <p:sp>
        <p:nvSpPr>
          <p:cNvPr id="418829" name="Text Box 13"/>
          <p:cNvSpPr txBox="1">
            <a:spLocks noChangeArrowheads="1"/>
          </p:cNvSpPr>
          <p:nvPr/>
        </p:nvSpPr>
        <p:spPr bwMode="auto">
          <a:xfrm>
            <a:off x="5559425" y="2559050"/>
            <a:ext cx="1193829" cy="37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1" tIns="45715" rIns="91431" bIns="45715">
            <a:spAutoFit/>
          </a:bodyPr>
          <a:lstStyle/>
          <a:p>
            <a:r>
              <a:rPr lang="en-US" altLang="ja-JP">
                <a:solidFill>
                  <a:srgbClr val="FF33CC"/>
                </a:solidFill>
              </a:rPr>
              <a:t>Laser Wire</a:t>
            </a:r>
          </a:p>
        </p:txBody>
      </p:sp>
      <p:sp>
        <p:nvSpPr>
          <p:cNvPr id="418832" name="AutoShape 16"/>
          <p:cNvSpPr>
            <a:spLocks noChangeArrowheads="1"/>
          </p:cNvSpPr>
          <p:nvPr/>
        </p:nvSpPr>
        <p:spPr bwMode="auto">
          <a:xfrm>
            <a:off x="95250" y="2733676"/>
            <a:ext cx="3168650" cy="1008063"/>
          </a:xfrm>
          <a:prstGeom prst="roundRect">
            <a:avLst>
              <a:gd name="adj" fmla="val 16667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r>
              <a:rPr lang="en-US" altLang="ja-JP" dirty="0"/>
              <a:t>ATF2 (</a:t>
            </a:r>
            <a:r>
              <a:rPr lang="en-US" altLang="ja-JP" dirty="0" smtClean="0"/>
              <a:t>2007~ )</a:t>
            </a:r>
            <a:endParaRPr lang="en-US" altLang="ja-JP" dirty="0"/>
          </a:p>
          <a:p>
            <a:r>
              <a:rPr lang="en-US" altLang="ja-JP" dirty="0" smtClean="0"/>
              <a:t>37nm at final focusing, and </a:t>
            </a:r>
          </a:p>
          <a:p>
            <a:r>
              <a:rPr lang="en-US" altLang="ja-JP" dirty="0" smtClean="0"/>
              <a:t>Stability </a:t>
            </a:r>
            <a:endParaRPr lang="ja-JP" altLang="en-US" dirty="0"/>
          </a:p>
        </p:txBody>
      </p:sp>
      <p:sp>
        <p:nvSpPr>
          <p:cNvPr id="418834" name="AutoShape 18"/>
          <p:cNvSpPr>
            <a:spLocks noChangeArrowheads="1"/>
          </p:cNvSpPr>
          <p:nvPr/>
        </p:nvSpPr>
        <p:spPr bwMode="auto">
          <a:xfrm>
            <a:off x="5219701" y="3644900"/>
            <a:ext cx="2665413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r>
              <a:rPr lang="en-US" altLang="ja-JP" dirty="0" smtClean="0"/>
              <a:t>Ultra low-</a:t>
            </a:r>
            <a:r>
              <a:rPr lang="en-US" altLang="ja-JP" dirty="0" err="1" smtClean="0"/>
              <a:t>emittance</a:t>
            </a:r>
            <a:r>
              <a:rPr lang="en-US" altLang="ja-JP" dirty="0" smtClean="0"/>
              <a:t> beam</a:t>
            </a:r>
            <a:endParaRPr lang="ja-JP" altLang="en-US" dirty="0"/>
          </a:p>
        </p:txBody>
      </p:sp>
      <p:sp>
        <p:nvSpPr>
          <p:cNvPr id="418835" name="AutoShape 19"/>
          <p:cNvSpPr>
            <a:spLocks noChangeArrowheads="1"/>
          </p:cNvSpPr>
          <p:nvPr/>
        </p:nvSpPr>
        <p:spPr bwMode="auto">
          <a:xfrm>
            <a:off x="3348038" y="5084763"/>
            <a:ext cx="1655762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r>
              <a:rPr lang="en-US" altLang="ja-JP">
                <a:solidFill>
                  <a:srgbClr val="FF33CC"/>
                </a:solidFill>
              </a:rPr>
              <a:t>S band Linac</a:t>
            </a:r>
          </a:p>
        </p:txBody>
      </p:sp>
      <p:sp>
        <p:nvSpPr>
          <p:cNvPr id="418836" name="AutoShape 20"/>
          <p:cNvSpPr>
            <a:spLocks noChangeArrowheads="1"/>
          </p:cNvSpPr>
          <p:nvPr/>
        </p:nvSpPr>
        <p:spPr bwMode="auto">
          <a:xfrm>
            <a:off x="250826" y="5805488"/>
            <a:ext cx="2663825" cy="431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431" tIns="45715" rIns="91431" bIns="45715" anchor="ctr"/>
          <a:lstStyle/>
          <a:p>
            <a:r>
              <a:rPr lang="en-US" altLang="ja-JP" dirty="0"/>
              <a:t>Photocathode RF gun</a:t>
            </a:r>
          </a:p>
        </p:txBody>
      </p:sp>
      <p:pic>
        <p:nvPicPr>
          <p:cNvPr id="564226" name="Picture 2" descr="C:\Documents and Settings\takahasi\My Documents\ILC\広報\本の原稿\図\高解像度図\図5-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1589" y="4656285"/>
            <a:ext cx="5730875" cy="2120900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192218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4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325" y="4298416"/>
            <a:ext cx="2638111" cy="1730164"/>
          </a:xfrm>
          <a:prstGeom prst="rect">
            <a:avLst/>
          </a:prstGeom>
        </p:spPr>
      </p:pic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62403" y="773547"/>
            <a:ext cx="4203786" cy="500303"/>
          </a:xfrm>
        </p:spPr>
        <p:txBody>
          <a:bodyPr>
            <a:normAutofit/>
          </a:bodyPr>
          <a:lstStyle/>
          <a:p>
            <a:r>
              <a:rPr kumimoji="1" lang="en-US" altLang="ja-JP" sz="3200" dirty="0"/>
              <a:t>KEK-ATF</a:t>
            </a:r>
            <a:r>
              <a:rPr kumimoji="1" lang="ja-JP" altLang="en-US" sz="3200" dirty="0"/>
              <a:t>：</a:t>
            </a:r>
            <a:r>
              <a:rPr kumimoji="1" lang="en-US" altLang="ja-JP" sz="3200" dirty="0"/>
              <a:t>Progress</a:t>
            </a:r>
            <a:endParaRPr kumimoji="1" lang="ja-JP" altLang="en-US" sz="3200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E7002-2843-A748-8A39-5DB4CCBFD7B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4294967295"/>
          </p:nvPr>
        </p:nvSpPr>
        <p:spPr>
          <a:xfrm>
            <a:off x="181440" y="1491053"/>
            <a:ext cx="4038600" cy="4525963"/>
          </a:xfrm>
          <a:solidFill>
            <a:srgbClr val="CCFFCC"/>
          </a:solidFill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 smtClean="0">
                <a:solidFill>
                  <a:srgbClr val="FF0000"/>
                </a:solidFill>
                <a:cs typeface="Times"/>
              </a:rPr>
              <a:t>Ultra-small beam</a:t>
            </a:r>
          </a:p>
          <a:p>
            <a:r>
              <a:rPr lang="en-US" altLang="ja-JP" sz="2200" dirty="0">
                <a:solidFill>
                  <a:srgbClr val="000000"/>
                </a:solidFill>
                <a:cs typeface="Times"/>
              </a:rPr>
              <a:t>Low </a:t>
            </a:r>
            <a:r>
              <a:rPr lang="en-US" altLang="ja-JP" sz="2200" dirty="0" err="1">
                <a:solidFill>
                  <a:srgbClr val="000000"/>
                </a:solidFill>
                <a:cs typeface="Times"/>
              </a:rPr>
              <a:t>emittance</a:t>
            </a:r>
            <a:r>
              <a:rPr lang="en-US" altLang="ja-JP" sz="2200" dirty="0">
                <a:solidFill>
                  <a:srgbClr val="000000"/>
                </a:solidFill>
                <a:cs typeface="Times"/>
              </a:rPr>
              <a:t> : KEK-ATF </a:t>
            </a:r>
          </a:p>
          <a:p>
            <a:pPr lvl="1"/>
            <a:r>
              <a:rPr lang="en-US" altLang="ja-JP" sz="1900" dirty="0">
                <a:solidFill>
                  <a:srgbClr val="000000"/>
                </a:solidFill>
                <a:cs typeface="Times"/>
              </a:rPr>
              <a:t>Achieved the ILC goal (2004).</a:t>
            </a:r>
          </a:p>
          <a:p>
            <a:endParaRPr lang="en-US" altLang="ja-JP" sz="2200" dirty="0">
              <a:solidFill>
                <a:srgbClr val="000000"/>
              </a:solidFill>
              <a:cs typeface="Times"/>
            </a:endParaRPr>
          </a:p>
          <a:p>
            <a:r>
              <a:rPr lang="en-US" altLang="ja-JP" sz="2200" dirty="0">
                <a:solidFill>
                  <a:srgbClr val="000000"/>
                </a:solidFill>
                <a:cs typeface="Times"/>
              </a:rPr>
              <a:t>Small vertical beam size : KEK ATF2</a:t>
            </a:r>
          </a:p>
          <a:p>
            <a:pPr lvl="1"/>
            <a:r>
              <a:rPr lang="en-US" altLang="ja-JP" dirty="0" smtClean="0">
                <a:solidFill>
                  <a:srgbClr val="000000"/>
                </a:solidFill>
                <a:cs typeface="Times"/>
              </a:rPr>
              <a:t>Goal = 37 nm, </a:t>
            </a:r>
          </a:p>
          <a:p>
            <a:pPr lvl="2"/>
            <a:r>
              <a:rPr lang="en-US" altLang="ja-JP" dirty="0" smtClean="0">
                <a:solidFill>
                  <a:srgbClr val="000000"/>
                </a:solidFill>
                <a:cs typeface="Times"/>
              </a:rPr>
              <a:t>160 nm (spring?, 2012)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  <a:cs typeface="Times"/>
              </a:rPr>
              <a:t>~70 nm (Dec. 2012)  at low beam current</a:t>
            </a:r>
          </a:p>
        </p:txBody>
      </p:sp>
      <p:pic>
        <p:nvPicPr>
          <p:cNvPr id="6" name="コンテンツ プレースホルダー 5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3" b="-654"/>
          <a:stretch/>
        </p:blipFill>
        <p:spPr>
          <a:xfrm>
            <a:off x="4451796" y="1874839"/>
            <a:ext cx="4556125" cy="2039937"/>
          </a:xfrm>
          <a:ln>
            <a:solidFill>
              <a:srgbClr val="008000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5763" y="4286088"/>
            <a:ext cx="1983777" cy="1897526"/>
          </a:xfrm>
          <a:prstGeom prst="rect">
            <a:avLst/>
          </a:prstGeom>
          <a:ln>
            <a:noFill/>
          </a:ln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8413" y="1305370"/>
            <a:ext cx="1290169" cy="704560"/>
          </a:xfrm>
          <a:prstGeom prst="rect">
            <a:avLst/>
          </a:prstGeom>
          <a:ln>
            <a:solidFill>
              <a:srgbClr val="008000"/>
            </a:solidFill>
          </a:ln>
        </p:spPr>
      </p:pic>
      <p:cxnSp>
        <p:nvCxnSpPr>
          <p:cNvPr id="18" name="直線矢印コネクタ 17"/>
          <p:cNvCxnSpPr/>
          <p:nvPr/>
        </p:nvCxnSpPr>
        <p:spPr>
          <a:xfrm>
            <a:off x="3963738" y="2707105"/>
            <a:ext cx="3222968" cy="171548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4204432" y="5116531"/>
            <a:ext cx="1595699" cy="275269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6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858839" y="660862"/>
            <a:ext cx="7481455" cy="500303"/>
          </a:xfrm>
          <a:noFill/>
        </p:spPr>
        <p:txBody>
          <a:bodyPr/>
          <a:lstStyle/>
          <a:p>
            <a:pPr>
              <a:defRPr/>
            </a:pPr>
            <a:r>
              <a:rPr lang="en-GB" sz="2800" dirty="0">
                <a:latin typeface="Arial" charset="0"/>
                <a:cs typeface="+mj-cs"/>
              </a:rPr>
              <a:t>Technical Design Report Completed </a:t>
            </a: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13/05/27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32</a:t>
            </a:fld>
            <a:endParaRPr lang="en-US"/>
          </a:p>
        </p:txBody>
      </p:sp>
      <p:pic>
        <p:nvPicPr>
          <p:cNvPr id="47106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4638" y="1482725"/>
            <a:ext cx="13462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8839" y="3862388"/>
            <a:ext cx="1314450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Box 9"/>
          <p:cNvSpPr txBox="1">
            <a:spLocks noChangeArrowheads="1"/>
          </p:cNvSpPr>
          <p:nvPr/>
        </p:nvSpPr>
        <p:spPr bwMode="auto">
          <a:xfrm>
            <a:off x="771526" y="5535614"/>
            <a:ext cx="22764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/>
              <a:t>Reference Design Report</a:t>
            </a:r>
          </a:p>
        </p:txBody>
      </p:sp>
      <p:sp>
        <p:nvSpPr>
          <p:cNvPr id="47109" name="TextBox 10"/>
          <p:cNvSpPr txBox="1">
            <a:spLocks noChangeArrowheads="1"/>
          </p:cNvSpPr>
          <p:nvPr/>
        </p:nvSpPr>
        <p:spPr bwMode="auto">
          <a:xfrm>
            <a:off x="2814639" y="3344863"/>
            <a:ext cx="20732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/>
              <a:t>ILC Technical Progress Report </a:t>
            </a:r>
          </a:p>
          <a:p>
            <a:r>
              <a:rPr kumimoji="0" lang="en-GB" altLang="ja-JP" sz="2000"/>
              <a:t>(</a:t>
            </a:r>
            <a:r>
              <a:rPr kumimoji="0" lang="en-GB" sz="2000"/>
              <a:t>“</a:t>
            </a:r>
            <a:r>
              <a:rPr kumimoji="0" lang="en-GB" altLang="ja-JP" sz="2000" i="1"/>
              <a:t>interim report</a:t>
            </a:r>
            <a:r>
              <a:rPr kumimoji="0" lang="en-GB" sz="2000" i="1"/>
              <a:t>”</a:t>
            </a:r>
            <a:r>
              <a:rPr kumimoji="0" lang="en-GB" altLang="ja-JP" sz="2000"/>
              <a:t>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9026" y="2155825"/>
            <a:ext cx="1314450" cy="17224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Box 12"/>
          <p:cNvSpPr txBox="1">
            <a:spLocks noChangeArrowheads="1"/>
          </p:cNvSpPr>
          <p:nvPr/>
        </p:nvSpPr>
        <p:spPr bwMode="auto">
          <a:xfrm>
            <a:off x="6145213" y="2165350"/>
            <a:ext cx="1234006" cy="59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schemeClr val="bg1"/>
                </a:solidFill>
              </a:rPr>
              <a:t>TDR Part I:</a:t>
            </a:r>
          </a:p>
          <a:p>
            <a:r>
              <a:rPr kumimoji="0" lang="en-GB" altLang="ja-JP" sz="1600" dirty="0">
                <a:solidFill>
                  <a:schemeClr val="bg1"/>
                </a:solidFill>
              </a:rPr>
              <a:t>R&amp;D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3217864"/>
            <a:ext cx="1314450" cy="17224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3" name="TextBox 14"/>
          <p:cNvSpPr txBox="1">
            <a:spLocks noChangeArrowheads="1"/>
          </p:cNvSpPr>
          <p:nvPr/>
        </p:nvSpPr>
        <p:spPr bwMode="auto">
          <a:xfrm>
            <a:off x="6529388" y="3227388"/>
            <a:ext cx="1292309" cy="109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600" dirty="0">
                <a:solidFill>
                  <a:schemeClr val="bg1"/>
                </a:solidFill>
              </a:rPr>
              <a:t>TDR Part II:</a:t>
            </a:r>
            <a:br>
              <a:rPr kumimoji="0" lang="en-GB" altLang="ja-JP" sz="1600" dirty="0">
                <a:solidFill>
                  <a:schemeClr val="bg1"/>
                </a:solidFill>
              </a:rPr>
            </a:br>
            <a:r>
              <a:rPr kumimoji="0" lang="en-GB" altLang="ja-JP" sz="1600" dirty="0">
                <a:solidFill>
                  <a:schemeClr val="bg1"/>
                </a:solidFill>
              </a:rPr>
              <a:t>Baseline</a:t>
            </a:r>
            <a:br>
              <a:rPr kumimoji="0" lang="en-GB" altLang="ja-JP" sz="1600" dirty="0">
                <a:solidFill>
                  <a:schemeClr val="bg1"/>
                </a:solidFill>
              </a:rPr>
            </a:br>
            <a:r>
              <a:rPr kumimoji="0" lang="en-GB" altLang="ja-JP" sz="1600" dirty="0">
                <a:solidFill>
                  <a:schemeClr val="bg1"/>
                </a:solidFill>
              </a:rPr>
              <a:t>Reference</a:t>
            </a:r>
            <a:br>
              <a:rPr kumimoji="0" lang="en-GB" altLang="ja-JP" sz="1600" dirty="0">
                <a:solidFill>
                  <a:schemeClr val="bg1"/>
                </a:solidFill>
              </a:rPr>
            </a:br>
            <a:r>
              <a:rPr kumimoji="0" lang="en-GB" altLang="ja-JP" sz="1600" dirty="0">
                <a:solidFill>
                  <a:schemeClr val="bg1"/>
                </a:solidFill>
              </a:rPr>
              <a:t>Report</a:t>
            </a:r>
          </a:p>
        </p:txBody>
      </p:sp>
      <p:cxnSp>
        <p:nvCxnSpPr>
          <p:cNvPr id="47114" name="Elbow Connector 16"/>
          <p:cNvCxnSpPr>
            <a:cxnSpLocks noChangeShapeType="1"/>
            <a:stCxn id="47106" idx="3"/>
            <a:endCxn id="12" idx="1"/>
          </p:cNvCxnSpPr>
          <p:nvPr/>
        </p:nvCxnSpPr>
        <p:spPr bwMode="auto">
          <a:xfrm>
            <a:off x="4160838" y="2451100"/>
            <a:ext cx="2008187" cy="5651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5" name="Elbow Connector 18"/>
          <p:cNvCxnSpPr>
            <a:cxnSpLocks noChangeShapeType="1"/>
            <a:stCxn id="47107" idx="3"/>
            <a:endCxn id="14" idx="1"/>
          </p:cNvCxnSpPr>
          <p:nvPr/>
        </p:nvCxnSpPr>
        <p:spPr bwMode="auto">
          <a:xfrm flipV="1">
            <a:off x="2173289" y="4079876"/>
            <a:ext cx="4379912" cy="638175"/>
          </a:xfrm>
          <a:prstGeom prst="bentConnector3">
            <a:avLst>
              <a:gd name="adj1" fmla="val 66037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16" name="TextBox 22"/>
          <p:cNvSpPr txBox="1">
            <a:spLocks noChangeArrowheads="1"/>
          </p:cNvSpPr>
          <p:nvPr/>
        </p:nvSpPr>
        <p:spPr bwMode="auto">
          <a:xfrm>
            <a:off x="6437314" y="5026026"/>
            <a:ext cx="2270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2000"/>
              <a:t>Technical Design Report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473951" y="2136776"/>
            <a:ext cx="1233488" cy="52387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  <a:t>~250 pages</a:t>
            </a:r>
            <a:br>
              <a:rPr lang="en-GB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</a:br>
            <a:r>
              <a:rPr lang="en-GB" sz="14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</a:rPr>
              <a:t>Deliverable 2</a:t>
            </a:r>
          </a:p>
        </p:txBody>
      </p:sp>
      <p:sp>
        <p:nvSpPr>
          <p:cNvPr id="47118" name="TextBox 24"/>
          <p:cNvSpPr txBox="1">
            <a:spLocks noChangeArrowheads="1"/>
          </p:cNvSpPr>
          <p:nvPr/>
        </p:nvSpPr>
        <p:spPr bwMode="auto">
          <a:xfrm>
            <a:off x="7894638" y="3227388"/>
            <a:ext cx="1249362" cy="73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400">
                <a:solidFill>
                  <a:srgbClr val="A6A6A6"/>
                </a:solidFill>
              </a:rPr>
              <a:t>~300 pages</a:t>
            </a:r>
            <a:br>
              <a:rPr kumimoji="0" lang="en-GB" altLang="ja-JP" sz="1400">
                <a:solidFill>
                  <a:srgbClr val="A6A6A6"/>
                </a:solidFill>
              </a:rPr>
            </a:br>
            <a:r>
              <a:rPr kumimoji="0" lang="en-GB" altLang="ja-JP" sz="1400">
                <a:solidFill>
                  <a:srgbClr val="A6A6A6"/>
                </a:solidFill>
              </a:rPr>
              <a:t>Deliverables 1,3 and 4</a:t>
            </a:r>
          </a:p>
        </p:txBody>
      </p:sp>
      <p:cxnSp>
        <p:nvCxnSpPr>
          <p:cNvPr id="47119" name="Elbow Connector 25"/>
          <p:cNvCxnSpPr>
            <a:cxnSpLocks noChangeShapeType="1"/>
          </p:cNvCxnSpPr>
          <p:nvPr/>
        </p:nvCxnSpPr>
        <p:spPr bwMode="auto">
          <a:xfrm>
            <a:off x="4160839" y="2581275"/>
            <a:ext cx="2368550" cy="1404938"/>
          </a:xfrm>
          <a:prstGeom prst="bentConnector3">
            <a:avLst>
              <a:gd name="adj1" fmla="val 38218"/>
            </a:avLst>
          </a:prstGeom>
          <a:noFill/>
          <a:ln w="9525">
            <a:solidFill>
              <a:srgbClr val="0000FF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120" name="TextBox 31"/>
          <p:cNvSpPr txBox="1">
            <a:spLocks noChangeArrowheads="1"/>
          </p:cNvSpPr>
          <p:nvPr/>
        </p:nvSpPr>
        <p:spPr bwMode="auto">
          <a:xfrm>
            <a:off x="6827838" y="5762625"/>
            <a:ext cx="2209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GB" altLang="ja-JP" sz="1400">
                <a:solidFill>
                  <a:srgbClr val="7F7F7F"/>
                </a:solidFill>
              </a:rPr>
              <a:t>* end of 2012 – formal publication early 2013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81964" y="1036276"/>
            <a:ext cx="703365" cy="372130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GB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+mn-ea"/>
                <a:cs typeface="+mn-cs"/>
              </a:rPr>
              <a:t>2007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308719" y="1036378"/>
            <a:ext cx="852349" cy="46165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dirty="0">
                <a:latin typeface="Arial" pitchFamily="34" charset="0"/>
                <a:ea typeface="+mn-ea"/>
                <a:cs typeface="+mn-cs"/>
              </a:rPr>
              <a:t>2011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53201" y="1036378"/>
            <a:ext cx="989105" cy="461655"/>
          </a:xfrm>
          <a:prstGeom prst="rect">
            <a:avLst/>
          </a:prstGeom>
          <a:noFill/>
        </p:spPr>
        <p:txBody>
          <a:bodyPr wrap="none" lIns="91431" tIns="45715" rIns="91431" bIns="45715">
            <a:spAutoFit/>
          </a:bodyPr>
          <a:lstStyle>
            <a:defPPr>
              <a:defRPr lang="en-US"/>
            </a:defPPr>
            <a:lvl1pPr>
              <a:defRPr sz="2400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pPr>
              <a:defRPr/>
            </a:pPr>
            <a:r>
              <a:rPr lang="en-GB" dirty="0">
                <a:latin typeface="Arial" pitchFamily="34" charset="0"/>
                <a:ea typeface="+mn-ea"/>
                <a:cs typeface="+mn-cs"/>
              </a:rPr>
              <a:t>2013*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810126" y="3263900"/>
            <a:ext cx="527050" cy="261938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>
            <a:spAutoFit/>
          </a:bodyPr>
          <a:lstStyle/>
          <a:p>
            <a:pPr>
              <a:defRPr/>
            </a:pPr>
            <a:r>
              <a:rPr lang="en-GB" sz="1100" dirty="0">
                <a:solidFill>
                  <a:srgbClr val="0000FF"/>
                </a:solidFill>
                <a:latin typeface="Arial" pitchFamily="34" charset="0"/>
              </a:rPr>
              <a:t>AD&amp;I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426" y="4461419"/>
            <a:ext cx="1797756" cy="17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83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4" y="735877"/>
            <a:ext cx="2827839" cy="500303"/>
          </a:xfrm>
        </p:spPr>
        <p:txBody>
          <a:bodyPr/>
          <a:lstStyle/>
          <a:p>
            <a:r>
              <a:rPr kumimoji="1" lang="en-US" altLang="ja-JP" dirty="0" smtClean="0"/>
              <a:t>ILC Road Map</a:t>
            </a:r>
            <a:endParaRPr kumimoji="1" lang="ja-JP" altLang="en-US" dirty="0"/>
          </a:p>
        </p:txBody>
      </p:sp>
      <p:sp>
        <p:nvSpPr>
          <p:cNvPr id="31746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/>
              <a:t>A. Yamamoto, 13/05/27</a:t>
            </a:r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23346C"/>
                </a:solidFill>
              </a:rPr>
              <a:t>ILC Technical Status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146BE81-6FA0-964C-B1CB-D0969FDCA1EF}" type="slidenum">
              <a:rPr lang="en-US" altLang="ja-JP" sz="1400"/>
              <a:pPr/>
              <a:t>33</a:t>
            </a:fld>
            <a:endParaRPr lang="en-US" altLang="ja-JP" sz="1400"/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72" y="1285875"/>
            <a:ext cx="9019778" cy="473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3307997" y="4502057"/>
            <a:ext cx="2347100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dirty="0" smtClean="0"/>
              <a:t>Preparation Period </a:t>
            </a:r>
            <a:r>
              <a:rPr kumimoji="1" lang="ja-JP" altLang="en-US" dirty="0" smtClean="0"/>
              <a:t>　</a:t>
            </a:r>
            <a:r>
              <a:rPr lang="ja-JP" altLang="en-US" dirty="0" smtClean="0"/>
              <a:t>　</a:t>
            </a:r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26374" y="4529595"/>
            <a:ext cx="2431826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dirty="0" smtClean="0"/>
              <a:t>       Construction 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5512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1274" y="1560062"/>
            <a:ext cx="7481455" cy="3844636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>
                <a:solidFill>
                  <a:srgbClr val="3366FF"/>
                </a:solidFill>
                <a:ea typeface="Osaka"/>
                <a:cs typeface="Osaka"/>
              </a:rPr>
              <a:t>Technical Status reached in TDR</a:t>
            </a:r>
          </a:p>
          <a:p>
            <a:pPr lvl="1"/>
            <a:r>
              <a:rPr kumimoji="1" lang="en-US" altLang="ja-JP" b="0" dirty="0" smtClean="0">
                <a:ea typeface="Osaka"/>
                <a:cs typeface="Osaka"/>
              </a:rPr>
              <a:t>Design update from Reference Design Report (RDR’07)</a:t>
            </a:r>
            <a:r>
              <a:rPr kumimoji="1" lang="en-US" altLang="ja-JP" dirty="0">
                <a:ea typeface="Osaka"/>
                <a:cs typeface="Osaka"/>
                <a:sym typeface="Wingdings"/>
              </a:rPr>
              <a:t> </a:t>
            </a:r>
            <a:r>
              <a:rPr kumimoji="1" lang="en-US" altLang="ja-JP" dirty="0" smtClean="0">
                <a:ea typeface="Osaka"/>
                <a:cs typeface="Osaka"/>
                <a:sym typeface="Wingdings"/>
              </a:rPr>
              <a:t>to</a:t>
            </a:r>
            <a:r>
              <a:rPr kumimoji="1" lang="en-US" altLang="ja-JP" b="0" dirty="0" smtClean="0">
                <a:ea typeface="Osaka"/>
                <a:cs typeface="Osaka"/>
                <a:sym typeface="Wingdings"/>
              </a:rPr>
              <a:t> </a:t>
            </a:r>
            <a:r>
              <a:rPr kumimoji="1" lang="en-US" altLang="ja-JP" dirty="0" smtClean="0">
                <a:ea typeface="Osaka"/>
                <a:cs typeface="Osaka"/>
                <a:sym typeface="Wingdings"/>
              </a:rPr>
              <a:t>Technical Design Report (TDR’</a:t>
            </a:r>
            <a:r>
              <a:rPr kumimoji="1" lang="en-US" altLang="ja-JP" b="0" dirty="0" smtClean="0">
                <a:ea typeface="Osaka"/>
                <a:cs typeface="Osaka"/>
                <a:sym typeface="Wingdings"/>
              </a:rPr>
              <a:t>12)</a:t>
            </a:r>
            <a:endParaRPr kumimoji="1" lang="ja-JP" altLang="en-US" b="0" dirty="0">
              <a:ea typeface="Osaka"/>
              <a:cs typeface="Osaka"/>
            </a:endParaRPr>
          </a:p>
          <a:p>
            <a:pPr lvl="1"/>
            <a:r>
              <a:rPr kumimoji="1" lang="en-US" altLang="ja-JP" dirty="0" smtClean="0">
                <a:ea typeface="Osaka"/>
                <a:cs typeface="Osaka"/>
              </a:rPr>
              <a:t>Results from research &amp; development</a:t>
            </a:r>
            <a:endParaRPr kumimoji="1" lang="en-US" altLang="ja-JP" b="0" dirty="0" smtClean="0">
              <a:ea typeface="Osaka"/>
              <a:cs typeface="Osaka"/>
            </a:endParaRPr>
          </a:p>
          <a:p>
            <a:pPr lvl="1"/>
            <a:r>
              <a:rPr kumimoji="1" lang="en-US" altLang="ja-JP" dirty="0" smtClean="0">
                <a:ea typeface="Osaka"/>
                <a:cs typeface="Osaka"/>
              </a:rPr>
              <a:t>Recommendations given by PAC</a:t>
            </a:r>
            <a:endParaRPr kumimoji="1" lang="en-US" altLang="ja-JP" b="0" dirty="0" smtClean="0">
              <a:ea typeface="Osaka"/>
              <a:cs typeface="Osaka"/>
            </a:endParaRPr>
          </a:p>
          <a:p>
            <a:endParaRPr kumimoji="1" lang="en-US" altLang="ja-JP" dirty="0" smtClean="0">
              <a:solidFill>
                <a:srgbClr val="3366FF"/>
              </a:solidFill>
              <a:ea typeface="Osaka"/>
              <a:cs typeface="Osaka"/>
            </a:endParaRPr>
          </a:p>
          <a:p>
            <a:pPr marL="0" indent="0">
              <a:buNone/>
            </a:pPr>
            <a:r>
              <a:rPr kumimoji="1" lang="en-US" altLang="ja-JP" dirty="0" smtClean="0">
                <a:solidFill>
                  <a:srgbClr val="3366FF"/>
                </a:solidFill>
                <a:ea typeface="Osaka"/>
                <a:cs typeface="Osaka"/>
              </a:rPr>
              <a:t>Further Plan beyond TDR</a:t>
            </a:r>
            <a:endParaRPr kumimoji="1" lang="ja-JP" altLang="en-US" dirty="0">
              <a:solidFill>
                <a:srgbClr val="3366FF"/>
              </a:solidFill>
              <a:ea typeface="Osaka"/>
              <a:cs typeface="Osaka"/>
            </a:endParaRPr>
          </a:p>
          <a:p>
            <a:pPr lvl="1"/>
            <a:r>
              <a:rPr kumimoji="1" lang="en-US" altLang="ja-JP" dirty="0" smtClean="0">
                <a:ea typeface="Osaka"/>
                <a:cs typeface="Osaka"/>
              </a:rPr>
              <a:t>Further work required for </a:t>
            </a:r>
            <a:r>
              <a:rPr kumimoji="1" lang="en-US" altLang="ja-JP" dirty="0">
                <a:ea typeface="Osaka"/>
                <a:cs typeface="Osaka"/>
              </a:rPr>
              <a:t>d</a:t>
            </a:r>
            <a:r>
              <a:rPr kumimoji="1" lang="en-US" altLang="ja-JP" b="0" dirty="0" smtClean="0">
                <a:ea typeface="Osaka"/>
                <a:cs typeface="Osaka"/>
              </a:rPr>
              <a:t>etailed engineering to prepare for realization of the ILC project</a:t>
            </a:r>
            <a:r>
              <a:rPr kumimoji="1" lang="en-US" altLang="ja-JP" dirty="0">
                <a:ea typeface="Osaka"/>
                <a:cs typeface="Osaka"/>
              </a:rPr>
              <a:t>,</a:t>
            </a:r>
            <a:endParaRPr kumimoji="1" lang="en-US" altLang="ja-JP" b="0" dirty="0" smtClean="0">
              <a:ea typeface="Osaka"/>
              <a:cs typeface="Osaka"/>
            </a:endParaRP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Outline </a:t>
            </a:r>
            <a:endParaRPr kumimoji="1" lang="ja-JP" altLang="en-US" b="1" dirty="0">
              <a:solidFill>
                <a:srgbClr val="008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34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8000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341" b="-11341"/>
          <a:stretch>
            <a:fillRect/>
          </a:stretch>
        </p:blipFill>
        <p:spPr>
          <a:ln>
            <a:solidFill>
              <a:srgbClr val="3366FF"/>
            </a:solidFill>
          </a:ln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Report given by PAC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39379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94" b="-4818"/>
          <a:stretch/>
        </p:blipFill>
        <p:spPr>
          <a:xfrm>
            <a:off x="184626" y="1631228"/>
            <a:ext cx="8723210" cy="3909962"/>
          </a:xfrm>
          <a:ln>
            <a:solidFill>
              <a:srgbClr val="3366FF"/>
            </a:solidFill>
          </a:ln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PAC Summary and Recommendations (1/3)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cxnSp>
        <p:nvCxnSpPr>
          <p:cNvPr id="11" name="直線コネクタ 10"/>
          <p:cNvCxnSpPr/>
          <p:nvPr/>
        </p:nvCxnSpPr>
        <p:spPr>
          <a:xfrm flipV="1">
            <a:off x="4064001" y="2652300"/>
            <a:ext cx="3855092" cy="1245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3718346" y="2929222"/>
            <a:ext cx="2980510" cy="124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6997690" y="3825772"/>
            <a:ext cx="1798083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662908" y="4140050"/>
            <a:ext cx="1229705" cy="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5131673" y="4426449"/>
            <a:ext cx="1866016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1166940" y="4709873"/>
            <a:ext cx="7402955" cy="12452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734944" y="5015716"/>
            <a:ext cx="37424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2044117" y="4425815"/>
            <a:ext cx="650011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5012901" y="5310027"/>
            <a:ext cx="2906192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328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11" r="-1111"/>
          <a:stretch>
            <a:fillRect/>
          </a:stretch>
        </p:blipFill>
        <p:spPr>
          <a:xfrm>
            <a:off x="183955" y="1456898"/>
            <a:ext cx="8698979" cy="4470308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sp>
        <p:nvSpPr>
          <p:cNvPr id="8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PAC Summary and Recommendations (2/3)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3469316" y="1708916"/>
            <a:ext cx="4574291" cy="124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V="1">
            <a:off x="726955" y="4924536"/>
            <a:ext cx="4574291" cy="124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2298815" y="5512759"/>
            <a:ext cx="5221834" cy="1245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V="1">
            <a:off x="3212324" y="5802133"/>
            <a:ext cx="3424275" cy="12452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748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9" b="-439"/>
          <a:stretch>
            <a:fillRect/>
          </a:stretch>
        </p:blipFill>
        <p:spPr>
          <a:xfrm>
            <a:off x="159724" y="1444445"/>
            <a:ext cx="8650515" cy="4445403"/>
          </a:xfrm>
          <a:ln>
            <a:solidFill>
              <a:srgbClr val="3366FF"/>
            </a:solidFill>
          </a:ln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7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PAC Summary and Recommendations (3/3)</a:t>
            </a:r>
            <a:endParaRPr kumimoji="1" lang="ja-JP" altLang="en-US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597668" y="1758723"/>
            <a:ext cx="500546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165641" y="2060548"/>
            <a:ext cx="131686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1325816" y="2648771"/>
            <a:ext cx="163848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964296" y="2938143"/>
            <a:ext cx="243961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638866" y="4398015"/>
            <a:ext cx="3437586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4688555" y="3815741"/>
            <a:ext cx="3624173" cy="0"/>
          </a:xfrm>
          <a:prstGeom prst="line">
            <a:avLst/>
          </a:prstGeom>
          <a:ln>
            <a:solidFill>
              <a:srgbClr val="3366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939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Grp="1" noChangeArrowheads="1"/>
          </p:cNvPicPr>
          <p:nvPr>
            <p:ph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148" b="-810"/>
          <a:stretch/>
        </p:blipFill>
        <p:spPr bwMode="auto">
          <a:xfrm>
            <a:off x="2734789" y="1362125"/>
            <a:ext cx="3599646" cy="1155804"/>
          </a:xfrm>
          <a:prstGeom prst="rect">
            <a:avLst/>
          </a:prstGeom>
          <a:solidFill>
            <a:schemeClr val="tx1"/>
          </a:solidFill>
          <a:ln w="9525">
            <a:solidFill>
              <a:srgbClr val="FF3300"/>
            </a:solidFill>
            <a:miter lim="800000"/>
            <a:headEnd/>
            <a:tailEnd/>
          </a:ln>
        </p:spPr>
      </p:pic>
      <p:sp>
        <p:nvSpPr>
          <p:cNvPr id="8" name="コンテンツ プレースホルダー 7"/>
          <p:cNvSpPr>
            <a:spLocks noGrp="1"/>
          </p:cNvSpPr>
          <p:nvPr>
            <p:ph idx="14"/>
          </p:nvPr>
        </p:nvSpPr>
        <p:spPr>
          <a:xfrm>
            <a:off x="323738" y="2581942"/>
            <a:ext cx="8642394" cy="3453019"/>
          </a:xfrm>
        </p:spPr>
        <p:txBody>
          <a:bodyPr/>
          <a:lstStyle/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Positron source</a:t>
            </a:r>
            <a:r>
              <a:rPr kumimoji="1" lang="en-US" altLang="ja-JP" sz="2400" b="0" dirty="0">
                <a:latin typeface="+mn-lt"/>
              </a:rPr>
              <a:t>: Rotating target, alternate solution/backup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Damping ring</a:t>
            </a:r>
            <a:r>
              <a:rPr kumimoji="1" lang="en-US" altLang="ja-JP" sz="2400" b="0" dirty="0">
                <a:latin typeface="+mn-lt"/>
              </a:rPr>
              <a:t>: </a:t>
            </a:r>
            <a:r>
              <a:rPr kumimoji="1" lang="en-US" altLang="ja-JP" sz="2400" b="0" dirty="0" err="1">
                <a:latin typeface="+mn-lt"/>
              </a:rPr>
              <a:t>Undulators</a:t>
            </a:r>
            <a:r>
              <a:rPr kumimoji="1" lang="en-US" altLang="ja-JP" sz="2400" b="0" dirty="0">
                <a:latin typeface="+mn-lt"/>
              </a:rPr>
              <a:t>, 650 MHz SCRF 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RTML</a:t>
            </a:r>
            <a:r>
              <a:rPr kumimoji="1" lang="en-US" altLang="ja-JP" sz="2400" b="0" dirty="0">
                <a:latin typeface="+mn-lt"/>
              </a:rPr>
              <a:t>: </a:t>
            </a:r>
            <a:r>
              <a:rPr kumimoji="1" lang="en-US" altLang="ja-JP" sz="2400" b="0" dirty="0" err="1">
                <a:latin typeface="+mn-lt"/>
              </a:rPr>
              <a:t>Quadrupole</a:t>
            </a:r>
            <a:r>
              <a:rPr kumimoji="1" lang="en-US" altLang="ja-JP" sz="2400" b="0" dirty="0">
                <a:latin typeface="+mn-lt"/>
              </a:rPr>
              <a:t> magnet with HTS? 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ML</a:t>
            </a:r>
            <a:r>
              <a:rPr kumimoji="1" lang="en-US" altLang="ja-JP" sz="2400" b="0" dirty="0">
                <a:latin typeface="+mn-lt"/>
              </a:rPr>
              <a:t>: Cavity integration, CM design, HLRF demonstration…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BDS</a:t>
            </a:r>
            <a:r>
              <a:rPr kumimoji="1" lang="en-US" altLang="ja-JP" sz="2400" b="0" dirty="0">
                <a:latin typeface="+mn-lt"/>
              </a:rPr>
              <a:t>: Final focusing, alignment w/ tighter tolerance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Beam Dynamics</a:t>
            </a:r>
            <a:r>
              <a:rPr kumimoji="1" lang="en-US" altLang="ja-JP" sz="2400" b="0" dirty="0">
                <a:latin typeface="+mn-lt"/>
              </a:rPr>
              <a:t>: Accurate lattice design based on the specific site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CFS</a:t>
            </a:r>
            <a:r>
              <a:rPr kumimoji="1" lang="en-US" altLang="ja-JP" sz="2400" b="0" dirty="0">
                <a:latin typeface="+mn-lt"/>
              </a:rPr>
              <a:t>:  Site specific work including Central Campus design and others</a:t>
            </a:r>
          </a:p>
          <a:p>
            <a:r>
              <a:rPr kumimoji="1" lang="en-US" altLang="ja-JP" sz="2400" b="0" dirty="0">
                <a:solidFill>
                  <a:srgbClr val="3366FF"/>
                </a:solidFill>
                <a:latin typeface="+mn-lt"/>
              </a:rPr>
              <a:t>General engineering</a:t>
            </a:r>
            <a:r>
              <a:rPr kumimoji="1" lang="en-US" altLang="ja-JP" sz="2400" b="0" dirty="0">
                <a:latin typeface="+mn-lt"/>
              </a:rPr>
              <a:t>: such as drawing coordination (rules)  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4" y="800627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Further R&amp;D/Engineering Study required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98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world-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78" y="1212850"/>
            <a:ext cx="9039225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909061" y="748643"/>
            <a:ext cx="7481455" cy="500303"/>
          </a:xfrm>
        </p:spPr>
        <p:txBody>
          <a:bodyPr/>
          <a:lstStyle/>
          <a:p>
            <a:r>
              <a:rPr lang="en-GB" altLang="ja-JP" sz="3200" dirty="0">
                <a:ea typeface="Osaka"/>
                <a:cs typeface="Osaka"/>
              </a:rPr>
              <a:t>ILC</a:t>
            </a:r>
            <a:r>
              <a:rPr lang="en-US" altLang="ja-JP" sz="3200" dirty="0">
                <a:ea typeface="Osaka"/>
                <a:cs typeface="Osaka"/>
              </a:rPr>
              <a:t> R&amp;D: Global Collaboration</a:t>
            </a:r>
            <a:endParaRPr lang="en-GB" altLang="ja-JP" sz="3200" dirty="0">
              <a:ea typeface="Osaka"/>
              <a:cs typeface="Osaka"/>
            </a:endParaRPr>
          </a:p>
        </p:txBody>
      </p:sp>
      <p:sp>
        <p:nvSpPr>
          <p:cNvPr id="31774" name="Date Placeholder 47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800"/>
              <a:t>A. Yamamoto, 13/05/27</a:t>
            </a:r>
            <a:endParaRPr kumimoji="0" lang="en-GB" altLang="ja-JP" sz="800"/>
          </a:p>
        </p:txBody>
      </p:sp>
      <p:sp>
        <p:nvSpPr>
          <p:cNvPr id="3174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000">
                <a:solidFill>
                  <a:srgbClr val="23346C"/>
                </a:solidFill>
              </a:rPr>
              <a:t>ILC Technical Status</a:t>
            </a:r>
            <a:endParaRPr kumimoji="0" lang="de-DE" altLang="ja-JP" sz="1000">
              <a:solidFill>
                <a:srgbClr val="23346C"/>
              </a:solidFill>
            </a:endParaRPr>
          </a:p>
        </p:txBody>
      </p:sp>
      <p:sp>
        <p:nvSpPr>
          <p:cNvPr id="3174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27932" indent="-37470778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154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309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463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617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fld id="{4A06CCF4-D394-294B-9652-C1937E33454E}" type="slidenum">
              <a:rPr kumimoji="0" lang="en-GB" altLang="ja-JP" sz="900"/>
              <a:pPr/>
              <a:t>4</a:t>
            </a:fld>
            <a:endParaRPr kumimoji="0" lang="en-GB" altLang="ja-JP" sz="900"/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7650164" y="2317751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1" name="TextBox 8"/>
          <p:cNvSpPr txBox="1">
            <a:spLocks noChangeArrowheads="1"/>
          </p:cNvSpPr>
          <p:nvPr/>
        </p:nvSpPr>
        <p:spPr bwMode="auto">
          <a:xfrm>
            <a:off x="7612063" y="2098675"/>
            <a:ext cx="1403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KEK, Japan</a:t>
            </a:r>
          </a:p>
        </p:txBody>
      </p:sp>
      <p:sp>
        <p:nvSpPr>
          <p:cNvPr id="31752" name="TextBox 11"/>
          <p:cNvSpPr txBox="1">
            <a:spLocks noChangeArrowheads="1"/>
          </p:cNvSpPr>
          <p:nvPr/>
        </p:nvSpPr>
        <p:spPr bwMode="auto">
          <a:xfrm>
            <a:off x="1001714" y="2109788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446089" y="2506664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4" name="TextBox 14"/>
          <p:cNvSpPr txBox="1">
            <a:spLocks noChangeArrowheads="1"/>
          </p:cNvSpPr>
          <p:nvPr/>
        </p:nvSpPr>
        <p:spPr bwMode="auto">
          <a:xfrm>
            <a:off x="7938" y="2390775"/>
            <a:ext cx="787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SLAC</a:t>
            </a:r>
          </a:p>
        </p:txBody>
      </p:sp>
      <p:sp>
        <p:nvSpPr>
          <p:cNvPr id="31755" name="TextBox 15"/>
          <p:cNvSpPr txBox="1">
            <a:spLocks noChangeArrowheads="1"/>
          </p:cNvSpPr>
          <p:nvPr/>
        </p:nvSpPr>
        <p:spPr bwMode="auto">
          <a:xfrm>
            <a:off x="1397000" y="2273301"/>
            <a:ext cx="579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6" name="TextBox 16"/>
          <p:cNvSpPr txBox="1">
            <a:spLocks noChangeArrowheads="1"/>
          </p:cNvSpPr>
          <p:nvPr/>
        </p:nvSpPr>
        <p:spPr bwMode="auto">
          <a:xfrm>
            <a:off x="1757363" y="2220914"/>
            <a:ext cx="736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JLAB</a:t>
            </a:r>
          </a:p>
        </p:txBody>
      </p:sp>
      <p:sp>
        <p:nvSpPr>
          <p:cNvPr id="31757" name="TextBox 17"/>
          <p:cNvSpPr txBox="1">
            <a:spLocks noChangeArrowheads="1"/>
          </p:cNvSpPr>
          <p:nvPr/>
        </p:nvSpPr>
        <p:spPr bwMode="auto">
          <a:xfrm>
            <a:off x="1357314" y="2039938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8" name="TextBox 18"/>
          <p:cNvSpPr txBox="1">
            <a:spLocks noChangeArrowheads="1"/>
          </p:cNvSpPr>
          <p:nvPr/>
        </p:nvSpPr>
        <p:spPr bwMode="auto">
          <a:xfrm>
            <a:off x="1717675" y="1987551"/>
            <a:ext cx="9159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Cornell</a:t>
            </a:r>
          </a:p>
        </p:txBody>
      </p:sp>
      <p:sp>
        <p:nvSpPr>
          <p:cNvPr id="31759" name="TextBox 23"/>
          <p:cNvSpPr txBox="1">
            <a:spLocks noChangeArrowheads="1"/>
          </p:cNvSpPr>
          <p:nvPr/>
        </p:nvSpPr>
        <p:spPr bwMode="auto">
          <a:xfrm>
            <a:off x="4295775" y="2195514"/>
            <a:ext cx="579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60" name="TextBox 25"/>
          <p:cNvSpPr txBox="1">
            <a:spLocks noChangeArrowheads="1"/>
          </p:cNvSpPr>
          <p:nvPr/>
        </p:nvSpPr>
        <p:spPr bwMode="auto">
          <a:xfrm>
            <a:off x="4411663" y="2003425"/>
            <a:ext cx="825867" cy="37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DESY</a:t>
            </a:r>
          </a:p>
        </p:txBody>
      </p:sp>
      <p:sp>
        <p:nvSpPr>
          <p:cNvPr id="31761" name="TextBox 26"/>
          <p:cNvSpPr txBox="1">
            <a:spLocks noChangeArrowheads="1"/>
          </p:cNvSpPr>
          <p:nvPr/>
        </p:nvSpPr>
        <p:spPr bwMode="auto">
          <a:xfrm>
            <a:off x="4125914" y="2413001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62" name="TextBox 27"/>
          <p:cNvSpPr txBox="1">
            <a:spLocks noChangeArrowheads="1"/>
          </p:cNvSpPr>
          <p:nvPr/>
        </p:nvSpPr>
        <p:spPr bwMode="auto">
          <a:xfrm>
            <a:off x="3417888" y="2257425"/>
            <a:ext cx="877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LAL</a:t>
            </a:r>
          </a:p>
          <a:p>
            <a:r>
              <a:rPr lang="en-GB" altLang="ja-JP" sz="1800">
                <a:solidFill>
                  <a:srgbClr val="00B050"/>
                </a:solidFill>
              </a:rPr>
              <a:t>Saclay</a:t>
            </a:r>
          </a:p>
        </p:txBody>
      </p:sp>
      <p:sp>
        <p:nvSpPr>
          <p:cNvPr id="31763" name="TextBox 28"/>
          <p:cNvSpPr txBox="1">
            <a:spLocks noChangeArrowheads="1"/>
          </p:cNvSpPr>
          <p:nvPr/>
        </p:nvSpPr>
        <p:spPr bwMode="auto">
          <a:xfrm>
            <a:off x="4470400" y="2668588"/>
            <a:ext cx="58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64" name="TextBox 29"/>
          <p:cNvSpPr txBox="1">
            <a:spLocks noChangeArrowheads="1"/>
          </p:cNvSpPr>
          <p:nvPr/>
        </p:nvSpPr>
        <p:spPr bwMode="auto">
          <a:xfrm>
            <a:off x="4846638" y="2605088"/>
            <a:ext cx="1338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INFN Milan</a:t>
            </a:r>
          </a:p>
        </p:txBody>
      </p:sp>
      <p:sp>
        <p:nvSpPr>
          <p:cNvPr id="31765" name="TextBox 31"/>
          <p:cNvSpPr txBox="1">
            <a:spLocks noChangeArrowheads="1"/>
          </p:cNvSpPr>
          <p:nvPr/>
        </p:nvSpPr>
        <p:spPr bwMode="auto">
          <a:xfrm>
            <a:off x="7326314" y="1930401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</a:p>
        </p:txBody>
      </p:sp>
      <p:sp>
        <p:nvSpPr>
          <p:cNvPr id="31766" name="TextBox 32"/>
          <p:cNvSpPr txBox="1">
            <a:spLocks noChangeArrowheads="1"/>
          </p:cNvSpPr>
          <p:nvPr/>
        </p:nvSpPr>
        <p:spPr bwMode="auto">
          <a:xfrm>
            <a:off x="6622461" y="1711326"/>
            <a:ext cx="2027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>
                <a:solidFill>
                  <a:srgbClr val="00B050"/>
                </a:solidFill>
              </a:rPr>
              <a:t>IHEP, PKU, China</a:t>
            </a:r>
          </a:p>
        </p:txBody>
      </p:sp>
      <p:sp>
        <p:nvSpPr>
          <p:cNvPr id="31767" name="TextBox 35"/>
          <p:cNvSpPr txBox="1">
            <a:spLocks noChangeArrowheads="1"/>
          </p:cNvSpPr>
          <p:nvPr/>
        </p:nvSpPr>
        <p:spPr bwMode="auto">
          <a:xfrm>
            <a:off x="288926" y="1744664"/>
            <a:ext cx="58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</a:p>
        </p:txBody>
      </p:sp>
      <p:sp>
        <p:nvSpPr>
          <p:cNvPr id="31768" name="TextBox 36"/>
          <p:cNvSpPr txBox="1">
            <a:spLocks noChangeArrowheads="1"/>
          </p:cNvSpPr>
          <p:nvPr/>
        </p:nvSpPr>
        <p:spPr bwMode="auto">
          <a:xfrm>
            <a:off x="250825" y="1525588"/>
            <a:ext cx="1968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TRIUMF, Canada</a:t>
            </a:r>
          </a:p>
        </p:txBody>
      </p:sp>
      <p:sp>
        <p:nvSpPr>
          <p:cNvPr id="31769" name="TextBox 12"/>
          <p:cNvSpPr txBox="1">
            <a:spLocks noChangeArrowheads="1"/>
          </p:cNvSpPr>
          <p:nvPr/>
        </p:nvSpPr>
        <p:spPr bwMode="auto">
          <a:xfrm>
            <a:off x="-41274" y="2109788"/>
            <a:ext cx="1330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FNAL, ANL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4838" y="2035175"/>
            <a:ext cx="7302500" cy="3036888"/>
            <a:chOff x="604838" y="2035175"/>
            <a:chExt cx="7302500" cy="3036888"/>
          </a:xfrm>
        </p:grpSpPr>
        <p:cxnSp>
          <p:nvCxnSpPr>
            <p:cNvPr id="31784" name="Straight Connector 43"/>
            <p:cNvCxnSpPr>
              <a:cxnSpLocks noChangeShapeType="1"/>
            </p:cNvCxnSpPr>
            <p:nvPr/>
          </p:nvCxnSpPr>
          <p:spPr bwMode="auto">
            <a:xfrm>
              <a:off x="1751013" y="2614613"/>
              <a:ext cx="2833687" cy="23050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5" name="Straight Connector 46"/>
            <p:cNvCxnSpPr>
              <a:cxnSpLocks noChangeShapeType="1"/>
            </p:cNvCxnSpPr>
            <p:nvPr/>
          </p:nvCxnSpPr>
          <p:spPr bwMode="auto">
            <a:xfrm>
              <a:off x="1674813" y="2357438"/>
              <a:ext cx="3062287" cy="271462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6" name="Straight Connector 48"/>
            <p:cNvCxnSpPr>
              <a:cxnSpLocks noChangeShapeType="1"/>
            </p:cNvCxnSpPr>
            <p:nvPr/>
          </p:nvCxnSpPr>
          <p:spPr bwMode="auto">
            <a:xfrm>
              <a:off x="1274763" y="2420938"/>
              <a:ext cx="3309937" cy="248602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7" name="Straight Connector 50"/>
            <p:cNvCxnSpPr>
              <a:cxnSpLocks noChangeShapeType="1"/>
            </p:cNvCxnSpPr>
            <p:nvPr/>
          </p:nvCxnSpPr>
          <p:spPr bwMode="auto">
            <a:xfrm>
              <a:off x="773113" y="2794000"/>
              <a:ext cx="3863975" cy="2125663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8" name="Straight Connector 52"/>
            <p:cNvCxnSpPr>
              <a:cxnSpLocks noChangeShapeType="1"/>
            </p:cNvCxnSpPr>
            <p:nvPr/>
          </p:nvCxnSpPr>
          <p:spPr bwMode="auto">
            <a:xfrm>
              <a:off x="604838" y="2035175"/>
              <a:ext cx="3916362" cy="280670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9" name="Straight Connector 57"/>
            <p:cNvCxnSpPr>
              <a:cxnSpLocks noChangeShapeType="1"/>
            </p:cNvCxnSpPr>
            <p:nvPr/>
          </p:nvCxnSpPr>
          <p:spPr bwMode="auto">
            <a:xfrm rot="16200000" flipH="1">
              <a:off x="3407569" y="3690144"/>
              <a:ext cx="2379663" cy="38417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0" name="Straight Connector 59"/>
            <p:cNvCxnSpPr>
              <a:cxnSpLocks noChangeShapeType="1"/>
            </p:cNvCxnSpPr>
            <p:nvPr/>
          </p:nvCxnSpPr>
          <p:spPr bwMode="auto">
            <a:xfrm rot="16200000" flipH="1">
              <a:off x="3432969" y="3690144"/>
              <a:ext cx="2536825" cy="103187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1" name="Straight Connector 63"/>
            <p:cNvCxnSpPr>
              <a:cxnSpLocks noChangeShapeType="1"/>
            </p:cNvCxnSpPr>
            <p:nvPr/>
          </p:nvCxnSpPr>
          <p:spPr bwMode="auto">
            <a:xfrm rot="16200000" flipH="1">
              <a:off x="3753644" y="3985419"/>
              <a:ext cx="2009775" cy="39687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2" name="Straight Connector 65"/>
            <p:cNvCxnSpPr>
              <a:cxnSpLocks noChangeShapeType="1"/>
            </p:cNvCxnSpPr>
            <p:nvPr/>
          </p:nvCxnSpPr>
          <p:spPr bwMode="auto">
            <a:xfrm rot="5400000">
              <a:off x="4636294" y="3644107"/>
              <a:ext cx="1506537" cy="13017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3" name="Straight Connector 68"/>
            <p:cNvCxnSpPr>
              <a:cxnSpLocks noChangeShapeType="1"/>
            </p:cNvCxnSpPr>
            <p:nvPr/>
          </p:nvCxnSpPr>
          <p:spPr bwMode="auto">
            <a:xfrm rot="10800000" flipV="1">
              <a:off x="4752975" y="2227263"/>
              <a:ext cx="2844800" cy="270510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4" name="Straight Connector 71"/>
            <p:cNvCxnSpPr>
              <a:cxnSpLocks noChangeShapeType="1"/>
            </p:cNvCxnSpPr>
            <p:nvPr/>
          </p:nvCxnSpPr>
          <p:spPr bwMode="auto">
            <a:xfrm rot="10800000" flipV="1">
              <a:off x="4803775" y="2627313"/>
              <a:ext cx="3103563" cy="23431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3552826" y="4603751"/>
            <a:ext cx="2473325" cy="889000"/>
            <a:chOff x="2498501" y="4262907"/>
            <a:chExt cx="2472744" cy="888642"/>
          </a:xfrm>
        </p:grpSpPr>
        <p:sp>
          <p:nvSpPr>
            <p:cNvPr id="41" name="Rectangle 40"/>
            <p:cNvSpPr/>
            <p:nvPr/>
          </p:nvSpPr>
          <p:spPr bwMode="auto">
            <a:xfrm>
              <a:off x="2498501" y="4262907"/>
              <a:ext cx="2472744" cy="8886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endParaRPr lang="en-GB" sz="1800"/>
            </a:p>
          </p:txBody>
        </p:sp>
        <p:pic>
          <p:nvPicPr>
            <p:cNvPr id="31782" name="Picture 10" descr="ilccolor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528" y="4363793"/>
              <a:ext cx="1008144" cy="6589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83" name="TextBox 39"/>
            <p:cNvSpPr txBox="1">
              <a:spLocks noChangeArrowheads="1"/>
            </p:cNvSpPr>
            <p:nvPr/>
          </p:nvSpPr>
          <p:spPr bwMode="auto">
            <a:xfrm>
              <a:off x="3580323" y="4417450"/>
              <a:ext cx="1338514" cy="399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2000" b="1" dirty="0">
                  <a:solidFill>
                    <a:srgbClr val="002060"/>
                  </a:solidFill>
                </a:rPr>
                <a:t>GDE/LCC</a:t>
              </a:r>
            </a:p>
          </p:txBody>
        </p:sp>
      </p:grpSp>
      <p:grpSp>
        <p:nvGrpSpPr>
          <p:cNvPr id="31772" name="Group 29"/>
          <p:cNvGrpSpPr>
            <a:grpSpLocks/>
          </p:cNvGrpSpPr>
          <p:nvPr/>
        </p:nvGrpSpPr>
        <p:grpSpPr bwMode="auto">
          <a:xfrm>
            <a:off x="4011613" y="1789113"/>
            <a:ext cx="787400" cy="588962"/>
            <a:chOff x="5726116" y="2982912"/>
            <a:chExt cx="787327" cy="588059"/>
          </a:xfrm>
        </p:grpSpPr>
        <p:sp>
          <p:nvSpPr>
            <p:cNvPr id="31777" name="TextBox 33"/>
            <p:cNvSpPr txBox="1">
              <a:spLocks noChangeArrowheads="1"/>
            </p:cNvSpPr>
            <p:nvPr/>
          </p:nvSpPr>
          <p:spPr bwMode="auto">
            <a:xfrm>
              <a:off x="5765803" y="3201987"/>
              <a:ext cx="394758" cy="368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>
                  <a:solidFill>
                    <a:srgbClr val="00B050"/>
                  </a:solidFill>
                  <a:sym typeface="ZapfDingbats" charset="0"/>
                </a:rPr>
                <a:t></a:t>
              </a:r>
              <a:endParaRPr lang="en-GB" altLang="ja-JP" sz="1800">
                <a:solidFill>
                  <a:srgbClr val="00B050"/>
                </a:solidFill>
              </a:endParaRPr>
            </a:p>
          </p:txBody>
        </p:sp>
        <p:sp>
          <p:nvSpPr>
            <p:cNvPr id="31778" name="TextBox 34"/>
            <p:cNvSpPr txBox="1">
              <a:spLocks noChangeArrowheads="1"/>
            </p:cNvSpPr>
            <p:nvPr/>
          </p:nvSpPr>
          <p:spPr bwMode="auto">
            <a:xfrm>
              <a:off x="5726116" y="2982912"/>
              <a:ext cx="787327" cy="368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>
                  <a:solidFill>
                    <a:srgbClr val="00B050"/>
                  </a:solidFill>
                </a:rPr>
                <a:t>STFC</a:t>
              </a:r>
            </a:p>
          </p:txBody>
        </p:sp>
      </p:grpSp>
      <p:grpSp>
        <p:nvGrpSpPr>
          <p:cNvPr id="31773" name="Group 29"/>
          <p:cNvGrpSpPr>
            <a:grpSpLocks/>
          </p:cNvGrpSpPr>
          <p:nvPr/>
        </p:nvGrpSpPr>
        <p:grpSpPr bwMode="auto">
          <a:xfrm>
            <a:off x="5726112" y="2958478"/>
            <a:ext cx="1924050" cy="646331"/>
            <a:chOff x="5726113" y="2982910"/>
            <a:chExt cx="1923896" cy="645339"/>
          </a:xfrm>
        </p:grpSpPr>
        <p:sp>
          <p:nvSpPr>
            <p:cNvPr id="31775" name="TextBox 33"/>
            <p:cNvSpPr txBox="1">
              <a:spLocks noChangeArrowheads="1"/>
            </p:cNvSpPr>
            <p:nvPr/>
          </p:nvSpPr>
          <p:spPr bwMode="auto">
            <a:xfrm>
              <a:off x="5765800" y="3201985"/>
              <a:ext cx="579438" cy="36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>
                  <a:solidFill>
                    <a:srgbClr val="00B050"/>
                  </a:solidFill>
                  <a:sym typeface="ZapfDingbats" charset="0"/>
                </a:rPr>
                <a:t></a:t>
              </a:r>
            </a:p>
          </p:txBody>
        </p:sp>
        <p:sp>
          <p:nvSpPr>
            <p:cNvPr id="31776" name="TextBox 34"/>
            <p:cNvSpPr txBox="1">
              <a:spLocks noChangeArrowheads="1"/>
            </p:cNvSpPr>
            <p:nvPr/>
          </p:nvSpPr>
          <p:spPr bwMode="auto">
            <a:xfrm>
              <a:off x="5726113" y="2982910"/>
              <a:ext cx="1923896" cy="645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 dirty="0">
                  <a:solidFill>
                    <a:srgbClr val="00B050"/>
                  </a:solidFill>
                  <a:sym typeface="ZapfDingbats" charset="0"/>
                </a:rPr>
                <a:t>BARC, RRCAT,      </a:t>
              </a:r>
            </a:p>
            <a:p>
              <a:r>
                <a:rPr lang="en-GB" altLang="ja-JP" sz="1800" dirty="0">
                  <a:solidFill>
                    <a:srgbClr val="00B050"/>
                  </a:solidFill>
                  <a:sym typeface="ZapfDingbats" charset="0"/>
                </a:rPr>
                <a:t>    I UAC India</a:t>
              </a: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2729946" y="5627205"/>
            <a:ext cx="4330633" cy="461665"/>
          </a:xfrm>
          <a:prstGeom prst="rect">
            <a:avLst/>
          </a:prstGeom>
          <a:solidFill>
            <a:srgbClr val="FFFF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2400" dirty="0"/>
              <a:t>We would thank the global effort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175066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3"/>
          </p:nvPr>
        </p:nvSpPr>
        <p:spPr>
          <a:xfrm>
            <a:off x="423348" y="1847274"/>
            <a:ext cx="8230378" cy="1963073"/>
          </a:xfrm>
          <a:ln>
            <a:noFill/>
          </a:ln>
        </p:spPr>
        <p:txBody>
          <a:bodyPr/>
          <a:lstStyle/>
          <a:p>
            <a:r>
              <a:rPr kumimoji="1" lang="en-US" altLang="ja-JP" sz="2800" b="0" dirty="0">
                <a:latin typeface="+mn-lt"/>
              </a:rPr>
              <a:t>Current design: Rotating target w/ vacuum sealing,</a:t>
            </a:r>
          </a:p>
          <a:p>
            <a:pPr lvl="2"/>
            <a:r>
              <a:rPr kumimoji="1" lang="en-US" altLang="ja-JP" sz="1900" dirty="0">
                <a:latin typeface="+mn-lt"/>
              </a:rPr>
              <a:t>LLNL target and capture R&amp;D: need to restart </a:t>
            </a:r>
          </a:p>
          <a:p>
            <a:r>
              <a:rPr kumimoji="1" lang="en-US" altLang="ja-JP" sz="2800" b="0" dirty="0">
                <a:latin typeface="+mn-lt"/>
              </a:rPr>
              <a:t>Alternative options, or conventional design as back-up?,</a:t>
            </a:r>
          </a:p>
          <a:p>
            <a:pPr lvl="2"/>
            <a:r>
              <a:rPr kumimoji="1" lang="en-US" altLang="ja-JP" sz="1900" dirty="0">
                <a:latin typeface="+mn-lt"/>
              </a:rPr>
              <a:t>Any valuable candidates?</a:t>
            </a:r>
          </a:p>
          <a:p>
            <a:r>
              <a:rPr kumimoji="1" lang="en-US" altLang="ja-JP" sz="2800" b="0" dirty="0">
                <a:latin typeface="+mn-lt"/>
              </a:rPr>
              <a:t>Short-period </a:t>
            </a:r>
            <a:r>
              <a:rPr kumimoji="1" lang="en-US" altLang="ja-JP" sz="2800" b="0" dirty="0" err="1">
                <a:latin typeface="+mn-lt"/>
              </a:rPr>
              <a:t>undulator</a:t>
            </a:r>
            <a:r>
              <a:rPr kumimoji="1" lang="en-US" altLang="ja-JP" sz="2800" b="0" dirty="0">
                <a:latin typeface="+mn-lt"/>
              </a:rPr>
              <a:t>,</a:t>
            </a:r>
          </a:p>
          <a:p>
            <a:pPr lvl="2"/>
            <a:r>
              <a:rPr kumimoji="1" lang="en-US" altLang="ja-JP" sz="1900" dirty="0">
                <a:latin typeface="+mn-lt"/>
              </a:rPr>
              <a:t>RHUL and/or ANL could do it? </a:t>
            </a:r>
          </a:p>
          <a:p>
            <a:pPr marL="726433" indent="-342866">
              <a:buFont typeface="Arial"/>
              <a:buChar char="•"/>
            </a:pPr>
            <a:endParaRPr lang="en-US" altLang="ja-JP" sz="2100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Positron Source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9A2B96C6-F158-E44E-9BA4-D09CE69C3A32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47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831274" y="1254081"/>
            <a:ext cx="7481455" cy="5101692"/>
          </a:xfrm>
        </p:spPr>
        <p:txBody>
          <a:bodyPr/>
          <a:lstStyle/>
          <a:p>
            <a:r>
              <a:rPr kumimoji="1" lang="en-US" altLang="ja-JP" sz="1600" b="0" dirty="0">
                <a:latin typeface="Calibri (本文)"/>
                <a:cs typeface="Calibri (本文)"/>
              </a:rPr>
              <a:t>Cavity gradient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Surface process: Vertical EP w/ He-tank, and further optimization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Cavity material (RRR, grain-size), shape,  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Diagnostics and repair technology</a:t>
            </a:r>
          </a:p>
          <a:p>
            <a:r>
              <a:rPr kumimoji="1" lang="en-US" altLang="ja-JP" sz="1600" b="0" dirty="0">
                <a:latin typeface="Calibri (本文)"/>
                <a:cs typeface="Calibri (本文)"/>
              </a:rPr>
              <a:t>Cavity integration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Coupler, tuner, and He-tank to be revisited for further efficient and cost-effective production/industrialization </a:t>
            </a:r>
          </a:p>
          <a:p>
            <a:r>
              <a:rPr kumimoji="1" lang="en-US" altLang="ja-JP" sz="1600" b="0" dirty="0" err="1">
                <a:latin typeface="Calibri (本文)"/>
                <a:cs typeface="Calibri (本文)"/>
              </a:rPr>
              <a:t>Cryomodule</a:t>
            </a:r>
            <a:r>
              <a:rPr kumimoji="1" lang="en-US" altLang="ja-JP" sz="1600" b="0" dirty="0">
                <a:latin typeface="Calibri (本文)"/>
                <a:cs typeface="Calibri (本文)"/>
              </a:rPr>
              <a:t> assembly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Mitigation of gradient degradation during the CM assembly process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Further engineering work for the best optimum CM design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Pre-Assembly of power distribution wave-guide) w/ CM, on surface </a:t>
            </a:r>
          </a:p>
          <a:p>
            <a:r>
              <a:rPr kumimoji="1" lang="en-US" altLang="ja-JP" sz="1600" b="0" dirty="0">
                <a:latin typeface="Calibri (本文)"/>
                <a:cs typeface="Calibri (本文)"/>
              </a:rPr>
              <a:t>Cryogenics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Demonstration of cooling performance with tilted CM installation to adapt possible tunnel slop (~0.5 %)  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Operation temperature down to 1.9 K (instead of 2.0 K) </a:t>
            </a:r>
          </a:p>
          <a:p>
            <a:r>
              <a:rPr kumimoji="1" lang="en-US" altLang="ja-JP" sz="1600" b="0" dirty="0">
                <a:latin typeface="Calibri (本文)"/>
                <a:cs typeface="Calibri (本文)"/>
              </a:rPr>
              <a:t>HLRF/LLRF</a:t>
            </a:r>
          </a:p>
          <a:p>
            <a:pPr lvl="2"/>
            <a:r>
              <a:rPr kumimoji="1" lang="en-US" altLang="ja-JP" sz="1600" dirty="0">
                <a:latin typeface="Calibri (本文)"/>
                <a:cs typeface="Calibri (本文)"/>
              </a:rPr>
              <a:t>More statics for the Marx generator operation loaded by Klystron</a:t>
            </a:r>
            <a:endParaRPr kumimoji="1" lang="ja-JP" altLang="en-US" sz="1600" dirty="0">
              <a:latin typeface="Calibri (本文)"/>
              <a:cs typeface="Calibri (本文)"/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Main </a:t>
            </a:r>
            <a:r>
              <a:rPr kumimoji="1" lang="en-US" altLang="ja-JP" dirty="0" err="1" smtClean="0"/>
              <a:t>Linac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B96C6-F158-E44E-9BA4-D09CE69C3A32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60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3" name="日付プレースホルダ 3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>
                <a:cs typeface="ＭＳ Ｐゴシック" charset="0"/>
              </a:rPr>
              <a:t>110809, A. Yamamoto</a:t>
            </a:r>
            <a:endParaRPr lang="en-US" altLang="ja-JP" sz="1200" dirty="0">
              <a:cs typeface="ＭＳ Ｐゴシック" charset="0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ILC-SCRF-Global-Effort</a:t>
            </a:r>
            <a:endParaRPr lang="en-US"/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85CF216-98FF-E146-B392-CF6F9E8A630A}" type="slidenum">
              <a:rPr lang="ja-JP" altLang="en-US" sz="1400"/>
              <a:pPr/>
              <a:t>42</a:t>
            </a:fld>
            <a:endParaRPr lang="en-US" altLang="ja-JP" sz="1400"/>
          </a:p>
        </p:txBody>
      </p:sp>
      <p:pic>
        <p:nvPicPr>
          <p:cNvPr id="8197" name="Picture 140" descr="Blade Tuner 20100209Di-05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" y="2057400"/>
            <a:ext cx="13874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41" descr="Saclay Tuner 20100209Di-03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1" y="2057400"/>
            <a:ext cx="1385888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42" descr="Piezo Tuner 20100324Di-00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40" y="2286000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43" descr="Photo 005"/>
          <p:cNvPicPr>
            <a:picLocks noChangeAspect="1" noChangeArrowheads="1"/>
          </p:cNvPicPr>
          <p:nvPr/>
        </p:nvPicPr>
        <p:blipFill>
          <a:blip r:embed="rId5" cstate="email">
            <a:lum bright="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19812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44" descr="20090424Di-009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340" y="4191000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45"/>
          <p:cNvSpPr txBox="1">
            <a:spLocks noChangeArrowheads="1"/>
          </p:cNvSpPr>
          <p:nvPr/>
        </p:nvSpPr>
        <p:spPr bwMode="auto">
          <a:xfrm>
            <a:off x="151782" y="4114800"/>
            <a:ext cx="2679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Blade Tuner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 (INFN/FNAL)</a:t>
            </a:r>
          </a:p>
        </p:txBody>
      </p:sp>
      <p:sp>
        <p:nvSpPr>
          <p:cNvPr id="8203" name="Text Box 146"/>
          <p:cNvSpPr txBox="1">
            <a:spLocks noChangeArrowheads="1"/>
          </p:cNvSpPr>
          <p:nvPr/>
        </p:nvSpPr>
        <p:spPr bwMode="auto">
          <a:xfrm>
            <a:off x="2919701" y="4114801"/>
            <a:ext cx="1653599" cy="651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Saclay Tuner </a:t>
            </a:r>
          </a:p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(DESY)</a:t>
            </a:r>
          </a:p>
        </p:txBody>
      </p:sp>
      <p:sp>
        <p:nvSpPr>
          <p:cNvPr id="8204" name="Text Box 147"/>
          <p:cNvSpPr txBox="1">
            <a:spLocks noChangeArrowheads="1"/>
          </p:cNvSpPr>
          <p:nvPr/>
        </p:nvSpPr>
        <p:spPr bwMode="auto">
          <a:xfrm>
            <a:off x="5401477" y="3733801"/>
            <a:ext cx="2793986" cy="37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Slide-Jack Tuner (KEK)</a:t>
            </a:r>
          </a:p>
        </p:txBody>
      </p:sp>
      <p:sp>
        <p:nvSpPr>
          <p:cNvPr id="8205" name="Text Box 148"/>
          <p:cNvSpPr txBox="1">
            <a:spLocks noChangeArrowheads="1"/>
          </p:cNvSpPr>
          <p:nvPr/>
        </p:nvSpPr>
        <p:spPr bwMode="auto">
          <a:xfrm>
            <a:off x="2590800" y="5334000"/>
            <a:ext cx="1905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TTF-III Coupler </a:t>
            </a:r>
          </a:p>
          <a:p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(DESY/FNAL/SLAC)</a:t>
            </a:r>
          </a:p>
        </p:txBody>
      </p:sp>
      <p:sp>
        <p:nvSpPr>
          <p:cNvPr id="8206" name="Text Box 149"/>
          <p:cNvSpPr txBox="1">
            <a:spLocks noChangeArrowheads="1"/>
          </p:cNvSpPr>
          <p:nvPr/>
        </p:nvSpPr>
        <p:spPr bwMode="auto">
          <a:xfrm>
            <a:off x="5562600" y="5715001"/>
            <a:ext cx="2527692" cy="37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STF-II Coupler (KEK)</a:t>
            </a:r>
          </a:p>
        </p:txBody>
      </p:sp>
      <p:pic>
        <p:nvPicPr>
          <p:cNvPr id="8207" name="Picture 150" descr="TESLA cavity 20100627_top_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2672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15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914401"/>
            <a:ext cx="365760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Text Box 152"/>
          <p:cNvSpPr txBox="1">
            <a:spLocks noChangeArrowheads="1"/>
          </p:cNvSpPr>
          <p:nvPr/>
        </p:nvSpPr>
        <p:spPr bwMode="auto">
          <a:xfrm>
            <a:off x="890870" y="1676401"/>
            <a:ext cx="3250636" cy="372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TESLA Cavity (DESY/FNAL)</a:t>
            </a:r>
          </a:p>
        </p:txBody>
      </p:sp>
      <p:sp>
        <p:nvSpPr>
          <p:cNvPr id="8210" name="Text Box 153"/>
          <p:cNvSpPr txBox="1">
            <a:spLocks noChangeArrowheads="1"/>
          </p:cNvSpPr>
          <p:nvPr/>
        </p:nvSpPr>
        <p:spPr bwMode="auto">
          <a:xfrm>
            <a:off x="5391150" y="1905001"/>
            <a:ext cx="2765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Tesla-like Cavity (KEK)</a:t>
            </a:r>
          </a:p>
        </p:txBody>
      </p:sp>
      <p:sp>
        <p:nvSpPr>
          <p:cNvPr id="8211" name="Rectangle 154"/>
          <p:cNvSpPr>
            <a:spLocks noChangeArrowheads="1"/>
          </p:cNvSpPr>
          <p:nvPr/>
        </p:nvSpPr>
        <p:spPr bwMode="auto">
          <a:xfrm>
            <a:off x="156720" y="838200"/>
            <a:ext cx="4495800" cy="5257800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5" rIns="91431" bIns="45715" anchor="ctr"/>
          <a:lstStyle/>
          <a:p>
            <a:endParaRPr lang="ja-JP" altLang="en-US">
              <a:cs typeface="ＭＳ Ｐゴシック" charset="0"/>
            </a:endParaRPr>
          </a:p>
        </p:txBody>
      </p:sp>
      <p:sp>
        <p:nvSpPr>
          <p:cNvPr id="8212" name="Rectangle 155"/>
          <p:cNvSpPr>
            <a:spLocks noChangeArrowheads="1"/>
          </p:cNvSpPr>
          <p:nvPr/>
        </p:nvSpPr>
        <p:spPr bwMode="auto">
          <a:xfrm>
            <a:off x="4816900" y="838200"/>
            <a:ext cx="4114800" cy="5257800"/>
          </a:xfrm>
          <a:prstGeom prst="rect">
            <a:avLst/>
          </a:prstGeom>
          <a:noFill/>
          <a:ln w="317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1431" tIns="45715" rIns="91431" bIns="45715" anchor="ctr"/>
          <a:lstStyle/>
          <a:p>
            <a:endParaRPr lang="ja-JP" altLang="en-US">
              <a:cs typeface="ＭＳ Ｐゴシック" charset="0"/>
            </a:endParaRPr>
          </a:p>
        </p:txBody>
      </p:sp>
      <p:sp>
        <p:nvSpPr>
          <p:cNvPr id="8213" name="Text Box 4"/>
          <p:cNvSpPr txBox="1">
            <a:spLocks noChangeArrowheads="1"/>
          </p:cNvSpPr>
          <p:nvPr/>
        </p:nvSpPr>
        <p:spPr bwMode="auto">
          <a:xfrm>
            <a:off x="766201" y="91928"/>
            <a:ext cx="7813599" cy="49803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600" dirty="0">
                <a:solidFill>
                  <a:srgbClr val="0000CC"/>
                </a:solidFill>
                <a:latin typeface="Arial Rounded MT Bold" charset="0"/>
                <a:cs typeface="ＭＳ Ｐゴシック" charset="0"/>
              </a:rPr>
              <a:t>Cavities, Tuners, Couplers in S1-G </a:t>
            </a:r>
            <a:r>
              <a:rPr lang="en-US" altLang="ja-JP" sz="2600" dirty="0" err="1">
                <a:solidFill>
                  <a:srgbClr val="0000CC"/>
                </a:solidFill>
                <a:latin typeface="Arial Rounded MT Bold" charset="0"/>
                <a:cs typeface="ＭＳ Ｐゴシック" charset="0"/>
              </a:rPr>
              <a:t>Cryomodule</a:t>
            </a:r>
            <a:endParaRPr lang="en-US" altLang="ja-JP" sz="2600" dirty="0">
              <a:solidFill>
                <a:srgbClr val="0000CC"/>
              </a:solidFill>
              <a:latin typeface="Arial Rounded MT Bold" charset="0"/>
              <a:cs typeface="ＭＳ Ｐゴシック" charset="0"/>
            </a:endParaRPr>
          </a:p>
        </p:txBody>
      </p:sp>
      <p:pic>
        <p:nvPicPr>
          <p:cNvPr id="22" name="図 21" descr="S1G_5_120910_low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620" y="4555502"/>
            <a:ext cx="1688310" cy="1193073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343550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BDS</a:t>
            </a:r>
          </a:p>
          <a:p>
            <a:pPr lvl="2"/>
            <a:r>
              <a:rPr kumimoji="1" lang="en-US" altLang="ja-JP" dirty="0" smtClean="0"/>
              <a:t>Final focusing with superconducting </a:t>
            </a:r>
            <a:r>
              <a:rPr kumimoji="1" lang="en-US" altLang="ja-JP" dirty="0" err="1" smtClean="0"/>
              <a:t>quadrupoles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Tighter tolerance to achieve nominal luminosity with reduced beam-power</a:t>
            </a:r>
          </a:p>
          <a:p>
            <a:pPr lvl="2"/>
            <a:endParaRPr kumimoji="1" lang="en-US" altLang="ja-JP" dirty="0"/>
          </a:p>
          <a:p>
            <a:r>
              <a:rPr kumimoji="1" lang="en-US" altLang="ja-JP" dirty="0" smtClean="0"/>
              <a:t>Beam Dynamics</a:t>
            </a:r>
          </a:p>
          <a:p>
            <a:pPr lvl="2"/>
            <a:r>
              <a:rPr kumimoji="1" lang="en-US" altLang="ja-JP" dirty="0" smtClean="0"/>
              <a:t>Re-evaluation of the beam dynamics with matching of the damping ring circumference and main </a:t>
            </a:r>
            <a:r>
              <a:rPr kumimoji="1" lang="en-US" altLang="ja-JP" dirty="0" err="1" smtClean="0"/>
              <a:t>linac</a:t>
            </a:r>
            <a:r>
              <a:rPr kumimoji="1" lang="en-US" altLang="ja-JP" dirty="0" smtClean="0"/>
              <a:t> length. </a:t>
            </a:r>
          </a:p>
          <a:p>
            <a:pPr lvl="2"/>
            <a:r>
              <a:rPr kumimoji="1" lang="en-US" altLang="ja-JP" dirty="0" smtClean="0"/>
              <a:t>Re-evaluation of acceptable tolerances 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BDS and Beam Dynamics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08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Site specific CFS works after the site selection established</a:t>
            </a:r>
          </a:p>
          <a:p>
            <a:pPr lvl="2"/>
            <a:r>
              <a:rPr kumimoji="1" lang="en-US" altLang="ja-JP" dirty="0" smtClean="0"/>
              <a:t>Access/approach to tunnel and transportation </a:t>
            </a:r>
          </a:p>
          <a:p>
            <a:pPr lvl="2"/>
            <a:r>
              <a:rPr kumimoji="1" lang="en-US" altLang="ja-JP" dirty="0" smtClean="0"/>
              <a:t>Tunnel slope to be optimized in relation with cryogenics and water handling</a:t>
            </a:r>
          </a:p>
          <a:p>
            <a:r>
              <a:rPr kumimoji="1" lang="en-US" altLang="ja-JP" dirty="0" smtClean="0"/>
              <a:t>General Engineering</a:t>
            </a:r>
          </a:p>
          <a:p>
            <a:pPr lvl="2"/>
            <a:r>
              <a:rPr kumimoji="1" lang="en-US" altLang="ja-JP" dirty="0" smtClean="0"/>
              <a:t>Such as drawing coordination rules</a:t>
            </a:r>
          </a:p>
          <a:p>
            <a:pPr lvl="3"/>
            <a:r>
              <a:rPr kumimoji="1" lang="en-US" altLang="ja-JP" dirty="0" smtClean="0"/>
              <a:t>It was once fixed to writer electron ML at left and positron ML right</a:t>
            </a:r>
          </a:p>
          <a:p>
            <a:pPr lvl="4"/>
            <a:r>
              <a:rPr kumimoji="1" lang="en-US" altLang="ja-JP" dirty="0" smtClean="0"/>
              <a:t>In this way, CM lower/right and RFs upper/left in case of CAMABOKO tunnel in mountain site.   </a:t>
            </a:r>
            <a:endParaRPr kumimoji="1" lang="en-US" altLang="ja-JP" dirty="0"/>
          </a:p>
          <a:p>
            <a:pPr lvl="2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CFS and General Engineering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27/05/2013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ECFA LC 2013 - DESY, Hamburg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E33A87-2296-FC4D-A292-AB05C56F031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920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1" t="-424" r="1291"/>
          <a:stretch/>
        </p:blipFill>
        <p:spPr>
          <a:xfrm>
            <a:off x="427038" y="1408113"/>
            <a:ext cx="8716962" cy="4699000"/>
          </a:xfrm>
          <a:ln>
            <a:noFill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451940" y="3097966"/>
            <a:ext cx="1057276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2800" b="1" dirty="0" err="1">
                <a:solidFill>
                  <a:srgbClr val="3366FF"/>
                </a:solidFill>
              </a:rPr>
              <a:t>Sefuri</a:t>
            </a:r>
            <a:endParaRPr lang="ja-JP" altLang="en-US" sz="2800" b="1" dirty="0">
              <a:solidFill>
                <a:srgbClr val="3366FF"/>
              </a:solidFill>
            </a:endParaRPr>
          </a:p>
        </p:txBody>
      </p:sp>
      <p:graphicFrame>
        <p:nvGraphicFramePr>
          <p:cNvPr id="13" name="図表 12"/>
          <p:cNvGraphicFramePr/>
          <p:nvPr>
            <p:extLst>
              <p:ext uri="{D42A27DB-BD31-4B8C-83A1-F6EECF244321}">
                <p14:modId xmlns:p14="http://schemas.microsoft.com/office/powerpoint/2010/main" val="2109807361"/>
              </p:ext>
            </p:extLst>
          </p:nvPr>
        </p:nvGraphicFramePr>
        <p:xfrm>
          <a:off x="1322766" y="1282000"/>
          <a:ext cx="6666516" cy="46783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四方向矢印 19"/>
          <p:cNvSpPr/>
          <p:nvPr/>
        </p:nvSpPr>
        <p:spPr bwMode="auto">
          <a:xfrm>
            <a:off x="3382423" y="2880873"/>
            <a:ext cx="2644436" cy="1764196"/>
          </a:xfrm>
          <a:prstGeom prst="quadArrow">
            <a:avLst>
              <a:gd name="adj1" fmla="val 13388"/>
              <a:gd name="adj2" fmla="val 12933"/>
              <a:gd name="adj3" fmla="val 28878"/>
            </a:avLst>
          </a:prstGeom>
          <a:solidFill>
            <a:schemeClr val="accent1">
              <a:lumMod val="90000"/>
              <a:alpha val="4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40665" y="5885659"/>
            <a:ext cx="6162865" cy="584776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3200" dirty="0"/>
              <a:t>Reports to be available in July, 2013</a:t>
            </a:r>
            <a:endParaRPr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88233" y="2176292"/>
            <a:ext cx="1500857" cy="523220"/>
          </a:xfrm>
          <a:prstGeom prst="rect">
            <a:avLst/>
          </a:prstGeom>
          <a:solidFill>
            <a:schemeClr val="bg1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2800" b="1" dirty="0" err="1">
                <a:solidFill>
                  <a:srgbClr val="3366FF"/>
                </a:solidFill>
              </a:rPr>
              <a:t>Kitakami</a:t>
            </a:r>
            <a:endParaRPr lang="ja-JP" altLang="en-US" sz="2800" b="1" dirty="0">
              <a:solidFill>
                <a:srgbClr val="3366FF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60727" y="1488173"/>
            <a:ext cx="4740441" cy="3174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タイトル 1"/>
          <p:cNvSpPr>
            <a:spLocks noGrp="1"/>
          </p:cNvSpPr>
          <p:nvPr>
            <p:ph type="title"/>
          </p:nvPr>
        </p:nvSpPr>
        <p:spPr>
          <a:xfrm>
            <a:off x="831274" y="675984"/>
            <a:ext cx="7481455" cy="842424"/>
          </a:xfrm>
        </p:spPr>
        <p:txBody>
          <a:bodyPr>
            <a:no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Geological Survey and </a:t>
            </a:r>
            <a:br>
              <a:rPr kumimoji="1" lang="en-US" altLang="ja-JP" b="1" dirty="0" smtClean="0">
                <a:solidFill>
                  <a:srgbClr val="000090"/>
                </a:solidFill>
              </a:rPr>
            </a:br>
            <a:r>
              <a:rPr kumimoji="1" lang="en-US" altLang="ja-JP" b="1" dirty="0" smtClean="0">
                <a:solidFill>
                  <a:srgbClr val="000090"/>
                </a:solidFill>
              </a:rPr>
              <a:t>Common-Subject Study, going on, in japan </a:t>
            </a:r>
            <a:endParaRPr kumimoji="1" lang="ja-JP" altLang="en-US" sz="4800" dirty="0">
              <a:solidFill>
                <a:srgbClr val="000090"/>
              </a:solidFill>
            </a:endParaRPr>
          </a:p>
        </p:txBody>
      </p:sp>
      <p:pic>
        <p:nvPicPr>
          <p:cNvPr id="14" name="Picture 3" descr="C:\Users\CFS\AppData\Local\Microsoft\Windows\Temporary Internet Files\Low\Content.IE5\744E3MIG\人首20121226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611" y="4528084"/>
            <a:ext cx="1584431" cy="1099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CFS\Desktop\CIMG8168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29" y="1552669"/>
            <a:ext cx="1619198" cy="1059679"/>
          </a:xfrm>
          <a:prstGeom prst="rect">
            <a:avLst/>
          </a:prstGeom>
          <a:noFill/>
          <a:ln>
            <a:solidFill>
              <a:srgbClr val="4F81B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240-250m連続"/>
          <p:cNvPicPr>
            <a:picLocks noChangeAspect="1" noChangeArrowheads="1"/>
          </p:cNvPicPr>
          <p:nvPr/>
        </p:nvPicPr>
        <p:blipFill>
          <a:blip r:embed="rId10" cstate="print">
            <a:lum bright="20000" contrast="10000"/>
          </a:blip>
          <a:srcRect/>
          <a:stretch>
            <a:fillRect/>
          </a:stretch>
        </p:blipFill>
        <p:spPr>
          <a:xfrm>
            <a:off x="2115702" y="2551589"/>
            <a:ext cx="1416138" cy="86722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</p:pic>
      <p:sp>
        <p:nvSpPr>
          <p:cNvPr id="18" name="テキスト ボックス 17"/>
          <p:cNvSpPr txBox="1"/>
          <p:nvPr/>
        </p:nvSpPr>
        <p:spPr>
          <a:xfrm>
            <a:off x="7720104" y="5764897"/>
            <a:ext cx="812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-300m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04" y="5685207"/>
            <a:ext cx="1347434" cy="10588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7615604" y="3385462"/>
            <a:ext cx="8123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-150m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pic>
        <p:nvPicPr>
          <p:cNvPr id="9" name="図 8" descr="IMG_1153.jp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178" y="5106932"/>
            <a:ext cx="1538940" cy="115420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0" name="図 9" descr="DSC02653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38" y="2030492"/>
            <a:ext cx="1316842" cy="987631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33814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b="1" dirty="0">
                <a:solidFill>
                  <a:srgbClr val="3366FF"/>
                </a:solidFill>
              </a:rPr>
              <a:t>F</a:t>
            </a:r>
            <a:r>
              <a:rPr lang="en-US" altLang="ja-JP" b="1" dirty="0" smtClean="0">
                <a:solidFill>
                  <a:srgbClr val="3366FF"/>
                </a:solidFill>
              </a:rPr>
              <a:t>unctions?:</a:t>
            </a:r>
          </a:p>
          <a:p>
            <a:pPr lvl="1"/>
            <a:r>
              <a:rPr lang="en-US" altLang="ja-JP" dirty="0" smtClean="0"/>
              <a:t>As the headquarters and a hub-laboratory</a:t>
            </a:r>
          </a:p>
          <a:p>
            <a:r>
              <a:rPr lang="en-US" altLang="ja-JP" b="1" dirty="0" smtClean="0">
                <a:solidFill>
                  <a:srgbClr val="3366FF"/>
                </a:solidFill>
              </a:rPr>
              <a:t>L</a:t>
            </a:r>
            <a:r>
              <a:rPr kumimoji="1" lang="en-US" altLang="ja-JP" b="1" dirty="0" smtClean="0">
                <a:solidFill>
                  <a:srgbClr val="3366FF"/>
                </a:solidFill>
              </a:rPr>
              <a:t>ocation?:</a:t>
            </a:r>
          </a:p>
          <a:p>
            <a:pPr lvl="1"/>
            <a:r>
              <a:rPr lang="en-US" altLang="ja-JP" dirty="0"/>
              <a:t>w</a:t>
            </a:r>
            <a:r>
              <a:rPr lang="en-US" altLang="ja-JP" dirty="0" smtClean="0"/>
              <a:t>ith adequate distance t</a:t>
            </a:r>
            <a:r>
              <a:rPr kumimoji="1" lang="en-US" altLang="ja-JP" dirty="0" smtClean="0"/>
              <a:t>o the ILC facility and to public-city/living </a:t>
            </a:r>
            <a:r>
              <a:rPr lang="en-US" altLang="ja-JP" dirty="0"/>
              <a:t>a</a:t>
            </a:r>
            <a:r>
              <a:rPr kumimoji="1" lang="en-US" altLang="ja-JP" dirty="0" smtClean="0"/>
              <a:t>rea</a:t>
            </a:r>
          </a:p>
          <a:p>
            <a:r>
              <a:rPr lang="en-US" altLang="ja-JP" b="1" dirty="0" smtClean="0">
                <a:solidFill>
                  <a:srgbClr val="3366FF"/>
                </a:solidFill>
              </a:rPr>
              <a:t>How many Persons to work/live ?: </a:t>
            </a:r>
          </a:p>
          <a:p>
            <a:pPr lvl="1"/>
            <a:r>
              <a:rPr lang="en-US" altLang="ja-JP" dirty="0" smtClean="0"/>
              <a:t>as employees, sub-contractors, scientific/technical user, families, and others, </a:t>
            </a:r>
          </a:p>
          <a:p>
            <a:pPr lvl="1"/>
            <a:r>
              <a:rPr lang="en-US" altLang="ja-JP" dirty="0"/>
              <a:t>t</a:t>
            </a:r>
            <a:r>
              <a:rPr lang="en-US" altLang="ja-JP" dirty="0" smtClean="0"/>
              <a:t>o dynamically change </a:t>
            </a:r>
            <a:r>
              <a:rPr lang="en-US" altLang="ja-JP" dirty="0"/>
              <a:t>a</a:t>
            </a:r>
            <a:r>
              <a:rPr lang="en-US" altLang="ja-JP" dirty="0" smtClean="0"/>
              <a:t>ccording to the project stages, </a:t>
            </a:r>
          </a:p>
          <a:p>
            <a:r>
              <a:rPr lang="en-US" altLang="ja-JP" b="1" dirty="0" smtClean="0">
                <a:solidFill>
                  <a:srgbClr val="3366FF"/>
                </a:solidFill>
              </a:rPr>
              <a:t>Which kind of facilities and buildings ?:</a:t>
            </a:r>
          </a:p>
          <a:p>
            <a:pPr lvl="1"/>
            <a:r>
              <a:rPr lang="en-US" altLang="ja-JP" dirty="0" smtClean="0"/>
              <a:t>For facilities</a:t>
            </a:r>
            <a:r>
              <a:rPr lang="en-US" altLang="ja-JP" dirty="0"/>
              <a:t>/</a:t>
            </a:r>
            <a:r>
              <a:rPr lang="en-US" altLang="ja-JP" dirty="0" smtClean="0"/>
              <a:t>building, and area/environment design </a:t>
            </a: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dirty="0"/>
              <a:t>Study of a Common Subject:  </a:t>
            </a:r>
            <a:br>
              <a:rPr lang="en-US" altLang="ja-JP" sz="4000" dirty="0"/>
            </a:br>
            <a:r>
              <a:rPr lang="en-US" altLang="ja-JP" b="1" dirty="0" smtClean="0"/>
              <a:t>the ILC Central-Campus Design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34640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Functions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err="1" smtClean="0"/>
              <a:t>Headquaters</a:t>
            </a:r>
            <a:r>
              <a:rPr kumimoji="1" lang="en-US" altLang="ja-JP" dirty="0" smtClean="0"/>
              <a:t>’ function:</a:t>
            </a:r>
          </a:p>
          <a:p>
            <a:pPr lvl="1"/>
            <a:r>
              <a:rPr lang="en-US" altLang="ja-JP" dirty="0" smtClean="0"/>
              <a:t>Center for Research and Administration including  international cooperation  </a:t>
            </a:r>
          </a:p>
          <a:p>
            <a:pPr lvl="1"/>
            <a:r>
              <a:rPr kumimoji="1" lang="en-US" altLang="ja-JP" dirty="0" smtClean="0"/>
              <a:t>Offices for employees and visitors/users</a:t>
            </a:r>
          </a:p>
          <a:p>
            <a:pPr lvl="1"/>
            <a:r>
              <a:rPr lang="en-US" altLang="ja-JP" dirty="0" smtClean="0"/>
              <a:t>Rooms for Conferences/seminars/lectures</a:t>
            </a:r>
          </a:p>
          <a:p>
            <a:r>
              <a:rPr lang="en-US" altLang="ja-JP" dirty="0" smtClean="0"/>
              <a:t>Hub-laboratory’s function: </a:t>
            </a:r>
          </a:p>
          <a:p>
            <a:pPr lvl="1"/>
            <a:r>
              <a:rPr lang="en-US" altLang="ja-JP" dirty="0" smtClean="0"/>
              <a:t>Technical laboratories 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SCRF assembly and test stations, as an example</a:t>
            </a:r>
          </a:p>
          <a:p>
            <a:pPr lvl="3"/>
            <a:r>
              <a:rPr lang="en-US" altLang="ja-JP" dirty="0" smtClean="0"/>
              <a:t>(Detector main assembly may be located near ILC main-site)</a:t>
            </a:r>
          </a:p>
          <a:p>
            <a:r>
              <a:rPr lang="en-US" altLang="ja-JP" dirty="0" smtClean="0"/>
              <a:t>Residence function </a:t>
            </a:r>
          </a:p>
          <a:p>
            <a:pPr lvl="1"/>
            <a:r>
              <a:rPr lang="en-US" altLang="ja-JP" dirty="0" smtClean="0"/>
              <a:t>For visitors in some fraction</a:t>
            </a:r>
          </a:p>
          <a:p>
            <a:pPr lvl="2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836077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上下矢印 4"/>
          <p:cNvSpPr/>
          <p:nvPr/>
        </p:nvSpPr>
        <p:spPr>
          <a:xfrm>
            <a:off x="7619581" y="2094642"/>
            <a:ext cx="624886" cy="2396448"/>
          </a:xfrm>
          <a:prstGeom prst="upDownArrow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3012" y="697956"/>
            <a:ext cx="7481455" cy="633886"/>
          </a:xfrm>
        </p:spPr>
        <p:txBody>
          <a:bodyPr>
            <a:noAutofit/>
          </a:bodyPr>
          <a:lstStyle/>
          <a:p>
            <a:r>
              <a:rPr kumimoji="1" lang="en-US" altLang="ja-JP" sz="4000" dirty="0">
                <a:solidFill>
                  <a:srgbClr val="000090"/>
                </a:solidFill>
              </a:rPr>
              <a:t>Relative Location ?</a:t>
            </a:r>
            <a:endParaRPr kumimoji="1" lang="ja-JP" altLang="en-US" sz="4000" dirty="0">
              <a:solidFill>
                <a:srgbClr val="00009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802269" y="5681664"/>
            <a:ext cx="7948612" cy="1017587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en-US" altLang="ja-JP" sz="3800" dirty="0"/>
              <a:t>A concept: Relative distance from main campus,  for moving time: ≤ ~</a:t>
            </a:r>
            <a:r>
              <a:rPr kumimoji="1" lang="en-US" altLang="ja-JP" sz="3800" dirty="0"/>
              <a:t> 30 min.</a:t>
            </a:r>
            <a:endParaRPr kumimoji="1" lang="ja-JP" altLang="en-US" sz="3800" dirty="0"/>
          </a:p>
        </p:txBody>
      </p:sp>
      <p:grpSp>
        <p:nvGrpSpPr>
          <p:cNvPr id="12" name="図形グループ 11"/>
          <p:cNvGrpSpPr/>
          <p:nvPr/>
        </p:nvGrpSpPr>
        <p:grpSpPr>
          <a:xfrm>
            <a:off x="296630" y="1331843"/>
            <a:ext cx="6089786" cy="4118151"/>
            <a:chOff x="4843235" y="3126621"/>
            <a:chExt cx="4309232" cy="3215116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6493172" y="3279644"/>
              <a:ext cx="1389779" cy="3604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006699"/>
                  </a:solidFill>
                </a:rPr>
                <a:t>ILC Facilities</a:t>
              </a: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374265" y="4294664"/>
              <a:ext cx="1778201" cy="408487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0000"/>
                  </a:solidFill>
                </a:rPr>
                <a:t>Central Campus </a:t>
              </a: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270783" y="5957583"/>
              <a:ext cx="1808770" cy="3604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3366FF"/>
                  </a:solidFill>
                </a:rPr>
                <a:t>Existing City Area</a:t>
              </a: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145666" y="3980073"/>
              <a:ext cx="1544755" cy="4084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/>
                <a:t>Daily life Zone</a:t>
              </a:r>
            </a:p>
            <a:p>
              <a:r>
                <a:rPr lang="en-US" altLang="ja-JP" sz="1400" b="1" dirty="0"/>
                <a:t>    30-60 min.</a:t>
              </a: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7062608" y="3614152"/>
              <a:ext cx="216000" cy="216000"/>
            </a:xfrm>
            <a:prstGeom prst="ellipse">
              <a:avLst/>
            </a:prstGeom>
            <a:gradFill>
              <a:gsLst>
                <a:gs pos="15000">
                  <a:schemeClr val="bg1"/>
                </a:gs>
                <a:gs pos="67000">
                  <a:srgbClr val="002060"/>
                </a:gs>
                <a:gs pos="100000">
                  <a:srgbClr val="0070C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r="100000" b="10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7062696" y="4426396"/>
              <a:ext cx="216000" cy="216000"/>
            </a:xfrm>
            <a:prstGeom prst="ellipse">
              <a:avLst/>
            </a:prstGeom>
            <a:gradFill>
              <a:gsLst>
                <a:gs pos="99000">
                  <a:srgbClr val="FF0000"/>
                </a:gs>
                <a:gs pos="100000">
                  <a:srgbClr val="0070C0"/>
                </a:gs>
                <a:gs pos="20000">
                  <a:schemeClr val="bg1">
                    <a:lumMod val="91000"/>
                  </a:schemeClr>
                </a:gs>
              </a:gsLst>
              <a:path path="circle">
                <a:fillToRect r="100000" b="10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5436276" y="4236543"/>
              <a:ext cx="3527494" cy="2105194"/>
            </a:xfrm>
            <a:prstGeom prst="ellipse">
              <a:avLst/>
            </a:prstGeom>
            <a:noFill/>
            <a:ln w="6350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/>
            <p:cNvCxnSpPr/>
            <p:nvPr/>
          </p:nvCxnSpPr>
          <p:spPr>
            <a:xfrm flipV="1">
              <a:off x="4843235" y="3722152"/>
              <a:ext cx="4309232" cy="12470"/>
            </a:xfrm>
            <a:prstGeom prst="line">
              <a:avLst/>
            </a:prstGeom>
            <a:ln w="412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円/楕円 20"/>
            <p:cNvSpPr/>
            <p:nvPr/>
          </p:nvSpPr>
          <p:spPr>
            <a:xfrm>
              <a:off x="6535323" y="3307601"/>
              <a:ext cx="1313535" cy="157183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6339246" y="4978606"/>
              <a:ext cx="1605502" cy="3604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b="1" dirty="0">
                  <a:solidFill>
                    <a:srgbClr val="3366FF"/>
                  </a:solidFill>
                </a:rPr>
                <a:t>Residence area </a:t>
              </a:r>
            </a:p>
          </p:txBody>
        </p:sp>
        <p:sp>
          <p:nvSpPr>
            <p:cNvPr id="23" name="円/楕円 22"/>
            <p:cNvSpPr/>
            <p:nvPr/>
          </p:nvSpPr>
          <p:spPr>
            <a:xfrm rot="18281928">
              <a:off x="7573054" y="5013397"/>
              <a:ext cx="740981" cy="45321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5842077" y="3126621"/>
              <a:ext cx="2715892" cy="2729620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577628" y="3893678"/>
              <a:ext cx="1228356" cy="288344"/>
            </a:xfrm>
            <a:prstGeom prst="rect">
              <a:avLst/>
            </a:prstGeom>
            <a:solidFill>
              <a:srgbClr val="3366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200" b="1" dirty="0">
                  <a:solidFill>
                    <a:schemeClr val="bg1"/>
                  </a:solidFill>
                </a:rPr>
                <a:t> </a:t>
              </a:r>
              <a:r>
                <a:rPr lang="en-US" altLang="ja-JP" b="1" dirty="0" smtClean="0">
                  <a:solidFill>
                    <a:schemeClr val="bg1"/>
                  </a:solidFill>
                </a:rPr>
                <a:t>Research Bases</a:t>
              </a:r>
              <a:endParaRPr lang="en-US" altLang="ja-JP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円/楕円 26"/>
            <p:cNvSpPr/>
            <p:nvPr/>
          </p:nvSpPr>
          <p:spPr>
            <a:xfrm rot="13831722">
              <a:off x="6237890" y="4988926"/>
              <a:ext cx="716427" cy="45366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7068854" y="5314159"/>
              <a:ext cx="216000" cy="216000"/>
            </a:xfrm>
            <a:prstGeom prst="ellipse">
              <a:avLst/>
            </a:prstGeom>
            <a:gradFill>
              <a:gsLst>
                <a:gs pos="49000">
                  <a:srgbClr val="006600"/>
                </a:gs>
                <a:gs pos="21000">
                  <a:schemeClr val="accent1">
                    <a:lumMod val="5000"/>
                    <a:lumOff val="95000"/>
                    <a:alpha val="65000"/>
                  </a:schemeClr>
                </a:gs>
                <a:gs pos="100000">
                  <a:srgbClr val="007370"/>
                </a:gs>
                <a:gs pos="100000">
                  <a:srgbClr val="0070C0"/>
                </a:gs>
                <a:gs pos="100000">
                  <a:schemeClr val="accent1">
                    <a:lumMod val="59000"/>
                    <a:lumOff val="41000"/>
                  </a:schemeClr>
                </a:gs>
              </a:gsLst>
              <a:path path="circle">
                <a:fillToRect r="100000" b="100000"/>
              </a:path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24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840" y="945300"/>
            <a:ext cx="2070061" cy="119415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コンテンツ プレースホルダー 4" descr="\\Data_tohoku\D\交通計画G\002_都市地域計画系フォルダ\都市地域計画系データ\H24年度\■ILCプロジェクト立地に関わる調査検討\05打合せ資料\作業資料(片岡）\CG追加\20130522\0522_p3.jpg"/>
          <p:cNvPicPr>
            <a:picLocks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840" y="2645871"/>
            <a:ext cx="2070061" cy="123760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円/楕円 3"/>
          <p:cNvSpPr/>
          <p:nvPr/>
        </p:nvSpPr>
        <p:spPr>
          <a:xfrm>
            <a:off x="6842840" y="4491089"/>
            <a:ext cx="2070061" cy="769567"/>
          </a:xfrm>
          <a:prstGeom prst="ellips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sz="2000" dirty="0"/>
              <a:t>Living and City area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5560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6154" y="615513"/>
            <a:ext cx="7481455" cy="1138041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An Assumption for Numbers of Persons at ILC (whole) Laboratory</a:t>
            </a:r>
            <a:br>
              <a:rPr lang="en-US" altLang="ja-JP" b="1" dirty="0" smtClean="0"/>
            </a:br>
            <a:r>
              <a:rPr lang="en-US" altLang="ja-JP" sz="3100" dirty="0">
                <a:solidFill>
                  <a:srgbClr val="3366FF"/>
                </a:solidFill>
              </a:rPr>
              <a:t>(more than the number in TDR)  </a:t>
            </a:r>
            <a:endParaRPr kumimoji="1" lang="ja-JP" altLang="en-US" sz="3100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254000" y="5318125"/>
            <a:ext cx="8890000" cy="1204913"/>
          </a:xfrm>
          <a:solidFill>
            <a:srgbClr val="CCFFCC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ja-JP" i="1" dirty="0">
                <a:solidFill>
                  <a:srgbClr val="C00000"/>
                </a:solidFill>
              </a:rPr>
              <a:t>#1</a:t>
            </a:r>
            <a:r>
              <a:rPr lang="en-US" altLang="ja-JP" dirty="0"/>
              <a:t>: </a:t>
            </a:r>
            <a:r>
              <a:rPr lang="en-US" altLang="ja-JP" b="0" dirty="0" smtClean="0"/>
              <a:t>including </a:t>
            </a:r>
            <a:r>
              <a:rPr lang="en-US" altLang="ja-JP" b="0" dirty="0"/>
              <a:t>the </a:t>
            </a:r>
            <a:r>
              <a:rPr lang="en-US" altLang="ja-JP" b="0" dirty="0" smtClean="0"/>
              <a:t>regular/permanent </a:t>
            </a:r>
            <a:r>
              <a:rPr lang="en-US" altLang="ja-JP" b="0" dirty="0"/>
              <a:t>staff and temporary  </a:t>
            </a:r>
            <a:r>
              <a:rPr lang="en-US" altLang="ja-JP" b="0" dirty="0" smtClean="0"/>
              <a:t>staff (Post-Doc),</a:t>
            </a:r>
            <a:endParaRPr lang="en-US" altLang="ja-JP" b="0" dirty="0"/>
          </a:p>
          <a:p>
            <a:pPr marL="0" indent="0">
              <a:buNone/>
            </a:pPr>
            <a:r>
              <a:rPr lang="en-US" altLang="ja-JP" b="0" i="1" dirty="0">
                <a:solidFill>
                  <a:srgbClr val="C00000"/>
                </a:solidFill>
              </a:rPr>
              <a:t>#2</a:t>
            </a:r>
            <a:r>
              <a:rPr lang="en-US" altLang="ja-JP" b="0" dirty="0">
                <a:solidFill>
                  <a:prstClr val="black"/>
                </a:solidFill>
              </a:rPr>
              <a:t>: </a:t>
            </a:r>
            <a:r>
              <a:rPr lang="en-US" altLang="ja-JP" b="0" dirty="0" smtClean="0">
                <a:solidFill>
                  <a:prstClr val="black"/>
                </a:solidFill>
              </a:rPr>
              <a:t>including </a:t>
            </a:r>
            <a:r>
              <a:rPr lang="en-US" altLang="ja-JP" b="0" dirty="0">
                <a:solidFill>
                  <a:prstClr val="black"/>
                </a:solidFill>
              </a:rPr>
              <a:t>r</a:t>
            </a:r>
            <a:r>
              <a:rPr lang="en-US" altLang="ja-JP" b="0" dirty="0" smtClean="0">
                <a:solidFill>
                  <a:prstClr val="black"/>
                </a:solidFill>
              </a:rPr>
              <a:t>esearchers</a:t>
            </a:r>
            <a:r>
              <a:rPr lang="en-US" altLang="ja-JP" b="0" dirty="0">
                <a:solidFill>
                  <a:prstClr val="black"/>
                </a:solidFill>
              </a:rPr>
              <a:t>, </a:t>
            </a:r>
            <a:r>
              <a:rPr lang="en-US" altLang="ja-JP" b="0" dirty="0" smtClean="0">
                <a:solidFill>
                  <a:prstClr val="black"/>
                </a:solidFill>
              </a:rPr>
              <a:t>engineers </a:t>
            </a:r>
            <a:r>
              <a:rPr lang="en-US" altLang="ja-JP" b="0" dirty="0">
                <a:solidFill>
                  <a:prstClr val="black"/>
                </a:solidFill>
              </a:rPr>
              <a:t>and s</a:t>
            </a:r>
            <a:r>
              <a:rPr lang="en-US" altLang="ja-JP" b="0" dirty="0" smtClean="0">
                <a:solidFill>
                  <a:prstClr val="black"/>
                </a:solidFill>
              </a:rPr>
              <a:t>tudents for two experiments,</a:t>
            </a:r>
            <a:endParaRPr lang="en-US" altLang="ja-JP" b="0" dirty="0"/>
          </a:p>
          <a:p>
            <a:pPr marL="0" indent="0">
              <a:buNone/>
            </a:pPr>
            <a:r>
              <a:rPr lang="en-US" altLang="ja-JP" b="0" i="1" dirty="0">
                <a:solidFill>
                  <a:srgbClr val="C00000"/>
                </a:solidFill>
              </a:rPr>
              <a:t>#3</a:t>
            </a:r>
            <a:r>
              <a:rPr lang="en-US" altLang="ja-JP" b="0" dirty="0">
                <a:solidFill>
                  <a:prstClr val="black"/>
                </a:solidFill>
              </a:rPr>
              <a:t>: </a:t>
            </a:r>
            <a:r>
              <a:rPr lang="en-US" altLang="ja-JP" b="0" dirty="0" smtClean="0">
                <a:solidFill>
                  <a:prstClr val="black"/>
                </a:solidFill>
              </a:rPr>
              <a:t>including subcontracted specialist to support acc. </a:t>
            </a:r>
            <a:r>
              <a:rPr lang="en-US" altLang="ja-JP" b="0" dirty="0">
                <a:solidFill>
                  <a:prstClr val="black"/>
                </a:solidFill>
              </a:rPr>
              <a:t>&amp;</a:t>
            </a:r>
            <a:r>
              <a:rPr lang="en-US" altLang="ja-JP" b="0" dirty="0" smtClean="0">
                <a:solidFill>
                  <a:prstClr val="black"/>
                </a:solidFill>
              </a:rPr>
              <a:t> exp.  activities</a:t>
            </a:r>
            <a:endParaRPr lang="ja-JP" altLang="en-US" b="0" dirty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754646"/>
              </p:ext>
            </p:extLst>
          </p:nvPr>
        </p:nvGraphicFramePr>
        <p:xfrm>
          <a:off x="290601" y="1753553"/>
          <a:ext cx="8417488" cy="3281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059"/>
                <a:gridCol w="1914973"/>
                <a:gridCol w="1612610"/>
                <a:gridCol w="1713398"/>
                <a:gridCol w="1592448"/>
              </a:tblGrid>
              <a:tr h="705451">
                <a:tc>
                  <a:txBody>
                    <a:bodyPr/>
                    <a:lstStyle/>
                    <a:p>
                      <a:endParaRPr kumimoji="1" lang="ja-JP" altLang="en-US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Under construction</a:t>
                      </a:r>
                      <a:r>
                        <a:rPr kumimoji="1" lang="en-US" altLang="ja-JP" sz="16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Peak </a:t>
                      </a:r>
                      <a:r>
                        <a:rPr kumimoji="1" lang="en-US" altLang="ja-JP" sz="1600" b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(8</a:t>
                      </a:r>
                      <a:r>
                        <a:rPr kumimoji="1" lang="en-US" altLang="ja-JP" sz="16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Th year.)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Operation start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 year.)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operation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 year.)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 operation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 year.)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1226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Laboratory  </a:t>
                      </a:r>
                      <a:r>
                        <a:rPr kumimoji="1" lang="en-US" altLang="ja-JP" sz="1600" b="0" dirty="0" smtClean="0"/>
                        <a:t> Staffs </a:t>
                      </a:r>
                      <a:r>
                        <a:rPr kumimoji="1" lang="en-US" altLang="ja-JP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#1</a:t>
                      </a:r>
                      <a:endParaRPr kumimoji="1" lang="en-US" altLang="ja-JP" sz="1400" b="0" i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1,600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1,200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1,200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1,200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1226">
                <a:tc>
                  <a:txBody>
                    <a:bodyPr/>
                    <a:lstStyle/>
                    <a:p>
                      <a:r>
                        <a:rPr kumimoji="1" lang="en-US" altLang="ja-JP" sz="1600" b="0" dirty="0" smtClean="0"/>
                        <a:t>Experiment participants </a:t>
                      </a:r>
                      <a:r>
                        <a:rPr kumimoji="1" lang="en-US" altLang="ja-JP" sz="1400" b="0" i="1" dirty="0" smtClean="0">
                          <a:solidFill>
                            <a:srgbClr val="C00000"/>
                          </a:solidFill>
                        </a:rPr>
                        <a:t>#2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1,000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71226">
                <a:tc>
                  <a:txBody>
                    <a:bodyPr/>
                    <a:lstStyle/>
                    <a:p>
                      <a:r>
                        <a:rPr kumimoji="1" lang="en-US" altLang="ja-JP" sz="1600" b="0" dirty="0" smtClean="0"/>
                        <a:t>Laboratory Supporters  </a:t>
                      </a:r>
                      <a:r>
                        <a:rPr kumimoji="1" lang="en-US" altLang="ja-JP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#3</a:t>
                      </a:r>
                      <a:endParaRPr kumimoji="1" lang="en-US" altLang="ja-JP" sz="16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500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243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0" dirty="0" smtClean="0">
                          <a:solidFill>
                            <a:srgbClr val="3366FF"/>
                          </a:solidFill>
                        </a:rPr>
                        <a:t>Total</a:t>
                      </a:r>
                      <a:endParaRPr kumimoji="1" lang="ja-JP" altLang="en-US" sz="2800" b="0" dirty="0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rgbClr val="3366FF"/>
                          </a:solidFill>
                          <a:latin typeface="+mn-lt"/>
                        </a:rPr>
                        <a:t>2,400</a:t>
                      </a:r>
                      <a:endParaRPr kumimoji="1" lang="ja-JP" altLang="en-US" sz="2400" b="0" dirty="0">
                        <a:solidFill>
                          <a:srgbClr val="3366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rgbClr val="3366FF"/>
                          </a:solidFill>
                          <a:latin typeface="+mn-lt"/>
                        </a:rPr>
                        <a:t>2,200</a:t>
                      </a:r>
                      <a:endParaRPr kumimoji="1" lang="ja-JP" altLang="en-US" sz="2400" b="0" dirty="0">
                        <a:solidFill>
                          <a:srgbClr val="3366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rgbClr val="3366FF"/>
                          </a:solidFill>
                          <a:latin typeface="+mn-lt"/>
                        </a:rPr>
                        <a:t>2,400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rgbClr val="3366FF"/>
                          </a:solidFill>
                          <a:latin typeface="+mn-lt"/>
                        </a:rPr>
                        <a:t>2,700</a:t>
                      </a:r>
                      <a:endParaRPr kumimoji="1" lang="ja-JP" altLang="en-US" sz="2400" b="0" dirty="0">
                        <a:solidFill>
                          <a:srgbClr val="3366FF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844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>
          <a:xfrm>
            <a:off x="853206" y="1338966"/>
            <a:ext cx="7481455" cy="3844636"/>
          </a:xfrm>
        </p:spPr>
        <p:txBody>
          <a:bodyPr/>
          <a:lstStyle/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ja-JP" sz="2400" dirty="0">
                <a:solidFill>
                  <a:srgbClr val="3366FF"/>
                </a:solidFill>
                <a:latin typeface="Arial" charset="0"/>
              </a:rPr>
              <a:t>Basic requirements</a:t>
            </a:r>
            <a:r>
              <a:rPr lang="ja-JP" altLang="en-US" sz="2400" dirty="0">
                <a:solidFill>
                  <a:srgbClr val="3366FF"/>
                </a:solidFill>
                <a:latin typeface="Arial" charset="0"/>
              </a:rPr>
              <a:t>：</a:t>
            </a:r>
            <a:endParaRPr lang="en-US" altLang="ja-JP" sz="2400" dirty="0">
              <a:solidFill>
                <a:srgbClr val="3366FF"/>
              </a:solidFill>
              <a:latin typeface="Arial" charset="0"/>
            </a:endParaRPr>
          </a:p>
          <a:p>
            <a:pPr lvl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Luminosity  </a:t>
            </a:r>
            <a:r>
              <a:rPr lang="en-US" altLang="ja-JP" sz="1800" dirty="0">
                <a:latin typeface="Arial" charset="0"/>
                <a:sym typeface="Wingdings" charset="0"/>
              </a:rPr>
              <a:t>:</a:t>
            </a:r>
            <a:r>
              <a:rPr lang="en-US" altLang="ja-JP" sz="1800" dirty="0">
                <a:latin typeface="Arial" charset="0"/>
              </a:rPr>
              <a:t>  		</a:t>
            </a:r>
            <a:r>
              <a:rPr lang="en-US" altLang="ja-JP" sz="4800" baseline="-8000" dirty="0">
                <a:latin typeface="Arial" charset="0"/>
              </a:rPr>
              <a:t>∫</a:t>
            </a:r>
            <a:r>
              <a:rPr lang="en-US" altLang="ja-JP" sz="1800" i="1" dirty="0" err="1">
                <a:latin typeface="Trebuchet MS" charset="0"/>
              </a:rPr>
              <a:t>Ldt</a:t>
            </a:r>
            <a:r>
              <a:rPr lang="en-US" altLang="ja-JP" sz="1800" dirty="0">
                <a:latin typeface="Arial" charset="0"/>
              </a:rPr>
              <a:t> = 500 fb</a:t>
            </a:r>
            <a:r>
              <a:rPr lang="en-US" altLang="ja-JP" sz="1800" baseline="30000" dirty="0">
                <a:latin typeface="Arial" charset="0"/>
              </a:rPr>
              <a:t>-1</a:t>
            </a:r>
            <a:r>
              <a:rPr lang="en-US" altLang="ja-JP" sz="1800" dirty="0">
                <a:latin typeface="Arial" charset="0"/>
              </a:rPr>
              <a:t> in 4 years </a:t>
            </a:r>
          </a:p>
          <a:p>
            <a:pPr lvl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 err="1">
                <a:latin typeface="Arial" charset="0"/>
              </a:rPr>
              <a:t>E</a:t>
            </a:r>
            <a:r>
              <a:rPr lang="en-US" altLang="ja-JP" sz="1800" baseline="-25000" dirty="0" err="1">
                <a:latin typeface="Arial" charset="0"/>
              </a:rPr>
              <a:t>cm</a:t>
            </a:r>
            <a:r>
              <a:rPr lang="en-US" altLang="ja-JP" sz="1800" dirty="0">
                <a:latin typeface="Arial" charset="0"/>
              </a:rPr>
              <a:t> </a:t>
            </a:r>
            <a:r>
              <a:rPr lang="en-US" altLang="ja-JP" sz="1800" dirty="0">
                <a:latin typeface="Arial" charset="0"/>
                <a:sym typeface="Wingdings"/>
              </a:rPr>
              <a:t>: 			</a:t>
            </a:r>
            <a:r>
              <a:rPr lang="en-US" altLang="ja-JP" sz="1800" dirty="0">
                <a:latin typeface="Arial" charset="0"/>
              </a:rPr>
              <a:t>200 – 500 </a:t>
            </a:r>
            <a:r>
              <a:rPr lang="en-US" altLang="ja-JP" sz="1800" dirty="0" err="1">
                <a:latin typeface="Arial" charset="0"/>
              </a:rPr>
              <a:t>GeV</a:t>
            </a:r>
            <a:r>
              <a:rPr lang="en-US" altLang="ja-JP" sz="1800" dirty="0">
                <a:latin typeface="Arial" charset="0"/>
              </a:rPr>
              <a:t> and the ability to scan</a:t>
            </a:r>
          </a:p>
          <a:p>
            <a:pPr lvl="1" eaLnBrk="1" hangingPunct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E stability and precision: 	&lt; 0.1%</a:t>
            </a:r>
          </a:p>
          <a:p>
            <a:pPr lvl="1" eaLnBrk="1" hangingPunct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Electron polarization: 	&gt; 80%</a:t>
            </a:r>
            <a:endParaRPr lang="en-US" altLang="ja-JP" sz="2000" dirty="0">
              <a:latin typeface="Arial" charset="0"/>
            </a:endParaRP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ja-JP" sz="2400" dirty="0">
                <a:solidFill>
                  <a:srgbClr val="3366FF"/>
                </a:solidFill>
                <a:latin typeface="Arial" charset="0"/>
              </a:rPr>
              <a:t>Extension capability</a:t>
            </a:r>
            <a:r>
              <a:rPr lang="ja-JP" altLang="en-US" sz="2400" dirty="0">
                <a:solidFill>
                  <a:srgbClr val="3366FF"/>
                </a:solidFill>
                <a:latin typeface="Arial" charset="0"/>
              </a:rPr>
              <a:t>：</a:t>
            </a:r>
            <a:endParaRPr lang="en-US" altLang="ja-JP" sz="2400" dirty="0">
              <a:solidFill>
                <a:srgbClr val="3366FF"/>
              </a:solidFill>
              <a:latin typeface="Arial" charset="0"/>
            </a:endParaRPr>
          </a:p>
          <a:p>
            <a:pPr lvl="1">
              <a:lnSpc>
                <a:spcPct val="80000"/>
              </a:lnSpc>
              <a:spcAft>
                <a:spcPct val="30000"/>
              </a:spcAft>
            </a:pPr>
            <a:r>
              <a:rPr lang="en-US" altLang="ja-JP" sz="1800" dirty="0">
                <a:latin typeface="Arial" charset="0"/>
              </a:rPr>
              <a:t>Energy upgrade: 		500  </a:t>
            </a:r>
            <a:r>
              <a:rPr lang="en-US" altLang="ja-JP" sz="1800" dirty="0">
                <a:latin typeface="Arial" charset="0"/>
                <a:sym typeface="Wingdings"/>
              </a:rPr>
              <a:t></a:t>
            </a:r>
            <a:r>
              <a:rPr lang="en-US" altLang="ja-JP" sz="1800" dirty="0">
                <a:latin typeface="Arial" charset="0"/>
              </a:rPr>
              <a:t> 1,000 </a:t>
            </a:r>
            <a:r>
              <a:rPr lang="en-US" altLang="ja-JP" sz="1800" dirty="0" err="1">
                <a:latin typeface="Arial" charset="0"/>
              </a:rPr>
              <a:t>GeV</a:t>
            </a:r>
            <a:endParaRPr lang="en-US" altLang="ja-JP" sz="1800" dirty="0">
              <a:latin typeface="Arial" charset="0"/>
            </a:endParaRPr>
          </a:p>
        </p:txBody>
      </p:sp>
      <p:sp>
        <p:nvSpPr>
          <p:cNvPr id="717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defRPr/>
            </a:pPr>
            <a:r>
              <a:rPr lang="en-US" altLang="ja-JP" b="1" dirty="0" smtClean="0">
                <a:latin typeface="Arial" charset="0"/>
              </a:rPr>
              <a:t>Requirements from Physics Exp.</a:t>
            </a:r>
            <a:endParaRPr lang="en-US" altLang="ja-JP" b="1" dirty="0">
              <a:solidFill>
                <a:srgbClr val="3366FF"/>
              </a:solidFill>
              <a:latin typeface="Arial" charset="0"/>
            </a:endParaRPr>
          </a:p>
        </p:txBody>
      </p:sp>
      <p:sp>
        <p:nvSpPr>
          <p:cNvPr id="25601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200" dirty="0"/>
              <a:t>A. Yamamoto, 13/05/27</a:t>
            </a:r>
          </a:p>
        </p:txBody>
      </p:sp>
      <p:sp>
        <p:nvSpPr>
          <p:cNvPr id="256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kumimoji="0" lang="en-US" altLang="ja-JP" sz="1100" dirty="0">
                <a:solidFill>
                  <a:srgbClr val="23346C"/>
                </a:solidFill>
              </a:rPr>
              <a:t>ILC Technical Status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76" indent="-285721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6EC52A-7C5D-A740-A5E6-E98570762347}" type="slidenum">
              <a:rPr kumimoji="0" lang="en-US" altLang="ja-JP" sz="1400"/>
              <a:pPr/>
              <a:t>5</a:t>
            </a:fld>
            <a:endParaRPr kumimoji="0" lang="en-US" altLang="ja-JP" sz="140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174015" y="4413809"/>
            <a:ext cx="8681239" cy="1813842"/>
            <a:chOff x="-18918" y="4196953"/>
            <a:chExt cx="9306969" cy="2209800"/>
          </a:xfrm>
          <a:solidFill>
            <a:srgbClr val="CCFFCC"/>
          </a:solidFill>
        </p:grpSpPr>
        <p:pic>
          <p:nvPicPr>
            <p:cNvPr id="8" name="図 7" descr="ILC2011_01color_110716.pdf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836" b="16240"/>
            <a:stretch/>
          </p:blipFill>
          <p:spPr>
            <a:xfrm>
              <a:off x="3282" y="4196953"/>
              <a:ext cx="9144000" cy="2209800"/>
            </a:xfrm>
            <a:prstGeom prst="rect">
              <a:avLst/>
            </a:prstGeom>
            <a:grpFill/>
          </p:spPr>
        </p:pic>
        <p:cxnSp>
          <p:nvCxnSpPr>
            <p:cNvPr id="9" name="直線矢印コネクタ 8"/>
            <p:cNvCxnSpPr>
              <a:cxnSpLocks noChangeShapeType="1"/>
            </p:cNvCxnSpPr>
            <p:nvPr/>
          </p:nvCxnSpPr>
          <p:spPr bwMode="auto">
            <a:xfrm rot="10800000" flipV="1">
              <a:off x="5417178" y="5809480"/>
              <a:ext cx="533400" cy="76200"/>
            </a:xfrm>
            <a:prstGeom prst="straightConnector1">
              <a:avLst/>
            </a:prstGeom>
            <a:grp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10" name="フリーフォーム 9"/>
            <p:cNvSpPr/>
            <p:nvPr/>
          </p:nvSpPr>
          <p:spPr>
            <a:xfrm>
              <a:off x="3774811" y="5384998"/>
              <a:ext cx="504056" cy="144016"/>
            </a:xfrm>
            <a:custGeom>
              <a:avLst/>
              <a:gdLst>
                <a:gd name="connsiteX0" fmla="*/ 727011 w 727011"/>
                <a:gd name="connsiteY0" fmla="*/ 0 h 570542"/>
                <a:gd name="connsiteX1" fmla="*/ 625781 w 727011"/>
                <a:gd name="connsiteY1" fmla="*/ 18405 h 570542"/>
                <a:gd name="connsiteX2" fmla="*/ 570565 w 727011"/>
                <a:gd name="connsiteY2" fmla="*/ 64416 h 570542"/>
                <a:gd name="connsiteX3" fmla="*/ 506147 w 727011"/>
                <a:gd name="connsiteY3" fmla="*/ 174843 h 570542"/>
                <a:gd name="connsiteX4" fmla="*/ 432525 w 727011"/>
                <a:gd name="connsiteY4" fmla="*/ 331282 h 570542"/>
                <a:gd name="connsiteX5" fmla="*/ 322093 w 727011"/>
                <a:gd name="connsiteY5" fmla="*/ 460114 h 570542"/>
                <a:gd name="connsiteX6" fmla="*/ 174851 w 727011"/>
                <a:gd name="connsiteY6" fmla="*/ 533732 h 570542"/>
                <a:gd name="connsiteX7" fmla="*/ 0 w 727011"/>
                <a:gd name="connsiteY7" fmla="*/ 570542 h 570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27011" h="570542">
                  <a:moveTo>
                    <a:pt x="727011" y="0"/>
                  </a:moveTo>
                  <a:cubicBezTo>
                    <a:pt x="689433" y="3834"/>
                    <a:pt x="651855" y="7669"/>
                    <a:pt x="625781" y="18405"/>
                  </a:cubicBezTo>
                  <a:cubicBezTo>
                    <a:pt x="599707" y="29141"/>
                    <a:pt x="590504" y="38343"/>
                    <a:pt x="570565" y="64416"/>
                  </a:cubicBezTo>
                  <a:cubicBezTo>
                    <a:pt x="550626" y="90489"/>
                    <a:pt x="529154" y="130365"/>
                    <a:pt x="506147" y="174843"/>
                  </a:cubicBezTo>
                  <a:cubicBezTo>
                    <a:pt x="483140" y="219321"/>
                    <a:pt x="463201" y="283737"/>
                    <a:pt x="432525" y="331282"/>
                  </a:cubicBezTo>
                  <a:cubicBezTo>
                    <a:pt x="401849" y="378827"/>
                    <a:pt x="365039" y="426372"/>
                    <a:pt x="322093" y="460114"/>
                  </a:cubicBezTo>
                  <a:cubicBezTo>
                    <a:pt x="279147" y="493856"/>
                    <a:pt x="228533" y="515327"/>
                    <a:pt x="174851" y="533732"/>
                  </a:cubicBezTo>
                  <a:cubicBezTo>
                    <a:pt x="121169" y="552137"/>
                    <a:pt x="60584" y="561339"/>
                    <a:pt x="0" y="570542"/>
                  </a:cubicBezTo>
                </a:path>
              </a:pathLst>
            </a:custGeom>
            <a:grpFill/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5993242" y="5737472"/>
              <a:ext cx="76200" cy="76200"/>
            </a:xfrm>
            <a:prstGeom prst="ellipse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solidFill>
                  <a:srgbClr val="FFFFFF"/>
                </a:solidFill>
                <a:cs typeface="ＭＳ Ｐゴシック" pitchFamily="-60" charset="-128"/>
              </a:endParaRPr>
            </a:p>
          </p:txBody>
        </p:sp>
        <p:sp>
          <p:nvSpPr>
            <p:cNvPr id="12" name="フリーフォーム 11"/>
            <p:cNvSpPr/>
            <p:nvPr/>
          </p:nvSpPr>
          <p:spPr>
            <a:xfrm>
              <a:off x="4854930" y="5457006"/>
              <a:ext cx="504056" cy="424482"/>
            </a:xfrm>
            <a:custGeom>
              <a:avLst/>
              <a:gdLst>
                <a:gd name="connsiteX0" fmla="*/ 694267 w 694267"/>
                <a:gd name="connsiteY0" fmla="*/ 457200 h 457200"/>
                <a:gd name="connsiteX1" fmla="*/ 499534 w 694267"/>
                <a:gd name="connsiteY1" fmla="*/ 448733 h 457200"/>
                <a:gd name="connsiteX2" fmla="*/ 381000 w 694267"/>
                <a:gd name="connsiteY2" fmla="*/ 431800 h 457200"/>
                <a:gd name="connsiteX3" fmla="*/ 296334 w 694267"/>
                <a:gd name="connsiteY3" fmla="*/ 389467 h 457200"/>
                <a:gd name="connsiteX4" fmla="*/ 211667 w 694267"/>
                <a:gd name="connsiteY4" fmla="*/ 304800 h 457200"/>
                <a:gd name="connsiteX5" fmla="*/ 76200 w 694267"/>
                <a:gd name="connsiteY5" fmla="*/ 143933 h 457200"/>
                <a:gd name="connsiteX6" fmla="*/ 0 w 694267"/>
                <a:gd name="connsiteY6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4267" h="457200">
                  <a:moveTo>
                    <a:pt x="694267" y="457200"/>
                  </a:moveTo>
                  <a:cubicBezTo>
                    <a:pt x="623006" y="455083"/>
                    <a:pt x="551745" y="452966"/>
                    <a:pt x="499534" y="448733"/>
                  </a:cubicBezTo>
                  <a:cubicBezTo>
                    <a:pt x="447323" y="444500"/>
                    <a:pt x="414867" y="441678"/>
                    <a:pt x="381000" y="431800"/>
                  </a:cubicBezTo>
                  <a:cubicBezTo>
                    <a:pt x="347133" y="421922"/>
                    <a:pt x="324556" y="410634"/>
                    <a:pt x="296334" y="389467"/>
                  </a:cubicBezTo>
                  <a:cubicBezTo>
                    <a:pt x="268112" y="368300"/>
                    <a:pt x="248356" y="345722"/>
                    <a:pt x="211667" y="304800"/>
                  </a:cubicBezTo>
                  <a:cubicBezTo>
                    <a:pt x="174978" y="263878"/>
                    <a:pt x="111478" y="194733"/>
                    <a:pt x="76200" y="143933"/>
                  </a:cubicBezTo>
                  <a:cubicBezTo>
                    <a:pt x="40922" y="93133"/>
                    <a:pt x="20461" y="46566"/>
                    <a:pt x="0" y="0"/>
                  </a:cubicBezTo>
                </a:path>
              </a:pathLst>
            </a:custGeom>
            <a:grpFill/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4745826" y="4451475"/>
              <a:ext cx="576064" cy="360040"/>
            </a:xfrm>
            <a:custGeom>
              <a:avLst/>
              <a:gdLst>
                <a:gd name="connsiteX0" fmla="*/ 0 w 753534"/>
                <a:gd name="connsiteY0" fmla="*/ 2822 h 536222"/>
                <a:gd name="connsiteX1" fmla="*/ 143934 w 753534"/>
                <a:gd name="connsiteY1" fmla="*/ 2822 h 536222"/>
                <a:gd name="connsiteX2" fmla="*/ 287867 w 753534"/>
                <a:gd name="connsiteY2" fmla="*/ 19755 h 536222"/>
                <a:gd name="connsiteX3" fmla="*/ 406400 w 753534"/>
                <a:gd name="connsiteY3" fmla="*/ 70555 h 536222"/>
                <a:gd name="connsiteX4" fmla="*/ 533400 w 753534"/>
                <a:gd name="connsiteY4" fmla="*/ 163688 h 536222"/>
                <a:gd name="connsiteX5" fmla="*/ 635000 w 753534"/>
                <a:gd name="connsiteY5" fmla="*/ 282222 h 536222"/>
                <a:gd name="connsiteX6" fmla="*/ 719667 w 753534"/>
                <a:gd name="connsiteY6" fmla="*/ 434622 h 536222"/>
                <a:gd name="connsiteX7" fmla="*/ 753534 w 753534"/>
                <a:gd name="connsiteY7" fmla="*/ 536222 h 536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3534" h="536222">
                  <a:moveTo>
                    <a:pt x="0" y="2822"/>
                  </a:moveTo>
                  <a:cubicBezTo>
                    <a:pt x="47978" y="1411"/>
                    <a:pt x="95956" y="0"/>
                    <a:pt x="143934" y="2822"/>
                  </a:cubicBezTo>
                  <a:cubicBezTo>
                    <a:pt x="191912" y="5644"/>
                    <a:pt x="244123" y="8466"/>
                    <a:pt x="287867" y="19755"/>
                  </a:cubicBezTo>
                  <a:cubicBezTo>
                    <a:pt x="331611" y="31044"/>
                    <a:pt x="365478" y="46566"/>
                    <a:pt x="406400" y="70555"/>
                  </a:cubicBezTo>
                  <a:cubicBezTo>
                    <a:pt x="447322" y="94544"/>
                    <a:pt x="495300" y="128410"/>
                    <a:pt x="533400" y="163688"/>
                  </a:cubicBezTo>
                  <a:cubicBezTo>
                    <a:pt x="571500" y="198966"/>
                    <a:pt x="603956" y="237066"/>
                    <a:pt x="635000" y="282222"/>
                  </a:cubicBezTo>
                  <a:cubicBezTo>
                    <a:pt x="666044" y="327378"/>
                    <a:pt x="699911" y="392289"/>
                    <a:pt x="719667" y="434622"/>
                  </a:cubicBezTo>
                  <a:cubicBezTo>
                    <a:pt x="739423" y="476955"/>
                    <a:pt x="746478" y="506588"/>
                    <a:pt x="753534" y="536222"/>
                  </a:cubicBezTo>
                </a:path>
              </a:pathLst>
            </a:custGeom>
            <a:grpFill/>
            <a:ln>
              <a:solidFill>
                <a:srgbClr val="3366FF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 rot="540000" flipV="1">
              <a:off x="56025" y="4847040"/>
              <a:ext cx="515938" cy="365125"/>
            </a:xfrm>
            <a:custGeom>
              <a:avLst/>
              <a:gdLst>
                <a:gd name="connsiteX0" fmla="*/ 517173 w 517173"/>
                <a:gd name="connsiteY0" fmla="*/ 261055 h 364066"/>
                <a:gd name="connsiteX1" fmla="*/ 381706 w 517173"/>
                <a:gd name="connsiteY1" fmla="*/ 244122 h 364066"/>
                <a:gd name="connsiteX2" fmla="*/ 335139 w 517173"/>
                <a:gd name="connsiteY2" fmla="*/ 252589 h 364066"/>
                <a:gd name="connsiteX3" fmla="*/ 305506 w 517173"/>
                <a:gd name="connsiteY3" fmla="*/ 282222 h 364066"/>
                <a:gd name="connsiteX4" fmla="*/ 280106 w 517173"/>
                <a:gd name="connsiteY4" fmla="*/ 320322 h 364066"/>
                <a:gd name="connsiteX5" fmla="*/ 233539 w 517173"/>
                <a:gd name="connsiteY5" fmla="*/ 354189 h 364066"/>
                <a:gd name="connsiteX6" fmla="*/ 170039 w 517173"/>
                <a:gd name="connsiteY6" fmla="*/ 362655 h 364066"/>
                <a:gd name="connsiteX7" fmla="*/ 93839 w 517173"/>
                <a:gd name="connsiteY7" fmla="*/ 345722 h 364066"/>
                <a:gd name="connsiteX8" fmla="*/ 34573 w 517173"/>
                <a:gd name="connsiteY8" fmla="*/ 299155 h 364066"/>
                <a:gd name="connsiteX9" fmla="*/ 4939 w 517173"/>
                <a:gd name="connsiteY9" fmla="*/ 239889 h 364066"/>
                <a:gd name="connsiteX10" fmla="*/ 4939 w 517173"/>
                <a:gd name="connsiteY10" fmla="*/ 172155 h 364066"/>
                <a:gd name="connsiteX11" fmla="*/ 21873 w 517173"/>
                <a:gd name="connsiteY11" fmla="*/ 112889 h 364066"/>
                <a:gd name="connsiteX12" fmla="*/ 51506 w 517173"/>
                <a:gd name="connsiteY12" fmla="*/ 70555 h 364066"/>
                <a:gd name="connsiteX13" fmla="*/ 106539 w 517173"/>
                <a:gd name="connsiteY13" fmla="*/ 32455 h 364066"/>
                <a:gd name="connsiteX14" fmla="*/ 208139 w 517173"/>
                <a:gd name="connsiteY14" fmla="*/ 7055 h 364066"/>
                <a:gd name="connsiteX15" fmla="*/ 322439 w 517173"/>
                <a:gd name="connsiteY15" fmla="*/ 2822 h 364066"/>
                <a:gd name="connsiteX16" fmla="*/ 491773 w 517173"/>
                <a:gd name="connsiteY16" fmla="*/ 23989 h 36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7173" h="364066">
                  <a:moveTo>
                    <a:pt x="517173" y="261055"/>
                  </a:moveTo>
                  <a:cubicBezTo>
                    <a:pt x="464609" y="253294"/>
                    <a:pt x="412045" y="245533"/>
                    <a:pt x="381706" y="244122"/>
                  </a:cubicBezTo>
                  <a:cubicBezTo>
                    <a:pt x="351367" y="242711"/>
                    <a:pt x="347839" y="246239"/>
                    <a:pt x="335139" y="252589"/>
                  </a:cubicBezTo>
                  <a:cubicBezTo>
                    <a:pt x="322439" y="258939"/>
                    <a:pt x="314678" y="270933"/>
                    <a:pt x="305506" y="282222"/>
                  </a:cubicBezTo>
                  <a:cubicBezTo>
                    <a:pt x="296334" y="293511"/>
                    <a:pt x="292100" y="308328"/>
                    <a:pt x="280106" y="320322"/>
                  </a:cubicBezTo>
                  <a:cubicBezTo>
                    <a:pt x="268112" y="332316"/>
                    <a:pt x="251884" y="347134"/>
                    <a:pt x="233539" y="354189"/>
                  </a:cubicBezTo>
                  <a:cubicBezTo>
                    <a:pt x="215195" y="361245"/>
                    <a:pt x="193322" y="364066"/>
                    <a:pt x="170039" y="362655"/>
                  </a:cubicBezTo>
                  <a:cubicBezTo>
                    <a:pt x="146756" y="361244"/>
                    <a:pt x="116417" y="356305"/>
                    <a:pt x="93839" y="345722"/>
                  </a:cubicBezTo>
                  <a:cubicBezTo>
                    <a:pt x="71261" y="335139"/>
                    <a:pt x="49390" y="316794"/>
                    <a:pt x="34573" y="299155"/>
                  </a:cubicBezTo>
                  <a:cubicBezTo>
                    <a:pt x="19756" y="281516"/>
                    <a:pt x="9878" y="261056"/>
                    <a:pt x="4939" y="239889"/>
                  </a:cubicBezTo>
                  <a:cubicBezTo>
                    <a:pt x="0" y="218722"/>
                    <a:pt x="2117" y="193322"/>
                    <a:pt x="4939" y="172155"/>
                  </a:cubicBezTo>
                  <a:cubicBezTo>
                    <a:pt x="7761" y="150988"/>
                    <a:pt x="14112" y="129822"/>
                    <a:pt x="21873" y="112889"/>
                  </a:cubicBezTo>
                  <a:cubicBezTo>
                    <a:pt x="29634" y="95956"/>
                    <a:pt x="37395" y="83961"/>
                    <a:pt x="51506" y="70555"/>
                  </a:cubicBezTo>
                  <a:cubicBezTo>
                    <a:pt x="65617" y="57149"/>
                    <a:pt x="80434" y="43038"/>
                    <a:pt x="106539" y="32455"/>
                  </a:cubicBezTo>
                  <a:cubicBezTo>
                    <a:pt x="132644" y="21872"/>
                    <a:pt x="172156" y="11994"/>
                    <a:pt x="208139" y="7055"/>
                  </a:cubicBezTo>
                  <a:cubicBezTo>
                    <a:pt x="244122" y="2116"/>
                    <a:pt x="275167" y="0"/>
                    <a:pt x="322439" y="2822"/>
                  </a:cubicBezTo>
                  <a:cubicBezTo>
                    <a:pt x="369711" y="5644"/>
                    <a:pt x="430742" y="14816"/>
                    <a:pt x="491773" y="23989"/>
                  </a:cubicBezTo>
                </a:path>
              </a:pathLst>
            </a:custGeom>
            <a:noFill/>
            <a:ln>
              <a:solidFill>
                <a:srgbClr val="3366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6" name="フリーフォーム 15"/>
            <p:cNvSpPr/>
            <p:nvPr/>
          </p:nvSpPr>
          <p:spPr>
            <a:xfrm rot="180000">
              <a:off x="3057907" y="5623536"/>
              <a:ext cx="864096" cy="144016"/>
            </a:xfrm>
            <a:custGeom>
              <a:avLst/>
              <a:gdLst>
                <a:gd name="connsiteX0" fmla="*/ 0 w 1227667"/>
                <a:gd name="connsiteY0" fmla="*/ 0 h 350661"/>
                <a:gd name="connsiteX1" fmla="*/ 165100 w 1227667"/>
                <a:gd name="connsiteY1" fmla="*/ 16933 h 350661"/>
                <a:gd name="connsiteX2" fmla="*/ 237067 w 1227667"/>
                <a:gd name="connsiteY2" fmla="*/ 29633 h 350661"/>
                <a:gd name="connsiteX3" fmla="*/ 296334 w 1227667"/>
                <a:gd name="connsiteY3" fmla="*/ 80433 h 350661"/>
                <a:gd name="connsiteX4" fmla="*/ 385234 w 1227667"/>
                <a:gd name="connsiteY4" fmla="*/ 249766 h 350661"/>
                <a:gd name="connsiteX5" fmla="*/ 461434 w 1227667"/>
                <a:gd name="connsiteY5" fmla="*/ 313266 h 350661"/>
                <a:gd name="connsiteX6" fmla="*/ 647700 w 1227667"/>
                <a:gd name="connsiteY6" fmla="*/ 342900 h 350661"/>
                <a:gd name="connsiteX7" fmla="*/ 745067 w 1227667"/>
                <a:gd name="connsiteY7" fmla="*/ 266700 h 350661"/>
                <a:gd name="connsiteX8" fmla="*/ 817034 w 1227667"/>
                <a:gd name="connsiteY8" fmla="*/ 165100 h 350661"/>
                <a:gd name="connsiteX9" fmla="*/ 876300 w 1227667"/>
                <a:gd name="connsiteY9" fmla="*/ 135466 h 350661"/>
                <a:gd name="connsiteX10" fmla="*/ 982134 w 1227667"/>
                <a:gd name="connsiteY10" fmla="*/ 139700 h 350661"/>
                <a:gd name="connsiteX11" fmla="*/ 1227667 w 1227667"/>
                <a:gd name="connsiteY11" fmla="*/ 169333 h 350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27667" h="350661">
                  <a:moveTo>
                    <a:pt x="0" y="0"/>
                  </a:moveTo>
                  <a:lnTo>
                    <a:pt x="165100" y="16933"/>
                  </a:lnTo>
                  <a:cubicBezTo>
                    <a:pt x="204611" y="21872"/>
                    <a:pt x="215195" y="19050"/>
                    <a:pt x="237067" y="29633"/>
                  </a:cubicBezTo>
                  <a:cubicBezTo>
                    <a:pt x="258939" y="40216"/>
                    <a:pt x="271640" y="43744"/>
                    <a:pt x="296334" y="80433"/>
                  </a:cubicBezTo>
                  <a:cubicBezTo>
                    <a:pt x="321028" y="117122"/>
                    <a:pt x="357717" y="210961"/>
                    <a:pt x="385234" y="249766"/>
                  </a:cubicBezTo>
                  <a:cubicBezTo>
                    <a:pt x="412751" y="288572"/>
                    <a:pt x="417690" y="297744"/>
                    <a:pt x="461434" y="313266"/>
                  </a:cubicBezTo>
                  <a:cubicBezTo>
                    <a:pt x="505178" y="328788"/>
                    <a:pt x="600428" y="350661"/>
                    <a:pt x="647700" y="342900"/>
                  </a:cubicBezTo>
                  <a:cubicBezTo>
                    <a:pt x="694972" y="335139"/>
                    <a:pt x="716845" y="296333"/>
                    <a:pt x="745067" y="266700"/>
                  </a:cubicBezTo>
                  <a:cubicBezTo>
                    <a:pt x="773289" y="237067"/>
                    <a:pt x="795162" y="186972"/>
                    <a:pt x="817034" y="165100"/>
                  </a:cubicBezTo>
                  <a:cubicBezTo>
                    <a:pt x="838906" y="143228"/>
                    <a:pt x="848783" y="139699"/>
                    <a:pt x="876300" y="135466"/>
                  </a:cubicBezTo>
                  <a:cubicBezTo>
                    <a:pt x="903817" y="131233"/>
                    <a:pt x="923573" y="134056"/>
                    <a:pt x="982134" y="139700"/>
                  </a:cubicBezTo>
                  <a:cubicBezTo>
                    <a:pt x="1040695" y="145345"/>
                    <a:pt x="1134181" y="157339"/>
                    <a:pt x="1227667" y="169333"/>
                  </a:cubicBezTo>
                </a:path>
              </a:pathLst>
            </a:custGeom>
            <a:grpFill/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17" name="フリーフォーム 16"/>
            <p:cNvSpPr/>
            <p:nvPr/>
          </p:nvSpPr>
          <p:spPr>
            <a:xfrm rot="780000" flipV="1">
              <a:off x="3359541" y="5343925"/>
              <a:ext cx="944508" cy="256799"/>
            </a:xfrm>
            <a:custGeom>
              <a:avLst/>
              <a:gdLst>
                <a:gd name="connsiteX0" fmla="*/ 0 w 1532467"/>
                <a:gd name="connsiteY0" fmla="*/ 0 h 715433"/>
                <a:gd name="connsiteX1" fmla="*/ 334433 w 1532467"/>
                <a:gd name="connsiteY1" fmla="*/ 42333 h 715433"/>
                <a:gd name="connsiteX2" fmla="*/ 660400 w 1532467"/>
                <a:gd name="connsiteY2" fmla="*/ 80433 h 715433"/>
                <a:gd name="connsiteX3" fmla="*/ 922867 w 1532467"/>
                <a:gd name="connsiteY3" fmla="*/ 110067 h 715433"/>
                <a:gd name="connsiteX4" fmla="*/ 1159933 w 1532467"/>
                <a:gd name="connsiteY4" fmla="*/ 139700 h 715433"/>
                <a:gd name="connsiteX5" fmla="*/ 1240367 w 1532467"/>
                <a:gd name="connsiteY5" fmla="*/ 160867 h 715433"/>
                <a:gd name="connsiteX6" fmla="*/ 1316567 w 1532467"/>
                <a:gd name="connsiteY6" fmla="*/ 190500 h 715433"/>
                <a:gd name="connsiteX7" fmla="*/ 1367367 w 1532467"/>
                <a:gd name="connsiteY7" fmla="*/ 270933 h 715433"/>
                <a:gd name="connsiteX8" fmla="*/ 1384300 w 1532467"/>
                <a:gd name="connsiteY8" fmla="*/ 364067 h 715433"/>
                <a:gd name="connsiteX9" fmla="*/ 1405467 w 1532467"/>
                <a:gd name="connsiteY9" fmla="*/ 495300 h 715433"/>
                <a:gd name="connsiteX10" fmla="*/ 1430867 w 1532467"/>
                <a:gd name="connsiteY10" fmla="*/ 579967 h 715433"/>
                <a:gd name="connsiteX11" fmla="*/ 1532467 w 1532467"/>
                <a:gd name="connsiteY11" fmla="*/ 715433 h 715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32467" h="715433">
                  <a:moveTo>
                    <a:pt x="0" y="0"/>
                  </a:moveTo>
                  <a:lnTo>
                    <a:pt x="334433" y="42333"/>
                  </a:lnTo>
                  <a:lnTo>
                    <a:pt x="660400" y="80433"/>
                  </a:lnTo>
                  <a:lnTo>
                    <a:pt x="922867" y="110067"/>
                  </a:lnTo>
                  <a:cubicBezTo>
                    <a:pt x="1006123" y="119945"/>
                    <a:pt x="1107016" y="131233"/>
                    <a:pt x="1159933" y="139700"/>
                  </a:cubicBezTo>
                  <a:cubicBezTo>
                    <a:pt x="1212850" y="148167"/>
                    <a:pt x="1214261" y="152400"/>
                    <a:pt x="1240367" y="160867"/>
                  </a:cubicBezTo>
                  <a:cubicBezTo>
                    <a:pt x="1266473" y="169334"/>
                    <a:pt x="1295400" y="172156"/>
                    <a:pt x="1316567" y="190500"/>
                  </a:cubicBezTo>
                  <a:cubicBezTo>
                    <a:pt x="1337734" y="208844"/>
                    <a:pt x="1356078" y="242005"/>
                    <a:pt x="1367367" y="270933"/>
                  </a:cubicBezTo>
                  <a:cubicBezTo>
                    <a:pt x="1378656" y="299861"/>
                    <a:pt x="1377950" y="326673"/>
                    <a:pt x="1384300" y="364067"/>
                  </a:cubicBezTo>
                  <a:cubicBezTo>
                    <a:pt x="1390650" y="401461"/>
                    <a:pt x="1397706" y="459317"/>
                    <a:pt x="1405467" y="495300"/>
                  </a:cubicBezTo>
                  <a:cubicBezTo>
                    <a:pt x="1413228" y="531283"/>
                    <a:pt x="1409700" y="543278"/>
                    <a:pt x="1430867" y="579967"/>
                  </a:cubicBezTo>
                  <a:cubicBezTo>
                    <a:pt x="1452034" y="616656"/>
                    <a:pt x="1492250" y="666044"/>
                    <a:pt x="1532467" y="715433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0" name="フリーフォーム 19"/>
            <p:cNvSpPr/>
            <p:nvPr/>
          </p:nvSpPr>
          <p:spPr>
            <a:xfrm>
              <a:off x="3875187" y="4463973"/>
              <a:ext cx="432048" cy="360040"/>
            </a:xfrm>
            <a:custGeom>
              <a:avLst/>
              <a:gdLst>
                <a:gd name="connsiteX0" fmla="*/ 800100 w 800100"/>
                <a:gd name="connsiteY0" fmla="*/ 2117 h 590551"/>
                <a:gd name="connsiteX1" fmla="*/ 694267 w 800100"/>
                <a:gd name="connsiteY1" fmla="*/ 2117 h 590551"/>
                <a:gd name="connsiteX2" fmla="*/ 592667 w 800100"/>
                <a:gd name="connsiteY2" fmla="*/ 14817 h 590551"/>
                <a:gd name="connsiteX3" fmla="*/ 465667 w 800100"/>
                <a:gd name="connsiteY3" fmla="*/ 48684 h 590551"/>
                <a:gd name="connsiteX4" fmla="*/ 381000 w 800100"/>
                <a:gd name="connsiteY4" fmla="*/ 95251 h 590551"/>
                <a:gd name="connsiteX5" fmla="*/ 254000 w 800100"/>
                <a:gd name="connsiteY5" fmla="*/ 192617 h 590551"/>
                <a:gd name="connsiteX6" fmla="*/ 118534 w 800100"/>
                <a:gd name="connsiteY6" fmla="*/ 349251 h 590551"/>
                <a:gd name="connsiteX7" fmla="*/ 38100 w 800100"/>
                <a:gd name="connsiteY7" fmla="*/ 476251 h 590551"/>
                <a:gd name="connsiteX8" fmla="*/ 0 w 800100"/>
                <a:gd name="connsiteY8" fmla="*/ 590551 h 590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00100" h="590551">
                  <a:moveTo>
                    <a:pt x="800100" y="2117"/>
                  </a:moveTo>
                  <a:cubicBezTo>
                    <a:pt x="764469" y="1058"/>
                    <a:pt x="728839" y="0"/>
                    <a:pt x="694267" y="2117"/>
                  </a:cubicBezTo>
                  <a:cubicBezTo>
                    <a:pt x="659695" y="4234"/>
                    <a:pt x="630767" y="7056"/>
                    <a:pt x="592667" y="14817"/>
                  </a:cubicBezTo>
                  <a:cubicBezTo>
                    <a:pt x="554567" y="22578"/>
                    <a:pt x="500945" y="35278"/>
                    <a:pt x="465667" y="48684"/>
                  </a:cubicBezTo>
                  <a:cubicBezTo>
                    <a:pt x="430389" y="62090"/>
                    <a:pt x="416278" y="71262"/>
                    <a:pt x="381000" y="95251"/>
                  </a:cubicBezTo>
                  <a:cubicBezTo>
                    <a:pt x="345722" y="119240"/>
                    <a:pt x="297744" y="150284"/>
                    <a:pt x="254000" y="192617"/>
                  </a:cubicBezTo>
                  <a:cubicBezTo>
                    <a:pt x="210256" y="234950"/>
                    <a:pt x="154517" y="301979"/>
                    <a:pt x="118534" y="349251"/>
                  </a:cubicBezTo>
                  <a:cubicBezTo>
                    <a:pt x="82551" y="396523"/>
                    <a:pt x="57856" y="436034"/>
                    <a:pt x="38100" y="476251"/>
                  </a:cubicBezTo>
                  <a:cubicBezTo>
                    <a:pt x="18344" y="516468"/>
                    <a:pt x="9172" y="553509"/>
                    <a:pt x="0" y="590551"/>
                  </a:cubicBez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1" name="フリーフォーム 20"/>
            <p:cNvSpPr/>
            <p:nvPr/>
          </p:nvSpPr>
          <p:spPr>
            <a:xfrm rot="20760000" flipV="1">
              <a:off x="5083182" y="5278997"/>
              <a:ext cx="936104" cy="216024"/>
            </a:xfrm>
            <a:custGeom>
              <a:avLst/>
              <a:gdLst>
                <a:gd name="connsiteX0" fmla="*/ 0 w 952500"/>
                <a:gd name="connsiteY0" fmla="*/ 190500 h 190500"/>
                <a:gd name="connsiteX1" fmla="*/ 55033 w 952500"/>
                <a:gd name="connsiteY1" fmla="*/ 118533 h 190500"/>
                <a:gd name="connsiteX2" fmla="*/ 105833 w 952500"/>
                <a:gd name="connsiteY2" fmla="*/ 97366 h 190500"/>
                <a:gd name="connsiteX3" fmla="*/ 198967 w 952500"/>
                <a:gd name="connsiteY3" fmla="*/ 80433 h 190500"/>
                <a:gd name="connsiteX4" fmla="*/ 355600 w 952500"/>
                <a:gd name="connsiteY4" fmla="*/ 63500 h 190500"/>
                <a:gd name="connsiteX5" fmla="*/ 673100 w 952500"/>
                <a:gd name="connsiteY5" fmla="*/ 29633 h 190500"/>
                <a:gd name="connsiteX6" fmla="*/ 952500 w 952500"/>
                <a:gd name="connsiteY6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00" h="190500">
                  <a:moveTo>
                    <a:pt x="0" y="190500"/>
                  </a:moveTo>
                  <a:cubicBezTo>
                    <a:pt x="18697" y="162277"/>
                    <a:pt x="37394" y="134055"/>
                    <a:pt x="55033" y="118533"/>
                  </a:cubicBezTo>
                  <a:cubicBezTo>
                    <a:pt x="72672" y="103011"/>
                    <a:pt x="81844" y="103716"/>
                    <a:pt x="105833" y="97366"/>
                  </a:cubicBezTo>
                  <a:cubicBezTo>
                    <a:pt x="129822" y="91016"/>
                    <a:pt x="157339" y="86077"/>
                    <a:pt x="198967" y="80433"/>
                  </a:cubicBezTo>
                  <a:cubicBezTo>
                    <a:pt x="240595" y="74789"/>
                    <a:pt x="355600" y="63500"/>
                    <a:pt x="355600" y="63500"/>
                  </a:cubicBezTo>
                  <a:lnTo>
                    <a:pt x="673100" y="29633"/>
                  </a:lnTo>
                  <a:lnTo>
                    <a:pt x="952500" y="0"/>
                  </a:ln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2" name="フリーフォーム 21"/>
            <p:cNvSpPr/>
            <p:nvPr/>
          </p:nvSpPr>
          <p:spPr>
            <a:xfrm rot="20820000" flipV="1">
              <a:off x="8195818" y="4970921"/>
              <a:ext cx="839787" cy="349250"/>
            </a:xfrm>
            <a:custGeom>
              <a:avLst/>
              <a:gdLst>
                <a:gd name="connsiteX0" fmla="*/ 283633 w 839611"/>
                <a:gd name="connsiteY0" fmla="*/ 325967 h 349250"/>
                <a:gd name="connsiteX1" fmla="*/ 368300 w 839611"/>
                <a:gd name="connsiteY1" fmla="*/ 313267 h 349250"/>
                <a:gd name="connsiteX2" fmla="*/ 440266 w 839611"/>
                <a:gd name="connsiteY2" fmla="*/ 304800 h 349250"/>
                <a:gd name="connsiteX3" fmla="*/ 503766 w 839611"/>
                <a:gd name="connsiteY3" fmla="*/ 300567 h 349250"/>
                <a:gd name="connsiteX4" fmla="*/ 567266 w 839611"/>
                <a:gd name="connsiteY4" fmla="*/ 309033 h 349250"/>
                <a:gd name="connsiteX5" fmla="*/ 626533 w 839611"/>
                <a:gd name="connsiteY5" fmla="*/ 334433 h 349250"/>
                <a:gd name="connsiteX6" fmla="*/ 673100 w 839611"/>
                <a:gd name="connsiteY6" fmla="*/ 347133 h 349250"/>
                <a:gd name="connsiteX7" fmla="*/ 732366 w 839611"/>
                <a:gd name="connsiteY7" fmla="*/ 342900 h 349250"/>
                <a:gd name="connsiteX8" fmla="*/ 791633 w 839611"/>
                <a:gd name="connsiteY8" fmla="*/ 309033 h 349250"/>
                <a:gd name="connsiteX9" fmla="*/ 821266 w 839611"/>
                <a:gd name="connsiteY9" fmla="*/ 262467 h 349250"/>
                <a:gd name="connsiteX10" fmla="*/ 838200 w 839611"/>
                <a:gd name="connsiteY10" fmla="*/ 198967 h 349250"/>
                <a:gd name="connsiteX11" fmla="*/ 829733 w 839611"/>
                <a:gd name="connsiteY11" fmla="*/ 131233 h 349250"/>
                <a:gd name="connsiteX12" fmla="*/ 804333 w 839611"/>
                <a:gd name="connsiteY12" fmla="*/ 93133 h 349250"/>
                <a:gd name="connsiteX13" fmla="*/ 762000 w 839611"/>
                <a:gd name="connsiteY13" fmla="*/ 55033 h 349250"/>
                <a:gd name="connsiteX14" fmla="*/ 685800 w 839611"/>
                <a:gd name="connsiteY14" fmla="*/ 12700 h 349250"/>
                <a:gd name="connsiteX15" fmla="*/ 592666 w 839611"/>
                <a:gd name="connsiteY15" fmla="*/ 4233 h 349250"/>
                <a:gd name="connsiteX16" fmla="*/ 478366 w 839611"/>
                <a:gd name="connsiteY16" fmla="*/ 4233 h 349250"/>
                <a:gd name="connsiteX17" fmla="*/ 287866 w 839611"/>
                <a:gd name="connsiteY17" fmla="*/ 29633 h 349250"/>
                <a:gd name="connsiteX18" fmla="*/ 0 w 839611"/>
                <a:gd name="connsiteY18" fmla="*/ 6350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39611" h="349250">
                  <a:moveTo>
                    <a:pt x="283633" y="325967"/>
                  </a:moveTo>
                  <a:lnTo>
                    <a:pt x="368300" y="313267"/>
                  </a:lnTo>
                  <a:cubicBezTo>
                    <a:pt x="394405" y="309739"/>
                    <a:pt x="417688" y="306917"/>
                    <a:pt x="440266" y="304800"/>
                  </a:cubicBezTo>
                  <a:cubicBezTo>
                    <a:pt x="462844" y="302683"/>
                    <a:pt x="482599" y="299862"/>
                    <a:pt x="503766" y="300567"/>
                  </a:cubicBezTo>
                  <a:cubicBezTo>
                    <a:pt x="524933" y="301273"/>
                    <a:pt x="546805" y="303389"/>
                    <a:pt x="567266" y="309033"/>
                  </a:cubicBezTo>
                  <a:cubicBezTo>
                    <a:pt x="587727" y="314677"/>
                    <a:pt x="608894" y="328083"/>
                    <a:pt x="626533" y="334433"/>
                  </a:cubicBezTo>
                  <a:cubicBezTo>
                    <a:pt x="644172" y="340783"/>
                    <a:pt x="655461" y="345722"/>
                    <a:pt x="673100" y="347133"/>
                  </a:cubicBezTo>
                  <a:cubicBezTo>
                    <a:pt x="690739" y="348544"/>
                    <a:pt x="712611" y="349250"/>
                    <a:pt x="732366" y="342900"/>
                  </a:cubicBezTo>
                  <a:cubicBezTo>
                    <a:pt x="752121" y="336550"/>
                    <a:pt x="776816" y="322439"/>
                    <a:pt x="791633" y="309033"/>
                  </a:cubicBezTo>
                  <a:cubicBezTo>
                    <a:pt x="806450" y="295628"/>
                    <a:pt x="813505" y="280811"/>
                    <a:pt x="821266" y="262467"/>
                  </a:cubicBezTo>
                  <a:cubicBezTo>
                    <a:pt x="829027" y="244123"/>
                    <a:pt x="836789" y="220839"/>
                    <a:pt x="838200" y="198967"/>
                  </a:cubicBezTo>
                  <a:cubicBezTo>
                    <a:pt x="839611" y="177095"/>
                    <a:pt x="835378" y="148872"/>
                    <a:pt x="829733" y="131233"/>
                  </a:cubicBezTo>
                  <a:cubicBezTo>
                    <a:pt x="824088" y="113594"/>
                    <a:pt x="815622" y="105833"/>
                    <a:pt x="804333" y="93133"/>
                  </a:cubicBezTo>
                  <a:cubicBezTo>
                    <a:pt x="793044" y="80433"/>
                    <a:pt x="781756" y="68439"/>
                    <a:pt x="762000" y="55033"/>
                  </a:cubicBezTo>
                  <a:cubicBezTo>
                    <a:pt x="742244" y="41627"/>
                    <a:pt x="714022" y="21167"/>
                    <a:pt x="685800" y="12700"/>
                  </a:cubicBezTo>
                  <a:cubicBezTo>
                    <a:pt x="657578" y="4233"/>
                    <a:pt x="627238" y="5644"/>
                    <a:pt x="592666" y="4233"/>
                  </a:cubicBezTo>
                  <a:cubicBezTo>
                    <a:pt x="558094" y="2822"/>
                    <a:pt x="529166" y="0"/>
                    <a:pt x="478366" y="4233"/>
                  </a:cubicBezTo>
                  <a:cubicBezTo>
                    <a:pt x="427566" y="8466"/>
                    <a:pt x="287866" y="29633"/>
                    <a:pt x="287866" y="29633"/>
                  </a:cubicBezTo>
                  <a:lnTo>
                    <a:pt x="0" y="63500"/>
                  </a:ln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3" name="フリーフォーム 22"/>
            <p:cNvSpPr/>
            <p:nvPr/>
          </p:nvSpPr>
          <p:spPr>
            <a:xfrm>
              <a:off x="6007058" y="5457006"/>
              <a:ext cx="1744663" cy="193675"/>
            </a:xfrm>
            <a:custGeom>
              <a:avLst/>
              <a:gdLst>
                <a:gd name="connsiteX0" fmla="*/ 1744133 w 1744133"/>
                <a:gd name="connsiteY0" fmla="*/ 0 h 194734"/>
                <a:gd name="connsiteX1" fmla="*/ 1621367 w 1744133"/>
                <a:gd name="connsiteY1" fmla="*/ 12700 h 194734"/>
                <a:gd name="connsiteX2" fmla="*/ 1439333 w 1744133"/>
                <a:gd name="connsiteY2" fmla="*/ 33867 h 194734"/>
                <a:gd name="connsiteX3" fmla="*/ 1244600 w 1744133"/>
                <a:gd name="connsiteY3" fmla="*/ 55034 h 194734"/>
                <a:gd name="connsiteX4" fmla="*/ 1079500 w 1744133"/>
                <a:gd name="connsiteY4" fmla="*/ 71967 h 194734"/>
                <a:gd name="connsiteX5" fmla="*/ 872067 w 1744133"/>
                <a:gd name="connsiteY5" fmla="*/ 97367 h 194734"/>
                <a:gd name="connsiteX6" fmla="*/ 643467 w 1744133"/>
                <a:gd name="connsiteY6" fmla="*/ 122767 h 194734"/>
                <a:gd name="connsiteX7" fmla="*/ 211667 w 1744133"/>
                <a:gd name="connsiteY7" fmla="*/ 173567 h 194734"/>
                <a:gd name="connsiteX8" fmla="*/ 0 w 1744133"/>
                <a:gd name="connsiteY8" fmla="*/ 194734 h 194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4133" h="194734">
                  <a:moveTo>
                    <a:pt x="1744133" y="0"/>
                  </a:moveTo>
                  <a:lnTo>
                    <a:pt x="1621367" y="12700"/>
                  </a:lnTo>
                  <a:lnTo>
                    <a:pt x="1439333" y="33867"/>
                  </a:lnTo>
                  <a:lnTo>
                    <a:pt x="1244600" y="55034"/>
                  </a:lnTo>
                  <a:lnTo>
                    <a:pt x="1079500" y="71967"/>
                  </a:lnTo>
                  <a:lnTo>
                    <a:pt x="872067" y="97367"/>
                  </a:lnTo>
                  <a:lnTo>
                    <a:pt x="643467" y="122767"/>
                  </a:lnTo>
                  <a:lnTo>
                    <a:pt x="211667" y="173567"/>
                  </a:lnTo>
                  <a:cubicBezTo>
                    <a:pt x="104423" y="185561"/>
                    <a:pt x="52211" y="190147"/>
                    <a:pt x="0" y="194734"/>
                  </a:cubicBez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4" name="フリーフォーム 23"/>
            <p:cNvSpPr/>
            <p:nvPr/>
          </p:nvSpPr>
          <p:spPr>
            <a:xfrm>
              <a:off x="4638906" y="5745038"/>
              <a:ext cx="587375" cy="72008"/>
            </a:xfrm>
            <a:custGeom>
              <a:avLst/>
              <a:gdLst>
                <a:gd name="connsiteX0" fmla="*/ 588434 w 588434"/>
                <a:gd name="connsiteY0" fmla="*/ 0 h 71967"/>
                <a:gd name="connsiteX1" fmla="*/ 461434 w 588434"/>
                <a:gd name="connsiteY1" fmla="*/ 16933 h 71967"/>
                <a:gd name="connsiteX2" fmla="*/ 461434 w 588434"/>
                <a:gd name="connsiteY2" fmla="*/ 16933 h 71967"/>
                <a:gd name="connsiteX3" fmla="*/ 313267 w 588434"/>
                <a:gd name="connsiteY3" fmla="*/ 33867 h 71967"/>
                <a:gd name="connsiteX4" fmla="*/ 152400 w 588434"/>
                <a:gd name="connsiteY4" fmla="*/ 55033 h 71967"/>
                <a:gd name="connsiteX5" fmla="*/ 0 w 588434"/>
                <a:gd name="connsiteY5" fmla="*/ 71967 h 71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434" h="71967">
                  <a:moveTo>
                    <a:pt x="588434" y="0"/>
                  </a:moveTo>
                  <a:lnTo>
                    <a:pt x="461434" y="16933"/>
                  </a:lnTo>
                  <a:lnTo>
                    <a:pt x="461434" y="16933"/>
                  </a:lnTo>
                  <a:lnTo>
                    <a:pt x="313267" y="33867"/>
                  </a:lnTo>
                  <a:lnTo>
                    <a:pt x="152400" y="55033"/>
                  </a:lnTo>
                  <a:cubicBezTo>
                    <a:pt x="100189" y="61383"/>
                    <a:pt x="50094" y="66675"/>
                    <a:pt x="0" y="71967"/>
                  </a:cubicBezTo>
                </a:path>
              </a:pathLst>
            </a:custGeom>
            <a:grp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5" name="フリーフォーム 24"/>
            <p:cNvSpPr/>
            <p:nvPr/>
          </p:nvSpPr>
          <p:spPr>
            <a:xfrm>
              <a:off x="3846818" y="5745038"/>
              <a:ext cx="614362" cy="80963"/>
            </a:xfrm>
            <a:custGeom>
              <a:avLst/>
              <a:gdLst>
                <a:gd name="connsiteX0" fmla="*/ 0 w 613833"/>
                <a:gd name="connsiteY0" fmla="*/ 0 h 80433"/>
                <a:gd name="connsiteX1" fmla="*/ 118533 w 613833"/>
                <a:gd name="connsiteY1" fmla="*/ 16933 h 80433"/>
                <a:gd name="connsiteX2" fmla="*/ 237066 w 613833"/>
                <a:gd name="connsiteY2" fmla="*/ 33867 h 80433"/>
                <a:gd name="connsiteX3" fmla="*/ 465666 w 613833"/>
                <a:gd name="connsiteY3" fmla="*/ 63500 h 80433"/>
                <a:gd name="connsiteX4" fmla="*/ 563033 w 613833"/>
                <a:gd name="connsiteY4" fmla="*/ 76200 h 80433"/>
                <a:gd name="connsiteX5" fmla="*/ 613833 w 613833"/>
                <a:gd name="connsiteY5" fmla="*/ 80433 h 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833" h="80433">
                  <a:moveTo>
                    <a:pt x="0" y="0"/>
                  </a:moveTo>
                  <a:lnTo>
                    <a:pt x="118533" y="16933"/>
                  </a:lnTo>
                  <a:lnTo>
                    <a:pt x="237066" y="33867"/>
                  </a:lnTo>
                  <a:lnTo>
                    <a:pt x="465666" y="63500"/>
                  </a:lnTo>
                  <a:lnTo>
                    <a:pt x="563033" y="76200"/>
                  </a:lnTo>
                  <a:cubicBezTo>
                    <a:pt x="587727" y="79022"/>
                    <a:pt x="600780" y="79727"/>
                    <a:pt x="613833" y="80433"/>
                  </a:cubicBezTo>
                </a:path>
              </a:pathLst>
            </a:custGeom>
            <a:grpFill/>
            <a:ln>
              <a:solidFill>
                <a:srgbClr val="3366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26" name="TextBox 33"/>
            <p:cNvSpPr txBox="1">
              <a:spLocks noChangeArrowheads="1"/>
            </p:cNvSpPr>
            <p:nvPr/>
          </p:nvSpPr>
          <p:spPr bwMode="auto">
            <a:xfrm>
              <a:off x="5705211" y="5953496"/>
              <a:ext cx="1050374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E- production 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0" name="TextBox 37"/>
            <p:cNvSpPr txBox="1">
              <a:spLocks noChangeArrowheads="1"/>
            </p:cNvSpPr>
            <p:nvPr/>
          </p:nvSpPr>
          <p:spPr bwMode="auto">
            <a:xfrm>
              <a:off x="-18918" y="5377433"/>
              <a:ext cx="142260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Bunch compression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1" name="TextBox 38"/>
            <p:cNvSpPr txBox="1">
              <a:spLocks noChangeArrowheads="1"/>
            </p:cNvSpPr>
            <p:nvPr/>
          </p:nvSpPr>
          <p:spPr bwMode="auto">
            <a:xfrm>
              <a:off x="3036513" y="5072956"/>
              <a:ext cx="1077871" cy="318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E+ production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2" name="TextBox 39"/>
            <p:cNvSpPr txBox="1">
              <a:spLocks noChangeArrowheads="1"/>
            </p:cNvSpPr>
            <p:nvPr/>
          </p:nvSpPr>
          <p:spPr bwMode="auto">
            <a:xfrm>
              <a:off x="5013484" y="4225304"/>
              <a:ext cx="2343211" cy="318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5GeV e-, e+ Damping Ring (3.2km)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3" name="TextBox 40"/>
            <p:cNvSpPr txBox="1">
              <a:spLocks noChangeArrowheads="1"/>
            </p:cNvSpPr>
            <p:nvPr/>
          </p:nvSpPr>
          <p:spPr bwMode="auto">
            <a:xfrm>
              <a:off x="7865450" y="5377433"/>
              <a:ext cx="142260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Bunch compression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35" name="TextBox 42"/>
            <p:cNvSpPr txBox="1">
              <a:spLocks noChangeArrowheads="1"/>
            </p:cNvSpPr>
            <p:nvPr/>
          </p:nvSpPr>
          <p:spPr bwMode="auto">
            <a:xfrm>
              <a:off x="4265049" y="5953496"/>
              <a:ext cx="32171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IP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cxnSp>
          <p:nvCxnSpPr>
            <p:cNvPr id="36" name="直線矢印コネクタ 35"/>
            <p:cNvCxnSpPr>
              <a:cxnSpLocks noChangeShapeType="1"/>
            </p:cNvCxnSpPr>
            <p:nvPr/>
          </p:nvCxnSpPr>
          <p:spPr bwMode="auto">
            <a:xfrm flipH="1" flipV="1">
              <a:off x="1830594" y="5240982"/>
              <a:ext cx="1656184" cy="216024"/>
            </a:xfrm>
            <a:prstGeom prst="straightConnector1">
              <a:avLst/>
            </a:prstGeom>
            <a:grpFill/>
            <a:ln w="25400">
              <a:solidFill>
                <a:srgbClr val="3366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37" name="フリーフォーム 36"/>
            <p:cNvSpPr/>
            <p:nvPr/>
          </p:nvSpPr>
          <p:spPr>
            <a:xfrm>
              <a:off x="894490" y="5312990"/>
              <a:ext cx="1872208" cy="216024"/>
            </a:xfrm>
            <a:custGeom>
              <a:avLst/>
              <a:gdLst>
                <a:gd name="connsiteX0" fmla="*/ 0 w 613833"/>
                <a:gd name="connsiteY0" fmla="*/ 0 h 80433"/>
                <a:gd name="connsiteX1" fmla="*/ 118533 w 613833"/>
                <a:gd name="connsiteY1" fmla="*/ 16933 h 80433"/>
                <a:gd name="connsiteX2" fmla="*/ 237066 w 613833"/>
                <a:gd name="connsiteY2" fmla="*/ 33867 h 80433"/>
                <a:gd name="connsiteX3" fmla="*/ 465666 w 613833"/>
                <a:gd name="connsiteY3" fmla="*/ 63500 h 80433"/>
                <a:gd name="connsiteX4" fmla="*/ 563033 w 613833"/>
                <a:gd name="connsiteY4" fmla="*/ 76200 h 80433"/>
                <a:gd name="connsiteX5" fmla="*/ 613833 w 613833"/>
                <a:gd name="connsiteY5" fmla="*/ 80433 h 80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3833" h="80433">
                  <a:moveTo>
                    <a:pt x="0" y="0"/>
                  </a:moveTo>
                  <a:lnTo>
                    <a:pt x="118533" y="16933"/>
                  </a:lnTo>
                  <a:lnTo>
                    <a:pt x="237066" y="33867"/>
                  </a:lnTo>
                  <a:lnTo>
                    <a:pt x="465666" y="63500"/>
                  </a:lnTo>
                  <a:lnTo>
                    <a:pt x="563033" y="76200"/>
                  </a:lnTo>
                  <a:cubicBezTo>
                    <a:pt x="587727" y="79022"/>
                    <a:pt x="600780" y="79727"/>
                    <a:pt x="613833" y="80433"/>
                  </a:cubicBezTo>
                </a:path>
              </a:pathLst>
            </a:custGeom>
            <a:grpFill/>
            <a:ln>
              <a:solidFill>
                <a:srgbClr val="3366FF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ja-JP" altLang="en-US" sz="1400">
                <a:cs typeface="ＭＳ Ｐゴシック" pitchFamily="-60" charset="-128"/>
              </a:endParaRPr>
            </a:p>
          </p:txBody>
        </p:sp>
        <p:sp>
          <p:nvSpPr>
            <p:cNvPr id="39" name="TextBox 37"/>
            <p:cNvSpPr txBox="1">
              <a:spLocks noChangeArrowheads="1"/>
            </p:cNvSpPr>
            <p:nvPr/>
          </p:nvSpPr>
          <p:spPr bwMode="auto">
            <a:xfrm>
              <a:off x="1168706" y="5593456"/>
              <a:ext cx="555434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e- ML </a:t>
              </a:r>
              <a:endParaRPr lang="ja-JP" altLang="en-US" sz="1100" b="1" dirty="0">
                <a:latin typeface="Calibri" pitchFamily="7" charset="0"/>
              </a:endParaRPr>
            </a:p>
          </p:txBody>
        </p:sp>
        <p:sp>
          <p:nvSpPr>
            <p:cNvPr id="40" name="TextBox 37"/>
            <p:cNvSpPr txBox="1">
              <a:spLocks noChangeArrowheads="1"/>
            </p:cNvSpPr>
            <p:nvPr/>
          </p:nvSpPr>
          <p:spPr bwMode="auto">
            <a:xfrm>
              <a:off x="7001354" y="5593456"/>
              <a:ext cx="582931" cy="31871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altLang="ja-JP" sz="1100" b="1" dirty="0">
                  <a:latin typeface="Calibri" pitchFamily="7" charset="0"/>
                </a:rPr>
                <a:t>E+ ML</a:t>
              </a:r>
              <a:endParaRPr lang="ja-JP" altLang="en-US" sz="1100" b="1" dirty="0">
                <a:latin typeface="Calibri" pitchFamily="7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0227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9092" y="773547"/>
            <a:ext cx="7481455" cy="500303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Estimate Breakdown of the Numbers of Persons 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0435585"/>
              </p:ext>
            </p:extLst>
          </p:nvPr>
        </p:nvGraphicFramePr>
        <p:xfrm>
          <a:off x="185521" y="1410554"/>
          <a:ext cx="8752086" cy="4667884"/>
        </p:xfrm>
        <a:graphic>
          <a:graphicData uri="http://schemas.openxmlformats.org/drawingml/2006/table">
            <a:tbl>
              <a:tblPr/>
              <a:tblGrid>
                <a:gridCol w="178387"/>
                <a:gridCol w="238591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  <a:gridCol w="309389"/>
              </a:tblGrid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Construction period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Operational Period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Annual</a:t>
                      </a:r>
                    </a:p>
                  </a:txBody>
                  <a:tcPr marL="7487" marR="7487" marT="748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16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Fiscal year</a:t>
                      </a:r>
                    </a:p>
                  </a:txBody>
                  <a:tcPr marL="7487" marR="7487" marT="748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2015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2016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2017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2018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2019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2020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2021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2022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2023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2024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2025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2026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2027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2028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2029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2030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2031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2032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2033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2034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 Researcher, Engineer, Office worker    Subtotal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1,605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2,049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2,267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2,388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2,282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2,362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2,251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2,303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2,358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2,415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2,476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2,606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2,677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2,751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(1) ILC Laboratory staff (parmanent+temporary)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1,600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1,600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1,400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①Permanent staff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 -Research staff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 -Technical staff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280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315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 -Management staff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②Temporary staff (postdoctoral)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(2) Experiment participant    Subtotal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649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667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788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882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962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1,051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1,103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1,158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1,215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1,276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1,340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1,406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1,477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1,551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  ①Reseacher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354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397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433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496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547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574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665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698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　②Student (graduaite student)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227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276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309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386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425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447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492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517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543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　③Experiment supporter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158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221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243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281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310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 Construction, Maintenance worker    Subtotal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2,730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3,835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3,180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3,240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2,610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2,610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(3) Construction worker (Including supervisor)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2,580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3,655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2,940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2,940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2,270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2,130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2,130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2,130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2,130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(4) Maintenance outsourcing workers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420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420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 Incidental family    Subtotal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782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956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1,215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1,571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1,927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2,303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2,668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2,580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2,481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2,536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2,599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2,662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2,728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2,996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2,866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2,940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3,015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3,094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3,175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(1) Family of ILC staff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710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1,100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1,330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1,560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1,790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2,020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2,050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1,936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1,818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1,844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1,871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1,897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1,923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1,949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1,975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2,001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2,027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2,053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2,079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 (Parmanent staff with family)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720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800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 (Temporary staff with family)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(2) Family of experiment participants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311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384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436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542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577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614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853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695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787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837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890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Experiment participants with family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160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189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278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(3) Family of construction worker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(4) Family of maintenance outsourcing workers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144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173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234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208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188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194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199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53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 Total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4,012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5,391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5,195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6,014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6,162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6,902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7,447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7,666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7,412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7,203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5,096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5,210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5,325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5,446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5,771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5,702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5,840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5,981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6,131 </a:t>
                      </a:r>
                    </a:p>
                  </a:txBody>
                  <a:tcPr marL="7487" marR="7487" marT="74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6,286 </a:t>
                      </a:r>
                    </a:p>
                  </a:txBody>
                  <a:tcPr marL="7487" marR="7487" marT="748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812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4" y="274355"/>
            <a:ext cx="7481455" cy="500303"/>
          </a:xfrm>
        </p:spPr>
        <p:txBody>
          <a:bodyPr>
            <a:normAutofit fontScale="90000"/>
          </a:bodyPr>
          <a:lstStyle/>
          <a:p>
            <a:pPr algn="r"/>
            <a:r>
              <a:rPr kumimoji="1" lang="en-US" altLang="ja-JP" b="1" dirty="0" smtClean="0"/>
              <a:t>General Plan for ILC Central Campus </a:t>
            </a:r>
            <a:br>
              <a:rPr kumimoji="1" lang="en-US" altLang="ja-JP" b="1" dirty="0" smtClean="0"/>
            </a:br>
            <a:r>
              <a:rPr lang="en-US" altLang="ja-JP" sz="2200" dirty="0"/>
              <a:t>(major fraction of persons having working spaces there)</a:t>
            </a:r>
            <a:endParaRPr kumimoji="1" lang="ja-JP" altLang="en-US" sz="2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4294967295"/>
          </p:nvPr>
        </p:nvSpPr>
        <p:spPr>
          <a:xfrm>
            <a:off x="323726" y="1438275"/>
            <a:ext cx="3570288" cy="4740275"/>
          </a:xfrm>
          <a:solidFill>
            <a:srgbClr val="CCFFCC"/>
          </a:soli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ja-JP" sz="3600" b="1" dirty="0">
                <a:solidFill>
                  <a:srgbClr val="3366FF"/>
                </a:solidFill>
              </a:rPr>
              <a:t>Major facilities: </a:t>
            </a:r>
          </a:p>
          <a:p>
            <a:endParaRPr lang="en-US" altLang="ja-JP" sz="1100" b="1" dirty="0"/>
          </a:p>
          <a:p>
            <a:r>
              <a:rPr lang="en-US" altLang="ja-JP" b="1" dirty="0" smtClean="0"/>
              <a:t>Offices</a:t>
            </a:r>
            <a:endParaRPr lang="en-US" altLang="ja-JP" b="1" dirty="0"/>
          </a:p>
          <a:p>
            <a:r>
              <a:rPr lang="en-US" altLang="ja-JP" b="1" dirty="0"/>
              <a:t>L</a:t>
            </a:r>
            <a:r>
              <a:rPr lang="en-US" altLang="ja-JP" b="1" dirty="0" smtClean="0"/>
              <a:t>aboratory </a:t>
            </a:r>
            <a:endParaRPr lang="en-US" altLang="ja-JP" b="1" dirty="0"/>
          </a:p>
          <a:p>
            <a:r>
              <a:rPr lang="en-US" altLang="ja-JP" b="1" dirty="0"/>
              <a:t>M</a:t>
            </a:r>
            <a:r>
              <a:rPr lang="en-US" altLang="ja-JP" b="1" dirty="0" smtClean="0"/>
              <a:t>eeting rooms </a:t>
            </a:r>
            <a:endParaRPr lang="en-US" altLang="ja-JP" b="1" dirty="0"/>
          </a:p>
          <a:p>
            <a:r>
              <a:rPr lang="en-US" altLang="ja-JP" b="1" dirty="0" smtClean="0"/>
              <a:t>Visitor’s accommodation </a:t>
            </a:r>
            <a:endParaRPr lang="en-US" altLang="ja-JP" b="1" dirty="0"/>
          </a:p>
          <a:p>
            <a:r>
              <a:rPr lang="en-US" altLang="ja-JP" b="1" dirty="0" smtClean="0"/>
              <a:t>General services</a:t>
            </a:r>
            <a:endParaRPr lang="en-US" altLang="ja-JP" b="1" dirty="0"/>
          </a:p>
          <a:p>
            <a:r>
              <a:rPr lang="en-US" altLang="ja-JP" b="1" dirty="0"/>
              <a:t>P</a:t>
            </a:r>
            <a:r>
              <a:rPr lang="en-US" altLang="ja-JP" b="1" dirty="0" smtClean="0"/>
              <a:t>arking </a:t>
            </a:r>
            <a:endParaRPr lang="en-US" altLang="ja-JP" b="1" dirty="0"/>
          </a:p>
          <a:p>
            <a:r>
              <a:rPr lang="en-US" altLang="ja-JP" b="1" dirty="0" smtClean="0"/>
              <a:t>Utility </a:t>
            </a:r>
            <a:r>
              <a:rPr lang="en-US" altLang="ja-JP" b="1" dirty="0"/>
              <a:t>plant, etc</a:t>
            </a:r>
            <a:r>
              <a:rPr lang="en-US" altLang="ja-JP" b="1" dirty="0" smtClean="0"/>
              <a:t>.</a:t>
            </a:r>
            <a:endParaRPr lang="en-US" altLang="ja-JP" sz="4000" b="1" dirty="0">
              <a:solidFill>
                <a:srgbClr val="3366FF"/>
              </a:solidFill>
            </a:endParaRPr>
          </a:p>
          <a:p>
            <a:pPr marL="0" indent="0">
              <a:buNone/>
            </a:pPr>
            <a:endParaRPr lang="en-US" altLang="ja-JP" sz="4000" b="1" dirty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sz="4000" b="1" dirty="0">
                <a:solidFill>
                  <a:srgbClr val="3366FF"/>
                </a:solidFill>
              </a:rPr>
              <a:t>Assuming: </a:t>
            </a:r>
          </a:p>
          <a:p>
            <a:pPr marL="0" indent="0">
              <a:buNone/>
            </a:pPr>
            <a:r>
              <a:rPr lang="en-US" altLang="ja-JP" b="1" dirty="0" smtClean="0"/>
              <a:t>	~ 100,000 m</a:t>
            </a:r>
            <a:r>
              <a:rPr lang="en-US" altLang="ja-JP" b="1" baseline="30000" dirty="0" smtClean="0"/>
              <a:t>2 </a:t>
            </a:r>
            <a:r>
              <a:rPr lang="en-US" altLang="ja-JP" b="1" dirty="0" smtClean="0"/>
              <a:t> </a:t>
            </a:r>
          </a:p>
          <a:p>
            <a:pPr marL="0" indent="0">
              <a:buNone/>
            </a:pPr>
            <a:r>
              <a:rPr lang="en-US" altLang="ja-JP" b="1" dirty="0" smtClean="0"/>
              <a:t>	in </a:t>
            </a:r>
            <a:r>
              <a:rPr lang="en-US" altLang="ja-JP" b="1" dirty="0"/>
              <a:t>total floor </a:t>
            </a:r>
            <a:r>
              <a:rPr lang="en-US" altLang="ja-JP" b="1" dirty="0" smtClean="0"/>
              <a:t>area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215017"/>
              </p:ext>
            </p:extLst>
          </p:nvPr>
        </p:nvGraphicFramePr>
        <p:xfrm>
          <a:off x="4120134" y="1138688"/>
          <a:ext cx="4848726" cy="54005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6242"/>
                <a:gridCol w="2414337"/>
                <a:gridCol w="818147"/>
              </a:tblGrid>
              <a:tr h="340822">
                <a:tc row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1" lang="en-US" altLang="ja-JP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Classification</a:t>
                      </a:r>
                      <a:r>
                        <a:rPr kumimoji="1" lang="en-US" altLang="ja-JP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8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</a:rPr>
                        <a:t>Assuming facilities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8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7680">
                <a:tc v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bg1"/>
                          </a:solidFill>
                        </a:rPr>
                        <a:t>Facilities</a:t>
                      </a:r>
                      <a:endParaRPr kumimoji="1" lang="ja-JP" alt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8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300" b="1" dirty="0" smtClean="0">
                          <a:solidFill>
                            <a:schemeClr val="bg1"/>
                          </a:solidFill>
                        </a:rPr>
                        <a:t>Area(m</a:t>
                      </a:r>
                      <a:r>
                        <a:rPr kumimoji="1" lang="en-US" altLang="ja-JP" sz="1300" b="1" baseline="300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kumimoji="1" lang="en-US" altLang="ja-JP" sz="1300" b="1" dirty="0" smtClean="0">
                          <a:solidFill>
                            <a:schemeClr val="bg1"/>
                          </a:solidFill>
                        </a:rPr>
                        <a:t>)</a:t>
                      </a:r>
                      <a:endParaRPr kumimoji="1" lang="ja-JP" altLang="en-US" sz="13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18E"/>
                    </a:solidFill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Offices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Research office</a:t>
                      </a:r>
                    </a:p>
                    <a:p>
                      <a:r>
                        <a:rPr kumimoji="1" lang="en-US" altLang="ja-JP" sz="1400" dirty="0" smtClean="0"/>
                        <a:t>University &amp; Institute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35,000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laboratory facilities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Control center</a:t>
                      </a:r>
                    </a:p>
                    <a:p>
                      <a:r>
                        <a:rPr kumimoji="1" lang="en-US" altLang="ja-JP" sz="1400" dirty="0" smtClean="0"/>
                        <a:t>Assembly hall</a:t>
                      </a:r>
                    </a:p>
                    <a:p>
                      <a:r>
                        <a:rPr kumimoji="1" lang="en-US" altLang="ja-JP" sz="1400" dirty="0" smtClean="0"/>
                        <a:t>Technology development  hall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33,000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meeting and exchange 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Lecture hall</a:t>
                      </a:r>
                    </a:p>
                    <a:p>
                      <a:r>
                        <a:rPr kumimoji="1" lang="en-US" altLang="ja-JP" sz="1400" dirty="0" smtClean="0"/>
                        <a:t>Meeting room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3,500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Accommodation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Dormitory</a:t>
                      </a:r>
                    </a:p>
                    <a:p>
                      <a:r>
                        <a:rPr kumimoji="1" lang="en-US" altLang="ja-JP" sz="1400" dirty="0" smtClean="0"/>
                        <a:t>Visitor  accommodation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23,000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582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Service facilities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Reception, Users office</a:t>
                      </a:r>
                    </a:p>
                    <a:p>
                      <a:r>
                        <a:rPr kumimoji="1" lang="en-US" altLang="ja-JP" sz="1400" dirty="0" smtClean="0"/>
                        <a:t>Library, exhibition hall</a:t>
                      </a:r>
                    </a:p>
                    <a:p>
                      <a:r>
                        <a:rPr kumimoji="1" lang="en-US" altLang="ja-JP" sz="1400" dirty="0" smtClean="0"/>
                        <a:t>Cafeteria, Convenient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dirty="0" smtClean="0"/>
                        <a:t>store</a:t>
                      </a:r>
                    </a:p>
                    <a:p>
                      <a:r>
                        <a:rPr kumimoji="1" lang="en-US" altLang="ja-JP" sz="1400" dirty="0" smtClean="0"/>
                        <a:t>Health care &amp; Training center 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3,200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Transportation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Parking, Bus Terminal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-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Energy plant, etc.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1,100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Total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400" dirty="0" smtClean="0"/>
                        <a:t>99,800</a:t>
                      </a:r>
                      <a:endParaRPr kumimoji="1" lang="ja-JP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604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34816" y="1104902"/>
            <a:ext cx="8903677" cy="39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88424" tIns="43192" rIns="88424" bIns="43192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None/>
              <a:defRPr/>
            </a:pPr>
            <a:endParaRPr lang="en-US" altLang="ja-JP" kern="0" dirty="0" smtClean="0">
              <a:latin typeface="ＭＳ Ｐゴシック" pitchFamily="50" charset="-128"/>
            </a:endParaRPr>
          </a:p>
        </p:txBody>
      </p:sp>
      <p:sp>
        <p:nvSpPr>
          <p:cNvPr id="34819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876" indent="-285721"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2886" indent="-228577"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040" indent="-228577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194" indent="-228577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349" indent="-228577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503" indent="-228577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8657" indent="-228577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5811" indent="-228577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fld id="{D732C284-15C1-41E5-A901-AFF60A8C7984}" type="slidenum">
              <a:rPr lang="en-US" altLang="ja-JP" sz="1200">
                <a:latin typeface="ＭＳ Ｐゴシック" pitchFamily="50" charset="-128"/>
              </a:rPr>
              <a:pPr/>
              <a:t>52</a:t>
            </a:fld>
            <a:endParaRPr lang="en-US" altLang="ja-JP" sz="1200">
              <a:latin typeface="ＭＳ Ｐゴシック" pitchFamily="50" charset="-128"/>
            </a:endParaRPr>
          </a:p>
        </p:txBody>
      </p:sp>
      <p:pic>
        <p:nvPicPr>
          <p:cNvPr id="17" name="コンテンツ プレースホルダー 4" descr="\\Data_tohoku\D\交通計画G\002_都市地域計画系フォルダ\都市地域計画系データ\H24年度\■ILCプロジェクト立地に関わる調査検討\05打合せ資料\作業資料(片岡）\CG追加\20130522\0522_p3.jpg"/>
          <p:cNvPicPr>
            <a:picLocks noGrp="1"/>
          </p:cNvPicPr>
          <p:nvPr>
            <p:ph idx="4294967295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838" y="2822575"/>
            <a:ext cx="3205162" cy="198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22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2434" y="1501777"/>
            <a:ext cx="1821003" cy="21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5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47192" y="1501777"/>
            <a:ext cx="1797976" cy="21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06428" y="958706"/>
            <a:ext cx="2940764" cy="502759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88424" tIns="43192" rIns="88424" bIns="43192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None/>
              <a:defRPr/>
            </a:pPr>
            <a:r>
              <a:rPr lang="en-US" altLang="ja-JP" sz="2400" kern="0" dirty="0">
                <a:cs typeface="Arial" pitchFamily="34" charset="0"/>
              </a:rPr>
              <a:t>High-Rise Type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645725" y="733426"/>
            <a:ext cx="933986" cy="15218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5263108" y="926620"/>
            <a:ext cx="2213408" cy="595313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88424" tIns="43192" rIns="88424" bIns="43192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None/>
              <a:defRPr/>
            </a:pPr>
            <a:r>
              <a:rPr lang="en-US" altLang="ja-JP" sz="2800" kern="0" dirty="0">
                <a:cs typeface="Arial" pitchFamily="34" charset="0"/>
              </a:rPr>
              <a:t>Flatter Type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817906" y="39270"/>
            <a:ext cx="7326095" cy="523210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 dirty="0">
                <a:solidFill>
                  <a:srgbClr val="000090"/>
                </a:solidFill>
                <a:ea typeface="HGP創英角ｺﾞｼｯｸUB" pitchFamily="50" charset="-128"/>
              </a:rPr>
              <a:t>Case studies :  Zoning and Facility Layout</a:t>
            </a:r>
            <a:endParaRPr lang="ja-JP" altLang="en-US" sz="2800" b="1" dirty="0">
              <a:solidFill>
                <a:srgbClr val="000090"/>
              </a:solidFill>
              <a:ea typeface="HGP創英角ｺﾞｼｯｸUB" pitchFamily="50" charset="-128"/>
            </a:endParaRPr>
          </a:p>
        </p:txBody>
      </p:sp>
      <p:pic>
        <p:nvPicPr>
          <p:cNvPr id="21" name="Picture 17"/>
          <p:cNvPicPr/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30" y="3821030"/>
            <a:ext cx="1922372" cy="1172266"/>
          </a:xfrm>
          <a:prstGeom prst="rect">
            <a:avLst/>
          </a:prstGeom>
          <a:noFill/>
          <a:ln>
            <a:solidFill>
              <a:srgbClr val="FFFFFF"/>
            </a:solidFill>
          </a:ln>
          <a:extLst/>
        </p:spPr>
      </p:pic>
      <p:pic>
        <p:nvPicPr>
          <p:cNvPr id="23" name="Picture 78"/>
          <p:cNvPicPr/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975" y="3762588"/>
            <a:ext cx="2403735" cy="1572563"/>
          </a:xfrm>
          <a:prstGeom prst="rect">
            <a:avLst/>
          </a:prstGeom>
          <a:noFill/>
          <a:ln>
            <a:solidFill>
              <a:srgbClr val="FFFFFF"/>
            </a:solidFill>
          </a:ln>
          <a:extLst/>
        </p:spPr>
      </p:pic>
      <p:sp>
        <p:nvSpPr>
          <p:cNvPr id="2" name="テキスト ボックス 1"/>
          <p:cNvSpPr txBox="1"/>
          <p:nvPr/>
        </p:nvSpPr>
        <p:spPr>
          <a:xfrm>
            <a:off x="252434" y="5398576"/>
            <a:ext cx="8364071" cy="892552"/>
          </a:xfrm>
          <a:prstGeom prst="rect">
            <a:avLst/>
          </a:prstGeom>
          <a:solidFill>
            <a:srgbClr val="FFFF00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2400" dirty="0"/>
              <a:t>Area:  ~ 30,000 m</a:t>
            </a:r>
            <a:r>
              <a:rPr lang="en-US" altLang="ja-JP" sz="2400" baseline="30000" dirty="0"/>
              <a:t>2</a:t>
            </a:r>
            <a:r>
              <a:rPr lang="en-US" altLang="ja-JP" sz="2400" dirty="0"/>
              <a:t>       ~ 40,000 m</a:t>
            </a:r>
            <a:r>
              <a:rPr lang="en-US" altLang="ja-JP" sz="2400" baseline="30000" dirty="0"/>
              <a:t>2</a:t>
            </a:r>
            <a:r>
              <a:rPr lang="en-US" altLang="ja-JP" sz="2400" dirty="0"/>
              <a:t>            ~ 80,000 m</a:t>
            </a:r>
            <a:r>
              <a:rPr lang="en-US" altLang="ja-JP" sz="2400" baseline="30000" dirty="0"/>
              <a:t>2</a:t>
            </a:r>
          </a:p>
          <a:p>
            <a:pPr algn="ctr"/>
            <a:r>
              <a:rPr lang="en-US" altLang="ja-JP" sz="2800" dirty="0"/>
              <a:t>(Floor area: commonly ~10,000 m</a:t>
            </a:r>
            <a:r>
              <a:rPr lang="en-US" altLang="ja-JP" sz="2800" baseline="30000" dirty="0"/>
              <a:t>2</a:t>
            </a:r>
            <a:r>
              <a:rPr lang="en-US" altLang="ja-JP" sz="2800" dirty="0"/>
              <a:t>)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26335" y="2217131"/>
            <a:ext cx="2853497" cy="461655"/>
          </a:xfrm>
          <a:prstGeom prst="rect">
            <a:avLst/>
          </a:prstGeom>
          <a:solidFill>
            <a:srgbClr val="CCFFCC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2400" dirty="0">
                <a:solidFill>
                  <a:srgbClr val="3366FF"/>
                </a:solidFill>
              </a:rPr>
              <a:t>More spatial design </a:t>
            </a:r>
            <a:endParaRPr lang="ja-JP" altLang="en-US" sz="2400" dirty="0">
              <a:solidFill>
                <a:srgbClr val="3366FF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17906" y="6425291"/>
            <a:ext cx="4867588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 be more discussed in the ADI/CFS session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34061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5294" y="1436300"/>
            <a:ext cx="8010320" cy="4747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b="1" dirty="0" smtClean="0">
                <a:solidFill>
                  <a:srgbClr val="3366FF"/>
                </a:solidFill>
              </a:rPr>
              <a:t>Progress and Status</a:t>
            </a:r>
            <a:r>
              <a:rPr kumimoji="1" lang="ja-JP" altLang="en-US" b="1" dirty="0" smtClean="0">
                <a:solidFill>
                  <a:srgbClr val="3366FF"/>
                </a:solidFill>
              </a:rPr>
              <a:t>：</a:t>
            </a:r>
            <a:r>
              <a:rPr lang="en-US" altLang="ja-JP" b="1" dirty="0" smtClean="0">
                <a:solidFill>
                  <a:srgbClr val="3366FF"/>
                </a:solidFill>
              </a:rPr>
              <a:t> </a:t>
            </a:r>
          </a:p>
          <a:p>
            <a:pPr lvl="1"/>
            <a:r>
              <a:rPr lang="en-US" altLang="ja-JP" dirty="0" smtClean="0"/>
              <a:t>TDR completed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Technical- and Cost-Review proceeded </a:t>
            </a:r>
          </a:p>
          <a:p>
            <a:pPr lvl="1"/>
            <a:r>
              <a:rPr lang="en-US" altLang="ja-JP" dirty="0" smtClean="0"/>
              <a:t>ILC can be built from a technical view point, based on the TDR technology.</a:t>
            </a:r>
          </a:p>
          <a:p>
            <a:endParaRPr lang="en-US" altLang="ja-JP" b="1" dirty="0" smtClean="0">
              <a:solidFill>
                <a:srgbClr val="3366FF"/>
              </a:solidFill>
            </a:endParaRPr>
          </a:p>
          <a:p>
            <a:pPr marL="0" indent="0">
              <a:buNone/>
            </a:pPr>
            <a:r>
              <a:rPr lang="en-US" altLang="ja-JP" b="1" dirty="0" smtClean="0">
                <a:solidFill>
                  <a:srgbClr val="3366FF"/>
                </a:solidFill>
              </a:rPr>
              <a:t>Further Technical Process Required</a:t>
            </a:r>
            <a:r>
              <a:rPr lang="ja-JP" altLang="en-US" b="1" dirty="0" smtClean="0">
                <a:solidFill>
                  <a:srgbClr val="3366FF"/>
                </a:solidFill>
              </a:rPr>
              <a:t>：</a:t>
            </a:r>
            <a:r>
              <a:rPr lang="en-US" altLang="ja-JP" b="1" dirty="0" smtClean="0">
                <a:solidFill>
                  <a:srgbClr val="3366FF"/>
                </a:solidFill>
              </a:rPr>
              <a:t>  </a:t>
            </a:r>
          </a:p>
          <a:p>
            <a:pPr lvl="1"/>
            <a:r>
              <a:rPr lang="en-US" altLang="ja-JP" dirty="0" smtClean="0">
                <a:sym typeface="Wingdings"/>
              </a:rPr>
              <a:t>Detailed engineering, system demonstration, and preparation for  industrialization</a:t>
            </a:r>
          </a:p>
          <a:p>
            <a:pPr lvl="1"/>
            <a:r>
              <a:rPr lang="en-US" altLang="ja-JP" dirty="0" smtClean="0">
                <a:sym typeface="Wingdings"/>
              </a:rPr>
              <a:t>Global participation and human-resource are critically required to prepare for the project realization.</a:t>
            </a:r>
            <a:endParaRPr kumimoji="1" lang="en-US" altLang="ja-JP" dirty="0" smtClean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0074" y="739463"/>
            <a:ext cx="7481455" cy="500303"/>
          </a:xfrm>
        </p:spPr>
        <p:txBody>
          <a:bodyPr/>
          <a:lstStyle/>
          <a:p>
            <a:r>
              <a:rPr lang="en-US" altLang="ja-JP" sz="3600" dirty="0"/>
              <a:t>Summary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8400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54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5279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0" name="Group 249"/>
          <p:cNvGrpSpPr/>
          <p:nvPr/>
        </p:nvGrpSpPr>
        <p:grpSpPr>
          <a:xfrm>
            <a:off x="4349867" y="5634341"/>
            <a:ext cx="781087" cy="496944"/>
            <a:chOff x="798456" y="2724045"/>
            <a:chExt cx="781087" cy="496944"/>
          </a:xfrm>
        </p:grpSpPr>
        <p:sp>
          <p:nvSpPr>
            <p:cNvPr id="251" name="Arc 25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52" name="Arc 25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292528" y="4139989"/>
            <a:ext cx="781087" cy="496944"/>
            <a:chOff x="798456" y="2724045"/>
            <a:chExt cx="781087" cy="496944"/>
          </a:xfrm>
        </p:grpSpPr>
        <p:sp>
          <p:nvSpPr>
            <p:cNvPr id="240" name="Arc 23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41" name="Arc 24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35" name="Rectangle 234"/>
          <p:cNvSpPr/>
          <p:nvPr/>
        </p:nvSpPr>
        <p:spPr bwMode="auto">
          <a:xfrm>
            <a:off x="568515" y="3064153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036973" y="987845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794" y="600395"/>
            <a:ext cx="7481455" cy="500303"/>
          </a:xfrm>
        </p:spPr>
        <p:txBody>
          <a:bodyPr/>
          <a:lstStyle/>
          <a:p>
            <a:r>
              <a:rPr lang="en-US" dirty="0" err="1" smtClean="0"/>
              <a:t>TeV</a:t>
            </a:r>
            <a:r>
              <a:rPr lang="en-US" dirty="0" smtClean="0"/>
              <a:t> upgrade: Construction Scenario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12/03/27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Accelerator: TDR 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55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4569660" y="1589790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657480" y="1589791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739153" y="987846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640219" y="987846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056177" y="1592016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036972" y="987845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5120660" y="992297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4570236" y="1594242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3665" y="1724900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900046" y="1723411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16930" y="1895527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" name="Octagon 40"/>
          <p:cNvSpPr/>
          <p:nvPr/>
        </p:nvSpPr>
        <p:spPr bwMode="auto">
          <a:xfrm>
            <a:off x="8647123" y="1569965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541937" y="1960301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8284256" y="1108636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77" name="Straight Connector 76"/>
          <p:cNvCxnSpPr/>
          <p:nvPr/>
        </p:nvCxnSpPr>
        <p:spPr bwMode="auto">
          <a:xfrm flipV="1">
            <a:off x="8597691" y="1400085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 flipV="1">
            <a:off x="4962024" y="1550733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586776" y="1367251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1" name="Rectangle 80"/>
          <p:cNvSpPr/>
          <p:nvPr/>
        </p:nvSpPr>
        <p:spPr bwMode="auto">
          <a:xfrm>
            <a:off x="8836138" y="1583974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570235" y="987846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554450" y="1586201"/>
            <a:ext cx="4015785" cy="1696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424269" y="1341968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7" name="TextBox 116"/>
          <p:cNvSpPr txBox="1"/>
          <p:nvPr/>
        </p:nvSpPr>
        <p:spPr>
          <a:xfrm>
            <a:off x="4491197" y="1725098"/>
            <a:ext cx="434071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7036973" y="2482034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9" name="Rectangle 118"/>
          <p:cNvSpPr/>
          <p:nvPr/>
        </p:nvSpPr>
        <p:spPr bwMode="auto">
          <a:xfrm>
            <a:off x="4569660" y="3083978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0" name="Rectangle 119"/>
          <p:cNvSpPr/>
          <p:nvPr/>
        </p:nvSpPr>
        <p:spPr bwMode="auto">
          <a:xfrm>
            <a:off x="7657480" y="308397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1" name="Straight Connector 120"/>
          <p:cNvCxnSpPr/>
          <p:nvPr/>
        </p:nvCxnSpPr>
        <p:spPr bwMode="auto">
          <a:xfrm>
            <a:off x="8739153" y="2482034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7640219" y="2482034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Rectangle 122"/>
          <p:cNvSpPr/>
          <p:nvPr/>
        </p:nvSpPr>
        <p:spPr bwMode="auto">
          <a:xfrm>
            <a:off x="7056177" y="3086204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4" name="Straight Connector 123"/>
          <p:cNvCxnSpPr/>
          <p:nvPr/>
        </p:nvCxnSpPr>
        <p:spPr bwMode="auto">
          <a:xfrm>
            <a:off x="7036972" y="2482034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1104875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Rectangle 125"/>
          <p:cNvSpPr/>
          <p:nvPr/>
        </p:nvSpPr>
        <p:spPr bwMode="auto">
          <a:xfrm>
            <a:off x="554450" y="308397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7" name="Straight Connector 126"/>
          <p:cNvCxnSpPr/>
          <p:nvPr/>
        </p:nvCxnSpPr>
        <p:spPr bwMode="auto">
          <a:xfrm>
            <a:off x="302272" y="2482034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TextBox 127"/>
          <p:cNvSpPr txBox="1"/>
          <p:nvPr/>
        </p:nvSpPr>
        <p:spPr>
          <a:xfrm>
            <a:off x="7923665" y="3219088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5900046" y="3217599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130" name="TextBox 129"/>
          <p:cNvSpPr txBox="1"/>
          <p:nvPr/>
        </p:nvSpPr>
        <p:spPr>
          <a:xfrm rot="16200000">
            <a:off x="7016930" y="3389715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1" name="Octagon 130"/>
          <p:cNvSpPr/>
          <p:nvPr/>
        </p:nvSpPr>
        <p:spPr bwMode="auto">
          <a:xfrm>
            <a:off x="8647123" y="3064153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541937" y="3454489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8284256" y="2602825"/>
            <a:ext cx="546914" cy="291449"/>
            <a:chOff x="1295400" y="4652316"/>
            <a:chExt cx="609552" cy="390534"/>
          </a:xfrm>
          <a:noFill/>
        </p:grpSpPr>
        <p:sp>
          <p:nvSpPr>
            <p:cNvPr id="134" name="Arc 133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7" name="Group 136"/>
          <p:cNvGrpSpPr/>
          <p:nvPr/>
        </p:nvGrpSpPr>
        <p:grpSpPr>
          <a:xfrm>
            <a:off x="311957" y="2655192"/>
            <a:ext cx="781087" cy="496944"/>
            <a:chOff x="798456" y="2724045"/>
            <a:chExt cx="781087" cy="496944"/>
          </a:xfrm>
        </p:grpSpPr>
        <p:sp>
          <p:nvSpPr>
            <p:cNvPr id="138" name="Arc 137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39" name="Arc 138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140" name="Straight Connector 139"/>
          <p:cNvCxnSpPr/>
          <p:nvPr/>
        </p:nvCxnSpPr>
        <p:spPr bwMode="auto">
          <a:xfrm flipV="1">
            <a:off x="8597691" y="2894273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2" name="Group 141"/>
          <p:cNvGrpSpPr/>
          <p:nvPr/>
        </p:nvGrpSpPr>
        <p:grpSpPr>
          <a:xfrm rot="952044">
            <a:off x="5586776" y="2861439"/>
            <a:ext cx="241025" cy="616618"/>
            <a:chOff x="4144431" y="3726925"/>
            <a:chExt cx="254444" cy="424431"/>
          </a:xfrm>
        </p:grpSpPr>
        <p:sp>
          <p:nvSpPr>
            <p:cNvPr id="143" name="Rectangle 14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44" name="Straight Connector 14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5" name="Straight Connector 14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6" name="Rectangle 145"/>
          <p:cNvSpPr/>
          <p:nvPr/>
        </p:nvSpPr>
        <p:spPr bwMode="auto">
          <a:xfrm>
            <a:off x="8836138" y="3078162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7" name="Straight Connector 146"/>
          <p:cNvCxnSpPr/>
          <p:nvPr/>
        </p:nvCxnSpPr>
        <p:spPr bwMode="auto">
          <a:xfrm>
            <a:off x="4570235" y="2482034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8" name="Rectangle 147"/>
          <p:cNvSpPr/>
          <p:nvPr/>
        </p:nvSpPr>
        <p:spPr bwMode="auto">
          <a:xfrm>
            <a:off x="1120653" y="3080389"/>
            <a:ext cx="2902662" cy="15153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75413" y="3214834"/>
            <a:ext cx="434071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7036973" y="3976222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5" name="Rectangle 154"/>
          <p:cNvSpPr/>
          <p:nvPr/>
        </p:nvSpPr>
        <p:spPr bwMode="auto">
          <a:xfrm>
            <a:off x="4569660" y="4578166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7657480" y="4578167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7" name="Straight Connector 156"/>
          <p:cNvCxnSpPr/>
          <p:nvPr/>
        </p:nvCxnSpPr>
        <p:spPr bwMode="auto">
          <a:xfrm>
            <a:off x="8739153" y="3976222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8" name="Straight Connector 157"/>
          <p:cNvCxnSpPr/>
          <p:nvPr/>
        </p:nvCxnSpPr>
        <p:spPr bwMode="auto">
          <a:xfrm>
            <a:off x="7640219" y="3976222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9" name="Rectangle 158"/>
          <p:cNvSpPr/>
          <p:nvPr/>
        </p:nvSpPr>
        <p:spPr bwMode="auto">
          <a:xfrm>
            <a:off x="7056177" y="4580392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0" name="Straight Connector 159"/>
          <p:cNvCxnSpPr/>
          <p:nvPr/>
        </p:nvCxnSpPr>
        <p:spPr bwMode="auto">
          <a:xfrm>
            <a:off x="7036972" y="3976222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1" name="Straight Connector 160"/>
          <p:cNvCxnSpPr/>
          <p:nvPr/>
        </p:nvCxnSpPr>
        <p:spPr bwMode="auto">
          <a:xfrm>
            <a:off x="1104875" y="3976221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2" name="Rectangle 161"/>
          <p:cNvSpPr/>
          <p:nvPr/>
        </p:nvSpPr>
        <p:spPr bwMode="auto">
          <a:xfrm>
            <a:off x="554450" y="4578166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63" name="Straight Connector 162"/>
          <p:cNvCxnSpPr/>
          <p:nvPr/>
        </p:nvCxnSpPr>
        <p:spPr bwMode="auto">
          <a:xfrm>
            <a:off x="302272" y="3976222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" name="TextBox 163"/>
          <p:cNvSpPr txBox="1"/>
          <p:nvPr/>
        </p:nvSpPr>
        <p:spPr>
          <a:xfrm>
            <a:off x="7923665" y="4713276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165" name="TextBox 164"/>
          <p:cNvSpPr txBox="1"/>
          <p:nvPr/>
        </p:nvSpPr>
        <p:spPr>
          <a:xfrm>
            <a:off x="5900046" y="4711787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166" name="TextBox 165"/>
          <p:cNvSpPr txBox="1"/>
          <p:nvPr/>
        </p:nvSpPr>
        <p:spPr>
          <a:xfrm rot="16200000">
            <a:off x="7016930" y="4883903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67" name="Octagon 166"/>
          <p:cNvSpPr/>
          <p:nvPr/>
        </p:nvSpPr>
        <p:spPr bwMode="auto">
          <a:xfrm>
            <a:off x="8647123" y="4558342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8541937" y="4948678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169" name="Group 168"/>
          <p:cNvGrpSpPr/>
          <p:nvPr/>
        </p:nvGrpSpPr>
        <p:grpSpPr>
          <a:xfrm>
            <a:off x="8284256" y="4097013"/>
            <a:ext cx="546914" cy="291449"/>
            <a:chOff x="1295400" y="4652316"/>
            <a:chExt cx="609552" cy="390534"/>
          </a:xfrm>
          <a:noFill/>
        </p:grpSpPr>
        <p:sp>
          <p:nvSpPr>
            <p:cNvPr id="170" name="Arc 169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171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3" name="Group 172"/>
          <p:cNvGrpSpPr/>
          <p:nvPr/>
        </p:nvGrpSpPr>
        <p:grpSpPr>
          <a:xfrm>
            <a:off x="311957" y="4149380"/>
            <a:ext cx="781087" cy="496944"/>
            <a:chOff x="798456" y="2724045"/>
            <a:chExt cx="781087" cy="496944"/>
          </a:xfrm>
        </p:grpSpPr>
        <p:sp>
          <p:nvSpPr>
            <p:cNvPr id="174" name="Arc 173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75" name="Arc 174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176" name="Straight Connector 175"/>
          <p:cNvCxnSpPr/>
          <p:nvPr/>
        </p:nvCxnSpPr>
        <p:spPr bwMode="auto">
          <a:xfrm flipV="1">
            <a:off x="8597691" y="4388461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7" name="Straight Connector 176"/>
          <p:cNvCxnSpPr>
            <a:stCxn id="175" idx="0"/>
          </p:cNvCxnSpPr>
          <p:nvPr/>
        </p:nvCxnSpPr>
        <p:spPr bwMode="auto">
          <a:xfrm>
            <a:off x="946239" y="4539109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78" name="Group 177"/>
          <p:cNvGrpSpPr/>
          <p:nvPr/>
        </p:nvGrpSpPr>
        <p:grpSpPr>
          <a:xfrm rot="952044">
            <a:off x="5586776" y="4355627"/>
            <a:ext cx="241025" cy="616618"/>
            <a:chOff x="4144431" y="3726925"/>
            <a:chExt cx="254444" cy="424431"/>
          </a:xfrm>
        </p:grpSpPr>
        <p:sp>
          <p:nvSpPr>
            <p:cNvPr id="179" name="Rectangle 178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80" name="Straight Connector 17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1" name="Straight Connector 18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2" name="Rectangle 181"/>
          <p:cNvSpPr/>
          <p:nvPr/>
        </p:nvSpPr>
        <p:spPr bwMode="auto">
          <a:xfrm>
            <a:off x="8836138" y="4572351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83" name="Straight Connector 182"/>
          <p:cNvCxnSpPr/>
          <p:nvPr/>
        </p:nvCxnSpPr>
        <p:spPr bwMode="auto">
          <a:xfrm>
            <a:off x="4570235" y="3976222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Rectangle 183"/>
          <p:cNvSpPr/>
          <p:nvPr/>
        </p:nvSpPr>
        <p:spPr bwMode="auto">
          <a:xfrm>
            <a:off x="1120653" y="4574577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185" name="Group 184"/>
          <p:cNvGrpSpPr/>
          <p:nvPr/>
        </p:nvGrpSpPr>
        <p:grpSpPr>
          <a:xfrm rot="952044">
            <a:off x="2424269" y="4330344"/>
            <a:ext cx="241025" cy="616618"/>
            <a:chOff x="4144431" y="3726925"/>
            <a:chExt cx="254444" cy="424431"/>
          </a:xfrm>
        </p:grpSpPr>
        <p:sp>
          <p:nvSpPr>
            <p:cNvPr id="186" name="Rectangle 185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87" name="Straight Connector 186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8" name="Straight Connector 187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9" name="TextBox 188"/>
          <p:cNvSpPr txBox="1"/>
          <p:nvPr/>
        </p:nvSpPr>
        <p:spPr>
          <a:xfrm>
            <a:off x="475413" y="4709022"/>
            <a:ext cx="434071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</a:p>
        </p:txBody>
      </p:sp>
      <p:sp>
        <p:nvSpPr>
          <p:cNvPr id="190" name="Rectangle 189"/>
          <p:cNvSpPr/>
          <p:nvPr/>
        </p:nvSpPr>
        <p:spPr>
          <a:xfrm>
            <a:off x="7036973" y="5470410"/>
            <a:ext cx="2029341" cy="14008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2" name="Rectangle 191"/>
          <p:cNvSpPr/>
          <p:nvPr/>
        </p:nvSpPr>
        <p:spPr bwMode="auto">
          <a:xfrm>
            <a:off x="7657480" y="6072354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93" name="Straight Connector 192"/>
          <p:cNvCxnSpPr/>
          <p:nvPr/>
        </p:nvCxnSpPr>
        <p:spPr bwMode="auto">
          <a:xfrm>
            <a:off x="8739153" y="5470410"/>
            <a:ext cx="0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4" name="Straight Connector 193"/>
          <p:cNvCxnSpPr/>
          <p:nvPr/>
        </p:nvCxnSpPr>
        <p:spPr bwMode="auto">
          <a:xfrm>
            <a:off x="7640219" y="5470410"/>
            <a:ext cx="9374" cy="984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5" name="Rectangle 194"/>
          <p:cNvSpPr/>
          <p:nvPr/>
        </p:nvSpPr>
        <p:spPr bwMode="auto">
          <a:xfrm>
            <a:off x="7056177" y="6074580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96" name="Straight Connector 195"/>
          <p:cNvCxnSpPr/>
          <p:nvPr/>
        </p:nvCxnSpPr>
        <p:spPr bwMode="auto">
          <a:xfrm>
            <a:off x="7036972" y="5470410"/>
            <a:ext cx="0" cy="14008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Straight Connector 196"/>
          <p:cNvCxnSpPr/>
          <p:nvPr/>
        </p:nvCxnSpPr>
        <p:spPr bwMode="auto">
          <a:xfrm>
            <a:off x="1104875" y="5470409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8" name="Rectangle 197"/>
          <p:cNvSpPr/>
          <p:nvPr/>
        </p:nvSpPr>
        <p:spPr bwMode="auto">
          <a:xfrm>
            <a:off x="554450" y="6072354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99" name="Straight Connector 198"/>
          <p:cNvCxnSpPr/>
          <p:nvPr/>
        </p:nvCxnSpPr>
        <p:spPr bwMode="auto">
          <a:xfrm>
            <a:off x="302272" y="5470410"/>
            <a:ext cx="9391" cy="9919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7923665" y="6207464"/>
            <a:ext cx="553820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BDS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5907505" y="6205975"/>
            <a:ext cx="1052892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Main Linac</a:t>
            </a:r>
          </a:p>
        </p:txBody>
      </p:sp>
      <p:sp>
        <p:nvSpPr>
          <p:cNvPr id="202" name="TextBox 201"/>
          <p:cNvSpPr txBox="1"/>
          <p:nvPr/>
        </p:nvSpPr>
        <p:spPr>
          <a:xfrm rot="16200000">
            <a:off x="7016930" y="6378091"/>
            <a:ext cx="6785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e+ </a:t>
            </a:r>
            <a:r>
              <a:rPr lang="en-US" sz="1400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src</a:t>
            </a:r>
            <a:endParaRPr lang="en-US" sz="14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3" name="Octagon 202"/>
          <p:cNvSpPr/>
          <p:nvPr/>
        </p:nvSpPr>
        <p:spPr bwMode="auto">
          <a:xfrm>
            <a:off x="8647123" y="6052530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8541937" y="6442866"/>
            <a:ext cx="398592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IP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8284256" y="5591201"/>
            <a:ext cx="546914" cy="291449"/>
            <a:chOff x="1295400" y="4652316"/>
            <a:chExt cx="609552" cy="390534"/>
          </a:xfrm>
          <a:noFill/>
        </p:grpSpPr>
        <p:sp>
          <p:nvSpPr>
            <p:cNvPr id="206" name="Arc 20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07" name="Straight Connector 206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8" name="Straight Connector 207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09" name="Group 208"/>
          <p:cNvGrpSpPr/>
          <p:nvPr/>
        </p:nvGrpSpPr>
        <p:grpSpPr>
          <a:xfrm>
            <a:off x="311957" y="5643568"/>
            <a:ext cx="781087" cy="496944"/>
            <a:chOff x="798456" y="2724045"/>
            <a:chExt cx="781087" cy="496944"/>
          </a:xfrm>
        </p:grpSpPr>
        <p:sp>
          <p:nvSpPr>
            <p:cNvPr id="210" name="Arc 209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11" name="Arc 210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212" name="Straight Connector 211"/>
          <p:cNvCxnSpPr/>
          <p:nvPr/>
        </p:nvCxnSpPr>
        <p:spPr bwMode="auto">
          <a:xfrm flipV="1">
            <a:off x="8597691" y="5882650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3" name="Straight Connector 212"/>
          <p:cNvCxnSpPr>
            <a:stCxn id="211" idx="0"/>
          </p:cNvCxnSpPr>
          <p:nvPr/>
        </p:nvCxnSpPr>
        <p:spPr bwMode="auto">
          <a:xfrm>
            <a:off x="946239" y="6033297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8" name="Rectangle 217"/>
          <p:cNvSpPr/>
          <p:nvPr/>
        </p:nvSpPr>
        <p:spPr bwMode="auto">
          <a:xfrm>
            <a:off x="8836138" y="6066539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0" name="Rectangle 219"/>
          <p:cNvSpPr/>
          <p:nvPr/>
        </p:nvSpPr>
        <p:spPr bwMode="auto">
          <a:xfrm>
            <a:off x="1120653" y="6068765"/>
            <a:ext cx="5923195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221" name="Group 220"/>
          <p:cNvGrpSpPr/>
          <p:nvPr/>
        </p:nvGrpSpPr>
        <p:grpSpPr>
          <a:xfrm rot="952044">
            <a:off x="3908871" y="5835538"/>
            <a:ext cx="241025" cy="616618"/>
            <a:chOff x="4144431" y="3726925"/>
            <a:chExt cx="254444" cy="424431"/>
          </a:xfrm>
        </p:grpSpPr>
        <p:sp>
          <p:nvSpPr>
            <p:cNvPr id="222" name="Rectangle 221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223" name="Straight Connector 222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4" name="Straight Connector 223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5" name="TextBox 224"/>
          <p:cNvSpPr txBox="1"/>
          <p:nvPr/>
        </p:nvSpPr>
        <p:spPr>
          <a:xfrm>
            <a:off x="475413" y="6203210"/>
            <a:ext cx="434071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BC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4327742" y="1165456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43" name="Right Arrow 42"/>
          <p:cNvSpPr/>
          <p:nvPr/>
        </p:nvSpPr>
        <p:spPr>
          <a:xfrm>
            <a:off x="554450" y="1550734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5010" y="1119042"/>
            <a:ext cx="1900781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start civil construction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5120660" y="895660"/>
            <a:ext cx="1731764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500GeV operations</a:t>
            </a:r>
          </a:p>
        </p:txBody>
      </p:sp>
      <p:cxnSp>
        <p:nvCxnSpPr>
          <p:cNvPr id="227" name="Straight Connector 226"/>
          <p:cNvCxnSpPr>
            <a:stCxn id="230" idx="0"/>
          </p:cNvCxnSpPr>
          <p:nvPr/>
        </p:nvCxnSpPr>
        <p:spPr bwMode="auto">
          <a:xfrm flipV="1">
            <a:off x="4951169" y="3040469"/>
            <a:ext cx="3677387" cy="445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28" name="Group 227"/>
          <p:cNvGrpSpPr/>
          <p:nvPr/>
        </p:nvGrpSpPr>
        <p:grpSpPr>
          <a:xfrm>
            <a:off x="4316887" y="2655192"/>
            <a:ext cx="781087" cy="496944"/>
            <a:chOff x="798456" y="2724045"/>
            <a:chExt cx="781087" cy="496944"/>
          </a:xfrm>
        </p:grpSpPr>
        <p:sp>
          <p:nvSpPr>
            <p:cNvPr id="229" name="Arc 228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230" name="Arc 229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sp>
        <p:nvSpPr>
          <p:cNvPr id="231" name="Rectangle 230"/>
          <p:cNvSpPr/>
          <p:nvPr/>
        </p:nvSpPr>
        <p:spPr bwMode="auto">
          <a:xfrm>
            <a:off x="4575294" y="3080608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2" name="Straight Connector 231"/>
          <p:cNvCxnSpPr/>
          <p:nvPr/>
        </p:nvCxnSpPr>
        <p:spPr bwMode="auto">
          <a:xfrm>
            <a:off x="5130818" y="2482033"/>
            <a:ext cx="0" cy="9724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3" name="TextBox 232"/>
          <p:cNvSpPr txBox="1"/>
          <p:nvPr/>
        </p:nvSpPr>
        <p:spPr>
          <a:xfrm>
            <a:off x="5174823" y="2390497"/>
            <a:ext cx="1731764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500GeV operations</a:t>
            </a:r>
          </a:p>
        </p:txBody>
      </p:sp>
      <p:sp>
        <p:nvSpPr>
          <p:cNvPr id="234" name="Right Arrow 233"/>
          <p:cNvSpPr/>
          <p:nvPr/>
        </p:nvSpPr>
        <p:spPr>
          <a:xfrm>
            <a:off x="3951459" y="3016335"/>
            <a:ext cx="86667" cy="2796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7" name="Rectangle 236"/>
          <p:cNvSpPr/>
          <p:nvPr/>
        </p:nvSpPr>
        <p:spPr bwMode="auto">
          <a:xfrm>
            <a:off x="1122766" y="3080389"/>
            <a:ext cx="1713569" cy="151537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238" name="Straight Connector 237"/>
          <p:cNvCxnSpPr/>
          <p:nvPr/>
        </p:nvCxnSpPr>
        <p:spPr bwMode="auto">
          <a:xfrm>
            <a:off x="946239" y="3044271"/>
            <a:ext cx="190279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9" name="Group 148"/>
          <p:cNvGrpSpPr/>
          <p:nvPr/>
        </p:nvGrpSpPr>
        <p:grpSpPr>
          <a:xfrm rot="952044">
            <a:off x="2424269" y="2836156"/>
            <a:ext cx="241025" cy="616618"/>
            <a:chOff x="4144431" y="3726925"/>
            <a:chExt cx="254444" cy="424431"/>
          </a:xfrm>
        </p:grpSpPr>
        <p:sp>
          <p:nvSpPr>
            <p:cNvPr id="150" name="Rectangle 149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09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en-US" sz="36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2" name="TextBox 241"/>
          <p:cNvSpPr txBox="1"/>
          <p:nvPr/>
        </p:nvSpPr>
        <p:spPr>
          <a:xfrm>
            <a:off x="5120661" y="3995492"/>
            <a:ext cx="2600166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Installation/upgrade shutdown</a:t>
            </a:r>
          </a:p>
        </p:txBody>
      </p:sp>
      <p:sp>
        <p:nvSpPr>
          <p:cNvPr id="243" name="Rectangle 242"/>
          <p:cNvSpPr/>
          <p:nvPr/>
        </p:nvSpPr>
        <p:spPr bwMode="auto">
          <a:xfrm>
            <a:off x="4627866" y="4659101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51460" y="4960365"/>
            <a:ext cx="184666" cy="369332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345010" y="2177474"/>
            <a:ext cx="2554668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civil construction + installation</a:t>
            </a:r>
          </a:p>
        </p:txBody>
      </p:sp>
      <p:sp>
        <p:nvSpPr>
          <p:cNvPr id="245" name="TextBox 244"/>
          <p:cNvSpPr txBox="1"/>
          <p:nvPr/>
        </p:nvSpPr>
        <p:spPr>
          <a:xfrm>
            <a:off x="2933030" y="5035814"/>
            <a:ext cx="2040868" cy="646331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final installation/connection</a:t>
            </a:r>
          </a:p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removal/relocation of BC</a:t>
            </a:r>
          </a:p>
          <a:p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Removal of turnaround etc.</a:t>
            </a:r>
          </a:p>
        </p:txBody>
      </p:sp>
      <p:sp>
        <p:nvSpPr>
          <p:cNvPr id="246" name="Oval 245"/>
          <p:cNvSpPr/>
          <p:nvPr/>
        </p:nvSpPr>
        <p:spPr>
          <a:xfrm>
            <a:off x="4099045" y="3855073"/>
            <a:ext cx="1176837" cy="1253082"/>
          </a:xfrm>
          <a:prstGeom prst="ellipse">
            <a:avLst/>
          </a:prstGeom>
          <a:ln>
            <a:solidFill>
              <a:srgbClr val="0000FF"/>
            </a:solidFill>
          </a:ln>
        </p:spPr>
        <p:txBody>
          <a:bodyPr rot="0" spcFirstLastPara="0" vertOverflow="overflow" horzOverflow="overflow" vert="horz" wrap="square" lIns="91431" tIns="45715" rIns="91431" bIns="45715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6224181" y="5285008"/>
            <a:ext cx="1956284" cy="461665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/>
            <a:r>
              <a:rPr lang="en-US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Installation of addition magnets etc.</a:t>
            </a:r>
          </a:p>
        </p:txBody>
      </p:sp>
      <p:cxnSp>
        <p:nvCxnSpPr>
          <p:cNvPr id="249" name="Straight Arrow Connector 248"/>
          <p:cNvCxnSpPr/>
          <p:nvPr/>
        </p:nvCxnSpPr>
        <p:spPr bwMode="auto">
          <a:xfrm flipV="1">
            <a:off x="7842682" y="4993447"/>
            <a:ext cx="176135" cy="3245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3" name="TextBox 252"/>
          <p:cNvSpPr txBox="1"/>
          <p:nvPr/>
        </p:nvSpPr>
        <p:spPr>
          <a:xfrm>
            <a:off x="5195481" y="5691552"/>
            <a:ext cx="2980303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Commissioning / operation at 1TeV</a:t>
            </a:r>
          </a:p>
        </p:txBody>
      </p:sp>
    </p:spTree>
    <p:extLst>
      <p:ext uri="{BB962C8B-B14F-4D97-AF65-F5344CB8AC3E}">
        <p14:creationId xmlns:p14="http://schemas.microsoft.com/office/powerpoint/2010/main" val="397586788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4843"/>
            <a:ext cx="8229600" cy="462858"/>
          </a:xfrm>
        </p:spPr>
        <p:txBody>
          <a:bodyPr>
            <a:noAutofit/>
          </a:bodyPr>
          <a:lstStyle/>
          <a:p>
            <a:r>
              <a:rPr lang="en-US" altLang="ja-JP" sz="3200" b="1" dirty="0"/>
              <a:t>ILC Time Scale required </a:t>
            </a:r>
            <a:endParaRPr lang="ja-JP" altLang="en-US" sz="1800" dirty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9689"/>
              </p:ext>
            </p:extLst>
          </p:nvPr>
        </p:nvGraphicFramePr>
        <p:xfrm>
          <a:off x="246756" y="647621"/>
          <a:ext cx="8614229" cy="6181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3470"/>
                <a:gridCol w="517197"/>
                <a:gridCol w="517197"/>
                <a:gridCol w="517197"/>
                <a:gridCol w="517197"/>
                <a:gridCol w="517197"/>
                <a:gridCol w="517197"/>
                <a:gridCol w="517197"/>
                <a:gridCol w="517197"/>
                <a:gridCol w="517197"/>
                <a:gridCol w="517198"/>
                <a:gridCol w="517197"/>
                <a:gridCol w="517197"/>
                <a:gridCol w="517197"/>
                <a:gridCol w="517197"/>
              </a:tblGrid>
              <a:tr h="308863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25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4082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ILC TDP/TDR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68531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ATF-II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Beam test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40822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 </a:t>
                      </a:r>
                      <a:r>
                        <a:rPr kumimoji="1" lang="en-US" altLang="ja-JP" sz="1600" dirty="0" smtClean="0"/>
                        <a:t> ATF-future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Extended</a:t>
                      </a:r>
                      <a:r>
                        <a:rPr kumimoji="1" lang="en-US" altLang="ja-JP" sz="1400" baseline="0" dirty="0" smtClean="0"/>
                        <a:t> program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68531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STF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QB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rgbClr val="FFFF00"/>
                          </a:solidFill>
                        </a:rPr>
                        <a:t>Beam test</a:t>
                      </a:r>
                      <a:endParaRPr kumimoji="1" lang="ja-JP" altLang="en-US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STF2-  </a:t>
                      </a:r>
                    </a:p>
                    <a:p>
                      <a:r>
                        <a:rPr kumimoji="1" lang="en-US" altLang="ja-JP" sz="1400" dirty="0" smtClean="0"/>
                        <a:t>  CM1+CM2a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rgbClr val="FFFF00"/>
                          </a:solidFill>
                        </a:rPr>
                        <a:t>Beam</a:t>
                      </a:r>
                      <a:r>
                        <a:rPr kumimoji="1" lang="en-US" altLang="ja-JP" sz="1100" baseline="0" dirty="0" smtClean="0">
                          <a:solidFill>
                            <a:srgbClr val="FFFF00"/>
                          </a:solidFill>
                        </a:rPr>
                        <a:t> test</a:t>
                      </a:r>
                      <a:endParaRPr kumimoji="1" lang="ja-JP" altLang="en-US" sz="11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STF-Future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Extended</a:t>
                      </a:r>
                      <a:r>
                        <a:rPr kumimoji="1" lang="en-US" altLang="ja-JP" sz="1400" baseline="0" dirty="0" smtClean="0"/>
                        <a:t> program </a:t>
                      </a:r>
                      <a:endParaRPr kumimoji="1" lang="ja-JP" alt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40822"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CFS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Civil</a:t>
                      </a:r>
                      <a:r>
                        <a:rPr kumimoji="1" lang="en-US" altLang="ja-JP" sz="1400" baseline="0" dirty="0" smtClean="0"/>
                        <a:t> </a:t>
                      </a:r>
                      <a:r>
                        <a:rPr kumimoji="1" lang="en-US" altLang="ja-JP" sz="1400" baseline="0" dirty="0" err="1" smtClean="0"/>
                        <a:t>eng.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0886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Site-survey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8EB4E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</a:tr>
              <a:tr h="340822"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90204">
                <a:tc>
                  <a:txBody>
                    <a:bodyPr/>
                    <a:lstStyle/>
                    <a:p>
                      <a:endParaRPr kumimoji="1" lang="ja-JP" altLang="en-US" sz="16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FFFF00"/>
                          </a:solidFill>
                        </a:rPr>
                        <a:t>14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accent2">
                              <a:lumMod val="40000"/>
                              <a:lumOff val="60000"/>
                            </a:schemeClr>
                          </a:solidFill>
                        </a:rPr>
                        <a:t>19</a:t>
                      </a:r>
                      <a:endParaRPr kumimoji="1" lang="ja-JP" altLang="en-US" sz="1600" b="1" dirty="0"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16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6600"/>
                          </a:solidFill>
                        </a:rPr>
                        <a:t>21</a:t>
                      </a:r>
                      <a:endParaRPr kumimoji="1" lang="ja-JP" alt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19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6600"/>
                          </a:solidFill>
                        </a:rPr>
                        <a:t>24</a:t>
                      </a:r>
                      <a:endParaRPr kumimoji="1" lang="ja-JP" altLang="en-US" sz="1600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3366FF"/>
                          </a:solidFill>
                        </a:rPr>
                        <a:t>25</a:t>
                      </a:r>
                    </a:p>
                    <a:p>
                      <a:r>
                        <a:rPr kumimoji="1" lang="en-US" altLang="ja-JP" sz="1400" b="1" dirty="0" smtClean="0">
                          <a:solidFill>
                            <a:srgbClr val="FF6600"/>
                          </a:solidFill>
                        </a:rPr>
                        <a:t>30</a:t>
                      </a:r>
                      <a:endParaRPr kumimoji="1" lang="ja-JP" altLang="en-US" sz="1400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>
                          <a:solidFill>
                            <a:srgbClr val="FF0000"/>
                          </a:solidFill>
                        </a:rPr>
                        <a:t>ILC</a:t>
                      </a:r>
                      <a:r>
                        <a:rPr kumimoji="1" lang="en-US" altLang="ja-JP" sz="2000" baseline="0" dirty="0" smtClean="0">
                          <a:solidFill>
                            <a:srgbClr val="FF0000"/>
                          </a:solidFill>
                        </a:rPr>
                        <a:t> constr.</a:t>
                      </a:r>
                      <a:endParaRPr kumimoji="1" lang="ja-JP" alt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 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sz="900" dirty="0" smtClean="0"/>
                        <a:t>Commissioning</a:t>
                      </a:r>
                      <a:endParaRPr kumimoji="1" lang="ja-JP" altLang="en-US" sz="9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9624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Fabrication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/>
                      <a:r>
                        <a:rPr kumimoji="1" lang="en-US" altLang="ja-JP" sz="1000" dirty="0" smtClean="0"/>
                        <a:t>Preparation for the</a:t>
                      </a:r>
                      <a:r>
                        <a:rPr kumimoji="1" lang="en-US" altLang="ja-JP" sz="1000" baseline="0" dirty="0" smtClean="0"/>
                        <a:t> </a:t>
                      </a:r>
                      <a:r>
                        <a:rPr kumimoji="1" lang="en-US" altLang="ja-JP" sz="1000" dirty="0" smtClean="0"/>
                        <a:t>project</a:t>
                      </a:r>
                      <a:r>
                        <a:rPr kumimoji="1" lang="en-US" altLang="ja-JP" sz="1000" baseline="0" dirty="0" smtClean="0"/>
                        <a:t> </a:t>
                      </a:r>
                      <a:endParaRPr kumimoji="1" lang="ja-JP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Preparation</a:t>
                      </a:r>
                      <a:r>
                        <a:rPr kumimoji="1" lang="ja-JP" altLang="en-US" sz="1000" dirty="0" smtClean="0"/>
                        <a:t>　</a:t>
                      </a:r>
                      <a:r>
                        <a:rPr kumimoji="1" lang="en-US" altLang="ja-JP" sz="1000" dirty="0" smtClean="0"/>
                        <a:t>for</a:t>
                      </a:r>
                      <a:r>
                        <a:rPr kumimoji="1" lang="en-US" altLang="ja-JP" sz="1000" baseline="0" dirty="0" smtClean="0"/>
                        <a:t> industrialization </a:t>
                      </a:r>
                      <a:endParaRPr kumimoji="1" lang="ja-JP" altLang="en-US" sz="1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Fabrication</a:t>
                      </a:r>
                      <a:r>
                        <a:rPr kumimoji="1" lang="en-US" altLang="ja-JP" sz="1200" baseline="0" dirty="0" smtClean="0"/>
                        <a:t> and t</a:t>
                      </a:r>
                      <a:r>
                        <a:rPr kumimoji="1" lang="en-US" altLang="ja-JP" sz="1200" dirty="0" smtClean="0"/>
                        <a:t>ests,</a:t>
                      </a:r>
                      <a:r>
                        <a:rPr kumimoji="1" lang="en-US" altLang="ja-JP" sz="1200" baseline="0" dirty="0" smtClean="0"/>
                        <a:t> preparation for installation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  </a:t>
                      </a:r>
                      <a:r>
                        <a:rPr kumimoji="1" lang="en-US" altLang="ja-JP" sz="1400" dirty="0" err="1" smtClean="0"/>
                        <a:t>Inst</a:t>
                      </a:r>
                      <a:r>
                        <a:rPr kumimoji="1" lang="en-US" altLang="ja-JP" sz="1400" dirty="0" smtClean="0"/>
                        <a:t>/commission.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Installation</a:t>
                      </a:r>
                      <a:endParaRPr kumimoji="1" lang="ja-JP" altLang="en-US" sz="18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081433" y="2976942"/>
            <a:ext cx="3734270" cy="177111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dirty="0" smtClean="0"/>
              <a:t>After getting Green Sign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Preparation for contract</a:t>
            </a:r>
            <a:r>
              <a:rPr lang="ja-JP" altLang="en-US" dirty="0" smtClean="0"/>
              <a:t>：　</a:t>
            </a:r>
            <a:r>
              <a:rPr lang="en-US" altLang="ja-JP" dirty="0" smtClean="0">
                <a:solidFill>
                  <a:srgbClr val="3366FF"/>
                </a:solidFill>
              </a:rPr>
              <a:t>~ 2 years </a:t>
            </a: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Construction period</a:t>
            </a:r>
            <a:r>
              <a:rPr lang="ja-JP" altLang="en-US" dirty="0" smtClean="0"/>
              <a:t>：　　　</a:t>
            </a:r>
            <a:r>
              <a:rPr lang="en-US" altLang="ja-JP" dirty="0" smtClean="0">
                <a:solidFill>
                  <a:srgbClr val="FF0000"/>
                </a:solidFill>
              </a:rPr>
              <a:t>~ 10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years</a:t>
            </a:r>
          </a:p>
          <a:p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/>
              <a:t>・</a:t>
            </a:r>
            <a:r>
              <a:rPr lang="en-US" altLang="ja-JP" dirty="0" smtClean="0"/>
              <a:t>If the green sign given in 5 years</a:t>
            </a:r>
            <a:r>
              <a:rPr lang="ja-JP" altLang="en-US" dirty="0" smtClean="0"/>
              <a:t>、</a:t>
            </a:r>
            <a:endParaRPr lang="en-US" altLang="ja-JP" dirty="0" smtClean="0"/>
          </a:p>
          <a:p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ILC to be realized by </a:t>
            </a:r>
            <a:r>
              <a:rPr kumimoji="1" lang="en-US" altLang="ja-JP" dirty="0" smtClean="0">
                <a:solidFill>
                  <a:srgbClr val="3366FF"/>
                </a:solidFill>
              </a:rPr>
              <a:t>2030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0988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7030A0"/>
                </a:solidFill>
              </a:rPr>
              <a:t>Schedule for 500 GeV Machine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Yamamoto, 13/05/27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 Technical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fld id="{32CE4F39-439C-1A4F-8186-77CDE8E773EC}" type="slidenum">
              <a:rPr lang="en-US" smtClean="0"/>
              <a:pPr/>
              <a:t>57</a:t>
            </a:fld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1" y="990600"/>
            <a:ext cx="82295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71844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848600" cy="914400"/>
          </a:xfrm>
        </p:spPr>
        <p:txBody>
          <a:bodyPr>
            <a:normAutofit/>
          </a:bodyPr>
          <a:lstStyle/>
          <a:p>
            <a:r>
              <a:rPr lang="en-US" altLang="ja-JP" b="1" dirty="0"/>
              <a:t>ILC-TDR </a:t>
            </a:r>
            <a:r>
              <a:rPr lang="en-US" altLang="ja-JP" b="1" dirty="0" smtClean="0"/>
              <a:t>evaluation </a:t>
            </a:r>
            <a:r>
              <a:rPr lang="en-US" altLang="ja-JP" b="1" dirty="0"/>
              <a:t> (2013-2) </a:t>
            </a:r>
            <a:endParaRPr lang="ja-JP" altLang="en-US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974115"/>
              </p:ext>
            </p:extLst>
          </p:nvPr>
        </p:nvGraphicFramePr>
        <p:xfrm>
          <a:off x="419862" y="1143942"/>
          <a:ext cx="8289850" cy="388192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36880"/>
                <a:gridCol w="936341"/>
                <a:gridCol w="1341307"/>
                <a:gridCol w="1422278"/>
                <a:gridCol w="956359"/>
                <a:gridCol w="1410017"/>
                <a:gridCol w="786668"/>
              </a:tblGrid>
              <a:tr h="1318579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M&amp;S Value</a:t>
                      </a:r>
                    </a:p>
                    <a:p>
                      <a:pPr algn="ctr"/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en-US" altLang="ja-JP" sz="1400" dirty="0" smtClean="0"/>
                        <a:t>(Ratio)</a:t>
                      </a:r>
                      <a:endParaRPr kumimoji="1" lang="ja-JP" altLang="en-US" sz="140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M&amp;S 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Value</a:t>
                      </a:r>
                      <a:endParaRPr kumimoji="1" lang="en-US" altLang="ja-JP" sz="1400" baseline="0" dirty="0" smtClean="0"/>
                    </a:p>
                    <a:p>
                      <a:pPr algn="ctr"/>
                      <a:endParaRPr kumimoji="1" lang="en-US" altLang="ja-JP" sz="1400" baseline="0" dirty="0" smtClean="0"/>
                    </a:p>
                    <a:p>
                      <a:pPr algn="ctr"/>
                      <a:r>
                        <a:rPr kumimoji="1" lang="en-US" altLang="ja-JP" sz="1400" baseline="0" dirty="0" smtClean="0"/>
                        <a:t> (GILCU)</a:t>
                      </a:r>
                      <a:endParaRPr kumimoji="1" lang="ja-JP" altLang="en-US" sz="1400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M&amp;S Value</a:t>
                      </a:r>
                    </a:p>
                    <a:p>
                      <a:pPr algn="ctr"/>
                      <a:endParaRPr kumimoji="1" lang="en-US" altLang="ja-JP" sz="1400" dirty="0" smtClean="0"/>
                    </a:p>
                    <a:p>
                      <a:pPr algn="ctr"/>
                      <a:r>
                        <a:rPr kumimoji="1" lang="en-US" altLang="ja-JP" sz="1100" dirty="0" smtClean="0"/>
                        <a:t>converted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(GJY)</a:t>
                      </a:r>
                      <a:endParaRPr kumimoji="1" lang="en-US" altLang="ja-JP" sz="1400" dirty="0" smtClean="0">
                        <a:solidFill>
                          <a:srgbClr val="FFFF00"/>
                        </a:solidFill>
                      </a:endParaRPr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M&amp;S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Prem.:</a:t>
                      </a:r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Labor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4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(M person-</a:t>
                      </a:r>
                      <a:r>
                        <a:rPr kumimoji="1" lang="en-US" altLang="ja-JP" sz="1200" dirty="0" err="1" smtClean="0"/>
                        <a:t>hr</a:t>
                      </a:r>
                      <a:r>
                        <a:rPr kumimoji="1" lang="en-US" altLang="ja-JP" sz="1200" dirty="0" smtClean="0"/>
                        <a:t>)</a:t>
                      </a:r>
                      <a:endParaRPr kumimoji="1" lang="ja-JP" altLang="en-US" sz="1200" dirty="0" smtClean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Labor 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Prem.:</a:t>
                      </a:r>
                    </a:p>
                    <a:p>
                      <a:pPr algn="ctr"/>
                      <a:endParaRPr kumimoji="1" lang="en-US" altLang="ja-JP" sz="1400" dirty="0" smtClean="0"/>
                    </a:p>
                    <a:p>
                      <a:pPr algn="ctr"/>
                      <a:endParaRPr kumimoji="1" lang="en-US" altLang="ja-JP" sz="1200" dirty="0" smtClean="0"/>
                    </a:p>
                  </a:txBody>
                  <a:tcPr marL="86360" marR="86360"/>
                </a:tc>
              </a:tr>
              <a:tr h="65683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RDR-2007</a:t>
                      </a:r>
                      <a:endParaRPr kumimoji="1" lang="ja-JP" altLang="en-US" sz="1400" dirty="0"/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000" dirty="0" smtClean="0"/>
                        <a:t>6.31 </a:t>
                      </a:r>
                      <a:r>
                        <a:rPr lang="en-US" altLang="ja-JP" sz="2000" baseline="30000" dirty="0" smtClean="0"/>
                        <a:t>1) </a:t>
                      </a:r>
                      <a:endParaRPr lang="ja-JP" altLang="en-US" sz="2000" baseline="30000" dirty="0"/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---</a:t>
                      </a: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24.4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marL="86360" marR="86360" anchor="ctr"/>
                </a:tc>
              </a:tr>
              <a:tr h="656831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RDR-2012</a:t>
                      </a:r>
                    </a:p>
                    <a:p>
                      <a:r>
                        <a:rPr kumimoji="1" lang="en-US" altLang="ja-JP" sz="1100" dirty="0" smtClean="0"/>
                        <a:t>(15%</a:t>
                      </a:r>
                      <a:r>
                        <a:rPr kumimoji="1" lang="en-US" altLang="ja-JP" sz="1100" baseline="0" dirty="0" smtClean="0"/>
                        <a:t> inflation</a:t>
                      </a:r>
                      <a:r>
                        <a:rPr kumimoji="1" lang="en-US" altLang="ja-JP" sz="1100" dirty="0" smtClean="0"/>
                        <a:t>)</a:t>
                      </a:r>
                      <a:endParaRPr kumimoji="1" lang="ja-JP" altLang="en-US" sz="1100" dirty="0">
                        <a:solidFill>
                          <a:srgbClr val="3366FF"/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1.15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7.27 </a:t>
                      </a:r>
                      <a:r>
                        <a:rPr lang="en-US" altLang="ja-JP" sz="2000" baseline="30000" dirty="0" smtClean="0"/>
                        <a:t>1) </a:t>
                      </a:r>
                      <a:endParaRPr lang="ja-JP" altLang="en-US" sz="2000" baseline="30000" dirty="0" smtClean="0"/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</a:rPr>
                        <a:t>---</a:t>
                      </a: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24.4</a:t>
                      </a:r>
                      <a:endParaRPr kumimoji="1" lang="ja-JP" altLang="en-US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>
                        <a:solidFill>
                          <a:srgbClr val="3366FF"/>
                        </a:solidFill>
                      </a:endParaRPr>
                    </a:p>
                  </a:txBody>
                  <a:tcPr marL="86360" marR="86360" anchor="ctr"/>
                </a:tc>
              </a:tr>
              <a:tr h="73152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TDR-2012</a:t>
                      </a:r>
                      <a:r>
                        <a:rPr kumimoji="1" lang="en-US" altLang="ja-JP" sz="1400" baseline="0" dirty="0" smtClean="0"/>
                        <a:t> </a:t>
                      </a:r>
                    </a:p>
                    <a:p>
                      <a:r>
                        <a:rPr kumimoji="1" lang="en-US" altLang="ja-JP" sz="1400" baseline="0" dirty="0" smtClean="0"/>
                        <a:t> average for 3 region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1.23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</a:rPr>
                        <a:t>7.78 </a:t>
                      </a:r>
                      <a:r>
                        <a:rPr lang="en-US" altLang="ja-JP" sz="2000" baseline="30000" dirty="0" smtClean="0"/>
                        <a:t>1) </a:t>
                      </a:r>
                      <a:endParaRPr lang="ja-JP" altLang="en-US" sz="2000" baseline="30000" dirty="0" smtClean="0"/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>
                              <a:lumMod val="50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22.6</a:t>
                      </a:r>
                      <a:endParaRPr kumimoji="1" lang="ja-JP" altLang="en-US" sz="20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>
                            <a:lumMod val="50000"/>
                          </a:prst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TDR- (Asia)</a:t>
                      </a:r>
                    </a:p>
                    <a:p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 mountain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site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1.26</a:t>
                      </a:r>
                      <a:endParaRPr kumimoji="1" lang="ja-JP" altLang="en-US" sz="2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</a:rPr>
                        <a:t>7.98 </a:t>
                      </a:r>
                      <a:r>
                        <a:rPr lang="en-US" altLang="ja-JP" sz="2000" baseline="30000" dirty="0" smtClean="0"/>
                        <a:t>1) </a:t>
                      </a:r>
                      <a:endParaRPr lang="ja-JP" altLang="en-US" sz="2000" baseline="30000" dirty="0" smtClean="0"/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</a:rPr>
                        <a:t>830 </a:t>
                      </a:r>
                      <a:r>
                        <a:rPr kumimoji="1" lang="en-US" altLang="ja-JP" sz="2000" b="1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</a:rPr>
                        <a:t>2) </a:t>
                      </a:r>
                      <a:endParaRPr kumimoji="1" lang="ja-JP" altLang="en-US" sz="20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26 %</a:t>
                      </a: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008000"/>
                          </a:solidFill>
                        </a:rPr>
                        <a:t>22.9</a:t>
                      </a:r>
                      <a:endParaRPr kumimoji="1" lang="ja-JP" altLang="en-US" sz="2000" b="1" dirty="0">
                        <a:solidFill>
                          <a:srgbClr val="008000"/>
                        </a:solidFill>
                      </a:endParaRPr>
                    </a:p>
                  </a:txBody>
                  <a:tcPr marL="86360" marR="8636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24 %</a:t>
                      </a:r>
                      <a:endParaRPr kumimoji="1" lang="ja-JP" alt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6360" marR="86360" anchor="ctr"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6BA53-1730-B94E-BA28-663BB2624540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9020" y="5038949"/>
            <a:ext cx="8340693" cy="156965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600" dirty="0"/>
              <a:t>1)  Estimated by using PPP (purchasing power parity) methodology established by OECD</a:t>
            </a:r>
          </a:p>
          <a:p>
            <a:r>
              <a:rPr lang="en-US" altLang="ja-JP" sz="1600" dirty="0"/>
              <a:t>2) Conversion to Japanese Yen: using currency exchange rates </a:t>
            </a:r>
          </a:p>
          <a:p>
            <a:r>
              <a:rPr lang="ja-JP" altLang="ja-JP" sz="1600" dirty="0"/>
              <a:t>　</a:t>
            </a:r>
            <a:r>
              <a:rPr lang="en-US" altLang="ja-JP" sz="1600" dirty="0"/>
              <a:t>- assuming a model with </a:t>
            </a:r>
            <a:r>
              <a:rPr lang="en-US" altLang="ja-JP" sz="1600" dirty="0">
                <a:solidFill>
                  <a:srgbClr val="008000"/>
                </a:solidFill>
              </a:rPr>
              <a:t>100JYen/USD</a:t>
            </a:r>
            <a:r>
              <a:rPr lang="en-US" altLang="ja-JP" sz="1600" dirty="0"/>
              <a:t>, </a:t>
            </a:r>
            <a:r>
              <a:rPr lang="en-US" altLang="ja-JP" sz="1600" dirty="0">
                <a:solidFill>
                  <a:srgbClr val="008000"/>
                </a:solidFill>
              </a:rPr>
              <a:t>115 </a:t>
            </a:r>
            <a:r>
              <a:rPr lang="en-US" altLang="ja-JP" sz="1600" dirty="0" err="1">
                <a:solidFill>
                  <a:srgbClr val="008000"/>
                </a:solidFill>
              </a:rPr>
              <a:t>Jyen</a:t>
            </a:r>
            <a:r>
              <a:rPr lang="en-US" altLang="ja-JP" sz="1600" dirty="0">
                <a:solidFill>
                  <a:srgbClr val="008000"/>
                </a:solidFill>
              </a:rPr>
              <a:t>/</a:t>
            </a:r>
            <a:r>
              <a:rPr lang="en-US" altLang="ja-JP" sz="1600" dirty="0" err="1">
                <a:solidFill>
                  <a:srgbClr val="008000"/>
                </a:solidFill>
              </a:rPr>
              <a:t>Ero</a:t>
            </a:r>
            <a:endParaRPr lang="en-US" altLang="ja-JP" sz="1600" dirty="0"/>
          </a:p>
          <a:p>
            <a:endParaRPr lang="en-US" altLang="ja-JP" sz="1600" u="sng" dirty="0"/>
          </a:p>
          <a:p>
            <a:r>
              <a:rPr lang="ja-JP" altLang="en-US" sz="1600" u="sng" dirty="0"/>
              <a:t>＊</a:t>
            </a:r>
            <a:r>
              <a:rPr lang="en-US" altLang="ja-JP" sz="1600" u="sng" dirty="0"/>
              <a:t>Budget not </a:t>
            </a:r>
            <a:r>
              <a:rPr lang="en-US" altLang="ja-JP" sz="1600" u="sng" dirty="0" err="1"/>
              <a:t>incluced</a:t>
            </a:r>
            <a:r>
              <a:rPr lang="en-US" altLang="ja-JP" sz="1600" u="sng" dirty="0"/>
              <a:t>, above</a:t>
            </a:r>
            <a:r>
              <a:rPr lang="ja-JP" altLang="en-US" sz="1600" dirty="0"/>
              <a:t>：</a:t>
            </a:r>
            <a:r>
              <a:rPr lang="en-US" altLang="ja-JP" sz="1600" dirty="0"/>
              <a:t> </a:t>
            </a:r>
          </a:p>
          <a:p>
            <a:r>
              <a:rPr lang="ja-JP" altLang="ja-JP" sz="1600" dirty="0"/>
              <a:t>　</a:t>
            </a:r>
            <a:r>
              <a:rPr lang="en-US" altLang="ja-JP" sz="1600" dirty="0"/>
              <a:t>- Project preparation, Operation (0.39GILCU, 850 FTE) </a:t>
            </a:r>
            <a:r>
              <a:rPr lang="ja-JP" altLang="en-US" sz="1600" dirty="0"/>
              <a:t>、</a:t>
            </a:r>
            <a:r>
              <a:rPr lang="en-US" altLang="ja-JP" sz="1600" dirty="0"/>
              <a:t>Detectors (~ 2 x 0.4 GILCU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846644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Base for Uncertainty Estimates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81001" y="6400800"/>
            <a:ext cx="2438400" cy="457200"/>
          </a:xfrm>
          <a:prstGeom prst="rect">
            <a:avLst/>
          </a:prstGeom>
        </p:spPr>
        <p:txBody>
          <a:bodyPr/>
          <a:lstStyle/>
          <a:p>
            <a:pPr defTabSz="457061"/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2895600" cy="457200"/>
          </a:xfrm>
          <a:prstGeom prst="rect">
            <a:avLst/>
          </a:prstGeom>
        </p:spPr>
        <p:txBody>
          <a:bodyPr/>
          <a:lstStyle/>
          <a:p>
            <a:pPr defTabSz="457061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pPr defTabSz="457061"/>
            <a:fld id="{033C222C-70AC-E643-9583-2C6665E9CB8E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061"/>
              <a:t>59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12" name="表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320079"/>
              </p:ext>
            </p:extLst>
          </p:nvPr>
        </p:nvGraphicFramePr>
        <p:xfrm>
          <a:off x="487882" y="1839428"/>
          <a:ext cx="8169646" cy="317700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1142433"/>
                <a:gridCol w="4976092"/>
                <a:gridCol w="2051121"/>
              </a:tblGrid>
              <a:tr h="420949"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FFFFFF"/>
                          </a:solidFill>
                        </a:rPr>
                        <a:t>Value basis</a:t>
                      </a:r>
                      <a:endParaRPr kumimoji="1" lang="ja-JP" altLang="en-US" sz="2000" dirty="0">
                        <a:solidFill>
                          <a:srgbClr val="FFFFFF"/>
                        </a:solidFill>
                      </a:endParaRPr>
                    </a:p>
                  </a:txBody>
                  <a:tcPr marL="12700" marR="12700" marT="12700" marB="0" anchor="ctr"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FFFFFF"/>
                          </a:solidFill>
                          <a:effectLst/>
                        </a:rPr>
                        <a:t>Premium</a:t>
                      </a:r>
                      <a:endParaRPr lang="en-US" sz="20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solidFill>
                      <a:srgbClr val="3366FF"/>
                    </a:solidFill>
                  </a:tcPr>
                </a:tc>
              </a:tr>
              <a:tr h="40237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>
                          <a:effectLst/>
                        </a:rPr>
                        <a:t>1</a:t>
                      </a:r>
                      <a:endParaRPr lang="en-US" altLang="ja-JP" sz="2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COTS or equivalent</a:t>
                      </a:r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>
                          <a:effectLst/>
                        </a:rPr>
                        <a:t>5%</a:t>
                      </a:r>
                      <a:endParaRPr lang="en-US" altLang="ja-JP" sz="2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40237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>
                          <a:effectLst/>
                        </a:rPr>
                        <a:t>2</a:t>
                      </a:r>
                      <a:endParaRPr lang="en-US" altLang="ja-JP" sz="2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Procurement</a:t>
                      </a:r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8%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40369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3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Vendor quote</a:t>
                      </a:r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10%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40237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4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Industrial Study, mass production</a:t>
                      </a:r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 smtClean="0">
                          <a:effectLst/>
                        </a:rPr>
                        <a:t>20%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742851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5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Engineering estimate: conventional technology</a:t>
                      </a:r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15%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  <a:tr h="40237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>
                          <a:effectLst/>
                        </a:rPr>
                        <a:t>6</a:t>
                      </a:r>
                      <a:endParaRPr lang="en-US" altLang="ja-JP" sz="2000" b="0" i="0" u="none" strike="noStrike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Engineering estimate: R&amp;D  needed</a:t>
                      </a:r>
                      <a:endParaRPr lang="en-US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u="none" strike="noStrike" dirty="0">
                          <a:effectLst/>
                        </a:rPr>
                        <a:t>30%</a:t>
                      </a:r>
                      <a:endParaRPr lang="en-US" altLang="ja-JP" sz="2000" b="0" i="0" u="none" strike="noStrike" dirty="0">
                        <a:effectLst/>
                        <a:latin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10575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387789" y="78286"/>
            <a:ext cx="7493000" cy="544512"/>
          </a:xfrm>
        </p:spPr>
        <p:txBody>
          <a:bodyPr>
            <a:normAutofit fontScale="90000"/>
          </a:bodyPr>
          <a:lstStyle/>
          <a:p>
            <a:r>
              <a:rPr lang="en-US" altLang="ja-JP" sz="3200" b="1" dirty="0">
                <a:solidFill>
                  <a:srgbClr val="000090"/>
                </a:solidFill>
                <a:cs typeface="Osaka"/>
              </a:rPr>
              <a:t>RDR (2007) to TDR (2012)  </a:t>
            </a:r>
            <a:endParaRPr lang="ja-JP" altLang="en-US" sz="3200" b="1" dirty="0">
              <a:solidFill>
                <a:srgbClr val="3366FF"/>
              </a:solidFill>
              <a:cs typeface="Osaka"/>
            </a:endParaRPr>
          </a:p>
        </p:txBody>
      </p:sp>
      <p:sp>
        <p:nvSpPr>
          <p:cNvPr id="17" name="コンテンツ プレースホルダー 1"/>
          <p:cNvSpPr>
            <a:spLocks noGrp="1"/>
          </p:cNvSpPr>
          <p:nvPr>
            <p:ph sz="half" idx="4294967295"/>
          </p:nvPr>
        </p:nvSpPr>
        <p:spPr>
          <a:xfrm>
            <a:off x="4872940" y="859730"/>
            <a:ext cx="4146550" cy="3830638"/>
          </a:xfr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u="sng" dirty="0" smtClean="0">
                <a:solidFill>
                  <a:srgbClr val="000090"/>
                </a:solidFill>
                <a:latin typeface="Osaka"/>
                <a:ea typeface="Osaka"/>
                <a:cs typeface="Osaka"/>
              </a:rPr>
              <a:t> </a:t>
            </a:r>
            <a:r>
              <a:rPr kumimoji="1" lang="en-US" altLang="ja-JP" u="sng" dirty="0" smtClean="0">
                <a:solidFill>
                  <a:srgbClr val="000090"/>
                </a:solidFill>
                <a:latin typeface="+mn-lt"/>
                <a:ea typeface="Osaka"/>
                <a:cs typeface="Osaka"/>
              </a:rPr>
              <a:t>Cost Containing Effort</a:t>
            </a:r>
            <a:endParaRPr kumimoji="1" lang="en-US" altLang="ja-JP" sz="2400" dirty="0">
              <a:solidFill>
                <a:srgbClr val="3366FF"/>
              </a:solidFill>
              <a:latin typeface="+mn-lt"/>
            </a:endParaRPr>
          </a:p>
          <a:p>
            <a:r>
              <a:rPr kumimoji="1" lang="en-US" altLang="ja-JP" sz="2400" dirty="0">
                <a:solidFill>
                  <a:srgbClr val="000000"/>
                </a:solidFill>
                <a:latin typeface="+mn-lt"/>
              </a:rPr>
              <a:t>Single acc. Tunnel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Reducing # bunches </a:t>
            </a:r>
          </a:p>
          <a:p>
            <a:pPr lvl="1"/>
            <a:r>
              <a:rPr kumimoji="1" lang="en-US" altLang="ja-JP" sz="1900" dirty="0">
                <a:solidFill>
                  <a:srgbClr val="000090"/>
                </a:solidFill>
              </a:rPr>
              <a:t>w/ smaller damping rings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Allowing gradient spread</a:t>
            </a:r>
          </a:p>
          <a:p>
            <a:pPr lvl="1"/>
            <a:r>
              <a:rPr kumimoji="1" lang="en-US" altLang="ja-JP" sz="2200" dirty="0"/>
              <a:t>31.5 MV/m </a:t>
            </a:r>
            <a:r>
              <a:rPr kumimoji="1" lang="en-US" altLang="ja-JP" sz="2200" dirty="0">
                <a:solidFill>
                  <a:srgbClr val="FF0000"/>
                </a:solidFill>
              </a:rPr>
              <a:t>+/- 20 %, </a:t>
            </a:r>
          </a:p>
          <a:p>
            <a:r>
              <a:rPr kumimoji="1" lang="en-US" altLang="ja-JP" sz="2400" dirty="0">
                <a:solidFill>
                  <a:srgbClr val="3366FF"/>
                </a:solidFill>
                <a:latin typeface="+mn-lt"/>
              </a:rPr>
              <a:t>Site-dependent RF system: </a:t>
            </a:r>
          </a:p>
          <a:p>
            <a:pPr lvl="1"/>
            <a:r>
              <a:rPr kumimoji="1" lang="en-US" altLang="ja-JP" sz="2000" dirty="0"/>
              <a:t>Clustered on surface (KCS), </a:t>
            </a:r>
          </a:p>
          <a:p>
            <a:pPr lvl="1"/>
            <a:r>
              <a:rPr kumimoji="1" lang="en-US" altLang="ja-JP" sz="2000" dirty="0"/>
              <a:t>Distributed in </a:t>
            </a:r>
            <a:r>
              <a:rPr kumimoji="1" lang="en-US" altLang="ja-JP" sz="2000" dirty="0" err="1"/>
              <a:t>tunnl</a:t>
            </a:r>
            <a:r>
              <a:rPr kumimoji="1" lang="en-US" altLang="ja-JP" sz="2000" dirty="0"/>
              <a:t>  (DKS)</a:t>
            </a:r>
            <a:endParaRPr kumimoji="1" lang="ja-JP" altLang="en-US" sz="2000" dirty="0">
              <a:solidFill>
                <a:srgbClr val="A6A6A6"/>
              </a:solidFill>
            </a:endParaRPr>
          </a:p>
        </p:txBody>
      </p:sp>
      <p:pic>
        <p:nvPicPr>
          <p:cNvPr id="15" name="Content Placeholder 3" descr="Figure-4-2.png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7364" y="4731197"/>
            <a:ext cx="1062037" cy="1471613"/>
          </a:xfrm>
          <a:ln>
            <a:solidFill>
              <a:srgbClr val="3366FF"/>
            </a:solidFill>
          </a:ln>
        </p:spPr>
      </p:pic>
      <p:sp>
        <p:nvSpPr>
          <p:cNvPr id="25640" name="日付プレースホルダ 10"/>
          <p:cNvSpPr>
            <a:spLocks noGrp="1"/>
          </p:cNvSpPr>
          <p:nvPr>
            <p:ph type="dt" sz="half" idx="4294967295"/>
          </p:nvPr>
        </p:nvSpPr>
        <p:spPr>
          <a:xfrm>
            <a:off x="0" y="6400800"/>
            <a:ext cx="2438400" cy="457200"/>
          </a:xfrm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A. Yamamoto, 13/05/27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4294967295"/>
          </p:nvPr>
        </p:nvSpPr>
        <p:spPr>
          <a:xfrm>
            <a:off x="2264086" y="6398351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US" altLang="ja-JP" dirty="0" smtClean="0"/>
              <a:t>ILC Technical Status</a:t>
            </a:r>
            <a:endParaRPr lang="en-US" altLang="ja-JP" dirty="0"/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</a:t>
            </a:fld>
            <a:endParaRPr lang="en-US" altLang="ja-JP" dirty="0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pic>
        <p:nvPicPr>
          <p:cNvPr id="2564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10" y="835958"/>
            <a:ext cx="4620301" cy="3940309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434" y="4919533"/>
            <a:ext cx="2160147" cy="123747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921506" y="5040312"/>
            <a:ext cx="2307080" cy="1015663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RDR’07  </a:t>
            </a:r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 </a:t>
            </a:r>
          </a:p>
          <a:p>
            <a:r>
              <a:rPr lang="en-US" altLang="ja-JP" sz="1200" b="1" dirty="0">
                <a:solidFill>
                  <a:srgbClr val="000090"/>
                </a:solidFill>
                <a:sym typeface="Wingdings"/>
              </a:rPr>
              <a:t>(Reference Design Rep.)</a:t>
            </a:r>
          </a:p>
          <a:p>
            <a:r>
              <a:rPr lang="en-US" altLang="ja-JP" b="1" dirty="0" smtClean="0">
                <a:solidFill>
                  <a:srgbClr val="000090"/>
                </a:solidFill>
                <a:sym typeface="Wingdings"/>
              </a:rPr>
              <a:t>          </a:t>
            </a:r>
            <a:r>
              <a:rPr lang="en-US" altLang="ja-JP" b="1" dirty="0" smtClean="0">
                <a:solidFill>
                  <a:srgbClr val="3366FF"/>
                </a:solidFill>
                <a:sym typeface="Wingdings"/>
              </a:rPr>
              <a:t>TDR’12</a:t>
            </a:r>
          </a:p>
          <a:p>
            <a:r>
              <a:rPr lang="en-US" altLang="ja-JP" sz="1200" b="1" dirty="0">
                <a:solidFill>
                  <a:srgbClr val="3366FF"/>
                </a:solidFill>
                <a:sym typeface="Wingdings"/>
              </a:rPr>
              <a:t>       (Technical Design Rep.)</a:t>
            </a:r>
            <a:endParaRPr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632370" y="6219559"/>
            <a:ext cx="3113703" cy="307777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/>
              <a:t>Flat-land or Mountainous Tunnel Design</a:t>
            </a:r>
            <a:endParaRPr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615547" y="5419619"/>
            <a:ext cx="416391" cy="27699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sz="1200" dirty="0"/>
              <a:t>5 m</a:t>
            </a:r>
            <a:endParaRPr lang="ja-JP" altLang="en-US" sz="1200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8660374" y="5169648"/>
            <a:ext cx="7471" cy="74902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右矢印 2"/>
          <p:cNvSpPr/>
          <p:nvPr/>
        </p:nvSpPr>
        <p:spPr bwMode="auto">
          <a:xfrm>
            <a:off x="2224875" y="2809023"/>
            <a:ext cx="509867" cy="389369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6" name="図 15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220" t="44345" r="41974" b="40469"/>
          <a:stretch/>
        </p:blipFill>
        <p:spPr bwMode="auto">
          <a:xfrm>
            <a:off x="6732249" y="4735944"/>
            <a:ext cx="2299690" cy="14637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08857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 descr="cavityassy-annotated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4657464" y="3472090"/>
            <a:ext cx="3800737" cy="1497784"/>
          </a:xfrm>
          <a:prstGeom prst="rect">
            <a:avLst/>
          </a:prstGeom>
        </p:spPr>
      </p:pic>
      <p:sp>
        <p:nvSpPr>
          <p:cNvPr id="25603" name="タイトル 7"/>
          <p:cNvSpPr>
            <a:spLocks noGrp="1"/>
          </p:cNvSpPr>
          <p:nvPr>
            <p:ph type="title"/>
          </p:nvPr>
        </p:nvSpPr>
        <p:spPr>
          <a:xfrm>
            <a:off x="1295400" y="76200"/>
            <a:ext cx="7848600" cy="914400"/>
          </a:xfrm>
        </p:spPr>
        <p:txBody>
          <a:bodyPr/>
          <a:lstStyle/>
          <a:p>
            <a:r>
              <a:rPr lang="en-US" altLang="ja-JP" b="1" dirty="0" smtClean="0">
                <a:solidFill>
                  <a:srgbClr val="000090"/>
                </a:solidFill>
              </a:rPr>
              <a:t>SCRF Industrialization required</a:t>
            </a:r>
            <a:r>
              <a:rPr kumimoji="0" lang="en-US" altLang="ja-JP" b="1" dirty="0" smtClean="0">
                <a:solidFill>
                  <a:srgbClr val="000090"/>
                </a:solidFill>
              </a:rPr>
              <a:t> </a:t>
            </a:r>
            <a:endParaRPr kumimoji="0" lang="ja-JP" altLang="en-US" b="1" dirty="0" smtClean="0">
              <a:solidFill>
                <a:srgbClr val="000090"/>
              </a:solidFill>
            </a:endParaRPr>
          </a:p>
        </p:txBody>
      </p:sp>
      <p:graphicFrame>
        <p:nvGraphicFramePr>
          <p:cNvPr id="10" name="コンテンツ プレースホルダ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284985839"/>
              </p:ext>
            </p:extLst>
          </p:nvPr>
        </p:nvGraphicFramePr>
        <p:xfrm>
          <a:off x="254000" y="1455950"/>
          <a:ext cx="4114800" cy="3981797"/>
        </p:xfrm>
        <a:graphic>
          <a:graphicData uri="http://schemas.openxmlformats.org/drawingml/2006/table">
            <a:tbl>
              <a:tblPr firstRow="1">
                <a:tableStyleId>{10A1B5D5-9B99-4C35-A422-299274C87663}</a:tableStyleId>
              </a:tblPr>
              <a:tblGrid>
                <a:gridCol w="2045970"/>
                <a:gridCol w="2068830"/>
              </a:tblGrid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1.5 x10</a:t>
                      </a:r>
                      <a:r>
                        <a:rPr kumimoji="1" lang="en-US" altLang="ja-JP" sz="18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8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0.73 </a:t>
                      </a:r>
                      <a:r>
                        <a:rPr kumimoji="1" lang="en-US" altLang="ja-JP" sz="180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ms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 5.8 mA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Av. field gradient</a:t>
                      </a:r>
                      <a:endParaRPr kumimoji="1" lang="ja-JP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31.5 MV/</a:t>
                      </a: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m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</a:rPr>
                        <a:t>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Q</a:t>
                      </a:r>
                      <a:r>
                        <a:rPr kumimoji="1" lang="en-US" altLang="ja-JP" sz="14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0</a:t>
                      </a: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 9-cell cavity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16024 (x 1.1)</a:t>
                      </a:r>
                      <a:endParaRPr kumimoji="1" lang="en-US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 </a:t>
                      </a:r>
                      <a:r>
                        <a:rPr kumimoji="1" lang="en-US" altLang="ja-JP" sz="20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cryomodule</a:t>
                      </a:r>
                      <a:r>
                        <a:rPr kumimoji="1" lang="en-US" altLang="ja-JP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1" lang="en-US" altLang="ja-JP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1,855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853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# </a:t>
                      </a: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Klystron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~400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sp>
        <p:nvSpPr>
          <p:cNvPr id="25640" name="日付プレースホルダ 10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t>A. Yamamoto, 13/05/27</a:t>
            </a:r>
            <a:endParaRPr lang="en-US" altLang="ja-JP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ILC Technical Status</a:t>
            </a:r>
            <a:endParaRPr lang="en-US" altLang="ja-JP"/>
          </a:p>
        </p:txBody>
      </p:sp>
      <p:sp>
        <p:nvSpPr>
          <p:cNvPr id="25639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2B317A-387A-A64A-8604-D8065BCF9A73}" type="slidenum">
              <a:rPr lang="en-US" altLang="ja-JP" smtClean="0"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60</a:t>
            </a:fld>
            <a:endParaRPr lang="en-US" altLang="ja-JP" smtClean="0"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graphicFrame>
        <p:nvGraphicFramePr>
          <p:cNvPr id="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35647"/>
              </p:ext>
            </p:extLst>
          </p:nvPr>
        </p:nvGraphicFramePr>
        <p:xfrm>
          <a:off x="5227534" y="4733754"/>
          <a:ext cx="2556542" cy="13691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8" name="Word 文書" r:id="rId5" imgW="2679601" imgH="1435047" progId="Word.Document.12">
                  <p:link updateAutomatic="1"/>
                </p:oleObj>
              </mc:Choice>
              <mc:Fallback>
                <p:oleObj name="Word 文書" r:id="rId5" imgW="2679601" imgH="1435047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7534" y="4733754"/>
                        <a:ext cx="2556542" cy="13691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5" descr="OT0105H.jp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5058" y="1200280"/>
            <a:ext cx="3648809" cy="2202260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98152228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線矢印コネクタ 50"/>
          <p:cNvCxnSpPr/>
          <p:nvPr/>
        </p:nvCxnSpPr>
        <p:spPr>
          <a:xfrm>
            <a:off x="4852318" y="1337734"/>
            <a:ext cx="0" cy="1376763"/>
          </a:xfrm>
          <a:prstGeom prst="straightConnector1">
            <a:avLst/>
          </a:prstGeom>
          <a:ln w="57150" cmpd="sng">
            <a:solidFill>
              <a:srgbClr val="000090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6" idx="3"/>
          </p:cNvCxnSpPr>
          <p:nvPr/>
        </p:nvCxnSpPr>
        <p:spPr>
          <a:xfrm flipV="1">
            <a:off x="6515899" y="2771144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0247" y="125892"/>
            <a:ext cx="8003020" cy="509172"/>
          </a:xfrm>
        </p:spPr>
        <p:txBody>
          <a:bodyPr>
            <a:noAutofit/>
          </a:bodyPr>
          <a:lstStyle/>
          <a:p>
            <a:r>
              <a:rPr kumimoji="1" lang="en-US" altLang="ja-JP" sz="2800" b="1" dirty="0"/>
              <a:t>      </a:t>
            </a:r>
            <a:r>
              <a:rPr kumimoji="1" lang="en-US" altLang="ja-JP" sz="2400" b="1" dirty="0"/>
              <a:t>Cooperation of ILC host- and hub-laboratories</a:t>
            </a:r>
            <a:br>
              <a:rPr kumimoji="1" lang="en-US" altLang="ja-JP" sz="2400" b="1" dirty="0"/>
            </a:br>
            <a:r>
              <a:rPr kumimoji="1" lang="en-US" altLang="ja-JP" sz="2400" b="1" dirty="0"/>
              <a:t>with worldwide industry (proposed)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5390" y="5329034"/>
            <a:ext cx="3088750" cy="955667"/>
          </a:xfrm>
          <a:solidFill>
            <a:schemeClr val="accent5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1400" dirty="0"/>
              <a:t>Regional hub-laboratories responsible to regional procurements to be </a:t>
            </a:r>
            <a:r>
              <a:rPr kumimoji="1" lang="en-US" altLang="ja-JP" sz="1400" dirty="0">
                <a:solidFill>
                  <a:srgbClr val="FF6600"/>
                </a:solidFill>
              </a:rPr>
              <a:t>open </a:t>
            </a:r>
            <a:r>
              <a:rPr kumimoji="1" lang="en-US" altLang="ja-JP" sz="1400" dirty="0">
                <a:solidFill>
                  <a:srgbClr val="000000"/>
                </a:solidFill>
              </a:rPr>
              <a:t>for</a:t>
            </a:r>
            <a:r>
              <a:rPr kumimoji="1" lang="en-US" altLang="ja-JP" sz="1400" dirty="0">
                <a:solidFill>
                  <a:srgbClr val="FF6600"/>
                </a:solidFill>
              </a:rPr>
              <a:t> any world-wide </a:t>
            </a:r>
            <a:r>
              <a:rPr kumimoji="1" lang="en-US" altLang="ja-JP" sz="1400" dirty="0">
                <a:solidFill>
                  <a:srgbClr val="000000"/>
                </a:solidFill>
              </a:rPr>
              <a:t>industry participation </a:t>
            </a:r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4" name="円/楕円 3"/>
          <p:cNvSpPr/>
          <p:nvPr/>
        </p:nvSpPr>
        <p:spPr>
          <a:xfrm>
            <a:off x="2001708" y="1860403"/>
            <a:ext cx="5673801" cy="3273594"/>
          </a:xfrm>
          <a:prstGeom prst="ellipse">
            <a:avLst/>
          </a:prstGeom>
          <a:noFill/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ローチャート: 結合子 5"/>
          <p:cNvSpPr/>
          <p:nvPr/>
        </p:nvSpPr>
        <p:spPr>
          <a:xfrm>
            <a:off x="6945943" y="1931362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E, &amp; …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フローチャート: 結合子 6"/>
          <p:cNvSpPr/>
          <p:nvPr/>
        </p:nvSpPr>
        <p:spPr>
          <a:xfrm>
            <a:off x="1153928" y="187613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A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: 結合子 7"/>
          <p:cNvSpPr/>
          <p:nvPr/>
        </p:nvSpPr>
        <p:spPr>
          <a:xfrm>
            <a:off x="1153928" y="408748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</a:rPr>
              <a:t>B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フローチャート: 結合子 8"/>
          <p:cNvSpPr/>
          <p:nvPr/>
        </p:nvSpPr>
        <p:spPr>
          <a:xfrm>
            <a:off x="6988218" y="3963234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</a:rPr>
              <a:t>D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5" name="フローチャート: 結合子 14"/>
          <p:cNvSpPr/>
          <p:nvPr/>
        </p:nvSpPr>
        <p:spPr>
          <a:xfrm>
            <a:off x="2788586" y="2623092"/>
            <a:ext cx="4017217" cy="1780940"/>
          </a:xfrm>
          <a:prstGeom prst="flowChartConnector">
            <a:avLst/>
          </a:prstGeom>
          <a:solidFill>
            <a:srgbClr val="008000">
              <a:alpha val="15000"/>
            </a:srgbClr>
          </a:solidFill>
          <a:ln w="28575" cmpd="sng"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sz="2000" dirty="0">
                <a:solidFill>
                  <a:srgbClr val="000000"/>
                </a:solidFill>
              </a:rPr>
              <a:t>World-wide</a:t>
            </a:r>
          </a:p>
          <a:p>
            <a:pPr algn="ctr"/>
            <a:r>
              <a:rPr lang="en-US" altLang="ja-JP" sz="2000" dirty="0">
                <a:solidFill>
                  <a:srgbClr val="000000"/>
                </a:solidFill>
              </a:rPr>
              <a:t>Industry responsible to</a:t>
            </a:r>
          </a:p>
          <a:p>
            <a:pPr algn="ctr"/>
            <a:r>
              <a:rPr lang="en-US" altLang="ja-JP" sz="2000" b="1" dirty="0">
                <a:solidFill>
                  <a:srgbClr val="FF0000"/>
                </a:solidFill>
              </a:rPr>
              <a:t>‘Build-to-Print’ manufacturing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2941341" y="821924"/>
            <a:ext cx="3768729" cy="567474"/>
          </a:xfrm>
          <a:prstGeom prst="roundRect">
            <a:avLst/>
          </a:prstGeom>
          <a:solidFill>
            <a:srgbClr val="FF6600"/>
          </a:solidFill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sz="3200" dirty="0">
                <a:solidFill>
                  <a:srgbClr val="FFFF00"/>
                </a:solidFill>
              </a:rPr>
              <a:t>ILC Host-Lab</a:t>
            </a:r>
            <a:r>
              <a:rPr kumimoji="1" lang="en-US" altLang="ja-JP" dirty="0" smtClean="0">
                <a:solidFill>
                  <a:srgbClr val="FFFF00"/>
                </a:solidFill>
              </a:rPr>
              <a:t>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2" name="フローチャート: 結合子 21"/>
          <p:cNvSpPr/>
          <p:nvPr/>
        </p:nvSpPr>
        <p:spPr>
          <a:xfrm>
            <a:off x="3242240" y="4786100"/>
            <a:ext cx="3285560" cy="1614700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C: </a:t>
            </a:r>
            <a:r>
              <a:rPr lang="en-US" altLang="ja-JP" b="1" dirty="0" smtClean="0">
                <a:solidFill>
                  <a:srgbClr val="000000"/>
                </a:solidFill>
              </a:rPr>
              <a:t>responsible to </a:t>
            </a:r>
          </a:p>
          <a:p>
            <a:pPr algn="ctr"/>
            <a:r>
              <a:rPr lang="en-US" altLang="ja-JP" b="1" dirty="0" smtClean="0">
                <a:solidFill>
                  <a:srgbClr val="000000"/>
                </a:solidFill>
              </a:rPr>
              <a:t>Hosting System Test  and </a:t>
            </a:r>
            <a:r>
              <a:rPr lang="en-US" altLang="ja-JP" b="1" dirty="0" smtClean="0">
                <a:solidFill>
                  <a:srgbClr val="FF6600"/>
                </a:solidFill>
              </a:rPr>
              <a:t>Gradient Performance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3409803" y="1505363"/>
            <a:ext cx="2595315" cy="731165"/>
          </a:xfrm>
          <a:prstGeom prst="roundRect">
            <a:avLst>
              <a:gd name="adj" fmla="val 21532"/>
            </a:avLst>
          </a:prstGeom>
          <a:solidFill>
            <a:srgbClr val="FFFF00">
              <a:alpha val="35000"/>
            </a:srgbClr>
          </a:solidFill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r>
              <a:rPr lang="en-US" altLang="ja-JP" dirty="0" smtClean="0">
                <a:solidFill>
                  <a:srgbClr val="3366FF"/>
                </a:solidFill>
              </a:rPr>
              <a:t>Technical Coordination</a:t>
            </a:r>
          </a:p>
          <a:p>
            <a:pPr algn="ctr"/>
            <a:r>
              <a:rPr lang="en-US" altLang="ja-JP" dirty="0" smtClean="0">
                <a:solidFill>
                  <a:srgbClr val="3366FF"/>
                </a:solidFill>
              </a:rPr>
              <a:t>for Lab-Consortium </a:t>
            </a:r>
          </a:p>
        </p:txBody>
      </p:sp>
      <p:cxnSp>
        <p:nvCxnSpPr>
          <p:cNvPr id="31" name="直線矢印コネクタ 30"/>
          <p:cNvCxnSpPr/>
          <p:nvPr/>
        </p:nvCxnSpPr>
        <p:spPr>
          <a:xfrm flipV="1">
            <a:off x="2708889" y="4087487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664344" y="2688309"/>
            <a:ext cx="671135" cy="209403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9" idx="1"/>
          </p:cNvCxnSpPr>
          <p:nvPr/>
        </p:nvCxnSpPr>
        <p:spPr>
          <a:xfrm>
            <a:off x="6631512" y="3865606"/>
            <a:ext cx="602919" cy="241711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4845509" y="4395026"/>
            <a:ext cx="0" cy="39107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312109" y="1311545"/>
            <a:ext cx="0" cy="215264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6795448" y="6074706"/>
            <a:ext cx="687290" cy="1380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7512738" y="5521174"/>
            <a:ext cx="1646605" cy="738664"/>
          </a:xfrm>
          <a:prstGeom prst="rect">
            <a:avLst/>
          </a:prstGeom>
          <a:noFill/>
        </p:spPr>
        <p:txBody>
          <a:bodyPr wrap="none" lIns="91431" tIns="45715" rIns="91431" bIns="45715" rtlCol="0">
            <a:spAutoFit/>
          </a:bodyPr>
          <a:lstStyle/>
          <a:p>
            <a:r>
              <a:rPr lang="en-US" altLang="ja-JP" sz="1400" dirty="0"/>
              <a:t>: Technical </a:t>
            </a:r>
          </a:p>
          <a:p>
            <a:r>
              <a:rPr lang="en-US" altLang="ja-JP" sz="1400" dirty="0"/>
              <a:t>   coordination link </a:t>
            </a:r>
          </a:p>
          <a:p>
            <a:r>
              <a:rPr lang="en-US" altLang="ja-JP" sz="1400" dirty="0"/>
              <a:t>: Procurement link </a:t>
            </a:r>
            <a:endParaRPr lang="ja-JP" altLang="en-US" sz="1400" dirty="0"/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6805802" y="5729563"/>
            <a:ext cx="687290" cy="13805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</a:rPr>
              <a:t>A. Yamamoto, 13/05/27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61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 Technical Status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4709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D:\home\写真\ILC\ILC2011\20110708Tosei-EBW\DSC_42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0983" y="4725041"/>
            <a:ext cx="2686001" cy="1726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直線矢印コネクタ 14"/>
          <p:cNvCxnSpPr/>
          <p:nvPr/>
        </p:nvCxnSpPr>
        <p:spPr>
          <a:xfrm flipH="1">
            <a:off x="3536610" y="4815421"/>
            <a:ext cx="2" cy="5817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0"/>
          <p:cNvSpPr txBox="1">
            <a:spLocks noChangeArrowheads="1"/>
          </p:cNvSpPr>
          <p:nvPr/>
        </p:nvSpPr>
        <p:spPr bwMode="auto">
          <a:xfrm>
            <a:off x="2627881" y="4922833"/>
            <a:ext cx="936104" cy="369332"/>
          </a:xfrm>
          <a:prstGeom prst="rect">
            <a:avLst/>
          </a:prstGeom>
          <a:noFill/>
          <a:ln>
            <a:noFill/>
          </a:ln>
        </p:spPr>
        <p:txBody>
          <a:bodyPr wrap="square" lIns="91431" tIns="45715" rIns="91431" bIns="45715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dirty="0">
                <a:solidFill>
                  <a:schemeClr val="bg1"/>
                </a:solidFill>
                <a:latin typeface="Calibri" charset="0"/>
              </a:rPr>
              <a:t>Beam</a:t>
            </a:r>
            <a:endParaRPr lang="ja-JP" altLang="en-US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1804812" y="352188"/>
            <a:ext cx="7183967" cy="95410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altLang="ja-JP" sz="2800" b="1" dirty="0">
                <a:latin typeface="+mj-lt"/>
                <a:ea typeface="Osaka"/>
                <a:cs typeface="Osaka"/>
              </a:rPr>
              <a:t>KEK’ Own Effort for Industrialization</a:t>
            </a:r>
          </a:p>
          <a:p>
            <a:pPr algn="ctr"/>
            <a:r>
              <a:rPr lang="en-US" altLang="ja-JP" sz="2800" b="1" dirty="0">
                <a:solidFill>
                  <a:srgbClr val="3366FF"/>
                </a:solidFill>
                <a:latin typeface="+mj-lt"/>
                <a:ea typeface="Osaka"/>
                <a:cs typeface="Osaka"/>
              </a:rPr>
              <a:t> </a:t>
            </a:r>
            <a:r>
              <a:rPr lang="en-US" altLang="ja-JP" sz="2000" b="1" dirty="0">
                <a:solidFill>
                  <a:srgbClr val="3366FF"/>
                </a:solidFill>
                <a:latin typeface="+mj-lt"/>
                <a:ea typeface="Osaka"/>
                <a:cs typeface="Osaka"/>
              </a:rPr>
              <a:t>best cost-effective fabrication technology</a:t>
            </a:r>
          </a:p>
        </p:txBody>
      </p:sp>
      <p:pic>
        <p:nvPicPr>
          <p:cNvPr id="2" name="図 1" descr="KEK#0-repair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1649" y="1393965"/>
            <a:ext cx="3799390" cy="5028049"/>
          </a:xfrm>
          <a:prstGeom prst="rect">
            <a:avLst/>
          </a:prstGeom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89" y="1067723"/>
            <a:ext cx="1676212" cy="118507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61" y="2335844"/>
            <a:ext cx="1694351" cy="2637260"/>
          </a:xfrm>
          <a:ln>
            <a:solidFill>
              <a:srgbClr val="3366FF"/>
            </a:solidFill>
          </a:ln>
        </p:spPr>
      </p:pic>
      <p:sp>
        <p:nvSpPr>
          <p:cNvPr id="22" name="円/楕円 21"/>
          <p:cNvSpPr/>
          <p:nvPr/>
        </p:nvSpPr>
        <p:spPr>
          <a:xfrm>
            <a:off x="897621" y="3671710"/>
            <a:ext cx="500063" cy="3571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>
            <a:prstTxWarp prst="textNoShape">
              <a:avLst/>
            </a:prstTxWarp>
          </a:bodyPr>
          <a:lstStyle/>
          <a:p>
            <a:pPr algn="ctr"/>
            <a:endParaRPr lang="ja-JP" altLang="en-US">
              <a:solidFill>
                <a:srgbClr val="FFFFFF"/>
              </a:solidFill>
              <a:cs typeface="ＭＳ Ｐゴシック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6427" y="1402299"/>
            <a:ext cx="2016905" cy="284983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618" y="3661043"/>
            <a:ext cx="1352246" cy="88346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21" name="図 20" descr="Chemical-room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23" y="5138056"/>
            <a:ext cx="1694351" cy="1270764"/>
          </a:xfrm>
          <a:prstGeom prst="rect">
            <a:avLst/>
          </a:prstGeom>
        </p:spPr>
      </p:pic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A. Yamamoto, 13/05/27</a:t>
            </a:r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Technical Status</a:t>
            </a:r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62</a:t>
            </a:fld>
            <a:endParaRPr lang="en-US"/>
          </a:p>
        </p:txBody>
      </p:sp>
      <p:pic>
        <p:nvPicPr>
          <p:cNvPr id="18" name="Picture 7" descr="DSC0496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7402" y="5511307"/>
            <a:ext cx="3727563" cy="1164468"/>
          </a:xfrm>
          <a:prstGeom prst="rect">
            <a:avLst/>
          </a:prstGeom>
          <a:noFill/>
          <a:ln w="9525">
            <a:solidFill>
              <a:srgbClr val="CCFF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582640" y="1492721"/>
            <a:ext cx="4187248" cy="1200329"/>
          </a:xfrm>
          <a:prstGeom prst="rect">
            <a:avLst/>
          </a:prstGeom>
          <a:solidFill>
            <a:srgbClr val="CCFFCC">
              <a:alpha val="86000"/>
            </a:srgb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>
                <a:solidFill>
                  <a:srgbClr val="000090"/>
                </a:solidFill>
              </a:rPr>
              <a:t>KEK </a:t>
            </a:r>
            <a:r>
              <a:rPr lang="en-US" altLang="ja-JP" dirty="0" smtClean="0">
                <a:solidFill>
                  <a:srgbClr val="000090"/>
                </a:solidFill>
              </a:rPr>
              <a:t>is </a:t>
            </a:r>
            <a:r>
              <a:rPr kumimoji="1" lang="en-US" altLang="ja-JP" dirty="0" smtClean="0">
                <a:solidFill>
                  <a:srgbClr val="000090"/>
                </a:solidFill>
              </a:rPr>
              <a:t>preparing for SCRF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Industrial technology R&amp;Ds 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to </a:t>
            </a:r>
            <a:r>
              <a:rPr lang="en-US" altLang="ja-JP" dirty="0" smtClean="0">
                <a:solidFill>
                  <a:srgbClr val="FF0000"/>
                </a:solidFill>
              </a:rPr>
              <a:t>provide the facility </a:t>
            </a:r>
            <a:r>
              <a:rPr lang="en-US" altLang="ja-JP" dirty="0" smtClean="0">
                <a:solidFill>
                  <a:srgbClr val="000090"/>
                </a:solidFill>
              </a:rPr>
              <a:t>and to </a:t>
            </a:r>
            <a:r>
              <a:rPr lang="en-US" altLang="ja-JP" dirty="0" smtClean="0">
                <a:solidFill>
                  <a:srgbClr val="FF0000"/>
                </a:solidFill>
              </a:rPr>
              <a:t>cooperate with industry </a:t>
            </a:r>
            <a:r>
              <a:rPr lang="en-US" altLang="ja-JP" dirty="0" smtClean="0">
                <a:solidFill>
                  <a:srgbClr val="000090"/>
                </a:solidFill>
              </a:rPr>
              <a:t>in coming years. </a:t>
            </a:r>
            <a:endParaRPr kumimoji="1" lang="ja-JP" alt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2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Further Effort for Gradient </a:t>
            </a:r>
            <a:br>
              <a:rPr kumimoji="1" lang="en-US" altLang="ja-JP" b="1" dirty="0" smtClean="0"/>
            </a:br>
            <a:r>
              <a:rPr kumimoji="1" lang="en-US" altLang="ja-JP" b="1" dirty="0" smtClean="0"/>
              <a:t>for Effective </a:t>
            </a:r>
            <a:r>
              <a:rPr kumimoji="1" lang="en-US" altLang="ja-JP" b="1" dirty="0" err="1" smtClean="0"/>
              <a:t>Perfromance</a:t>
            </a:r>
            <a:r>
              <a:rPr kumimoji="1" lang="en-US" altLang="ja-JP" b="1" dirty="0" smtClean="0"/>
              <a:t>/cost </a:t>
            </a:r>
            <a:endParaRPr kumimoji="1" lang="ja-JP" altLang="en-US" b="1" dirty="0"/>
          </a:p>
        </p:txBody>
      </p:sp>
      <p:pic>
        <p:nvPicPr>
          <p:cNvPr id="7" name="図 10" descr="MAX_Accelerating_Gradient_at_STF_2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29" b="1294"/>
          <a:stretch/>
        </p:blipFill>
        <p:spPr bwMode="auto">
          <a:xfrm>
            <a:off x="31138" y="1558189"/>
            <a:ext cx="6279810" cy="362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A. Yamamoto, 13/05/27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 Technical Status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1219-D867-3D43-9277-D7123370C452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pic>
        <p:nvPicPr>
          <p:cNvPr id="8" name="Picture 2" descr="C:\ILC_high_gradient\ILC_EP\Result_summary\HighGradientEvolution_1CellandMultiCell\LBandSRFNbCavityGradientEvolution_rev8mar2011_ProjectImpact_HiRes.tif"/>
          <p:cNvPicPr>
            <a:picLocks noChangeAspect="1" noChangeArrowheads="1"/>
          </p:cNvPicPr>
          <p:nvPr/>
        </p:nvPicPr>
        <p:blipFill rotWithShape="1">
          <a:blip r:embed="rId3" cstate="email">
            <a:alphaModFix amt="8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3441" y="3631982"/>
            <a:ext cx="4920516" cy="2802090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</p:pic>
      <p:sp>
        <p:nvSpPr>
          <p:cNvPr id="9" name="テキスト ボックス 8"/>
          <p:cNvSpPr txBox="1"/>
          <p:nvPr/>
        </p:nvSpPr>
        <p:spPr>
          <a:xfrm>
            <a:off x="3600644" y="1256487"/>
            <a:ext cx="5086156" cy="646331"/>
          </a:xfrm>
          <a:prstGeom prst="rect">
            <a:avLst/>
          </a:prstGeom>
          <a:solidFill>
            <a:srgbClr val="CCFFCC"/>
          </a:solidFill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Gradient achieved at KEK-STF: &gt; ~ 35 MV/m</a:t>
            </a:r>
          </a:p>
          <a:p>
            <a:r>
              <a:rPr lang="en-US" altLang="ja-JP" dirty="0" smtClean="0"/>
              <a:t>Progress: &gt; 90 %  </a:t>
            </a:r>
            <a:r>
              <a:rPr lang="en-US" altLang="ja-JP" dirty="0" smtClean="0">
                <a:sym typeface="Wingdings"/>
              </a:rPr>
              <a:t> Coming 5 years:  ~ 100 %</a:t>
            </a:r>
            <a:endParaRPr kumimoji="1" lang="ja-JP" altLang="en-US" dirty="0"/>
          </a:p>
        </p:txBody>
      </p:sp>
      <p:cxnSp>
        <p:nvCxnSpPr>
          <p:cNvPr id="11" name="直線コネクタ 10"/>
          <p:cNvCxnSpPr/>
          <p:nvPr/>
        </p:nvCxnSpPr>
        <p:spPr bwMode="auto">
          <a:xfrm flipV="1">
            <a:off x="4373147" y="4622194"/>
            <a:ext cx="3836323" cy="523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3661753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Annual Profile of Persons Involved</a:t>
            </a:r>
            <a:endParaRPr kumimoji="1" lang="ja-JP" altLang="en-US" b="1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half" idx="2"/>
          </p:nvPr>
        </p:nvSpPr>
        <p:spPr>
          <a:xfrm>
            <a:off x="695352" y="5575689"/>
            <a:ext cx="7813579" cy="857235"/>
          </a:xfrm>
          <a:solidFill>
            <a:srgbClr val="CCFFCC"/>
          </a:solidFill>
        </p:spPr>
        <p:txBody>
          <a:bodyPr>
            <a:normAutofit fontScale="92500" lnSpcReduction="20000"/>
          </a:bodyPr>
          <a:lstStyle/>
          <a:p>
            <a:r>
              <a:rPr lang="en-US" altLang="ja-JP" b="1" dirty="0">
                <a:ea typeface="HGP創英角ｺﾞｼｯｸUB" pitchFamily="50" charset="-128"/>
              </a:rPr>
              <a:t>5,100 people (11 years) ILC start of </a:t>
            </a:r>
            <a:r>
              <a:rPr lang="en-US" altLang="ja-JP" b="1" dirty="0" smtClean="0">
                <a:ea typeface="HGP創英角ｺﾞｼｯｸUB" pitchFamily="50" charset="-128"/>
              </a:rPr>
              <a:t>operations</a:t>
            </a:r>
          </a:p>
          <a:p>
            <a:r>
              <a:rPr lang="en-US" altLang="ja-JP" b="1" dirty="0" smtClean="0">
                <a:ea typeface="HGP創英角ｺﾞｼｯｸUB" pitchFamily="50" charset="-128"/>
              </a:rPr>
              <a:t>Foreigner’s fraction, assumed to be  ~ 50 % </a:t>
            </a:r>
            <a:endParaRPr kumimoji="1" lang="ja-JP" altLang="en-US" dirty="0"/>
          </a:p>
        </p:txBody>
      </p:sp>
      <p:grpSp>
        <p:nvGrpSpPr>
          <p:cNvPr id="13" name="図形グループ 12"/>
          <p:cNvGrpSpPr/>
          <p:nvPr/>
        </p:nvGrpSpPr>
        <p:grpSpPr>
          <a:xfrm>
            <a:off x="255619" y="1249659"/>
            <a:ext cx="8976560" cy="4158671"/>
            <a:chOff x="292384" y="3218329"/>
            <a:chExt cx="4125048" cy="3169003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" r="7542"/>
            <a:stretch/>
          </p:blipFill>
          <p:spPr bwMode="auto">
            <a:xfrm>
              <a:off x="292384" y="3218329"/>
              <a:ext cx="3982219" cy="3169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正方形/長方形 14"/>
            <p:cNvSpPr/>
            <p:nvPr/>
          </p:nvSpPr>
          <p:spPr>
            <a:xfrm>
              <a:off x="3032894" y="3927846"/>
              <a:ext cx="1373760" cy="444781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Total population 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3001774" y="5037401"/>
              <a:ext cx="1415658" cy="444781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Staff, Researches</a:t>
              </a:r>
              <a:endPara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3033670" y="5567711"/>
              <a:ext cx="1329318" cy="81107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Construction </a:t>
              </a:r>
              <a:r>
                <a:rPr kumimoji="0" lang="en-US" altLang="ja-JP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workers</a:t>
              </a:r>
              <a:endParaRPr kumimoji="0" lang="en-US" altLang="ja-JP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2961684" y="4514212"/>
              <a:ext cx="1299410" cy="53759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7043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/>
          <p:cNvCxnSpPr/>
          <p:nvPr/>
        </p:nvCxnSpPr>
        <p:spPr>
          <a:xfrm>
            <a:off x="288290" y="1116147"/>
            <a:ext cx="8649321" cy="0"/>
          </a:xfrm>
          <a:prstGeom prst="line">
            <a:avLst/>
          </a:prstGeom>
          <a:noFill/>
          <a:ln w="15875" cap="flat" cmpd="sng" algn="ctr">
            <a:solidFill>
              <a:srgbClr val="006666"/>
            </a:solidFill>
            <a:prstDash val="sysDash"/>
          </a:ln>
          <a:effectLst/>
        </p:spPr>
      </p:cxnSp>
      <p:sp>
        <p:nvSpPr>
          <p:cNvPr id="9" name="正方形/長方形 8"/>
          <p:cNvSpPr/>
          <p:nvPr/>
        </p:nvSpPr>
        <p:spPr>
          <a:xfrm>
            <a:off x="343727" y="324735"/>
            <a:ext cx="84649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Ⅲ. </a:t>
            </a:r>
            <a:r>
              <a:rPr lang="en-US" altLang="ja-JP" sz="2400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ILC central campus master plan (</a:t>
            </a:r>
            <a:r>
              <a:rPr lang="en-US" altLang="ja-JP" sz="24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model) </a:t>
            </a:r>
            <a:endParaRPr lang="en-US" altLang="ja-JP" sz="2400" b="1" dirty="0">
              <a:solidFill>
                <a:srgbClr val="00737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23840" y="695629"/>
            <a:ext cx="79102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lang="en-US" altLang="ja-JP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. Planning condition of ILC central </a:t>
            </a:r>
            <a:r>
              <a:rPr lang="en-US" altLang="ja-JP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campus (2)</a:t>
            </a:r>
            <a:endParaRPr lang="en-US" altLang="ja-JP" b="1" dirty="0">
              <a:solidFill>
                <a:srgbClr val="00737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814011" y="1269935"/>
            <a:ext cx="5123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ja-JP" dirty="0"/>
          </a:p>
        </p:txBody>
      </p:sp>
      <p:sp>
        <p:nvSpPr>
          <p:cNvPr id="3" name="正方形/長方形 2"/>
          <p:cNvSpPr/>
          <p:nvPr/>
        </p:nvSpPr>
        <p:spPr>
          <a:xfrm>
            <a:off x="470555" y="1284987"/>
            <a:ext cx="72365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009999"/>
                </a:solidFill>
              </a:rPr>
              <a:t>■</a:t>
            </a:r>
            <a:r>
              <a:rPr lang="en-US" altLang="ja-JP" dirty="0"/>
              <a:t> </a:t>
            </a:r>
            <a:r>
              <a:rPr lang="en-US" altLang="ja-JP" sz="2000" b="1" dirty="0" smtClean="0"/>
              <a:t>Social </a:t>
            </a:r>
            <a:r>
              <a:rPr lang="en-US" altLang="ja-JP" sz="2000" b="1" dirty="0"/>
              <a:t>infrastructure conditions of ILC central </a:t>
            </a:r>
            <a:r>
              <a:rPr lang="en-US" altLang="ja-JP" sz="2000" b="1" dirty="0" smtClean="0"/>
              <a:t>campus</a:t>
            </a:r>
            <a:endParaRPr lang="en-US" altLang="ja-JP" sz="2000" b="1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8069129"/>
              </p:ext>
            </p:extLst>
          </p:nvPr>
        </p:nvGraphicFramePr>
        <p:xfrm>
          <a:off x="488111" y="1733885"/>
          <a:ext cx="8449500" cy="5316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515"/>
                <a:gridCol w="6983985"/>
              </a:tblGrid>
              <a:tr h="31047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Infrastructure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Requirements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99"/>
                    </a:solidFill>
                  </a:tcPr>
                </a:tc>
              </a:tr>
              <a:tr h="31047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Electric Power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・</a:t>
                      </a:r>
                      <a:r>
                        <a:rPr kumimoji="1" lang="en-US" altLang="ja-JP" sz="1600" dirty="0" smtClean="0"/>
                        <a:t>Required Electric capacity: about 10,000kwh (26ha: Site area)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6279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Traffic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・</a:t>
                      </a:r>
                      <a:r>
                        <a:rPr kumimoji="1" lang="en-US" altLang="ja-JP" sz="1600" dirty="0" smtClean="0"/>
                        <a:t>Traffic base reinforcement:</a:t>
                      </a:r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ja-JP" sz="1600" dirty="0" smtClean="0"/>
                        <a:t>Improvement of international airport </a:t>
                      </a:r>
                    </a:p>
                    <a:p>
                      <a:r>
                        <a:rPr kumimoji="1" lang="ja-JP" altLang="en-US" sz="1600" dirty="0" smtClean="0"/>
                        <a:t>・</a:t>
                      </a:r>
                      <a:r>
                        <a:rPr kumimoji="1" lang="en-US" altLang="ja-JP" sz="1600" dirty="0" smtClean="0"/>
                        <a:t>Public Transport reinforcement:  between airport, nearest station ~ campus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47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Water Supply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・</a:t>
                      </a:r>
                      <a:r>
                        <a:rPr kumimoji="1" lang="en-US" altLang="ja-JP" sz="1600" dirty="0" smtClean="0"/>
                        <a:t>Life Water supply: </a:t>
                      </a:r>
                      <a:r>
                        <a:rPr kumimoji="1" lang="en-US" altLang="ja-JP" sz="1400" dirty="0" smtClean="0"/>
                        <a:t>1540 </a:t>
                      </a:r>
                      <a:r>
                        <a:rPr kumimoji="1" lang="en-US" altLang="ja-JP" sz="1600" dirty="0" smtClean="0"/>
                        <a:t>m</a:t>
                      </a:r>
                      <a:r>
                        <a:rPr kumimoji="1" lang="en-US" altLang="ja-JP" sz="1600" baseline="30000" dirty="0" smtClean="0"/>
                        <a:t>3</a:t>
                      </a:r>
                      <a:r>
                        <a:rPr kumimoji="1" lang="en-US" altLang="ja-JP" sz="1600" dirty="0" smtClean="0"/>
                        <a:t> /day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477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Waste </a:t>
                      </a:r>
                      <a:endParaRPr kumimoji="1" lang="ja-JP" alt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・</a:t>
                      </a:r>
                      <a:r>
                        <a:rPr kumimoji="1" lang="en-US" altLang="ja-JP" sz="1600" dirty="0" smtClean="0"/>
                        <a:t>Waste Disposal amount: about </a:t>
                      </a:r>
                      <a:r>
                        <a:rPr kumimoji="1" lang="en-US" altLang="ja-JP" sz="1400" dirty="0" smtClean="0"/>
                        <a:t>1.9t </a:t>
                      </a:r>
                      <a:r>
                        <a:rPr kumimoji="1" lang="en-US" altLang="ja-JP" sz="1600" dirty="0" smtClean="0"/>
                        <a:t>/ day (</a:t>
                      </a:r>
                      <a:r>
                        <a:rPr kumimoji="1" lang="en-US" altLang="ja-JP" sz="1400" dirty="0" smtClean="0"/>
                        <a:t>684.9t </a:t>
                      </a:r>
                      <a:r>
                        <a:rPr kumimoji="1" lang="en-US" altLang="ja-JP" sz="1600" dirty="0" smtClean="0"/>
                        <a:t>/ year)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5591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Infrastructure development</a:t>
                      </a:r>
                    </a:p>
                    <a:p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  <a:p>
                      <a:endParaRPr kumimoji="1" lang="en-US" altLang="ja-JP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410942"/>
              </p:ext>
            </p:extLst>
          </p:nvPr>
        </p:nvGraphicFramePr>
        <p:xfrm>
          <a:off x="2207794" y="3748003"/>
          <a:ext cx="6485022" cy="28242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5785"/>
                <a:gridCol w="1708484"/>
                <a:gridCol w="1810753"/>
              </a:tblGrid>
              <a:tr h="30603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Living environment infrastructure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On- Campus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solidFill>
                            <a:schemeClr val="tx1"/>
                          </a:solidFill>
                        </a:rPr>
                        <a:t>Off-Campus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Childcare, Education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○（</a:t>
                      </a:r>
                      <a:r>
                        <a:rPr kumimoji="1" lang="en-US" altLang="ja-JP" sz="1200" dirty="0" smtClean="0"/>
                        <a:t>Nursery)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(International School)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Medical care, Healthcare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△</a:t>
                      </a:r>
                      <a:r>
                        <a:rPr kumimoji="1" lang="en-US" altLang="ja-JP" sz="1200" dirty="0" smtClean="0"/>
                        <a:t>(Healthcare office)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(Hospital,</a:t>
                      </a:r>
                      <a:r>
                        <a:rPr kumimoji="1" lang="en-US" altLang="ja-JP" sz="1200" baseline="0" dirty="0" smtClean="0"/>
                        <a:t> Drugstore</a:t>
                      </a:r>
                      <a:r>
                        <a:rPr kumimoji="1" lang="en-US" altLang="ja-JP" sz="1200" dirty="0" smtClean="0"/>
                        <a:t>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Life Support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(Users Office)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(Regional Service)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Finance, Settlement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△</a:t>
                      </a:r>
                      <a:r>
                        <a:rPr kumimoji="1" lang="en-US" altLang="ja-JP" sz="1200" dirty="0" smtClean="0"/>
                        <a:t>(ATM, UO-support)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(Bank, Insurance)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Shopping, Eating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△</a:t>
                      </a:r>
                      <a:r>
                        <a:rPr kumimoji="1" lang="en-US" altLang="ja-JP" sz="1200" dirty="0" smtClean="0"/>
                        <a:t>(Café ,Stand)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(Super, Restaurant)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Culture, Art, Information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△</a:t>
                      </a:r>
                      <a:r>
                        <a:rPr kumimoji="1" lang="en-US" altLang="ja-JP" sz="1200" dirty="0" smtClean="0"/>
                        <a:t>(UO-support)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(Hall, Religion relation)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06033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Recreation, Sport</a:t>
                      </a:r>
                      <a:endParaRPr kumimoji="1" lang="ja-JP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△</a:t>
                      </a:r>
                      <a:r>
                        <a:rPr kumimoji="1" lang="en-US" altLang="ja-JP" sz="1200" dirty="0" smtClean="0"/>
                        <a:t>(Jim, Swimming Pool)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○</a:t>
                      </a:r>
                      <a:r>
                        <a:rPr kumimoji="1" lang="en-US" altLang="ja-JP" sz="1200" dirty="0" smtClean="0"/>
                        <a:t>(Regional Service)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36DD-173A-40E2-A86B-CFED5D79D11A}" type="slidenum">
              <a:rPr kumimoji="1" lang="ja-JP" altLang="en-US" smtClean="0"/>
              <a:t>65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69476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fld id="{F9D80E62-D060-4AFD-BA34-2109F22B9A8C}" type="slidenum">
              <a:rPr lang="en-US" altLang="ja-JP" sz="1200">
                <a:latin typeface="ＭＳ Ｐゴシック" pitchFamily="50" charset="-128"/>
              </a:rPr>
              <a:pPr/>
              <a:t>66</a:t>
            </a:fld>
            <a:endParaRPr lang="en-US" altLang="ja-JP" sz="1200">
              <a:latin typeface="ＭＳ Ｐゴシック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490574"/>
              </p:ext>
            </p:extLst>
          </p:nvPr>
        </p:nvGraphicFramePr>
        <p:xfrm>
          <a:off x="463657" y="665017"/>
          <a:ext cx="8286973" cy="5911256"/>
        </p:xfrm>
        <a:graphic>
          <a:graphicData uri="http://schemas.openxmlformats.org/drawingml/2006/table">
            <a:tbl>
              <a:tblPr/>
              <a:tblGrid>
                <a:gridCol w="1470536"/>
                <a:gridCol w="1721922"/>
                <a:gridCol w="665018"/>
                <a:gridCol w="997528"/>
                <a:gridCol w="778169"/>
                <a:gridCol w="955629"/>
                <a:gridCol w="688769"/>
                <a:gridCol w="1009402"/>
              </a:tblGrid>
              <a:tr h="148482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200" dirty="0" smtClean="0"/>
                        <a:t>Function</a:t>
                      </a:r>
                      <a:endParaRPr lang="ja-JP" altLang="en-US" sz="1200" dirty="0"/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200" dirty="0" smtClean="0"/>
                        <a:t>Facilities</a:t>
                      </a:r>
                      <a:endParaRPr lang="ja-JP" altLang="en-US" sz="1200" dirty="0"/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ja-JP" altLang="en-US" sz="1000" dirty="0"/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Floor area      Gross</a:t>
                      </a:r>
                      <a:r>
                        <a:rPr lang="ja-JP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</a:t>
                      </a: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㎡）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High-rise type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Low-rise type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848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Stories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Area</a:t>
                      </a:r>
                      <a:r>
                        <a:rPr lang="zh-TW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</a:t>
                      </a:r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㎡）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Stories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Area</a:t>
                      </a:r>
                      <a:r>
                        <a:rPr lang="zh-TW" alt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</a:t>
                      </a:r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㎡）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8482">
                <a:tc rowSpan="7"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</a:t>
                      </a:r>
                      <a:r>
                        <a:rPr lang="en-US" altLang="zh-TW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Research function</a:t>
                      </a:r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endParaRPr lang="en-US" altLang="ja-JP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Function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Research Buildin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building       16-stories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12,850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 stories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38,550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9,450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Administration building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2,100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4135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Facility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Number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floor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110,000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story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110,000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413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4888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Control center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rowSpan="4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</a:t>
                      </a:r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Conference  </a:t>
                      </a:r>
                    </a:p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 function</a:t>
                      </a:r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Lecture</a:t>
                      </a:r>
                      <a:r>
                        <a:rPr lang="en-US" altLang="ja-JP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hall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1,500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building       16-stories</a:t>
                      </a: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1,300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story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Meeting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</a:t>
                      </a:r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Residence</a:t>
                      </a:r>
                      <a:r>
                        <a:rPr lang="en-US" altLang="ja-JP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function</a:t>
                      </a:r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 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Visitor accommodation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300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27,000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 stories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34,500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 stories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34,500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Guest house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7,500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rowSpan="9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</a:t>
                      </a:r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Service</a:t>
                      </a:r>
                      <a:r>
                        <a:rPr lang="en-US" altLang="ja-JP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function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Reception facility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375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building       16-stories</a:t>
                      </a:r>
                    </a:p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2,008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story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20,083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Exhibition facilities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Library center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Cafeteria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1,300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Medical</a:t>
                      </a:r>
                      <a:r>
                        <a:rPr lang="en-US" altLang="ja-JP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care room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Child care facility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Recreation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・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Sport 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750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Users service center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Convenience shop</a:t>
                      </a:r>
                      <a:r>
                        <a:rPr lang="en-US" altLang="ja-JP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</a:t>
                      </a:r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Traffic function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Parking tower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-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3,000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829">
                <a:tc rowSpan="3">
                  <a:txBody>
                    <a:bodyPr/>
                    <a:lstStyle/>
                    <a:p>
                      <a:pPr algn="l" fontAlgn="ctr"/>
                      <a:r>
                        <a:rPr lang="zh-TW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■</a:t>
                      </a:r>
                      <a:r>
                        <a:rPr lang="en-US" altLang="zh-TW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Supply function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Electric room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story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3,667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 story</a:t>
                      </a:r>
                    </a:p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3,667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Machine room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628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Disaster control room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771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Total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120,075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167,325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222,800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1771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Green area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Park, Open space, Green belt</a:t>
                      </a:r>
                      <a:endParaRPr lang="zh-TW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25.0 %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％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79,226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105,492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Outer road</a:t>
                      </a:r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Road</a:t>
                      </a:r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20.0 %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％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63,381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84,394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Adjust pond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2.2 %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2.2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％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6,972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9,283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17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Site area</a:t>
                      </a:r>
                      <a:endParaRPr lang="zh-TW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316,903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421,970 </a:t>
                      </a:r>
                    </a:p>
                  </a:txBody>
                  <a:tcPr marL="4914" marR="4914" marT="5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77176">
                <a:tc>
                  <a:txBody>
                    <a:bodyPr/>
                    <a:lstStyle/>
                    <a:p>
                      <a:pPr algn="ctr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Around 32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Around 42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4914" marR="4914" marT="532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365806" y="210360"/>
            <a:ext cx="60587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■</a:t>
            </a:r>
            <a:r>
              <a:rPr lang="en-US" altLang="ja-JP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20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Assumption </a:t>
            </a:r>
            <a:r>
              <a:rPr lang="en-US" altLang="ja-JP" sz="2000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of the Building </a:t>
            </a:r>
            <a:r>
              <a:rPr lang="en-US" altLang="ja-JP" sz="20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area </a:t>
            </a:r>
            <a:r>
              <a:rPr lang="en-US" altLang="ja-JP" sz="2000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and Site </a:t>
            </a:r>
            <a:r>
              <a:rPr lang="en-US" altLang="ja-JP" sz="20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area</a:t>
            </a:r>
            <a:endParaRPr lang="en-US" altLang="ja-JP" sz="2000" b="1" dirty="0">
              <a:solidFill>
                <a:srgbClr val="00737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sz="2000" b="1" dirty="0">
              <a:solidFill>
                <a:srgbClr val="00737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19110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34815" y="1104901"/>
            <a:ext cx="8903677" cy="39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88433" tIns="43196" rIns="88433" bIns="43196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Font typeface="Wingdings" pitchFamily="2" charset="2"/>
              <a:buNone/>
              <a:defRPr/>
            </a:pPr>
            <a:endParaRPr lang="en-US" altLang="ja-JP" kern="0" dirty="0" smtClean="0">
              <a:latin typeface="ＭＳ Ｐゴシック" pitchFamily="50" charset="-128"/>
            </a:endParaRPr>
          </a:p>
        </p:txBody>
      </p:sp>
      <p:sp>
        <p:nvSpPr>
          <p:cNvPr id="34819" name="スライド番号プレースホルダ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6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>
              <a:defRPr kumimoji="1" sz="1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hangingPunct="0">
              <a:defRPr kumimoji="1" sz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fld id="{D732C284-15C1-41E5-A901-AFF60A8C7984}" type="slidenum">
              <a:rPr lang="en-US" altLang="ja-JP" sz="1200">
                <a:latin typeface="ＭＳ Ｐゴシック" pitchFamily="50" charset="-128"/>
              </a:rPr>
              <a:pPr/>
              <a:t>67</a:t>
            </a:fld>
            <a:endParaRPr lang="en-US" altLang="ja-JP" sz="1200">
              <a:latin typeface="ＭＳ Ｐゴシック" pitchFamily="50" charset="-128"/>
            </a:endParaRPr>
          </a:p>
        </p:txBody>
      </p:sp>
      <p:pic>
        <p:nvPicPr>
          <p:cNvPr id="3482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06" r="33064" b="14214"/>
          <a:stretch/>
        </p:blipFill>
        <p:spPr bwMode="auto">
          <a:xfrm>
            <a:off x="1031889" y="1263800"/>
            <a:ext cx="1904853" cy="226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1" r="30851" b="16536"/>
          <a:stretch/>
        </p:blipFill>
        <p:spPr bwMode="auto">
          <a:xfrm>
            <a:off x="1031889" y="3974482"/>
            <a:ext cx="1797976" cy="21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306428" y="918393"/>
            <a:ext cx="1683823" cy="396875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88433" tIns="43196" rIns="88433" bIns="43196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n-US" altLang="ja-JP" b="1" kern="0" dirty="0" smtClean="0">
                <a:latin typeface="Arial" pitchFamily="34" charset="0"/>
                <a:cs typeface="Arial" pitchFamily="34" charset="0"/>
              </a:rPr>
              <a:t>High-Rise Type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342025" y="6220879"/>
            <a:ext cx="1399443" cy="398462"/>
          </a:xfrm>
          <a:prstGeom prst="rect">
            <a:avLst/>
          </a:prstGeom>
          <a:noFill/>
          <a:ln>
            <a:noFill/>
          </a:ln>
          <a:extLst/>
        </p:spPr>
        <p:txBody>
          <a:bodyPr lIns="88433" tIns="43196" rIns="88433" bIns="43196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n-US" altLang="ja-JP" b="1" kern="0" dirty="0" smtClean="0">
                <a:latin typeface="Arial" pitchFamily="34" charset="0"/>
                <a:cs typeface="Arial" pitchFamily="34" charset="0"/>
              </a:rPr>
              <a:t>Zoning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645725" y="733425"/>
            <a:ext cx="933986" cy="15218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3728852" y="3418871"/>
            <a:ext cx="1035926" cy="137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3645725" y="6220073"/>
            <a:ext cx="1399443" cy="398462"/>
          </a:xfrm>
          <a:prstGeom prst="rect">
            <a:avLst/>
          </a:prstGeom>
          <a:noFill/>
          <a:ln>
            <a:noFill/>
          </a:ln>
          <a:extLst/>
        </p:spPr>
        <p:txBody>
          <a:bodyPr lIns="88433" tIns="43196" rIns="88433" bIns="43196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n-US" altLang="ja-JP" b="1" kern="0" dirty="0" smtClean="0">
                <a:latin typeface="Arial" pitchFamily="34" charset="0"/>
                <a:cs typeface="Arial" pitchFamily="34" charset="0"/>
              </a:rPr>
              <a:t>Layout Plan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>
            <a:off x="306428" y="3518081"/>
            <a:ext cx="1683823" cy="396875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88433" tIns="43196" rIns="88433" bIns="43196"/>
          <a:lstStyle>
            <a:lvl1pPr marL="187325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n"/>
              <a:defRPr kumimoji="1"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187325" algn="l" defTabSz="863600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l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2pPr>
            <a:lvl3pPr marL="952500" indent="-196850" algn="l" defTabSz="8636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3pPr>
            <a:lvl4pPr marL="1335088" indent="-192088" algn="l" defTabSz="863600" rtl="0" eaLnBrk="0" fontAlgn="base" hangingPunct="0">
              <a:spcBef>
                <a:spcPct val="15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4pPr>
            <a:lvl5pPr marL="1717675" indent="-192088" algn="l" defTabSz="863600" rtl="0" eaLnBrk="0" fontAlgn="base" hangingPunct="0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1748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6320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0892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546475" indent="-192088" algn="l" defTabSz="863600" rtl="0" fontAlgn="base">
              <a:spcBef>
                <a:spcPct val="10000"/>
              </a:spcBef>
              <a:spcAft>
                <a:spcPct val="0"/>
              </a:spcAft>
              <a:buClr>
                <a:schemeClr val="tx1"/>
              </a:buClr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en-US" altLang="ja-JP" b="1" kern="0" dirty="0" smtClean="0">
                <a:latin typeface="Arial" pitchFamily="34" charset="0"/>
                <a:cs typeface="Arial" pitchFamily="34" charset="0"/>
              </a:rPr>
              <a:t>Flatter Type</a:t>
            </a:r>
          </a:p>
        </p:txBody>
      </p:sp>
      <p:pic>
        <p:nvPicPr>
          <p:cNvPr id="18" name="Picture 20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037" y="1166002"/>
            <a:ext cx="2438606" cy="2484438"/>
          </a:xfrm>
          <a:prstGeom prst="rect">
            <a:avLst/>
          </a:prstGeom>
          <a:noFill/>
          <a:extLst/>
        </p:spPr>
      </p:pic>
      <p:pic>
        <p:nvPicPr>
          <p:cNvPr id="19" name="Picture 76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883" y="4127200"/>
            <a:ext cx="2379067" cy="2015052"/>
          </a:xfrm>
          <a:prstGeom prst="rect">
            <a:avLst/>
          </a:prstGeom>
          <a:noFill/>
          <a:extLst/>
        </p:spPr>
      </p:pic>
      <p:sp>
        <p:nvSpPr>
          <p:cNvPr id="27" name="正方形/長方形 26"/>
          <p:cNvSpPr/>
          <p:nvPr/>
        </p:nvSpPr>
        <p:spPr>
          <a:xfrm>
            <a:off x="229813" y="200518"/>
            <a:ext cx="75247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■</a:t>
            </a:r>
            <a:r>
              <a:rPr lang="en-US" altLang="ja-JP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20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Case study :  Zoning </a:t>
            </a:r>
            <a:r>
              <a:rPr lang="en-US" altLang="ja-JP" sz="2000" b="1" dirty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and Facility </a:t>
            </a:r>
            <a:r>
              <a:rPr lang="en-US" altLang="ja-JP" sz="2000" b="1" dirty="0" smtClean="0">
                <a:solidFill>
                  <a:srgbClr val="007370"/>
                </a:solidFill>
                <a:latin typeface="HGP創英角ｺﾞｼｯｸUB" pitchFamily="50" charset="-128"/>
                <a:ea typeface="HGP創英角ｺﾞｼｯｸUB" pitchFamily="50" charset="-128"/>
              </a:rPr>
              <a:t>Layout</a:t>
            </a:r>
            <a:endParaRPr lang="ja-JP" altLang="en-US" sz="2000" b="1" dirty="0">
              <a:solidFill>
                <a:srgbClr val="007370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pic>
        <p:nvPicPr>
          <p:cNvPr id="21" name="Picture 17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711" y="918393"/>
            <a:ext cx="1502868" cy="879769"/>
          </a:xfrm>
          <a:prstGeom prst="rect">
            <a:avLst/>
          </a:prstGeom>
          <a:noFill/>
          <a:ln>
            <a:solidFill>
              <a:srgbClr val="FFFFFF"/>
            </a:solidFill>
          </a:ln>
          <a:extLst/>
        </p:spPr>
      </p:pic>
      <p:pic>
        <p:nvPicPr>
          <p:cNvPr id="23" name="Picture 78"/>
          <p:cNvPicPr/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9711" y="3815746"/>
            <a:ext cx="1487616" cy="870764"/>
          </a:xfrm>
          <a:prstGeom prst="rect">
            <a:avLst/>
          </a:prstGeom>
          <a:noFill/>
          <a:ln>
            <a:solidFill>
              <a:srgbClr val="FFFFFF"/>
            </a:solidFill>
          </a:ln>
          <a:extLst/>
        </p:spPr>
      </p:pic>
      <p:pic>
        <p:nvPicPr>
          <p:cNvPr id="17" name="コンテンツ プレースホルダー 4" descr="\\Data_tohoku\D\交通計画G\002_都市地域計画系フォルダ\都市地域計画系データ\H24年度\■ILCプロジェクト立地に関わる調査検討\05打合せ資料\作業資料(片岡）\CG追加\20130522\0522_p3.jpg"/>
          <p:cNvPicPr>
            <a:picLocks noGrp="1"/>
          </p:cNvPicPr>
          <p:nvPr>
            <p:ph idx="1"/>
          </p:nvPr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0438" y="3841573"/>
            <a:ext cx="2842224" cy="16898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19112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36DD-173A-40E2-A86B-CFED5D79D11A}" type="slidenum">
              <a:rPr kumimoji="1" lang="ja-JP" altLang="en-US" smtClean="0"/>
              <a:t>68</a:t>
            </a:fld>
            <a:endParaRPr kumimoji="1" lang="ja-JP" altLang="en-US"/>
          </a:p>
        </p:txBody>
      </p:sp>
      <p:pic>
        <p:nvPicPr>
          <p:cNvPr id="5" name="コンテンツ プレースホルダー 4" descr="\\Data_tohoku\D\交通計画G\002_都市地域計画系フォルダ\都市地域計画系データ\H24年度\■ILCプロジェクト立地に関わる調査検討\05打合せ資料\作業資料(片岡）\CG追加\20130522\0522_p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750" y="1444801"/>
            <a:ext cx="7327074" cy="45275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図 5" descr="G:\H24_高井業務\532019 国際リニアコライダープロジェクト立地に関わる調査検討\0522_top回転.jp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221955" y="3582524"/>
            <a:ext cx="2024583" cy="316591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</p:pic>
      <p:cxnSp>
        <p:nvCxnSpPr>
          <p:cNvPr id="8" name="直線矢印コネクタ 7"/>
          <p:cNvCxnSpPr/>
          <p:nvPr/>
        </p:nvCxnSpPr>
        <p:spPr>
          <a:xfrm>
            <a:off x="2553195" y="2041413"/>
            <a:ext cx="712519" cy="57001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11"/>
          <p:cNvSpPr txBox="1">
            <a:spLocks noChangeArrowheads="1"/>
          </p:cNvSpPr>
          <p:nvPr/>
        </p:nvSpPr>
        <p:spPr bwMode="auto">
          <a:xfrm>
            <a:off x="5598083" y="1475404"/>
            <a:ext cx="23690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ts val="500"/>
              </a:spcBef>
              <a:spcAft>
                <a:spcPts val="500"/>
              </a:spcAft>
            </a:pPr>
            <a:r>
              <a:rPr lang="en-US" altLang="ja-JP" sz="1400" dirty="0" smtClean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Residence in campus</a:t>
            </a:r>
            <a:endParaRPr lang="en-US" altLang="ja-JP" sz="1400" dirty="0">
              <a:solidFill>
                <a:schemeClr val="bg1"/>
              </a:solidFill>
              <a:latin typeface="Arial Black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577797" y="138896"/>
            <a:ext cx="8239405" cy="95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66"/>
                </a:solidFill>
                <a:effectLst/>
                <a:uLnTx/>
                <a:uFillTx/>
                <a:latin typeface="Arial Black" panose="020B0A04020102020204" pitchFamily="34" charset="0"/>
                <a:ea typeface="ＭＳ Ｐゴシック"/>
              </a:rPr>
              <a:t>Image of ILC Central Campus, suggested  </a:t>
            </a:r>
          </a:p>
        </p:txBody>
      </p:sp>
      <p:sp>
        <p:nvSpPr>
          <p:cNvPr id="12" name="テキスト ボックス 11"/>
          <p:cNvSpPr txBox="1">
            <a:spLocks noChangeArrowheads="1"/>
          </p:cNvSpPr>
          <p:nvPr/>
        </p:nvSpPr>
        <p:spPr bwMode="auto">
          <a:xfrm>
            <a:off x="577798" y="1495424"/>
            <a:ext cx="365106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ts val="500"/>
              </a:spcBef>
              <a:spcAft>
                <a:spcPts val="500"/>
              </a:spcAft>
            </a:pPr>
            <a:r>
              <a:rPr lang="en-US" altLang="ja-JP" sz="1400" dirty="0" smtClean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The </a:t>
            </a:r>
            <a:r>
              <a:rPr lang="en-US" altLang="ja-JP" sz="1400" dirty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main building and </a:t>
            </a:r>
            <a:r>
              <a:rPr lang="en-US" altLang="ja-JP" sz="1400" dirty="0" smtClean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central </a:t>
            </a:r>
            <a:r>
              <a:rPr lang="en-US" altLang="ja-JP" sz="1400" dirty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open space </a:t>
            </a:r>
            <a:r>
              <a:rPr lang="en-US" altLang="ja-JP" sz="1400" dirty="0" smtClean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as </a:t>
            </a:r>
            <a:r>
              <a:rPr lang="en-US" altLang="ja-JP" sz="1400" dirty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the core of </a:t>
            </a:r>
            <a:r>
              <a:rPr lang="en-US" altLang="ja-JP" sz="1400" dirty="0" smtClean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the Campus </a:t>
            </a:r>
            <a:endParaRPr lang="en-US" altLang="ja-JP" sz="1400" dirty="0">
              <a:solidFill>
                <a:schemeClr val="bg1"/>
              </a:solidFill>
              <a:latin typeface="Arial Black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13" name="円/楕円 12"/>
          <p:cNvSpPr/>
          <p:nvPr/>
        </p:nvSpPr>
        <p:spPr>
          <a:xfrm rot="1363028">
            <a:off x="3152212" y="2527310"/>
            <a:ext cx="2373680" cy="1126252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矢印コネクタ 13"/>
          <p:cNvCxnSpPr/>
          <p:nvPr/>
        </p:nvCxnSpPr>
        <p:spPr>
          <a:xfrm flipH="1">
            <a:off x="5302201" y="1732219"/>
            <a:ext cx="451262" cy="65788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円/楕円 16"/>
          <p:cNvSpPr/>
          <p:nvPr/>
        </p:nvSpPr>
        <p:spPr>
          <a:xfrm rot="471990">
            <a:off x="3836362" y="1823321"/>
            <a:ext cx="1708592" cy="893839"/>
          </a:xfrm>
          <a:prstGeom prst="ellipse">
            <a:avLst/>
          </a:prstGeom>
          <a:noFill/>
          <a:ln w="19050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>
            <a:spLocks noChangeArrowheads="1"/>
          </p:cNvSpPr>
          <p:nvPr/>
        </p:nvSpPr>
        <p:spPr bwMode="auto">
          <a:xfrm>
            <a:off x="849678" y="4851228"/>
            <a:ext cx="450074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ts val="500"/>
              </a:spcBef>
              <a:spcAft>
                <a:spcPts val="500"/>
              </a:spcAft>
            </a:pPr>
            <a:r>
              <a:rPr lang="en-US" altLang="ja-JP" sz="1400" dirty="0" smtClean="0">
                <a:solidFill>
                  <a:schemeClr val="bg1"/>
                </a:solidFill>
                <a:latin typeface="Arial Black" pitchFamily="34" charset="0"/>
                <a:ea typeface="ＭＳ Ｐゴシック" pitchFamily="50" charset="-128"/>
                <a:cs typeface="Arial" pitchFamily="34" charset="0"/>
              </a:rPr>
              <a:t>Assembly Facilities for various Test, R&amp;D</a:t>
            </a:r>
            <a:endParaRPr lang="en-US" altLang="ja-JP" sz="1400" dirty="0">
              <a:solidFill>
                <a:schemeClr val="bg1"/>
              </a:solidFill>
              <a:latin typeface="Arial Black" pitchFamily="34" charset="0"/>
              <a:ea typeface="ＭＳ Ｐゴシック" pitchFamily="50" charset="-128"/>
              <a:cs typeface="Arial" pitchFamily="34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038967" y="1090747"/>
            <a:ext cx="4170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Model plan of assuming the site area 80ha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12911" y="6257140"/>
            <a:ext cx="651046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More detail will be discussed </a:t>
            </a:r>
            <a:r>
              <a:rPr lang="en-US" altLang="ja-JP" sz="2400" dirty="0" smtClean="0"/>
              <a:t>during this workshop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980090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8478"/>
            <a:ext cx="4889501" cy="544512"/>
          </a:xfrm>
          <a:noFill/>
        </p:spPr>
        <p:txBody>
          <a:bodyPr anchor="ctr"/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TDR </a:t>
            </a:r>
            <a:r>
              <a:rPr lang="en-US" b="1" dirty="0" smtClean="0">
                <a:latin typeface="+mn-lt"/>
              </a:rPr>
              <a:t>Layout</a:t>
            </a:r>
            <a:endParaRPr lang="en-GB" b="1" dirty="0">
              <a:latin typeface="+mn-lt"/>
              <a:ea typeface="+mj-ea"/>
            </a:endParaRP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4294967295"/>
          </p:nvPr>
        </p:nvSpPr>
        <p:spPr>
          <a:xfrm>
            <a:off x="0" y="6400800"/>
            <a:ext cx="24384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000">
                <a:solidFill>
                  <a:srgbClr val="000000"/>
                </a:solidFill>
                <a:cs typeface="Arial Unicode MS" charset="0"/>
              </a:rPr>
              <a:t>A. Yamamoto, 13/05/27</a:t>
            </a:r>
          </a:p>
        </p:txBody>
      </p:sp>
      <p:sp>
        <p:nvSpPr>
          <p:cNvPr id="2460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0" y="6400800"/>
            <a:ext cx="28956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23346C"/>
                </a:solidFill>
              </a:rPr>
              <a:t>ILC Technical Status</a:t>
            </a:r>
          </a:p>
        </p:txBody>
      </p:sp>
      <p:sp>
        <p:nvSpPr>
          <p:cNvPr id="2460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400800"/>
            <a:ext cx="1905000" cy="457200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876" indent="-285721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86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40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194" indent="-228577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49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03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57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11" indent="-228577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AAECE3-A0EC-C944-B2BE-BA049A41EA7F}" type="slidenum">
              <a:rPr lang="en-US" altLang="ja-JP" sz="1400"/>
              <a:pPr/>
              <a:t>7</a:t>
            </a:fld>
            <a:endParaRPr lang="en-US" altLang="ja-JP" sz="1400">
              <a:latin typeface="Times" charset="0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/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/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/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/>
              <a:t>Ring to Main </a:t>
            </a:r>
            <a:r>
              <a:rPr lang="en-GB" sz="1800" dirty="0" err="1"/>
              <a:t>Linac</a:t>
            </a:r>
            <a:r>
              <a:rPr lang="en-GB" sz="1800" dirty="0"/>
              <a:t> (RTML)</a:t>
            </a:r>
          </a:p>
          <a:p>
            <a:r>
              <a:rPr lang="en-GB" sz="1800" dirty="0"/>
              <a:t>(including </a:t>
            </a:r>
          </a:p>
          <a:p>
            <a:r>
              <a:rPr lang="en-GB" sz="1800" dirty="0"/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 bwMode="auto">
          <a:xfrm>
            <a:off x="5459948" y="3491409"/>
            <a:ext cx="3587825" cy="2900362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ja-JP" altLang="en-US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9713501"/>
              </p:ext>
            </p:extLst>
          </p:nvPr>
        </p:nvGraphicFramePr>
        <p:xfrm>
          <a:off x="5533777" y="3653070"/>
          <a:ext cx="3435300" cy="2616805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31.5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104" y="4409200"/>
            <a:ext cx="2899066" cy="2320028"/>
          </a:xfrm>
          <a:prstGeom prst="rect">
            <a:avLst/>
          </a:prstGeom>
          <a:noFill/>
          <a:ln w="5715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75787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721339"/>
            <a:ext cx="7481455" cy="500303"/>
          </a:xfrm>
        </p:spPr>
        <p:txBody>
          <a:bodyPr/>
          <a:lstStyle/>
          <a:p>
            <a:r>
              <a:rPr lang="en-GB" dirty="0" smtClean="0"/>
              <a:t>ILC Published Parameters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55905700"/>
              </p:ext>
            </p:extLst>
          </p:nvPr>
        </p:nvGraphicFramePr>
        <p:xfrm>
          <a:off x="634714" y="1839189"/>
          <a:ext cx="7481455" cy="3813755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2912022"/>
                <a:gridCol w="1125802"/>
                <a:gridCol w="1440365"/>
                <a:gridCol w="2003266"/>
              </a:tblGrid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Collision rate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Hz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Number of bunches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1312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2625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Bunch population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×10</a:t>
                      </a:r>
                      <a:r>
                        <a:rPr lang="en-US" sz="1800" u="none" strike="noStrike" baseline="30000" dirty="0">
                          <a:effectLst/>
                        </a:rPr>
                        <a:t>10</a:t>
                      </a:r>
                      <a:r>
                        <a:rPr lang="en-US" sz="1800" u="none" strike="noStrike" dirty="0">
                          <a:effectLst/>
                        </a:rPr>
                        <a:t> 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2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Bunch separation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ns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554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366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Pulse current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mA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5.8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8.8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Beam pulse</a:t>
                      </a:r>
                      <a:r>
                        <a:rPr lang="en-US" sz="1800" u="none" strike="noStrike" baseline="0" dirty="0" smtClean="0">
                          <a:effectLst/>
                        </a:rPr>
                        <a:t> length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err="1" smtClean="0">
                          <a:effectLst/>
                        </a:rPr>
                        <a:t>ms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730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 smtClean="0">
                          <a:effectLst/>
                        </a:rPr>
                        <a:t>960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RMS bunch length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mm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0.3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Horizontal emittance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mm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10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Vertical emittance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nm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35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Electron polarisation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%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>
                          <a:effectLst/>
                        </a:rPr>
                        <a:t>80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4670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Positron polarisation</a:t>
                      </a:r>
                      <a:endParaRPr lang="en-US" sz="18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%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u="none" strike="noStrike" dirty="0">
                          <a:effectLst/>
                        </a:rPr>
                        <a:t>30</a:t>
                      </a:r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50175" y="5743652"/>
            <a:ext cx="8595163" cy="369332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http://</a:t>
            </a:r>
            <a:r>
              <a:rPr kumimoji="0" lang="en-GB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ilc-edmsdirect.desy.de</a:t>
            </a:r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/</a:t>
            </a:r>
            <a:r>
              <a:rPr kumimoji="0" lang="en-GB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ilc-edmsdirect</a:t>
            </a:r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/</a:t>
            </a:r>
            <a:r>
              <a:rPr kumimoji="0" lang="en-GB" dirty="0" err="1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item.jsp?edmsid</a:t>
            </a:r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=D00000000925325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4015" y="1316773"/>
            <a:ext cx="3506514" cy="400110"/>
          </a:xfrm>
          <a:prstGeom prst="rect">
            <a:avLst/>
          </a:prstGeom>
          <a:solidFill>
            <a:srgbClr val="CCFFCC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Centre-of-mass independent:</a:t>
            </a:r>
          </a:p>
        </p:txBody>
      </p:sp>
      <p:sp>
        <p:nvSpPr>
          <p:cNvPr id="7" name="TextBox 6"/>
          <p:cNvSpPr txBox="1"/>
          <p:nvPr/>
        </p:nvSpPr>
        <p:spPr>
          <a:xfrm rot="20338805">
            <a:off x="6328697" y="1143327"/>
            <a:ext cx="1568607" cy="64633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31" tIns="45715" rIns="91431" bIns="45715" rtlCol="0">
            <a:spAutoFit/>
          </a:bodyPr>
          <a:lstStyle/>
          <a:p>
            <a:pPr algn="ctr"/>
            <a:r>
              <a:rPr kumimoji="0" lang="en-GB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Luminosity Upgrade</a:t>
            </a:r>
            <a:endParaRPr kumimoji="0" lang="en-GB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2808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675985"/>
            <a:ext cx="7481455" cy="500303"/>
          </a:xfrm>
        </p:spPr>
        <p:txBody>
          <a:bodyPr/>
          <a:lstStyle/>
          <a:p>
            <a:r>
              <a:rPr lang="en-GB" b="1" dirty="0" smtClean="0"/>
              <a:t>ILC-TDR: Baseline </a:t>
            </a:r>
            <a:r>
              <a:rPr lang="en-US" b="1" dirty="0" smtClean="0"/>
              <a:t>Parameters </a:t>
            </a:r>
            <a:endParaRPr lang="en-GB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9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772246924"/>
              </p:ext>
            </p:extLst>
          </p:nvPr>
        </p:nvGraphicFramePr>
        <p:xfrm>
          <a:off x="498962" y="1552575"/>
          <a:ext cx="7928643" cy="4226971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3162229"/>
                <a:gridCol w="1345233"/>
                <a:gridCol w="719908"/>
                <a:gridCol w="714048"/>
                <a:gridCol w="673630"/>
                <a:gridCol w="660157"/>
                <a:gridCol w="653438"/>
              </a:tblGrid>
              <a:tr h="3391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Centre-of-mass energy</a:t>
                      </a:r>
                      <a:endParaRPr lang="en-U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GeV</a:t>
                      </a:r>
                      <a:endParaRPr lang="en-U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200</a:t>
                      </a:r>
                      <a:endParaRPr lang="en-US" sz="2000" b="1" i="0" u="none" strike="noStrike" dirty="0">
                        <a:solidFill>
                          <a:srgbClr val="A6A6A6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230</a:t>
                      </a:r>
                      <a:endParaRPr lang="en-US" sz="2000" b="1" i="0" u="none" strike="noStrike" dirty="0">
                        <a:solidFill>
                          <a:srgbClr val="A6A6A6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250</a:t>
                      </a:r>
                      <a:endParaRPr lang="en-US" sz="2000" b="1" i="0" u="none" strike="noStrike" dirty="0">
                        <a:solidFill>
                          <a:srgbClr val="A6A6A6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350</a:t>
                      </a:r>
                      <a:endParaRPr lang="en-US" sz="2000" b="1" i="0" u="none" strike="noStrike" dirty="0">
                        <a:solidFill>
                          <a:srgbClr val="A6A6A6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500</a:t>
                      </a:r>
                      <a:endParaRPr lang="en-US" sz="2000" b="1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Electron RMS energy spread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%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0.21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0.16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Positron RMS energy spread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%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0.19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0.16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0.15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0.10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0.07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IP horizontal beta function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mm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16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IP vertical beta function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mm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0.48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0.48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0.48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0.48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0.48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IP RMS horizontal beam size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nm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904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843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700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662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474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IP RMS veritcal beam size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nm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9.3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8.6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8.3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7.0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5.9</a:t>
                      </a:r>
                      <a:endParaRPr lang="en-US" sz="1600" b="1" i="0" u="none" strike="noStrike" dirty="0">
                        <a:solidFill>
                          <a:srgbClr val="CCFFCC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Vertical disruption parameter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20.4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20.4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23.5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21.1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24.6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Enhancement factor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1.83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1.83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1.91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1.84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1.95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8451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Geometric luminosity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×10</a:t>
                      </a:r>
                      <a:r>
                        <a:rPr lang="en-US" sz="1600" u="none" strike="noStrike" baseline="30000" dirty="0">
                          <a:effectLst/>
                        </a:rPr>
                        <a:t>34</a:t>
                      </a:r>
                      <a:r>
                        <a:rPr lang="en-US" sz="1600" u="none" strike="noStrike" dirty="0">
                          <a:effectLst/>
                        </a:rPr>
                        <a:t> cm</a:t>
                      </a:r>
                      <a:r>
                        <a:rPr lang="en-US" sz="1600" u="none" strike="noStrike" baseline="30000" dirty="0">
                          <a:effectLst/>
                        </a:rPr>
                        <a:t>-2</a:t>
                      </a:r>
                      <a:r>
                        <a:rPr lang="en-US" sz="1600" u="none" strike="noStrike" dirty="0">
                          <a:effectLst/>
                        </a:rPr>
                        <a:t>s</a:t>
                      </a:r>
                      <a:r>
                        <a:rPr lang="en-US" sz="1600" u="none" strike="noStrike" baseline="30000" dirty="0">
                          <a:effectLst/>
                        </a:rPr>
                        <a:t>-1 </a:t>
                      </a:r>
                      <a:endParaRPr lang="en-US" sz="1600" b="0" i="0" u="none" strike="noStrike" baseline="30000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0.25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0.29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0.36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0.45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0.75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3917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Luminosity</a:t>
                      </a:r>
                      <a:endParaRPr lang="en-US" sz="2000" b="1" i="0" u="none" strike="noStrike" dirty="0">
                        <a:solidFill>
                          <a:srgbClr val="FFFF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>
                          <a:effectLst/>
                        </a:rPr>
                        <a:t>×10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34</a:t>
                      </a:r>
                      <a:r>
                        <a:rPr lang="en-US" sz="1600" u="none" strike="noStrike" dirty="0" smtClean="0">
                          <a:effectLst/>
                        </a:rPr>
                        <a:t> cm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-2</a:t>
                      </a:r>
                      <a:r>
                        <a:rPr lang="en-US" sz="1600" u="none" strike="noStrike" dirty="0" smtClean="0">
                          <a:effectLst/>
                        </a:rPr>
                        <a:t>s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-1 </a:t>
                      </a:r>
                      <a:endParaRPr lang="en-US" sz="1600" b="1" i="0" u="none" strike="noStrike" baseline="30000" dirty="0" smtClean="0">
                        <a:solidFill>
                          <a:srgbClr val="FFFF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0.50</a:t>
                      </a:r>
                      <a:endParaRPr lang="en-US" sz="2000" b="1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0.59</a:t>
                      </a:r>
                      <a:endParaRPr lang="en-US" sz="2000" b="1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0.75</a:t>
                      </a:r>
                      <a:endParaRPr lang="en-US" sz="2000" b="1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0.93</a:t>
                      </a:r>
                      <a:endParaRPr lang="en-US" sz="2000" b="1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smtClean="0">
                          <a:effectLst/>
                        </a:rPr>
                        <a:t>1.8</a:t>
                      </a:r>
                      <a:endParaRPr lang="en-US" sz="2000" b="1" i="0" u="none" strike="noStrike" dirty="0">
                        <a:solidFill>
                          <a:srgbClr val="FFFF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% luminosity </a:t>
                      </a:r>
                      <a:r>
                        <a:rPr lang="en-US" sz="1600" u="none" strike="noStrike" dirty="0">
                          <a:effectLst/>
                        </a:rPr>
                        <a:t>in top 1</a:t>
                      </a:r>
                      <a:r>
                        <a:rPr lang="en-US" sz="1600" u="none" strike="noStrike" dirty="0" smtClean="0">
                          <a:effectLst/>
                        </a:rPr>
                        <a:t>% DE/E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92%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90%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84%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79%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63%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Average energy loss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1%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2%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4%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94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Pairs / BX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×10</a:t>
                      </a:r>
                      <a:r>
                        <a:rPr lang="en-US" sz="1600" u="none" strike="noStrike" baseline="30000" dirty="0">
                          <a:effectLst/>
                        </a:rPr>
                        <a:t>3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41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70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89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139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71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Total pair energy / BX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TeV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24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34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51</a:t>
                      </a:r>
                      <a:endParaRPr lang="en-US" sz="1600" b="0" i="0" u="none" strike="noStrike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108</a:t>
                      </a:r>
                      <a:endParaRPr lang="en-US" sz="1600" b="0" i="0" u="none" strike="noStrike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344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92158" y="5779541"/>
            <a:ext cx="8595163" cy="369332"/>
          </a:xfrm>
          <a:prstGeom prst="rect">
            <a:avLst/>
          </a:prstGeom>
        </p:spPr>
        <p:txBody>
          <a:bodyPr wrap="square" lIns="91431" tIns="45715" rIns="91431" bIns="45715">
            <a:spAutoFit/>
          </a:bodyPr>
          <a:lstStyle/>
          <a:p>
            <a:r>
              <a:rPr lang="en-GB" dirty="0"/>
              <a:t>http://</a:t>
            </a:r>
            <a:r>
              <a:rPr lang="en-GB" dirty="0" err="1"/>
              <a:t>ilc-edmsdirect.desy.de</a:t>
            </a:r>
            <a:r>
              <a:rPr lang="en-GB" dirty="0"/>
              <a:t>/</a:t>
            </a:r>
            <a:r>
              <a:rPr lang="en-GB" dirty="0" err="1"/>
              <a:t>ilc-edmsdirect</a:t>
            </a:r>
            <a:r>
              <a:rPr lang="en-GB" dirty="0"/>
              <a:t>/</a:t>
            </a:r>
            <a:r>
              <a:rPr lang="en-GB" dirty="0" err="1"/>
              <a:t>item.jsp?edmsid</a:t>
            </a:r>
            <a:r>
              <a:rPr lang="en-GB" dirty="0"/>
              <a:t>=D00000000925325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497" y="1100590"/>
            <a:ext cx="3054793" cy="400109"/>
          </a:xfrm>
          <a:prstGeom prst="rect">
            <a:avLst/>
          </a:prstGeom>
          <a:solidFill>
            <a:srgbClr val="CCFFCC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GB" sz="2000" dirty="0"/>
              <a:t>Centre-of-mass dependent: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7927682" y="1289356"/>
            <a:ext cx="802598" cy="4278841"/>
          </a:xfrm>
          <a:prstGeom prst="ellipse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31" tIns="45715" rIns="91431" bIns="45715" numCol="1" rtlCol="0" anchor="t" anchorCtr="0" compatLnSpc="1">
            <a:prstTxWarp prst="textNoShape">
              <a:avLst/>
            </a:prstTxWarp>
          </a:bodyPr>
          <a:lstStyle/>
          <a:p>
            <a:pPr defTabSz="914309" eaLnBrk="0" fontAlgn="ctr" hangingPunct="0">
              <a:spcBef>
                <a:spcPct val="0"/>
              </a:spcBef>
              <a:spcAft>
                <a:spcPct val="0"/>
              </a:spcAft>
            </a:pPr>
            <a:endParaRPr kumimoji="0"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72762" y="1101560"/>
            <a:ext cx="3299478" cy="372130"/>
          </a:xfrm>
          <a:prstGeom prst="rect">
            <a:avLst/>
          </a:prstGeom>
          <a:solidFill>
            <a:srgbClr val="FFFF00"/>
          </a:solidFill>
        </p:spPr>
        <p:txBody>
          <a:bodyPr wrap="none" lIns="91431" tIns="45715" rIns="91431" bIns="45715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Focus of design (and cost!) effort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14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 advTm="1000">
        <p:fade/>
      </p:transition>
    </mc:Choice>
    <mc:Fallback xmlns="">
      <p:transition xmlns:p14="http://schemas.microsoft.com/office/powerpoint/2010/main" advTm="1000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0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26744</TotalTime>
  <Words>5818</Words>
  <Application>Microsoft Macintosh PowerPoint</Application>
  <PresentationFormat>画面に合わせる (4:3)</PresentationFormat>
  <Paragraphs>1983</Paragraphs>
  <Slides>68</Slides>
  <Notes>12</Notes>
  <HiddenSlides>1</HiddenSlides>
  <MMClips>0</MMClips>
  <ScaleCrop>false</ScaleCrop>
  <HeadingPairs>
    <vt:vector size="6" baseType="variant">
      <vt:variant>
        <vt:lpstr>テーマ</vt:lpstr>
      </vt:variant>
      <vt:variant>
        <vt:i4>9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68</vt:i4>
      </vt:variant>
    </vt:vector>
  </HeadingPairs>
  <TitlesOfParts>
    <vt:vector size="78" baseType="lpstr">
      <vt:lpstr>Default Theme</vt:lpstr>
      <vt:lpstr>ホワイト</vt:lpstr>
      <vt:lpstr>10_Office テーマ</vt:lpstr>
      <vt:lpstr>Blank Presentation</vt:lpstr>
      <vt:lpstr>3_ホワイト</vt:lpstr>
      <vt:lpstr>2_Default Theme</vt:lpstr>
      <vt:lpstr>3_Default Theme</vt:lpstr>
      <vt:lpstr>Draft_LLC_PowerPoint_template_021513</vt:lpstr>
      <vt:lpstr>4_Default Theme</vt:lpstr>
      <vt:lpstr>???</vt:lpstr>
      <vt:lpstr>ILC Technical Status Report  </vt:lpstr>
      <vt:lpstr>Outline </vt:lpstr>
      <vt:lpstr>ILC Time Line</vt:lpstr>
      <vt:lpstr>ILC R&amp;D: Global Collaboration</vt:lpstr>
      <vt:lpstr>Requirements from Physics Exp.</vt:lpstr>
      <vt:lpstr>RDR (2007) to TDR (2012)  </vt:lpstr>
      <vt:lpstr>ILC TDR Layout</vt:lpstr>
      <vt:lpstr>ILC Published Parameters</vt:lpstr>
      <vt:lpstr>ILC-TDR: Baseline Parameters </vt:lpstr>
      <vt:lpstr>250 GeV staged (scenario 1)</vt:lpstr>
      <vt:lpstr>250 GeV staged (scenario 2)</vt:lpstr>
      <vt:lpstr>TDR 500 GeV Baseline</vt:lpstr>
      <vt:lpstr>Major R&amp;D Efforts in TD Phase  </vt:lpstr>
      <vt:lpstr>Global Plan for SCRF R&amp;D</vt:lpstr>
      <vt:lpstr>Progress in SCRF Cavity Gradient</vt:lpstr>
      <vt:lpstr>Progress in 1.3 GHz ILC Cavity Production </vt:lpstr>
      <vt:lpstr>Accelerator System Tests 2009 ~  </vt:lpstr>
      <vt:lpstr>SCRF Beam Acceleration Test  </vt:lpstr>
      <vt:lpstr>GDE 9mA experiment: Focus on ACC6 and ACC7</vt:lpstr>
      <vt:lpstr>S1-Global hosted at KEK:  Global cooperation to demonstrate  SCRF system</vt:lpstr>
      <vt:lpstr>Variety of Cavity and Tuner Assembly </vt:lpstr>
      <vt:lpstr>PowerPoint プレゼンテーション</vt:lpstr>
      <vt:lpstr>PowerPoint プレゼンテーション</vt:lpstr>
      <vt:lpstr>PowerPoint プレゼンテーション</vt:lpstr>
      <vt:lpstr>STF：Quantum Beam  ILC full-cryomodule Test </vt:lpstr>
      <vt:lpstr>PowerPoint プレゼンテーション</vt:lpstr>
      <vt:lpstr>PowerPoint プレゼンテーション</vt:lpstr>
      <vt:lpstr>PowerPoint プレゼンテーション</vt:lpstr>
      <vt:lpstr>Global Cooperation for ILC Accelerator Beam Demonstration</vt:lpstr>
      <vt:lpstr>KEK-ATF Effort: </vt:lpstr>
      <vt:lpstr>KEK-ATF：Progress</vt:lpstr>
      <vt:lpstr>Technical Design Report Completed </vt:lpstr>
      <vt:lpstr>ILC Road Map</vt:lpstr>
      <vt:lpstr>Outline </vt:lpstr>
      <vt:lpstr>Report given by PAC</vt:lpstr>
      <vt:lpstr>PAC Summary and Recommendations (1/3)</vt:lpstr>
      <vt:lpstr>PAC Summary and Recommendations (2/3)</vt:lpstr>
      <vt:lpstr>PAC Summary and Recommendations (3/3)</vt:lpstr>
      <vt:lpstr>Further R&amp;D/Engineering Study required</vt:lpstr>
      <vt:lpstr>Positron Source</vt:lpstr>
      <vt:lpstr>Main Linac</vt:lpstr>
      <vt:lpstr>PowerPoint プレゼンテーション</vt:lpstr>
      <vt:lpstr>BDS and Beam Dynamics</vt:lpstr>
      <vt:lpstr>CFS and General Engineering </vt:lpstr>
      <vt:lpstr>Geological Survey and  Common-Subject Study, going on, in japan </vt:lpstr>
      <vt:lpstr>Study of a Common Subject:   the ILC Central-Campus Design</vt:lpstr>
      <vt:lpstr>Functions</vt:lpstr>
      <vt:lpstr>Relative Location ?</vt:lpstr>
      <vt:lpstr>An Assumption for Numbers of Persons at ILC (whole) Laboratory (more than the number in TDR)  </vt:lpstr>
      <vt:lpstr>Estimate Breakdown of the Numbers of Persons </vt:lpstr>
      <vt:lpstr>General Plan for ILC Central Campus  (major fraction of persons having working spaces there)</vt:lpstr>
      <vt:lpstr>PowerPoint プレゼンテーション</vt:lpstr>
      <vt:lpstr>Summary</vt:lpstr>
      <vt:lpstr>backup</vt:lpstr>
      <vt:lpstr>TeV upgrade: Construction Scenario</vt:lpstr>
      <vt:lpstr>ILC Time Scale required </vt:lpstr>
      <vt:lpstr>Schedule for 500 GeV Machine</vt:lpstr>
      <vt:lpstr>ILC-TDR evaluation  (2013-2) </vt:lpstr>
      <vt:lpstr>Base for Uncertainty Estimates</vt:lpstr>
      <vt:lpstr>SCRF Industrialization required </vt:lpstr>
      <vt:lpstr>      Cooperation of ILC host- and hub-laboratories with worldwide industry (proposed)</vt:lpstr>
      <vt:lpstr>PowerPoint プレゼンテーション</vt:lpstr>
      <vt:lpstr>Further Effort for Gradient  for Effective Perfromance/cost </vt:lpstr>
      <vt:lpstr>Annual Profile of Persons Involved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Accelerator Baseline Design  SCRF</dc:title>
  <dc:creator>Yamamoto Akira</dc:creator>
  <cp:lastModifiedBy>Yamamoto Akira</cp:lastModifiedBy>
  <cp:revision>431</cp:revision>
  <cp:lastPrinted>2013-05-27T05:01:00Z</cp:lastPrinted>
  <dcterms:created xsi:type="dcterms:W3CDTF">2012-12-02T02:10:59Z</dcterms:created>
  <dcterms:modified xsi:type="dcterms:W3CDTF">2013-05-27T09:28:45Z</dcterms:modified>
</cp:coreProperties>
</file>