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61" d="100"/>
          <a:sy n="61" d="100"/>
        </p:scale>
        <p:origin x="53" y="3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22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83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505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196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32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04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774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11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3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97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37B94-31E1-428F-B287-24491BD7588A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624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85863"/>
            <a:ext cx="9144000" cy="350996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ILC Main </a:t>
            </a:r>
            <a:r>
              <a:rPr lang="en-US" altLang="ja-JP" dirty="0" err="1" smtClean="0">
                <a:solidFill>
                  <a:schemeClr val="tx2"/>
                </a:solidFill>
                <a:latin typeface="Impact" panose="020B0806030902050204" pitchFamily="34" charset="0"/>
              </a:rPr>
              <a:t>Linac</a:t>
            </a: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 Access Hall Design </a:t>
            </a:r>
            <a:r>
              <a:rPr lang="en-US" altLang="ja-JP" dirty="0">
                <a:solidFill>
                  <a:schemeClr val="tx2"/>
                </a:solidFill>
                <a:latin typeface="Impact" panose="020B0806030902050204" pitchFamily="34" charset="0"/>
              </a:rPr>
              <a:t>T</a:t>
            </a: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o Install </a:t>
            </a:r>
            <a:r>
              <a:rPr lang="en-US" altLang="ja-JP" dirty="0" err="1" smtClean="0">
                <a:solidFill>
                  <a:schemeClr val="tx2"/>
                </a:solidFill>
                <a:latin typeface="Impact" panose="020B0806030902050204" pitchFamily="34" charset="0"/>
              </a:rPr>
              <a:t>Cryo</a:t>
            </a: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-Module</a:t>
            </a:r>
            <a:b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</a:br>
            <a:r>
              <a:rPr lang="en-US" altLang="ja-JP" dirty="0">
                <a:solidFill>
                  <a:schemeClr val="tx2"/>
                </a:solidFill>
                <a:latin typeface="Impact" panose="020B0806030902050204" pitchFamily="34" charset="0"/>
              </a:rPr>
              <a:t/>
            </a:r>
            <a:br>
              <a:rPr lang="en-US" altLang="ja-JP" dirty="0">
                <a:solidFill>
                  <a:schemeClr val="tx2"/>
                </a:solidFill>
                <a:latin typeface="Impact" panose="020B0806030902050204" pitchFamily="34" charset="0"/>
              </a:rPr>
            </a:br>
            <a:r>
              <a:rPr lang="en-US" altLang="ja-JP" sz="3600" dirty="0" smtClean="0">
                <a:solidFill>
                  <a:schemeClr val="tx2"/>
                </a:solidFill>
                <a:latin typeface="Impact" panose="020B0806030902050204" pitchFamily="34" charset="0"/>
              </a:rPr>
              <a:t>Atsushi ENOMOTO, Masanobu MIYAHARA</a:t>
            </a:r>
            <a:br>
              <a:rPr lang="en-US" altLang="ja-JP" sz="3600" dirty="0" smtClean="0">
                <a:solidFill>
                  <a:schemeClr val="tx2"/>
                </a:solidFill>
                <a:latin typeface="Impact" panose="020B0806030902050204" pitchFamily="34" charset="0"/>
              </a:rPr>
            </a:br>
            <a:r>
              <a:rPr lang="en-US" altLang="ja-JP" sz="3600" dirty="0" smtClean="0">
                <a:solidFill>
                  <a:schemeClr val="tx2"/>
                </a:solidFill>
                <a:latin typeface="Impact" panose="020B0806030902050204" pitchFamily="34" charset="0"/>
              </a:rPr>
              <a:t>KEK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5702307"/>
            <a:ext cx="9144000" cy="841375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ECFA LC</a:t>
            </a:r>
            <a:r>
              <a:rPr kumimoji="1" lang="en-US" altLang="ja-JP" dirty="0" smtClean="0"/>
              <a:t>2013 DESY</a:t>
            </a:r>
          </a:p>
          <a:p>
            <a:r>
              <a:rPr lang="en-US" altLang="ja-JP" dirty="0" smtClean="0"/>
              <a:t>May 30, 2013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858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1353800" cy="13255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Case 3:  Use DESY/LHC type Transporter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634597" y="5361139"/>
            <a:ext cx="425885" cy="12526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11060482" y="5688903"/>
            <a:ext cx="0" cy="46534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321" y="1325562"/>
            <a:ext cx="3926934" cy="492086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900" y="1621110"/>
            <a:ext cx="3648750" cy="2438334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7177414" y="1453019"/>
            <a:ext cx="1741117" cy="450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2883318" y="3608704"/>
            <a:ext cx="861963" cy="2535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6900" y="3748378"/>
            <a:ext cx="5255099" cy="2405868"/>
          </a:xfrm>
          <a:prstGeom prst="rect">
            <a:avLst/>
          </a:prstGeom>
        </p:spPr>
      </p:pic>
      <p:cxnSp>
        <p:nvCxnSpPr>
          <p:cNvPr id="13" name="直線矢印コネクタ 12"/>
          <p:cNvCxnSpPr/>
          <p:nvPr/>
        </p:nvCxnSpPr>
        <p:spPr>
          <a:xfrm>
            <a:off x="3314299" y="2480644"/>
            <a:ext cx="1132441" cy="1865888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927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Main </a:t>
            </a:r>
            <a:r>
              <a:rPr kumimoji="1" lang="en-US" altLang="ja-JP" dirty="0" err="1" smtClean="0">
                <a:solidFill>
                  <a:schemeClr val="tx2"/>
                </a:solidFill>
                <a:latin typeface="Impact" panose="020B0806030902050204" pitchFamily="34" charset="0"/>
              </a:rPr>
              <a:t>Linac</a:t>
            </a:r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 Access Points </a:t>
            </a: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IN Asian Sites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55977"/>
            <a:ext cx="9248775" cy="5152777"/>
          </a:xfrm>
          <a:prstGeom prst="rect">
            <a:avLst/>
          </a:prstGeom>
        </p:spPr>
      </p:pic>
      <p:sp>
        <p:nvSpPr>
          <p:cNvPr id="4" name="円/楕円 3"/>
          <p:cNvSpPr/>
          <p:nvPr/>
        </p:nvSpPr>
        <p:spPr>
          <a:xfrm>
            <a:off x="3414713" y="4643438"/>
            <a:ext cx="828675" cy="6429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5457826" y="4257674"/>
            <a:ext cx="685800" cy="5429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6715124" y="3886201"/>
            <a:ext cx="642939" cy="4714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8136731" y="3636169"/>
            <a:ext cx="492921" cy="3929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8770143" y="3493295"/>
            <a:ext cx="431007" cy="3929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9341641" y="3296842"/>
            <a:ext cx="431007" cy="3929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77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kumimoji="1" lang="en-US" altLang="ja-JP" dirty="0" err="1" smtClean="0">
                <a:solidFill>
                  <a:schemeClr val="tx2"/>
                </a:solidFill>
                <a:latin typeface="Impact" panose="020B0806030902050204" pitchFamily="34" charset="0"/>
              </a:rPr>
              <a:t>Cryomodule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14" y="2279737"/>
            <a:ext cx="11040411" cy="1760289"/>
          </a:xfrm>
          <a:prstGeom prst="rect">
            <a:avLst/>
          </a:prstGeom>
        </p:spPr>
      </p:pic>
      <p:cxnSp>
        <p:nvCxnSpPr>
          <p:cNvPr id="5" name="直線矢印コネクタ 4"/>
          <p:cNvCxnSpPr/>
          <p:nvPr/>
        </p:nvCxnSpPr>
        <p:spPr>
          <a:xfrm>
            <a:off x="1039660" y="4622104"/>
            <a:ext cx="10033348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4784942" y="4296428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12.652 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6514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XFEL </a:t>
            </a:r>
            <a:r>
              <a:rPr lang="en-US" altLang="ja-JP" dirty="0" err="1" smtClean="0">
                <a:solidFill>
                  <a:schemeClr val="tx2"/>
                </a:solidFill>
                <a:latin typeface="Impact" panose="020B0806030902050204" pitchFamily="34" charset="0"/>
              </a:rPr>
              <a:t>Cryomodule</a:t>
            </a: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 Transporter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620" y="1567427"/>
            <a:ext cx="6116251" cy="477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73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LHC Magnet </a:t>
            </a:r>
            <a:r>
              <a:rPr kumimoji="1" lang="en-US" altLang="ja-JP" dirty="0" err="1" smtClean="0">
                <a:solidFill>
                  <a:schemeClr val="tx2"/>
                </a:solidFill>
                <a:latin typeface="Impact" panose="020B0806030902050204" pitchFamily="34" charset="0"/>
              </a:rPr>
              <a:t>Cryomodule</a:t>
            </a:r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 </a:t>
            </a:r>
            <a:r>
              <a:rPr kumimoji="1" lang="en-US" altLang="ja-JP" dirty="0" err="1" smtClean="0">
                <a:solidFill>
                  <a:schemeClr val="tx2"/>
                </a:solidFill>
                <a:latin typeface="Impact" panose="020B0806030902050204" pitchFamily="34" charset="0"/>
              </a:rPr>
              <a:t>Transpoerter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366" y="1325563"/>
            <a:ext cx="6902894" cy="504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38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LHC Tunnel Access Point Layout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57234"/>
            <a:ext cx="7035001" cy="476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817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1353800" cy="13255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Asian Case Study:  Tunnel Access Point Layout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510" y="941243"/>
            <a:ext cx="7990345" cy="5420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699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1353800" cy="13255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Case 1:  Use Crane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41" y="1060259"/>
            <a:ext cx="8975126" cy="485202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2041" y="429396"/>
            <a:ext cx="2467500" cy="1792333"/>
          </a:xfrm>
          <a:prstGeom prst="rect">
            <a:avLst/>
          </a:prstGeom>
        </p:spPr>
      </p:pic>
      <p:cxnSp>
        <p:nvCxnSpPr>
          <p:cNvPr id="8" name="直線矢印コネクタ 7"/>
          <p:cNvCxnSpPr/>
          <p:nvPr/>
        </p:nvCxnSpPr>
        <p:spPr>
          <a:xfrm flipV="1">
            <a:off x="7352778" y="4659682"/>
            <a:ext cx="425885" cy="1252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V="1">
            <a:off x="3772422" y="2973833"/>
            <a:ext cx="425885" cy="1252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0962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08" y="1147802"/>
            <a:ext cx="9756608" cy="525299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9316" y="574829"/>
            <a:ext cx="2966250" cy="214066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1353800" cy="13255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Case 2:  Use Special Transporter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3181611" y="2981194"/>
            <a:ext cx="425885" cy="12526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3284152" y="4020555"/>
            <a:ext cx="861963" cy="2535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3607496" y="3308958"/>
            <a:ext cx="0" cy="46534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3717221" y="3813235"/>
            <a:ext cx="629311" cy="31465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38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64</Words>
  <Application>Microsoft Office PowerPoint</Application>
  <PresentationFormat>ワイド画面</PresentationFormat>
  <Paragraphs>13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Calibri Light</vt:lpstr>
      <vt:lpstr>Impact</vt:lpstr>
      <vt:lpstr>Office テーマ</vt:lpstr>
      <vt:lpstr>ILC Main Linac Access Hall Design To Install Cryo-Module  Atsushi ENOMOTO, Masanobu MIYAHARA KEK</vt:lpstr>
      <vt:lpstr>Main Linac Access Points IN Asian Sites</vt:lpstr>
      <vt:lpstr>Cryomodule</vt:lpstr>
      <vt:lpstr>XFEL Cryomodule Transporter</vt:lpstr>
      <vt:lpstr>LHC Magnet Cryomodule Transpoerter</vt:lpstr>
      <vt:lpstr>LHC Tunnel Access Point Layout</vt:lpstr>
      <vt:lpstr>Asian Case Study:  Tunnel Access Point Layout</vt:lpstr>
      <vt:lpstr>Case 1:  Use Crane</vt:lpstr>
      <vt:lpstr>Case 2:  Use Special Transporter</vt:lpstr>
      <vt:lpstr>Case 3:  Use DESY/LHC type Transporter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Main Linac Access Hall Design To Install Cryo-Module  Atsushi ENOMOTO, Masanobu MIYAHARA KEK</dc:title>
  <dc:creator>Enomoto</dc:creator>
  <cp:lastModifiedBy>Enomoto</cp:lastModifiedBy>
  <cp:revision>16</cp:revision>
  <dcterms:created xsi:type="dcterms:W3CDTF">2013-05-29T07:44:21Z</dcterms:created>
  <dcterms:modified xsi:type="dcterms:W3CDTF">2013-05-30T11:57:39Z</dcterms:modified>
</cp:coreProperties>
</file>