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63" r:id="rId4"/>
    <p:sldId id="257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58" r:id="rId13"/>
    <p:sldId id="275" r:id="rId14"/>
    <p:sldId id="271" r:id="rId15"/>
    <p:sldId id="272" r:id="rId16"/>
    <p:sldId id="274" r:id="rId17"/>
    <p:sldId id="261" r:id="rId18"/>
    <p:sldId id="260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>
      <p:cViewPr varScale="1">
        <p:scale>
          <a:sx n="89" d="100"/>
          <a:sy n="89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D5721-15C3-4B35-B5AD-6F4F7A49922A}" type="datetimeFigureOut">
              <a:rPr kumimoji="1" lang="ja-JP" altLang="en-US" smtClean="0"/>
              <a:t>2013/6/3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68DBE-98C7-4C7F-809E-48E777F35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75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90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95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33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71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21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3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7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08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4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08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5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43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jpeg"/><Relationship Id="rId11" Type="http://schemas.openxmlformats.org/officeDocument/2006/relationships/image" Target="../media/image37.wmf"/><Relationship Id="rId5" Type="http://schemas.openxmlformats.org/officeDocument/2006/relationships/image" Target="../media/image38.jpe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5.wmf"/><Relationship Id="rId9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7.bin"/><Relationship Id="rId7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1.emf"/><Relationship Id="rId4" Type="http://schemas.openxmlformats.org/officeDocument/2006/relationships/package" Target="../embeddings/Microsoft_Excel_Worksheet2.xls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Search for Invisible Higgs Decays at the ILC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423120"/>
          </a:xfrm>
        </p:spPr>
        <p:txBody>
          <a:bodyPr>
            <a:normAutofit/>
          </a:bodyPr>
          <a:lstStyle/>
          <a:p>
            <a:r>
              <a:rPr lang="en-US" altLang="ja-JP" sz="2000" dirty="0" err="1"/>
              <a:t>Ayumi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Yamamoto, </a:t>
            </a:r>
            <a:r>
              <a:rPr lang="en-US" altLang="ja-JP" sz="2800" u="sng" dirty="0" err="1" smtClean="0">
                <a:solidFill>
                  <a:schemeClr val="tx1"/>
                </a:solidFill>
              </a:rPr>
              <a:t>Akimasa</a:t>
            </a:r>
            <a:r>
              <a:rPr lang="en-US" altLang="ja-JP" sz="2800" u="sng" dirty="0" smtClean="0">
                <a:solidFill>
                  <a:schemeClr val="tx1"/>
                </a:solidFill>
              </a:rPr>
              <a:t> Ishikawa</a:t>
            </a:r>
            <a:r>
              <a:rPr lang="en-US" altLang="ja-JP" sz="2000" dirty="0" smtClean="0"/>
              <a:t>, Hitoshi Yamamoto </a:t>
            </a:r>
          </a:p>
          <a:p>
            <a:r>
              <a:rPr lang="en-US" altLang="ja-JP" sz="2000" dirty="0" smtClean="0"/>
              <a:t>(Tohoku University)</a:t>
            </a:r>
          </a:p>
          <a:p>
            <a:r>
              <a:rPr kumimoji="1" lang="en-US" altLang="ja-JP" sz="2000" dirty="0" smtClean="0"/>
              <a:t>Keisuke </a:t>
            </a:r>
            <a:r>
              <a:rPr kumimoji="1" lang="en-US" altLang="ja-JP" sz="2000" dirty="0" err="1" smtClean="0"/>
              <a:t>Fujii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(KEK)</a:t>
            </a:r>
            <a:endParaRPr kumimoji="1" lang="en-US" altLang="ja-JP" sz="2000" dirty="0" smtClean="0"/>
          </a:p>
        </p:txBody>
      </p:sp>
      <p:pic>
        <p:nvPicPr>
          <p:cNvPr id="8194" name="Picture 2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" y="116632"/>
            <a:ext cx="96198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3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Likelihood Ratio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907328"/>
              </p:ext>
            </p:extLst>
          </p:nvPr>
        </p:nvGraphicFramePr>
        <p:xfrm>
          <a:off x="2455863" y="1484313"/>
          <a:ext cx="4089400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数式" r:id="rId3" imgW="2108160" imgH="469800" progId="Equation.3">
                  <p:embed/>
                </p:oleObj>
              </mc:Choice>
              <mc:Fallback>
                <p:oleObj name="数式" r:id="rId3" imgW="2108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863" y="1484313"/>
                        <a:ext cx="4089400" cy="909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40"/>
          <p:cNvSpPr txBox="1">
            <a:spLocks noChangeArrowheads="1"/>
          </p:cNvSpPr>
          <p:nvPr/>
        </p:nvSpPr>
        <p:spPr bwMode="auto">
          <a:xfrm>
            <a:off x="4929190" y="5786454"/>
            <a:ext cx="3929090" cy="40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6" tIns="45704" rIns="91406" bIns="45704">
            <a:spAutoFit/>
          </a:bodyPr>
          <a:lstStyle/>
          <a:p>
            <a:pPr algn="ctr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signal</a:t>
            </a:r>
            <a:endParaRPr lang="ja-JP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hoge\Desktop\山本アブストラクト\paper\like\bg_likelihoo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786058"/>
            <a:ext cx="4357686" cy="3071834"/>
          </a:xfrm>
          <a:prstGeom prst="rect">
            <a:avLst/>
          </a:prstGeom>
          <a:noFill/>
        </p:spPr>
      </p:pic>
      <p:pic>
        <p:nvPicPr>
          <p:cNvPr id="8" name="Picture 4" descr="C:\Users\hoge\Desktop\山本アブストラクト\paper\like\sig_likelihoo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786058"/>
            <a:ext cx="4357686" cy="3071834"/>
          </a:xfrm>
          <a:prstGeom prst="rect">
            <a:avLst/>
          </a:prstGeom>
          <a:noFill/>
        </p:spPr>
      </p:pic>
      <p:sp>
        <p:nvSpPr>
          <p:cNvPr id="9" name="テキスト ボックス 40"/>
          <p:cNvSpPr txBox="1">
            <a:spLocks noChangeArrowheads="1"/>
          </p:cNvSpPr>
          <p:nvPr/>
        </p:nvSpPr>
        <p:spPr bwMode="auto">
          <a:xfrm>
            <a:off x="0" y="5786454"/>
            <a:ext cx="4714876" cy="40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6" tIns="45704" rIns="91406" bIns="45704">
            <a:spAutoFit/>
          </a:bodyPr>
          <a:lstStyle/>
          <a:p>
            <a:pPr algn="ctr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backgrounds</a:t>
            </a:r>
            <a:endParaRPr lang="ja-JP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10</a:t>
            </a:fld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1259632" y="3756885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5796136" y="4077072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4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Mass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120 GeV &lt; </a:t>
            </a:r>
            <a:r>
              <a:rPr kumimoji="1" lang="en-US" altLang="ja-JP" dirty="0" err="1" smtClean="0"/>
              <a:t>M</a:t>
            </a:r>
            <a:r>
              <a:rPr kumimoji="1" lang="en-US" altLang="ja-JP" baseline="-25000" dirty="0" err="1" smtClean="0"/>
              <a:t>recoil</a:t>
            </a:r>
            <a:r>
              <a:rPr lang="en-US" altLang="ja-JP" dirty="0"/>
              <a:t> &lt; 140 GeV</a:t>
            </a:r>
            <a:endParaRPr kumimoji="1" lang="ja-JP" altLang="en-US" baseline="-25000" dirty="0"/>
          </a:p>
        </p:txBody>
      </p:sp>
      <p:pic>
        <p:nvPicPr>
          <p:cNvPr id="6" name="Picture 2" descr="C:\Users\hoge\Documents\ronnbunn\bg_recoilm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868421"/>
            <a:ext cx="3000364" cy="2786082"/>
          </a:xfrm>
          <a:prstGeom prst="rect">
            <a:avLst/>
          </a:prstGeom>
          <a:noFill/>
        </p:spPr>
      </p:pic>
      <p:pic>
        <p:nvPicPr>
          <p:cNvPr id="7" name="Picture 3" descr="C:\Users\hoge\Documents\ronnbunn\sig_recoilma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1904" y="2868421"/>
            <a:ext cx="2959782" cy="2786082"/>
          </a:xfrm>
          <a:prstGeom prst="rect">
            <a:avLst/>
          </a:prstGeom>
          <a:noFill/>
        </p:spPr>
      </p:pic>
      <p:sp>
        <p:nvSpPr>
          <p:cNvPr id="8" name="コンテンツ プレースホルダ 9"/>
          <p:cNvSpPr txBox="1">
            <a:spLocks/>
          </p:cNvSpPr>
          <p:nvPr/>
        </p:nvSpPr>
        <p:spPr>
          <a:xfrm>
            <a:off x="5923376" y="5654503"/>
            <a:ext cx="1643074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2400" noProof="0" dirty="0" smtClean="0"/>
              <a:t>signal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コンテンツ プレースホルダ 9"/>
          <p:cNvSpPr txBox="1">
            <a:spLocks/>
          </p:cNvSpPr>
          <p:nvPr/>
        </p:nvSpPr>
        <p:spPr>
          <a:xfrm>
            <a:off x="1688260" y="5654503"/>
            <a:ext cx="2071702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2400" dirty="0" smtClean="0"/>
              <a:t>background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6407482" y="4092557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7271578" y="4092557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339752" y="4164565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3203848" y="4164565"/>
            <a:ext cx="0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97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Signal </a:t>
            </a:r>
            <a:r>
              <a:rPr kumimoji="1" lang="en-US" altLang="ja-JP" dirty="0" err="1" smtClean="0"/>
              <a:t>eff</a:t>
            </a:r>
            <a:r>
              <a:rPr kumimoji="1" lang="en-US" altLang="ja-JP" dirty="0" smtClean="0"/>
              <a:t> and BG </a:t>
            </a:r>
            <a:r>
              <a:rPr lang="en-US" altLang="ja-JP" dirty="0"/>
              <a:t>C</a:t>
            </a:r>
            <a:r>
              <a:rPr kumimoji="1" lang="en-US" altLang="ja-JP" dirty="0" smtClean="0"/>
              <a:t>ross Section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846751"/>
              </p:ext>
            </p:extLst>
          </p:nvPr>
        </p:nvGraphicFramePr>
        <p:xfrm>
          <a:off x="683568" y="2763232"/>
          <a:ext cx="784887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946391"/>
                <a:gridCol w="1121267"/>
                <a:gridCol w="1121267"/>
                <a:gridCol w="1121267"/>
                <a:gridCol w="1121267"/>
                <a:gridCol w="11212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Cut /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en-US" altLang="ja-JP" sz="1400" dirty="0" err="1" smtClean="0"/>
                        <a:t>ab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Signal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ZZ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nn</a:t>
                      </a:r>
                      <a:r>
                        <a:rPr kumimoji="1" lang="en-US" altLang="ja-JP" sz="1400" dirty="0" err="1" smtClean="0"/>
                        <a:t>Z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WW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400" dirty="0" err="1" smtClean="0"/>
                        <a:t>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err="1" smtClean="0"/>
                        <a:t>eeZ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 cut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100.00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982000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5000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2783000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684000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3992000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Isolated lepton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95.55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835853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4767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1745868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545711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2878061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Forward electron</a:t>
                      </a:r>
                      <a:r>
                        <a:rPr kumimoji="1" lang="en-US" altLang="ja-JP" sz="1400" baseline="0" dirty="0" smtClean="0"/>
                        <a:t> veto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95.55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586409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3971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1269207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455945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1709386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Z mass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48.92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156627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1966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34445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26718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752847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Cos(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q</a:t>
                      </a:r>
                      <a:r>
                        <a:rPr kumimoji="1" lang="en-US" altLang="ja-JP" sz="1400" baseline="-25000" dirty="0" err="1" smtClean="0"/>
                        <a:t>Z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48.54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153362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1920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33041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25806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8651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48.04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150800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1893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30629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24231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6542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Recoil</a:t>
                      </a:r>
                      <a:r>
                        <a:rPr kumimoji="1" lang="en-US" altLang="ja-JP" sz="1400" baseline="0" dirty="0" smtClean="0"/>
                        <a:t> mass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42.10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20073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705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3695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7733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430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11560" y="162880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Signal Efficiency is 42% and background cross section is 22fb after all selections.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85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005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Set the upper limits on 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 and BF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5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Toy MC</a:t>
            </a:r>
            <a:endParaRPr kumimoji="1" lang="ja-JP" altLang="en-US" dirty="0">
              <a:latin typeface="Symbol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23317"/>
            <a:ext cx="8686800" cy="4525963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R</a:t>
            </a:r>
            <a:r>
              <a:rPr lang="en-US" altLang="ja-JP" sz="2000" dirty="0" smtClean="0"/>
              <a:t>ecoil mass distributions before cut is used for </a:t>
            </a:r>
            <a:r>
              <a:rPr lang="en-US" altLang="ja-JP" sz="2000" dirty="0" err="1" smtClean="0"/>
              <a:t>ToyMC</a:t>
            </a:r>
            <a:r>
              <a:rPr lang="en-US" altLang="ja-JP" sz="2000" dirty="0" smtClean="0"/>
              <a:t>.</a:t>
            </a:r>
          </a:p>
          <a:p>
            <a:r>
              <a:rPr kumimoji="1" lang="en-US" altLang="ja-JP" sz="2000" dirty="0" smtClean="0"/>
              <a:t>Recoil mass distributions with no signal are generated for each Likelihood ratio cut to minimize the upper limits.</a:t>
            </a:r>
            <a:endParaRPr kumimoji="1" lang="ja-JP" altLang="en-US" sz="2000" dirty="0" smtClean="0"/>
          </a:p>
          <a:p>
            <a:pPr lvl="1"/>
            <a:r>
              <a:rPr kumimoji="1" lang="en-US" altLang="ja-JP" sz="1800" dirty="0" smtClean="0"/>
              <a:t>Two backgrounds from ZH process are added to toy MC</a:t>
            </a:r>
          </a:p>
          <a:p>
            <a:pPr lvl="2"/>
            <a:r>
              <a:rPr lang="en-US" altLang="ja-JP" sz="1400" dirty="0" smtClean="0"/>
              <a:t>ZH </a:t>
            </a:r>
            <a:r>
              <a:rPr lang="en-US" altLang="ja-JP" sz="1400" dirty="0" smtClean="0">
                <a:sym typeface="Wingdings" pitchFamily="2" charset="2"/>
              </a:rPr>
              <a:t> (</a:t>
            </a:r>
            <a:r>
              <a:rPr lang="en-US" altLang="ja-JP" sz="1400" dirty="0" err="1" smtClean="0">
                <a:sym typeface="Wingdings" pitchFamily="2" charset="2"/>
              </a:rPr>
              <a:t>qq</a:t>
            </a:r>
            <a:r>
              <a:rPr lang="en-US" altLang="ja-JP" sz="1400" dirty="0" smtClean="0">
                <a:sym typeface="Wingdings" pitchFamily="2" charset="2"/>
              </a:rPr>
              <a:t>)(ZZ*)  (</a:t>
            </a:r>
            <a:r>
              <a:rPr lang="en-US" altLang="ja-JP" sz="1400" dirty="0" err="1" smtClean="0">
                <a:sym typeface="Wingdings" pitchFamily="2" charset="2"/>
              </a:rPr>
              <a:t>qq</a:t>
            </a:r>
            <a:r>
              <a:rPr lang="en-US" altLang="ja-JP" sz="1400" dirty="0" smtClean="0">
                <a:sym typeface="Wingdings" pitchFamily="2" charset="2"/>
              </a:rPr>
              <a:t>)(4</a:t>
            </a:r>
            <a:r>
              <a:rPr lang="en-US" altLang="ja-JP" sz="14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400" dirty="0" smtClean="0">
                <a:sym typeface="Wingdings" pitchFamily="2" charset="2"/>
              </a:rPr>
              <a:t>) : irreducible, the BF~0.1%</a:t>
            </a:r>
          </a:p>
          <a:p>
            <a:pPr lvl="2"/>
            <a:r>
              <a:rPr kumimoji="1" lang="en-US" altLang="ja-JP" sz="1400" dirty="0" smtClean="0">
                <a:sym typeface="Wingdings" pitchFamily="2" charset="2"/>
              </a:rPr>
              <a:t>ZH  (</a:t>
            </a:r>
            <a:r>
              <a:rPr kumimoji="1" lang="en-US" altLang="ja-JP" sz="14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sz="1400" dirty="0" smtClean="0">
                <a:sym typeface="Wingdings" pitchFamily="2" charset="2"/>
              </a:rPr>
              <a:t>)(ZZ*)  (</a:t>
            </a:r>
            <a:r>
              <a:rPr lang="en-US" altLang="ja-JP" sz="14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sz="1400" dirty="0" smtClean="0">
                <a:sym typeface="Wingdings" pitchFamily="2" charset="2"/>
              </a:rPr>
              <a:t>)(</a:t>
            </a:r>
            <a:r>
              <a:rPr kumimoji="1" lang="en-US" altLang="ja-JP" sz="1400" dirty="0" err="1" smtClean="0">
                <a:sym typeface="Wingdings" pitchFamily="2" charset="2"/>
              </a:rPr>
              <a:t>qq</a:t>
            </a:r>
            <a:r>
              <a:rPr kumimoji="1" lang="en-US" altLang="ja-JP" sz="1400" dirty="0" smtClean="0">
                <a:sym typeface="Wingdings" pitchFamily="2" charset="2"/>
              </a:rPr>
              <a:t>)(</a:t>
            </a:r>
            <a:r>
              <a:rPr lang="en-US" altLang="ja-JP" sz="14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sz="1400" dirty="0" smtClean="0">
                <a:sym typeface="Wingdings" pitchFamily="2" charset="2"/>
              </a:rPr>
              <a:t>) : can be suppressed by recoil mass</a:t>
            </a:r>
          </a:p>
          <a:p>
            <a:r>
              <a:rPr kumimoji="1" lang="en-US" altLang="ja-JP" sz="2000" dirty="0" smtClean="0"/>
              <a:t>Fit to Recoil mass distributions and extract Number of signals</a:t>
            </a:r>
          </a:p>
          <a:p>
            <a:r>
              <a:rPr lang="en-US" altLang="ja-JP" sz="2000" dirty="0" smtClean="0"/>
              <a:t>Repeat 1000 times and make Number of signals distribution.</a:t>
            </a:r>
          </a:p>
          <a:p>
            <a:r>
              <a:rPr kumimoji="1" lang="en-US" altLang="ja-JP" sz="2000" dirty="0" smtClean="0"/>
              <a:t>Set the 95% CL Limits on signal yield and cross section.</a:t>
            </a:r>
          </a:p>
          <a:p>
            <a:endParaRPr kumimoji="1" lang="en-US" altLang="ja-JP" sz="2000" dirty="0" smtClean="0"/>
          </a:p>
        </p:txBody>
      </p:sp>
      <p:grpSp>
        <p:nvGrpSpPr>
          <p:cNvPr id="50" name="グループ化 49"/>
          <p:cNvGrpSpPr/>
          <p:nvPr/>
        </p:nvGrpSpPr>
        <p:grpSpPr>
          <a:xfrm>
            <a:off x="3419872" y="4653136"/>
            <a:ext cx="3617152" cy="2286040"/>
            <a:chOff x="2000232" y="2714620"/>
            <a:chExt cx="5037932" cy="3643362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00232" y="2714620"/>
              <a:ext cx="5037932" cy="3643362"/>
              <a:chOff x="2000232" y="2714620"/>
              <a:chExt cx="5037932" cy="3643362"/>
            </a:xfrm>
          </p:grpSpPr>
          <p:cxnSp>
            <p:nvCxnSpPr>
              <p:cNvPr id="53" name="直線矢印コネクタ 52"/>
              <p:cNvCxnSpPr/>
              <p:nvPr/>
            </p:nvCxnSpPr>
            <p:spPr>
              <a:xfrm>
                <a:off x="5715008" y="6143644"/>
                <a:ext cx="1000132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コンテンツ プレースホルダ 5"/>
              <p:cNvSpPr txBox="1">
                <a:spLocks/>
              </p:cNvSpPr>
              <p:nvPr/>
            </p:nvSpPr>
            <p:spPr>
              <a:xfrm>
                <a:off x="5143504" y="6000768"/>
                <a:ext cx="857256" cy="3572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n-US" altLang="ja-JP" sz="2400" dirty="0" err="1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altLang="ja-JP" sz="2400" baseline="-25000" dirty="0" err="1" smtClean="0">
                    <a:latin typeface="Times New Roman" pitchFamily="18" charset="0"/>
                    <a:cs typeface="Times New Roman" pitchFamily="18" charset="0"/>
                  </a:rPr>
                  <a:t>sig</a:t>
                </a:r>
                <a:endParaRPr lang="en-US" altLang="ja-JP" sz="2400" baseline="-25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>
                <a:off x="2000232" y="2714620"/>
                <a:ext cx="5037932" cy="3298681"/>
                <a:chOff x="2000232" y="3143248"/>
                <a:chExt cx="5037932" cy="3298681"/>
              </a:xfrm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2000232" y="3143248"/>
                  <a:ext cx="5037932" cy="3298681"/>
                  <a:chOff x="142844" y="2714620"/>
                  <a:chExt cx="5037932" cy="3298681"/>
                </a:xfrm>
              </p:grpSpPr>
              <p:pic>
                <p:nvPicPr>
                  <p:cNvPr id="65" name="Picture 14" descr="H:\B_work_shop\nsig_dis\nsig2.jpg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142844" y="2714620"/>
                    <a:ext cx="5037932" cy="329868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66" name="直線コネクタ 65"/>
                  <p:cNvCxnSpPr/>
                  <p:nvPr/>
                </p:nvCxnSpPr>
                <p:spPr>
                  <a:xfrm rot="5400000" flipH="1" flipV="1">
                    <a:off x="1321571" y="4321975"/>
                    <a:ext cx="2643206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7" name="直線矢印コネクタ 56"/>
                <p:cNvCxnSpPr/>
                <p:nvPr/>
              </p:nvCxnSpPr>
              <p:spPr>
                <a:xfrm rot="5400000" flipH="1" flipV="1">
                  <a:off x="5071272" y="5572140"/>
                  <a:ext cx="1000926" cy="794"/>
                </a:xfrm>
                <a:prstGeom prst="straightConnector1">
                  <a:avLst/>
                </a:prstGeom>
                <a:ln w="41275" cmpd="sng">
                  <a:solidFill>
                    <a:srgbClr val="FF0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コネクタ 57"/>
                <p:cNvCxnSpPr/>
                <p:nvPr/>
              </p:nvCxnSpPr>
              <p:spPr>
                <a:xfrm rot="5400000">
                  <a:off x="4536281" y="4536289"/>
                  <a:ext cx="214314" cy="14287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線コネクタ 58"/>
                <p:cNvCxnSpPr/>
                <p:nvPr/>
              </p:nvCxnSpPr>
              <p:spPr>
                <a:xfrm rot="5400000">
                  <a:off x="4438648" y="4714884"/>
                  <a:ext cx="490542" cy="3667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59"/>
                <p:cNvCxnSpPr/>
                <p:nvPr/>
              </p:nvCxnSpPr>
              <p:spPr>
                <a:xfrm rot="5400000">
                  <a:off x="4393405" y="5036355"/>
                  <a:ext cx="642942" cy="42862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/>
                <p:cNvCxnSpPr/>
                <p:nvPr/>
              </p:nvCxnSpPr>
              <p:spPr>
                <a:xfrm rot="5400000">
                  <a:off x="4367210" y="5276864"/>
                  <a:ext cx="847732" cy="58102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61"/>
                <p:cNvCxnSpPr/>
                <p:nvPr/>
              </p:nvCxnSpPr>
              <p:spPr>
                <a:xfrm rot="5400000">
                  <a:off x="4719638" y="5567378"/>
                  <a:ext cx="571504" cy="4381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/>
                <p:cNvCxnSpPr/>
                <p:nvPr/>
              </p:nvCxnSpPr>
              <p:spPr>
                <a:xfrm rot="5400000">
                  <a:off x="5014914" y="5710254"/>
                  <a:ext cx="419104" cy="30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/>
                <p:cNvCxnSpPr/>
                <p:nvPr/>
              </p:nvCxnSpPr>
              <p:spPr>
                <a:xfrm rot="5400000">
                  <a:off x="5310190" y="5853130"/>
                  <a:ext cx="266704" cy="17144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2" name="コンテンツ プレースホルダ 5"/>
            <p:cNvSpPr txBox="1">
              <a:spLocks/>
            </p:cNvSpPr>
            <p:nvPr/>
          </p:nvSpPr>
          <p:spPr>
            <a:xfrm>
              <a:off x="5143504" y="4214818"/>
              <a:ext cx="1805900" cy="4286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 fontScale="55000" lnSpcReduction="2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altLang="ja-JP" sz="2400" b="1" noProof="0" dirty="0" smtClean="0">
                  <a:latin typeface="Times New Roman" pitchFamily="18" charset="0"/>
                  <a:cs typeface="Times New Roman" pitchFamily="18" charset="0"/>
                </a:rPr>
                <a:t>upper limit</a:t>
              </a:r>
              <a:endParaRPr kumimoji="1" lang="en-US" altLang="ja-JP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16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7371867" y="1592510"/>
            <a:ext cx="437293" cy="4286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076056" y="1592510"/>
            <a:ext cx="1633033" cy="4286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771800" y="1592510"/>
            <a:ext cx="428848" cy="4286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607284"/>
              </p:ext>
            </p:extLst>
          </p:nvPr>
        </p:nvGraphicFramePr>
        <p:xfrm>
          <a:off x="395536" y="1556792"/>
          <a:ext cx="741362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6" name="数式" r:id="rId3" imgW="3568680" imgH="241200" progId="Equation.3">
                  <p:embed/>
                </p:oleObj>
              </mc:Choice>
              <mc:Fallback>
                <p:oleObj name="数式" r:id="rId3" imgW="3568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556792"/>
                        <a:ext cx="7413625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正方形/長方形 31"/>
          <p:cNvSpPr/>
          <p:nvPr/>
        </p:nvSpPr>
        <p:spPr>
          <a:xfrm>
            <a:off x="6938647" y="2164878"/>
            <a:ext cx="1305761" cy="3613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6300192" y="2244407"/>
            <a:ext cx="549201" cy="264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494381" y="2102660"/>
            <a:ext cx="328289" cy="37394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965457" y="2133770"/>
            <a:ext cx="389890" cy="3117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55576" y="5661248"/>
            <a:ext cx="864096" cy="3117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PDF for </a:t>
            </a:r>
            <a:r>
              <a:rPr kumimoji="1" lang="en-US" altLang="ja-JP" dirty="0" smtClean="0"/>
              <a:t>Toy MC Generation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396536" y="1906632"/>
            <a:ext cx="8229600" cy="4525963"/>
          </a:xfrm>
        </p:spPr>
        <p:txBody>
          <a:bodyPr/>
          <a:lstStyle/>
          <a:p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32747" y="2924944"/>
            <a:ext cx="7894823" cy="2562264"/>
            <a:chOff x="234635" y="2078919"/>
            <a:chExt cx="8574980" cy="2502585"/>
          </a:xfrm>
        </p:grpSpPr>
        <p:pic>
          <p:nvPicPr>
            <p:cNvPr id="10" name="Picture 6" descr="C:\Users\hoge\Documents\ronnbunn\sig_pdf_fit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4635" y="2078919"/>
              <a:ext cx="2630893" cy="2502585"/>
            </a:xfrm>
            <a:prstGeom prst="rect">
              <a:avLst/>
            </a:prstGeom>
            <a:noFill/>
          </p:spPr>
        </p:pic>
        <p:pic>
          <p:nvPicPr>
            <p:cNvPr id="11" name="Picture 7" descr="C:\Users\hoge\Documents\ronnbunn\hzz_pdf_fit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74310" y="2078919"/>
              <a:ext cx="2797896" cy="2479979"/>
            </a:xfrm>
            <a:prstGeom prst="rect">
              <a:avLst/>
            </a:prstGeom>
            <a:noFill/>
          </p:spPr>
        </p:pic>
        <p:pic>
          <p:nvPicPr>
            <p:cNvPr id="12" name="Picture 5" descr="C:\Users\hoge\Documents\ronnbunn\bg_pdf_fit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215075" y="2113138"/>
              <a:ext cx="2594540" cy="2465195"/>
            </a:xfrm>
            <a:prstGeom prst="rect">
              <a:avLst/>
            </a:prstGeom>
            <a:noFill/>
          </p:spPr>
        </p:pic>
      </p:grpSp>
      <p:grpSp>
        <p:nvGrpSpPr>
          <p:cNvPr id="16" name="グループ化 15"/>
          <p:cNvGrpSpPr/>
          <p:nvPr/>
        </p:nvGrpSpPr>
        <p:grpSpPr>
          <a:xfrm>
            <a:off x="754475" y="5661248"/>
            <a:ext cx="4893256" cy="1152128"/>
            <a:chOff x="2089456" y="5262084"/>
            <a:chExt cx="4893256" cy="1152128"/>
          </a:xfrm>
        </p:grpSpPr>
        <p:sp>
          <p:nvSpPr>
            <p:cNvPr id="18" name="正方形/長方形 17"/>
            <p:cNvSpPr/>
            <p:nvPr/>
          </p:nvSpPr>
          <p:spPr>
            <a:xfrm>
              <a:off x="2089456" y="5694132"/>
              <a:ext cx="4857784" cy="31172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124928" y="6102483"/>
              <a:ext cx="4857784" cy="31172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2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2342568"/>
                </p:ext>
              </p:extLst>
            </p:nvPr>
          </p:nvGraphicFramePr>
          <p:xfrm>
            <a:off x="2162565" y="5262084"/>
            <a:ext cx="4611687" cy="72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97" name="数式" r:id="rId8" imgW="2108160" imgH="457200" progId="Equation.3">
                    <p:embed/>
                  </p:oleObj>
                </mc:Choice>
                <mc:Fallback>
                  <p:oleObj name="数式" r:id="rId8" imgW="21081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2565" y="5262084"/>
                          <a:ext cx="4611687" cy="727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3803682"/>
                </p:ext>
              </p:extLst>
            </p:nvPr>
          </p:nvGraphicFramePr>
          <p:xfrm>
            <a:off x="2124928" y="6050528"/>
            <a:ext cx="4778375" cy="3636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98" name="数式" r:id="rId10" imgW="2184120" imgH="228600" progId="Equation.3">
                    <p:embed/>
                  </p:oleObj>
                </mc:Choice>
                <mc:Fallback>
                  <p:oleObj name="数式" r:id="rId10" imgW="21841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4928" y="6050528"/>
                          <a:ext cx="4778375" cy="3636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コンテンツ プレースホルダ 5"/>
          <p:cNvSpPr txBox="1">
            <a:spLocks/>
          </p:cNvSpPr>
          <p:nvPr/>
        </p:nvSpPr>
        <p:spPr>
          <a:xfrm>
            <a:off x="1045353" y="2078740"/>
            <a:ext cx="2958066" cy="4110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Fit Parameters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1" lang="en-US" altLang="ja-JP" sz="2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</a:t>
            </a:r>
            <a:r>
              <a:rPr kumimoji="1" lang="en-US" altLang="ja-JP" sz="20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sig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ja-JP" sz="2000" baseline="-25000" dirty="0" err="1" smtClean="0">
                <a:latin typeface="Times New Roman" pitchFamily="18" charset="0"/>
                <a:cs typeface="Times New Roman" pitchFamily="18" charset="0"/>
              </a:rPr>
              <a:t>bg</a:t>
            </a:r>
            <a:endParaRPr kumimoji="1" lang="en-US" altLang="ja-JP" sz="2400" b="1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en-US" altLang="ja-JP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コンテンツ プレースホルダ 5"/>
          <p:cNvSpPr txBox="1">
            <a:spLocks/>
          </p:cNvSpPr>
          <p:nvPr/>
        </p:nvSpPr>
        <p:spPr>
          <a:xfrm>
            <a:off x="4704849" y="2127516"/>
            <a:ext cx="3979090" cy="7974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Fixed values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</a:t>
            </a:r>
            <a:r>
              <a:rPr lang="en-US" altLang="ja-JP" sz="2000" baseline="-25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ja-JP" altLang="en-US" sz="2000" baseline="-250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ja-JP" sz="2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ja-JP" sz="2000" baseline="-25000" dirty="0" smtClean="0">
                <a:latin typeface="Symbol" pitchFamily="18" charset="2"/>
                <a:cs typeface="Times New Roman" pitchFamily="18" charset="0"/>
              </a:rPr>
              <a:t>n,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ja-JP" sz="2000" baseline="-25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ja-JP" altLang="en-US" sz="2000" baseline="-250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ja-JP" sz="2000" baseline="-25000" dirty="0" smtClean="0">
                <a:latin typeface="Times New Roman" pitchFamily="18" charset="0"/>
                <a:cs typeface="Times New Roman" pitchFamily="18" charset="0"/>
              </a:rPr>
              <a:t>ZZ*</a:t>
            </a:r>
            <a:r>
              <a:rPr lang="ja-JP" altLang="en-US" sz="2000" baseline="-250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ja-JP" sz="2000" baseline="-25000" dirty="0" err="1" smtClean="0"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en-US" altLang="ja-JP" sz="2000" baseline="-25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2000" baseline="-25000" dirty="0" err="1" smtClean="0">
                <a:latin typeface="Symbol" pitchFamily="18" charset="2"/>
                <a:cs typeface="Times New Roman" pitchFamily="18" charset="0"/>
              </a:rPr>
              <a:t>nn</a:t>
            </a:r>
            <a:r>
              <a:rPr lang="en-US" altLang="ja-JP" sz="20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ja-JP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                     assuming </a:t>
            </a:r>
            <a:r>
              <a:rPr lang="en-US" altLang="ja-JP" sz="2400" dirty="0">
                <a:latin typeface="Times New Roman" pitchFamily="18" charset="0"/>
                <a:cs typeface="Times New Roman" pitchFamily="18" charset="0"/>
              </a:rPr>
              <a:t>the SM</a:t>
            </a:r>
            <a:endParaRPr kumimoji="1" lang="en-US" altLang="ja-JP" sz="2400" b="1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779246" y="6223405"/>
            <a:ext cx="3185242" cy="37394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BG:ZZ+</a:t>
            </a:r>
            <a:r>
              <a:rPr lang="en-US" altLang="ja-JP" dirty="0" err="1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nn</a:t>
            </a:r>
            <a:r>
              <a:rPr lang="en-US" altLang="ja-JP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Z+WW+e</a:t>
            </a:r>
            <a:r>
              <a:rPr kumimoji="1" lang="en-US" altLang="ja-JP" dirty="0" err="1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W+eeZ</a:t>
            </a:r>
            <a:endParaRPr kumimoji="1" lang="ja-JP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32747" y="2924944"/>
            <a:ext cx="2422214" cy="256226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431319" y="2924944"/>
            <a:ext cx="2508833" cy="25622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6084168" y="2924944"/>
            <a:ext cx="2508833" cy="256226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5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S</a:t>
            </a:r>
            <a:r>
              <a:rPr kumimoji="1" lang="en-US" altLang="ja-JP" sz="2400" dirty="0" smtClean="0"/>
              <a:t>et the upper limit </a:t>
            </a:r>
            <a:r>
              <a:rPr lang="en-US" altLang="ja-JP" sz="2400" dirty="0" smtClean="0"/>
              <a:t>with </a:t>
            </a:r>
            <a:r>
              <a:rPr kumimoji="1" lang="en-US" altLang="ja-JP" sz="2400" dirty="0" smtClean="0"/>
              <a:t>250fb</a:t>
            </a:r>
            <a:r>
              <a:rPr kumimoji="1" lang="en-US" altLang="ja-JP" sz="2400" baseline="30000" dirty="0" smtClean="0"/>
              <a:t>-1</a:t>
            </a:r>
            <a:r>
              <a:rPr kumimoji="1" lang="en-US" altLang="ja-JP" sz="2400" dirty="0" smtClean="0"/>
              <a:t>, </a:t>
            </a:r>
          </a:p>
          <a:p>
            <a:pPr lvl="1"/>
            <a:r>
              <a:rPr lang="en-US" altLang="ja-JP" sz="2000" dirty="0" smtClean="0">
                <a:latin typeface="Symbol" pitchFamily="18" charset="2"/>
              </a:rPr>
              <a:t>s </a:t>
            </a:r>
            <a:r>
              <a:rPr lang="en-US" altLang="ja-JP" sz="2000" dirty="0"/>
              <a:t>(</a:t>
            </a:r>
            <a:r>
              <a:rPr lang="en-US" altLang="ja-JP" sz="2000" dirty="0" err="1"/>
              <a:t>e+e</a:t>
            </a:r>
            <a:r>
              <a:rPr lang="en-US" altLang="ja-JP" sz="2000" dirty="0"/>
              <a:t>-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 smtClean="0">
                <a:sym typeface="Wingdings" pitchFamily="2" charset="2"/>
              </a:rPr>
              <a:t>ZH, H  invisible </a:t>
            </a:r>
            <a:r>
              <a:rPr lang="en-US" altLang="ja-JP" sz="2000" dirty="0" smtClean="0"/>
              <a:t>) </a:t>
            </a:r>
            <a:r>
              <a:rPr lang="en-US" altLang="ja-JP" sz="2000" dirty="0"/>
              <a:t>&lt;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1.7 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fb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smtClean="0"/>
              <a:t>at 95% CL</a:t>
            </a:r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From the </a:t>
            </a:r>
            <a:r>
              <a:rPr kumimoji="1" lang="en-US" altLang="ja-JP" sz="2400" dirty="0" smtClean="0">
                <a:latin typeface="Symbol" pitchFamily="18" charset="2"/>
              </a:rPr>
              <a:t>s</a:t>
            </a:r>
            <a:r>
              <a:rPr kumimoji="1" lang="en-US" altLang="ja-JP" sz="2400" dirty="0" smtClean="0"/>
              <a:t>(</a:t>
            </a:r>
            <a:r>
              <a:rPr kumimoji="1" lang="en-US" altLang="ja-JP" sz="2400" dirty="0" err="1" smtClean="0"/>
              <a:t>e+e</a:t>
            </a:r>
            <a:r>
              <a:rPr kumimoji="1" lang="en-US" altLang="ja-JP" sz="2400" dirty="0" smtClean="0"/>
              <a:t>- </a:t>
            </a:r>
            <a:r>
              <a:rPr kumimoji="1" lang="en-US" altLang="ja-JP" sz="2400" dirty="0" smtClean="0">
                <a:sym typeface="Wingdings" pitchFamily="2" charset="2"/>
              </a:rPr>
              <a:t> ZH</a:t>
            </a:r>
            <a:r>
              <a:rPr kumimoji="1" lang="en-US" altLang="ja-JP" sz="2400" dirty="0" smtClean="0"/>
              <a:t>) = 240fb, upper limit on BF </a:t>
            </a:r>
            <a:r>
              <a:rPr lang="en-US" altLang="ja-JP" sz="2400" dirty="0" smtClean="0"/>
              <a:t>is</a:t>
            </a:r>
            <a:r>
              <a:rPr kumimoji="1" lang="en-US" altLang="ja-JP" sz="2400" dirty="0" smtClean="0"/>
              <a:t> obtained.</a:t>
            </a:r>
          </a:p>
          <a:p>
            <a:pPr lvl="1"/>
            <a:r>
              <a:rPr lang="en-US" altLang="ja-JP" sz="2000" dirty="0" smtClean="0"/>
              <a:t>BF </a:t>
            </a:r>
            <a:r>
              <a:rPr lang="en-US" altLang="ja-JP" sz="2000" dirty="0"/>
              <a:t>(</a:t>
            </a:r>
            <a:r>
              <a:rPr lang="en-US" altLang="ja-JP" sz="2000" dirty="0" err="1"/>
              <a:t>H</a:t>
            </a:r>
            <a:r>
              <a:rPr lang="en-US" altLang="ja-JP" sz="2000" dirty="0" err="1">
                <a:sym typeface="Wingdings" pitchFamily="2" charset="2"/>
              </a:rPr>
              <a:t>invisible</a:t>
            </a:r>
            <a:r>
              <a:rPr lang="en-US" altLang="ja-JP" sz="2000" dirty="0"/>
              <a:t>) &lt; </a:t>
            </a:r>
            <a:r>
              <a:rPr lang="en-US" altLang="ja-JP" sz="2000" dirty="0" smtClean="0">
                <a:solidFill>
                  <a:srgbClr val="FF0000"/>
                </a:solidFill>
              </a:rPr>
              <a:t>0.70% </a:t>
            </a:r>
            <a:r>
              <a:rPr lang="en-US" altLang="ja-JP" sz="2000" dirty="0" smtClean="0"/>
              <a:t>at </a:t>
            </a:r>
            <a:r>
              <a:rPr lang="en-US" altLang="ja-JP" sz="2000" dirty="0"/>
              <a:t>95% CL </a:t>
            </a:r>
            <a:r>
              <a:rPr lang="en-US" altLang="ja-JP" sz="2000" dirty="0" smtClean="0"/>
              <a:t>with</a:t>
            </a:r>
            <a:r>
              <a:rPr kumimoji="1" lang="en-US" altLang="ja-JP" sz="2000" dirty="0" smtClean="0"/>
              <a:t> 250 fb</a:t>
            </a:r>
            <a:r>
              <a:rPr kumimoji="1" lang="en-US" altLang="ja-JP" sz="2000" baseline="30000" dirty="0" smtClean="0"/>
              <a:t>-1</a:t>
            </a: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396551"/>
              </p:ext>
            </p:extLst>
          </p:nvPr>
        </p:nvGraphicFramePr>
        <p:xfrm>
          <a:off x="1042988" y="5116513"/>
          <a:ext cx="6729412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ワークシート" r:id="rId4" imgW="5495857" imgH="1419315" progId="Excel.Sheet.12">
                  <p:embed/>
                </p:oleObj>
              </mc:Choice>
              <mc:Fallback>
                <p:oleObj name="ワークシート" r:id="rId4" imgW="5495857" imgH="1419315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5116513"/>
                        <a:ext cx="6729412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732241" y="2052014"/>
            <a:ext cx="2382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Note. </a:t>
            </a:r>
            <a:r>
              <a:rPr lang="en-US" altLang="ja-JP" sz="1400" dirty="0" smtClean="0"/>
              <a:t>This “</a:t>
            </a:r>
            <a:r>
              <a:rPr kumimoji="1" lang="en-US" altLang="ja-JP" sz="1400" dirty="0" smtClean="0">
                <a:sym typeface="Wingdings" pitchFamily="2" charset="2"/>
              </a:rPr>
              <a:t>invisible” </a:t>
            </a:r>
            <a:r>
              <a:rPr kumimoji="1" lang="en-US" altLang="ja-JP" sz="1400" smtClean="0">
                <a:sym typeface="Wingdings" pitchFamily="2" charset="2"/>
              </a:rPr>
              <a:t>does </a:t>
            </a:r>
            <a:r>
              <a:rPr kumimoji="1" lang="en-US" altLang="ja-JP" sz="1400" smtClean="0">
                <a:sym typeface="Wingdings" pitchFamily="2" charset="2"/>
              </a:rPr>
              <a:t>not include </a:t>
            </a:r>
            <a:r>
              <a:rPr kumimoji="1" lang="en-US" altLang="ja-JP" sz="1400" dirty="0" smtClean="0">
                <a:sym typeface="Wingdings" pitchFamily="2" charset="2"/>
              </a:rPr>
              <a:t>4 neutrinos </a:t>
            </a:r>
            <a:r>
              <a:rPr lang="en-US" altLang="ja-JP" sz="1400" dirty="0" smtClean="0">
                <a:sym typeface="Wingdings" pitchFamily="2" charset="2"/>
              </a:rPr>
              <a:t>final state</a:t>
            </a:r>
            <a:endParaRPr kumimoji="1" lang="ja-JP" altLang="en-US" sz="1400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732921"/>
              </p:ext>
            </p:extLst>
          </p:nvPr>
        </p:nvGraphicFramePr>
        <p:xfrm>
          <a:off x="10188624" y="4437112"/>
          <a:ext cx="6729412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ワークシート" r:id="rId7" imgW="5495857" imgH="1419315" progId="Excel.Sheet.12">
                  <p:embed/>
                </p:oleObj>
              </mc:Choice>
              <mc:Fallback>
                <p:oleObj name="ワークシート" r:id="rId7" imgW="5495857" imgH="1419315" progId="Excel.Sheet.12">
                  <p:embed/>
                  <p:pic>
                    <p:nvPicPr>
                      <p:cNvPr id="0" name="オブジェクト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8624" y="4437112"/>
                        <a:ext cx="6729412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565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and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We have estimated the upper limits on the cross section and BF of invisible Higgs decays </a:t>
            </a:r>
            <a:r>
              <a:rPr kumimoji="1" lang="en-US" altLang="ja-JP" sz="2400" dirty="0" smtClean="0">
                <a:sym typeface="Wingdings" pitchFamily="2" charset="2"/>
              </a:rPr>
              <a:t>at the ILC at the E</a:t>
            </a:r>
            <a:r>
              <a:rPr kumimoji="1" lang="en-US" altLang="ja-JP" sz="2400" baseline="-25000" dirty="0" smtClean="0">
                <a:sym typeface="Wingdings" pitchFamily="2" charset="2"/>
              </a:rPr>
              <a:t>CM</a:t>
            </a:r>
            <a:r>
              <a:rPr kumimoji="1" lang="en-US" altLang="ja-JP" sz="2400" dirty="0" smtClean="0">
                <a:sym typeface="Wingdings" pitchFamily="2" charset="2"/>
              </a:rPr>
              <a:t> of 250 GeV, with an integrated luminosity of 250 fb</a:t>
            </a:r>
            <a:r>
              <a:rPr kumimoji="1" lang="en-US" altLang="ja-JP" sz="2400" baseline="30000" dirty="0" smtClean="0">
                <a:sym typeface="Wingdings" pitchFamily="2" charset="2"/>
              </a:rPr>
              <a:t>-1</a:t>
            </a:r>
            <a:r>
              <a:rPr kumimoji="1" lang="en-US" altLang="ja-JP" sz="2400" dirty="0" smtClean="0">
                <a:sym typeface="Wingdings" pitchFamily="2" charset="2"/>
              </a:rPr>
              <a:t> and polarization of </a:t>
            </a:r>
            <a:r>
              <a:rPr lang="en-US" altLang="ja-JP" sz="2400" dirty="0" smtClean="0"/>
              <a:t>P(</a:t>
            </a:r>
            <a:r>
              <a:rPr lang="en-US" altLang="ja-JP" sz="2400" dirty="0" err="1" smtClean="0"/>
              <a:t>e</a:t>
            </a:r>
            <a:r>
              <a:rPr lang="en-US" altLang="ja-JP" sz="2400" dirty="0" err="1"/>
              <a:t>+,e</a:t>
            </a:r>
            <a:r>
              <a:rPr lang="en-US" altLang="ja-JP" sz="2400" dirty="0"/>
              <a:t>-)=(-30%,+80%) </a:t>
            </a:r>
            <a:r>
              <a:rPr lang="en-US" altLang="ja-JP" sz="2400" dirty="0" smtClean="0"/>
              <a:t>.</a:t>
            </a:r>
          </a:p>
          <a:p>
            <a:endParaRPr lang="en-US" altLang="ja-JP" sz="2400" dirty="0" smtClean="0"/>
          </a:p>
          <a:p>
            <a:pPr lvl="1"/>
            <a:r>
              <a:rPr lang="en-US" altLang="ja-JP" sz="2000" dirty="0">
                <a:latin typeface="Symbol" pitchFamily="18" charset="2"/>
              </a:rPr>
              <a:t>s </a:t>
            </a:r>
            <a:r>
              <a:rPr lang="en-US" altLang="ja-JP" sz="2000" dirty="0"/>
              <a:t>(</a:t>
            </a:r>
            <a:r>
              <a:rPr lang="en-US" altLang="ja-JP" sz="2000" dirty="0" err="1"/>
              <a:t>e+e</a:t>
            </a:r>
            <a:r>
              <a:rPr lang="en-US" altLang="ja-JP" sz="2000" dirty="0"/>
              <a:t>- </a:t>
            </a:r>
            <a:r>
              <a:rPr lang="en-US" altLang="ja-JP" sz="2000" dirty="0">
                <a:sym typeface="Wingdings" pitchFamily="2" charset="2"/>
              </a:rPr>
              <a:t> ZH, H invisible</a:t>
            </a:r>
            <a:r>
              <a:rPr lang="en-US" altLang="ja-JP" sz="2000" dirty="0"/>
              <a:t>) &lt; </a:t>
            </a:r>
            <a:r>
              <a:rPr lang="en-US" altLang="ja-JP" sz="2000" dirty="0">
                <a:solidFill>
                  <a:srgbClr val="FF0000"/>
                </a:solidFill>
              </a:rPr>
              <a:t>1.7 </a:t>
            </a:r>
            <a:r>
              <a:rPr lang="en-US" altLang="ja-JP" sz="2000" dirty="0" err="1">
                <a:solidFill>
                  <a:srgbClr val="FF0000"/>
                </a:solidFill>
              </a:rPr>
              <a:t>fb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/>
              <a:t>at 95% CL</a:t>
            </a:r>
            <a:endParaRPr lang="en-US" altLang="ja-JP" sz="2400" dirty="0"/>
          </a:p>
          <a:p>
            <a:pPr lvl="1"/>
            <a:r>
              <a:rPr lang="en-US" altLang="ja-JP" sz="2000" dirty="0"/>
              <a:t>BF (</a:t>
            </a:r>
            <a:r>
              <a:rPr lang="en-US" altLang="ja-JP" sz="2000" dirty="0" err="1"/>
              <a:t>H</a:t>
            </a:r>
            <a:r>
              <a:rPr lang="en-US" altLang="ja-JP" sz="2000" dirty="0" err="1">
                <a:sym typeface="Wingdings" pitchFamily="2" charset="2"/>
              </a:rPr>
              <a:t>invisible</a:t>
            </a:r>
            <a:r>
              <a:rPr lang="en-US" altLang="ja-JP" sz="2000" dirty="0"/>
              <a:t>) &lt; </a:t>
            </a:r>
            <a:r>
              <a:rPr lang="en-US" altLang="ja-JP" sz="2000" dirty="0">
                <a:solidFill>
                  <a:srgbClr val="FF0000"/>
                </a:solidFill>
              </a:rPr>
              <a:t>0.70% </a:t>
            </a:r>
            <a:r>
              <a:rPr lang="en-US" altLang="ja-JP" sz="2000" dirty="0"/>
              <a:t>at 95% CL with 250 fb</a:t>
            </a:r>
            <a:r>
              <a:rPr lang="en-US" altLang="ja-JP" sz="2000" baseline="30000" dirty="0"/>
              <a:t>-1</a:t>
            </a:r>
          </a:p>
          <a:p>
            <a:pPr lvl="1"/>
            <a:endParaRPr kumimoji="1" lang="en-US" altLang="ja-JP" sz="2000" dirty="0" smtClean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Study with a full simulator.</a:t>
            </a:r>
          </a:p>
          <a:p>
            <a:r>
              <a:rPr lang="en-US" altLang="ja-JP" sz="2400" dirty="0" smtClean="0"/>
              <a:t>Add </a:t>
            </a:r>
            <a:r>
              <a:rPr lang="en-US" altLang="ja-JP" sz="2400" dirty="0" err="1" smtClean="0"/>
              <a:t>leptonic</a:t>
            </a:r>
            <a:r>
              <a:rPr lang="en-US" altLang="ja-JP" sz="2400" dirty="0" smtClean="0"/>
              <a:t> Z decays.</a:t>
            </a:r>
          </a:p>
          <a:p>
            <a:r>
              <a:rPr lang="en-US" altLang="ja-JP" sz="2400" dirty="0" smtClean="0"/>
              <a:t>Combine studies at E</a:t>
            </a:r>
            <a:r>
              <a:rPr lang="en-US" altLang="ja-JP" sz="2400" baseline="-25000" dirty="0" smtClean="0"/>
              <a:t>CM</a:t>
            </a:r>
            <a:r>
              <a:rPr lang="en-US" altLang="ja-JP" sz="2400" dirty="0" smtClean="0"/>
              <a:t> = 350GeV and 500GeV.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113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91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Invisible Higgs Decay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853136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400" dirty="0" smtClean="0"/>
              <a:t>In the SM, </a:t>
            </a:r>
            <a:r>
              <a:rPr lang="en-US" altLang="ja-JP" sz="2400" dirty="0" smtClean="0"/>
              <a:t>an </a:t>
            </a:r>
            <a:r>
              <a:rPr kumimoji="1" lang="en-US" altLang="ja-JP" sz="2400" dirty="0" smtClean="0"/>
              <a:t>invisible Higgs decay is             H </a:t>
            </a:r>
            <a:r>
              <a:rPr kumimoji="1" lang="en-US" altLang="ja-JP" sz="2400" dirty="0" smtClean="0">
                <a:sym typeface="Wingdings" pitchFamily="2" charset="2"/>
              </a:rPr>
              <a:t> ZZ* 4</a:t>
            </a:r>
            <a:r>
              <a:rPr kumimoji="1" lang="en-US" altLang="ja-JP" sz="24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400" dirty="0" smtClean="0"/>
              <a:t> process and its BF is small ~0.1%</a:t>
            </a:r>
            <a:endParaRPr kumimoji="1" lang="en-US" altLang="ja-JP" sz="2400" dirty="0" smtClean="0">
              <a:latin typeface="Symbol" pitchFamily="18" charset="2"/>
              <a:sym typeface="Wingdings" pitchFamily="2" charset="2"/>
            </a:endParaRPr>
          </a:p>
          <a:p>
            <a:r>
              <a:rPr lang="en-US" altLang="ja-JP" sz="2400" dirty="0" smtClean="0"/>
              <a:t>If we found sizable invisible Higgs decays, it is clear new physics signal.</a:t>
            </a:r>
          </a:p>
          <a:p>
            <a:pPr lvl="1"/>
            <a:r>
              <a:rPr lang="en-US" altLang="ja-JP" sz="2000" dirty="0" smtClean="0"/>
              <a:t>The decay products are dark matter candidates.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At the </a:t>
            </a:r>
            <a:r>
              <a:rPr kumimoji="1" lang="en-US" altLang="ja-JP" sz="2400" dirty="0" smtClean="0"/>
              <a:t>LHC, one can search for invisible Higgs decays by using recoil mass from Z or summing up BFs </a:t>
            </a:r>
            <a:r>
              <a:rPr lang="en-US" altLang="ja-JP" sz="2400" dirty="0" smtClean="0"/>
              <a:t>of </a:t>
            </a:r>
            <a:r>
              <a:rPr kumimoji="1" lang="en-US" altLang="ja-JP" sz="2400" dirty="0" smtClean="0"/>
              <a:t>observed decay modes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with some assumptions</a:t>
            </a:r>
            <a:r>
              <a:rPr kumimoji="1" lang="en-US" altLang="ja-JP" sz="2400" dirty="0" smtClean="0"/>
              <a:t>.</a:t>
            </a:r>
          </a:p>
          <a:p>
            <a:pPr lvl="1"/>
            <a:r>
              <a:rPr kumimoji="1" lang="en-US" altLang="ja-JP" sz="2000" dirty="0" smtClean="0"/>
              <a:t>The upper limit is O(10%).</a:t>
            </a:r>
          </a:p>
          <a:p>
            <a:r>
              <a:rPr kumimoji="1" lang="en-US" altLang="ja-JP" sz="2400" dirty="0" smtClean="0"/>
              <a:t>At the ILC, we can search for invisible Higgs decays using a recoil mass technique</a:t>
            </a:r>
            <a:r>
              <a:rPr lang="en-US" altLang="ja-JP" sz="2400" dirty="0" smtClean="0"/>
              <a:t> with </a:t>
            </a:r>
            <a:r>
              <a:rPr lang="en-US" altLang="ja-JP" sz="2400" dirty="0" smtClean="0">
                <a:solidFill>
                  <a:srgbClr val="FF0000"/>
                </a:solidFill>
              </a:rPr>
              <a:t>model </a:t>
            </a:r>
            <a:r>
              <a:rPr lang="en-US" altLang="ja-JP" sz="2400" dirty="0">
                <a:solidFill>
                  <a:srgbClr val="FF0000"/>
                </a:solidFill>
              </a:rPr>
              <a:t>independent </a:t>
            </a:r>
            <a:r>
              <a:rPr lang="en-US" altLang="ja-JP" sz="2400" dirty="0" smtClean="0">
                <a:solidFill>
                  <a:srgbClr val="FF0000"/>
                </a:solidFill>
              </a:rPr>
              <a:t>way!</a:t>
            </a:r>
          </a:p>
          <a:p>
            <a:pPr lvl="1"/>
            <a:r>
              <a:rPr kumimoji="1" lang="en-US" altLang="ja-JP" sz="2000" dirty="0" err="1" smtClean="0"/>
              <a:t>e+e</a:t>
            </a:r>
            <a:r>
              <a:rPr kumimoji="1" lang="en-US" altLang="ja-JP" sz="2000" dirty="0" smtClean="0"/>
              <a:t>- </a:t>
            </a:r>
            <a:r>
              <a:rPr kumimoji="1" lang="en-US" altLang="ja-JP" sz="2000" dirty="0" smtClean="0">
                <a:sym typeface="Wingdings" pitchFamily="2" charset="2"/>
              </a:rPr>
              <a:t> ZH </a:t>
            </a:r>
            <a:endParaRPr kumimoji="1" lang="en-US" altLang="ja-JP" sz="2000" dirty="0" smtClean="0"/>
          </a:p>
        </p:txBody>
      </p:sp>
      <p:grpSp>
        <p:nvGrpSpPr>
          <p:cNvPr id="7" name="グループ化 6"/>
          <p:cNvGrpSpPr/>
          <p:nvPr/>
        </p:nvGrpSpPr>
        <p:grpSpPr>
          <a:xfrm>
            <a:off x="6012160" y="1196752"/>
            <a:ext cx="3000396" cy="2643206"/>
            <a:chOff x="5857884" y="3571876"/>
            <a:chExt cx="3000396" cy="2643206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876"/>
              <a:ext cx="300039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直線コネクタ 8"/>
            <p:cNvCxnSpPr/>
            <p:nvPr/>
          </p:nvCxnSpPr>
          <p:spPr>
            <a:xfrm rot="5400000">
              <a:off x="7465239" y="5750735"/>
              <a:ext cx="642942" cy="28575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7929586" y="5572140"/>
              <a:ext cx="714380" cy="285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右カーブ矢印 12"/>
            <p:cNvSpPr/>
            <p:nvPr/>
          </p:nvSpPr>
          <p:spPr>
            <a:xfrm>
              <a:off x="7143768" y="4429132"/>
              <a:ext cx="214314" cy="642942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021880"/>
              </p:ext>
            </p:extLst>
          </p:nvPr>
        </p:nvGraphicFramePr>
        <p:xfrm>
          <a:off x="6529702" y="4437112"/>
          <a:ext cx="191135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4" name="数式" r:id="rId4" imgW="927000" imgH="228600" progId="Equation.3">
                  <p:embed/>
                </p:oleObj>
              </mc:Choice>
              <mc:Fallback>
                <p:oleObj name="数式" r:id="rId4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9702" y="4437112"/>
                        <a:ext cx="1911350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6588224" y="5589240"/>
            <a:ext cx="8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known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98110" y="5589240"/>
            <a:ext cx="112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measured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stCxn id="16" idx="0"/>
          </p:cNvCxnSpPr>
          <p:nvPr/>
        </p:nvCxnSpPr>
        <p:spPr>
          <a:xfrm flipV="1">
            <a:off x="6997503" y="4941168"/>
            <a:ext cx="409278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7" idx="0"/>
          </p:cNvCxnSpPr>
          <p:nvPr/>
        </p:nvCxnSpPr>
        <p:spPr>
          <a:xfrm flipH="1" flipV="1">
            <a:off x="8200742" y="4809310"/>
            <a:ext cx="157875" cy="7799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24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Signal and 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Signal</a:t>
            </a:r>
          </a:p>
          <a:p>
            <a:pPr lvl="1"/>
            <a:r>
              <a:rPr lang="en-US" altLang="ja-JP" sz="2000" dirty="0" err="1" smtClean="0"/>
              <a:t>e+e</a:t>
            </a:r>
            <a:r>
              <a:rPr lang="en-US" altLang="ja-JP" sz="2000" dirty="0" smtClean="0"/>
              <a:t>- </a:t>
            </a:r>
            <a:r>
              <a:rPr lang="en-US" altLang="ja-JP" sz="2000" dirty="0" smtClean="0">
                <a:sym typeface="Wingdings" pitchFamily="2" charset="2"/>
              </a:rPr>
              <a:t> ZH  (</a:t>
            </a:r>
            <a:r>
              <a:rPr lang="en-US" altLang="ja-JP" sz="2000" dirty="0" err="1" smtClean="0">
                <a:sym typeface="Wingdings" pitchFamily="2" charset="2"/>
              </a:rPr>
              <a:t>qq</a:t>
            </a:r>
            <a:r>
              <a:rPr lang="en-US" altLang="ja-JP" sz="2000" dirty="0" smtClean="0">
                <a:sym typeface="Wingdings" pitchFamily="2" charset="2"/>
              </a:rPr>
              <a:t>)(DM DM)</a:t>
            </a:r>
          </a:p>
          <a:p>
            <a:r>
              <a:rPr kumimoji="1" lang="en-US" altLang="ja-JP" sz="2400" dirty="0" smtClean="0"/>
              <a:t>Backgrounds</a:t>
            </a:r>
          </a:p>
          <a:p>
            <a:pPr lvl="1"/>
            <a:r>
              <a:rPr lang="en-US" altLang="ja-JP" sz="2000" dirty="0" err="1"/>
              <a:t>e+e</a:t>
            </a:r>
            <a:r>
              <a:rPr lang="en-US" altLang="ja-JP" sz="2000" dirty="0"/>
              <a:t>-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 smtClean="0"/>
              <a:t>ZZ, </a:t>
            </a:r>
            <a:r>
              <a:rPr lang="en-US" altLang="ja-JP" sz="2000" dirty="0" err="1" smtClean="0">
                <a:latin typeface="Symbol" pitchFamily="18" charset="2"/>
              </a:rPr>
              <a:t>nn</a:t>
            </a:r>
            <a:r>
              <a:rPr lang="en-US" altLang="ja-JP" sz="2000" dirty="0" err="1" smtClean="0"/>
              <a:t>Z</a:t>
            </a:r>
            <a:r>
              <a:rPr lang="en-US" altLang="ja-JP" sz="2000" dirty="0" smtClean="0"/>
              <a:t>, WW, </a:t>
            </a:r>
            <a:r>
              <a:rPr lang="en-US" altLang="ja-JP" sz="2000" dirty="0" err="1" smtClean="0"/>
              <a:t>e</a:t>
            </a:r>
            <a:r>
              <a:rPr lang="en-US" altLang="ja-JP" sz="2000" dirty="0" err="1" smtClean="0">
                <a:latin typeface="Symbol" pitchFamily="18" charset="2"/>
              </a:rPr>
              <a:t>n</a:t>
            </a:r>
            <a:r>
              <a:rPr lang="en-US" altLang="ja-JP" sz="2000" dirty="0" err="1" smtClean="0"/>
              <a:t>W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eeZ</a:t>
            </a:r>
            <a:endParaRPr lang="en-US" altLang="ja-JP" sz="2000" dirty="0" smtClean="0"/>
          </a:p>
          <a:p>
            <a:pPr lvl="1"/>
            <a:r>
              <a:rPr kumimoji="1" lang="en-US" altLang="ja-JP" sz="2000" dirty="0" smtClean="0"/>
              <a:t>ZH </a:t>
            </a:r>
            <a:r>
              <a:rPr kumimoji="1" lang="en-US" altLang="ja-JP" sz="2000" dirty="0" smtClean="0">
                <a:sym typeface="Wingdings" pitchFamily="2" charset="2"/>
              </a:rPr>
              <a:t> (</a:t>
            </a:r>
            <a:r>
              <a:rPr kumimoji="1" lang="en-US" altLang="ja-JP" sz="2000" dirty="0" err="1" smtClean="0">
                <a:sym typeface="Wingdings" pitchFamily="2" charset="2"/>
              </a:rPr>
              <a:t>qq</a:t>
            </a:r>
            <a:r>
              <a:rPr kumimoji="1" lang="en-US" altLang="ja-JP" sz="2000" dirty="0" smtClean="0">
                <a:sym typeface="Wingdings" pitchFamily="2" charset="2"/>
              </a:rPr>
              <a:t>)(ZZ*) (</a:t>
            </a:r>
            <a:r>
              <a:rPr kumimoji="1" lang="en-US" altLang="ja-JP" sz="2000" dirty="0" err="1" smtClean="0">
                <a:sym typeface="Wingdings" pitchFamily="2" charset="2"/>
              </a:rPr>
              <a:t>qq</a:t>
            </a:r>
            <a:r>
              <a:rPr kumimoji="1" lang="en-US" altLang="ja-JP" sz="2000" dirty="0" smtClean="0">
                <a:sym typeface="Wingdings" pitchFamily="2" charset="2"/>
              </a:rPr>
              <a:t>)(4</a:t>
            </a:r>
            <a:r>
              <a:rPr kumimoji="1" lang="en-US" altLang="ja-JP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sz="2000" dirty="0" smtClean="0">
                <a:sym typeface="Wingdings" pitchFamily="2" charset="2"/>
              </a:rPr>
              <a:t>) : irreducible</a:t>
            </a:r>
          </a:p>
          <a:p>
            <a:pPr lvl="1"/>
            <a:r>
              <a:rPr lang="en-US" altLang="ja-JP" sz="2000" dirty="0" smtClean="0">
                <a:sym typeface="Wingdings" pitchFamily="2" charset="2"/>
              </a:rPr>
              <a:t>ZH  (</a:t>
            </a:r>
            <a:r>
              <a:rPr lang="en-US" altLang="ja-JP" sz="20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ja-JP" sz="2000" dirty="0" smtClean="0">
                <a:sym typeface="Wingdings" pitchFamily="2" charset="2"/>
              </a:rPr>
              <a:t>)(ZZ*) (</a:t>
            </a:r>
            <a:r>
              <a:rPr lang="en-US" altLang="ja-JP" sz="20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ja-JP" sz="2000" dirty="0" smtClean="0">
                <a:sym typeface="Wingdings" pitchFamily="2" charset="2"/>
              </a:rPr>
              <a:t>)(</a:t>
            </a:r>
            <a:r>
              <a:rPr lang="en-US" altLang="ja-JP" sz="2000" dirty="0" err="1" smtClean="0">
                <a:sym typeface="Wingdings" pitchFamily="2" charset="2"/>
              </a:rPr>
              <a:t>qq</a:t>
            </a:r>
            <a:r>
              <a:rPr lang="en-US" altLang="ja-JP" sz="2000" dirty="0" smtClean="0">
                <a:sym typeface="Wingdings" pitchFamily="2" charset="2"/>
              </a:rPr>
              <a:t>)(</a:t>
            </a:r>
            <a:r>
              <a:rPr lang="en-US" altLang="ja-JP" sz="20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ja-JP" sz="2000" dirty="0" smtClean="0">
                <a:sym typeface="Wingdings" pitchFamily="2" charset="2"/>
              </a:rPr>
              <a:t>)</a:t>
            </a:r>
            <a:r>
              <a:rPr kumimoji="1" lang="en-US" altLang="ja-JP" sz="2000" dirty="0" smtClean="0">
                <a:sym typeface="Wingdings" pitchFamily="2" charset="2"/>
              </a:rPr>
              <a:t> </a:t>
            </a:r>
            <a:endParaRPr kumimoji="1" lang="ja-JP" altLang="en-US" sz="2000" dirty="0" smtClean="0"/>
          </a:p>
        </p:txBody>
      </p:sp>
      <p:grpSp>
        <p:nvGrpSpPr>
          <p:cNvPr id="7" name="グループ化 6"/>
          <p:cNvGrpSpPr/>
          <p:nvPr/>
        </p:nvGrpSpPr>
        <p:grpSpPr>
          <a:xfrm>
            <a:off x="6622846" y="1216919"/>
            <a:ext cx="2509838" cy="1924049"/>
            <a:chOff x="4929188" y="785813"/>
            <a:chExt cx="2857500" cy="2119794"/>
          </a:xfrm>
        </p:grpSpPr>
        <p:grpSp>
          <p:nvGrpSpPr>
            <p:cNvPr id="8" name="グループ化 21"/>
            <p:cNvGrpSpPr>
              <a:grpSpLocks/>
            </p:cNvGrpSpPr>
            <p:nvPr/>
          </p:nvGrpSpPr>
          <p:grpSpPr bwMode="auto">
            <a:xfrm>
              <a:off x="4929188" y="785813"/>
              <a:ext cx="2857500" cy="2071687"/>
              <a:chOff x="2285984" y="4714884"/>
              <a:chExt cx="2428892" cy="2000285"/>
            </a:xfrm>
          </p:grpSpPr>
          <p:pic>
            <p:nvPicPr>
              <p:cNvPr id="11" name="Picture 9" descr="H:\diagram\ZH_ZDD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285984" y="4929198"/>
                <a:ext cx="1944711" cy="1651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コンテンツ プレースホルダ 2"/>
              <p:cNvSpPr txBox="1">
                <a:spLocks/>
              </p:cNvSpPr>
              <p:nvPr/>
            </p:nvSpPr>
            <p:spPr bwMode="auto">
              <a:xfrm>
                <a:off x="3357395" y="5144064"/>
                <a:ext cx="429104" cy="427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Z </a:t>
                </a:r>
              </a:p>
            </p:txBody>
          </p:sp>
          <p:sp>
            <p:nvSpPr>
              <p:cNvPr id="13" name="コンテンツ プレースホルダ 2"/>
              <p:cNvSpPr txBox="1">
                <a:spLocks/>
              </p:cNvSpPr>
              <p:nvPr/>
            </p:nvSpPr>
            <p:spPr bwMode="auto">
              <a:xfrm>
                <a:off x="2285984" y="6072932"/>
                <a:ext cx="429104" cy="427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14" name="コンテンツ プレースホルダ 2"/>
              <p:cNvSpPr txBox="1">
                <a:spLocks/>
              </p:cNvSpPr>
              <p:nvPr/>
            </p:nvSpPr>
            <p:spPr bwMode="auto">
              <a:xfrm>
                <a:off x="2858123" y="5357121"/>
                <a:ext cx="499272" cy="429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Z* </a:t>
                </a:r>
              </a:p>
            </p:txBody>
          </p:sp>
          <p:sp>
            <p:nvSpPr>
              <p:cNvPr id="15" name="コンテンツ プレースホルダ 2"/>
              <p:cNvSpPr txBox="1">
                <a:spLocks/>
              </p:cNvSpPr>
              <p:nvPr/>
            </p:nvSpPr>
            <p:spPr bwMode="auto">
              <a:xfrm>
                <a:off x="2366947" y="5153261"/>
                <a:ext cx="429104" cy="427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+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16" name="コンテンツ プレースホルダ 2"/>
              <p:cNvSpPr txBox="1">
                <a:spLocks/>
              </p:cNvSpPr>
              <p:nvPr/>
            </p:nvSpPr>
            <p:spPr bwMode="auto">
              <a:xfrm>
                <a:off x="3357395" y="5928850"/>
                <a:ext cx="429104" cy="429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H </a:t>
                </a:r>
              </a:p>
            </p:txBody>
          </p:sp>
          <p:sp>
            <p:nvSpPr>
              <p:cNvPr id="17" name="コンテンツ プレースホルダ 2"/>
              <p:cNvSpPr txBox="1">
                <a:spLocks/>
              </p:cNvSpPr>
              <p:nvPr/>
            </p:nvSpPr>
            <p:spPr bwMode="auto">
              <a:xfrm>
                <a:off x="4098731" y="5749514"/>
                <a:ext cx="572139" cy="358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DM </a:t>
                </a:r>
              </a:p>
            </p:txBody>
          </p:sp>
          <p:sp>
            <p:nvSpPr>
              <p:cNvPr id="18" name="コンテンツ プレースホルダ 2"/>
              <p:cNvSpPr txBox="1">
                <a:spLocks/>
              </p:cNvSpPr>
              <p:nvPr/>
            </p:nvSpPr>
            <p:spPr bwMode="auto">
              <a:xfrm>
                <a:off x="4142737" y="6430071"/>
                <a:ext cx="572139" cy="2850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DM </a:t>
                </a:r>
              </a:p>
            </p:txBody>
          </p:sp>
          <p:sp>
            <p:nvSpPr>
              <p:cNvPr id="19" name="コンテンツ プレースホルダ 2"/>
              <p:cNvSpPr txBox="1">
                <a:spLocks/>
              </p:cNvSpPr>
              <p:nvPr/>
            </p:nvSpPr>
            <p:spPr bwMode="auto">
              <a:xfrm>
                <a:off x="4142737" y="4714884"/>
                <a:ext cx="429104" cy="429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20" name="コンテンツ プレースホルダ 2"/>
              <p:cNvSpPr txBox="1">
                <a:spLocks/>
              </p:cNvSpPr>
              <p:nvPr/>
            </p:nvSpPr>
            <p:spPr bwMode="auto">
              <a:xfrm>
                <a:off x="4142737" y="5357121"/>
                <a:ext cx="429104" cy="429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</p:grpSp>
        <p:sp>
          <p:nvSpPr>
            <p:cNvPr id="9" name="コンテンツ プレースホルダ 2"/>
            <p:cNvSpPr txBox="1">
              <a:spLocks/>
            </p:cNvSpPr>
            <p:nvPr/>
          </p:nvSpPr>
          <p:spPr bwMode="auto">
            <a:xfrm>
              <a:off x="5541170" y="2476982"/>
              <a:ext cx="1643062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06" tIns="45704" rIns="91406" bIns="45704"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signal</a:t>
              </a:r>
              <a:endParaRPr lang="en-US" altLang="ja-JP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83" name="グループ化 31"/>
          <p:cNvGrpSpPr>
            <a:grpSpLocks/>
          </p:cNvGrpSpPr>
          <p:nvPr/>
        </p:nvGrpSpPr>
        <p:grpSpPr bwMode="auto">
          <a:xfrm>
            <a:off x="851968" y="4223593"/>
            <a:ext cx="2238375" cy="1428750"/>
            <a:chOff x="3857620" y="2714620"/>
            <a:chExt cx="3290349" cy="2658506"/>
          </a:xfrm>
        </p:grpSpPr>
        <p:pic>
          <p:nvPicPr>
            <p:cNvPr id="84" name="Picture 11" descr="H:\diagram\ZZ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43372" y="2937198"/>
              <a:ext cx="2495550" cy="2305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" name="コンテンツ プレースホルダ 2"/>
            <p:cNvSpPr txBox="1">
              <a:spLocks/>
            </p:cNvSpPr>
            <p:nvPr/>
          </p:nvSpPr>
          <p:spPr bwMode="auto">
            <a:xfrm>
              <a:off x="3857620" y="457311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86" name="コンテンツ プレースホルダ 2"/>
            <p:cNvSpPr txBox="1">
              <a:spLocks/>
            </p:cNvSpPr>
            <p:nvPr/>
          </p:nvSpPr>
          <p:spPr bwMode="auto">
            <a:xfrm>
              <a:off x="3928763" y="3142935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87" name="コンテンツ プレースホルダ 2"/>
            <p:cNvSpPr txBox="1">
              <a:spLocks/>
            </p:cNvSpPr>
            <p:nvPr/>
          </p:nvSpPr>
          <p:spPr bwMode="auto">
            <a:xfrm>
              <a:off x="5428688" y="2830485"/>
              <a:ext cx="503927" cy="445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88" name="コンテンツ プレースホルダ 2"/>
            <p:cNvSpPr txBox="1">
              <a:spLocks/>
            </p:cNvSpPr>
            <p:nvPr/>
          </p:nvSpPr>
          <p:spPr bwMode="auto">
            <a:xfrm>
              <a:off x="5428688" y="4573112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89" name="コンテンツ プレースホルダ 2"/>
            <p:cNvSpPr txBox="1">
              <a:spLocks/>
            </p:cNvSpPr>
            <p:nvPr/>
          </p:nvSpPr>
          <p:spPr bwMode="auto">
            <a:xfrm>
              <a:off x="6614399" y="4147259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90" name="コンテンツ プレースホルダ 2"/>
            <p:cNvSpPr txBox="1">
              <a:spLocks/>
            </p:cNvSpPr>
            <p:nvPr/>
          </p:nvSpPr>
          <p:spPr bwMode="auto">
            <a:xfrm>
              <a:off x="6572898" y="493004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91" name="コンテンツ プレースホルダ 2"/>
            <p:cNvSpPr txBox="1">
              <a:spLocks/>
            </p:cNvSpPr>
            <p:nvPr/>
          </p:nvSpPr>
          <p:spPr bwMode="auto">
            <a:xfrm>
              <a:off x="6572898" y="2714620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92" name="コンテンツ プレースホルダ 2"/>
            <p:cNvSpPr txBox="1">
              <a:spLocks/>
            </p:cNvSpPr>
            <p:nvPr/>
          </p:nvSpPr>
          <p:spPr bwMode="auto">
            <a:xfrm>
              <a:off x="6644041" y="3571250"/>
              <a:ext cx="503928" cy="445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95" name="グループ化 42"/>
          <p:cNvGrpSpPr>
            <a:grpSpLocks/>
          </p:cNvGrpSpPr>
          <p:nvPr/>
        </p:nvGrpSpPr>
        <p:grpSpPr bwMode="auto">
          <a:xfrm>
            <a:off x="3635896" y="4212713"/>
            <a:ext cx="2398514" cy="1151598"/>
            <a:chOff x="2858824" y="2714620"/>
            <a:chExt cx="3547024" cy="1596038"/>
          </a:xfrm>
        </p:grpSpPr>
        <p:pic>
          <p:nvPicPr>
            <p:cNvPr id="97" name="Picture 12" descr="H:\diagram\nnZ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3240" y="2928934"/>
              <a:ext cx="29241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" name="コンテンツ プレースホルダ 2"/>
            <p:cNvSpPr txBox="1">
              <a:spLocks/>
            </p:cNvSpPr>
            <p:nvPr/>
          </p:nvSpPr>
          <p:spPr bwMode="auto">
            <a:xfrm>
              <a:off x="2858824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99" name="コンテンツ プレースホルダ 2"/>
            <p:cNvSpPr txBox="1">
              <a:spLocks/>
            </p:cNvSpPr>
            <p:nvPr/>
          </p:nvSpPr>
          <p:spPr bwMode="auto">
            <a:xfrm>
              <a:off x="2858824" y="3858447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00" name="コンテンツ プレースホルダ 2"/>
            <p:cNvSpPr txBox="1">
              <a:spLocks/>
            </p:cNvSpPr>
            <p:nvPr/>
          </p:nvSpPr>
          <p:spPr bwMode="auto">
            <a:xfrm>
              <a:off x="5007958" y="3513006"/>
              <a:ext cx="406590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Z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01" name="コンテンツ プレースホルダ 2"/>
            <p:cNvSpPr txBox="1">
              <a:spLocks/>
            </p:cNvSpPr>
            <p:nvPr/>
          </p:nvSpPr>
          <p:spPr bwMode="auto">
            <a:xfrm>
              <a:off x="4571671" y="3113813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02" name="コンテンツ プレースホルダ 2"/>
            <p:cNvSpPr txBox="1">
              <a:spLocks/>
            </p:cNvSpPr>
            <p:nvPr/>
          </p:nvSpPr>
          <p:spPr bwMode="auto">
            <a:xfrm>
              <a:off x="4562640" y="361280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03" name="コンテンツ プレースホルダ 2"/>
            <p:cNvSpPr txBox="1">
              <a:spLocks/>
            </p:cNvSpPr>
            <p:nvPr/>
          </p:nvSpPr>
          <p:spPr bwMode="auto">
            <a:xfrm>
              <a:off x="6001064" y="307206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04" name="コンテンツ プレースホルダ 2"/>
            <p:cNvSpPr txBox="1">
              <a:spLocks/>
            </p:cNvSpPr>
            <p:nvPr/>
          </p:nvSpPr>
          <p:spPr bwMode="auto">
            <a:xfrm>
              <a:off x="6001064" y="3643979"/>
              <a:ext cx="404784" cy="41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05" name="コンテンツ プレースホルダ 2"/>
            <p:cNvSpPr txBox="1">
              <a:spLocks/>
            </p:cNvSpPr>
            <p:nvPr/>
          </p:nvSpPr>
          <p:spPr bwMode="auto">
            <a:xfrm>
              <a:off x="5572789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06" name="コンテンツ プレースホルダ 2"/>
            <p:cNvSpPr txBox="1">
              <a:spLocks/>
            </p:cNvSpPr>
            <p:nvPr/>
          </p:nvSpPr>
          <p:spPr bwMode="auto">
            <a:xfrm>
              <a:off x="5572789" y="3999763"/>
              <a:ext cx="404784" cy="310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108" name="グループ化 53"/>
          <p:cNvGrpSpPr>
            <a:grpSpLocks/>
          </p:cNvGrpSpPr>
          <p:nvPr/>
        </p:nvGrpSpPr>
        <p:grpSpPr bwMode="auto">
          <a:xfrm>
            <a:off x="6516216" y="3996159"/>
            <a:ext cx="2269634" cy="1454150"/>
            <a:chOff x="214282" y="4357694"/>
            <a:chExt cx="3191170" cy="2310418"/>
          </a:xfrm>
        </p:grpSpPr>
        <p:pic>
          <p:nvPicPr>
            <p:cNvPr id="110" name="Picture 13" descr="H:\diagram\WW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8596" y="4429132"/>
              <a:ext cx="2628900" cy="2171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1" name="コンテンツ プレースホルダ 2"/>
            <p:cNvSpPr txBox="1">
              <a:spLocks/>
            </p:cNvSpPr>
            <p:nvPr/>
          </p:nvSpPr>
          <p:spPr bwMode="auto">
            <a:xfrm>
              <a:off x="214282" y="4715039"/>
              <a:ext cx="404215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12" name="コンテンツ プレースホルダ 2"/>
            <p:cNvSpPr txBox="1">
              <a:spLocks/>
            </p:cNvSpPr>
            <p:nvPr/>
          </p:nvSpPr>
          <p:spPr bwMode="auto">
            <a:xfrm>
              <a:off x="214282" y="5928778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</a:p>
          </p:txBody>
        </p:sp>
        <p:sp>
          <p:nvSpPr>
            <p:cNvPr id="113" name="コンテンツ プレースホルダ 2"/>
            <p:cNvSpPr txBox="1">
              <a:spLocks/>
            </p:cNvSpPr>
            <p:nvPr/>
          </p:nvSpPr>
          <p:spPr bwMode="auto">
            <a:xfrm>
              <a:off x="1226735" y="4929742"/>
              <a:ext cx="405987" cy="310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14" name="コンテンツ プレースホルダ 2"/>
            <p:cNvSpPr txBox="1">
              <a:spLocks/>
            </p:cNvSpPr>
            <p:nvPr/>
          </p:nvSpPr>
          <p:spPr bwMode="auto">
            <a:xfrm>
              <a:off x="1732961" y="4619632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115" name="コンテンツ プレースホルダ 2"/>
            <p:cNvSpPr txBox="1">
              <a:spLocks/>
            </p:cNvSpPr>
            <p:nvPr/>
          </p:nvSpPr>
          <p:spPr bwMode="auto">
            <a:xfrm>
              <a:off x="1680351" y="5730608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116" name="コンテンツ プレースホルダ 2"/>
            <p:cNvSpPr txBox="1">
              <a:spLocks/>
            </p:cNvSpPr>
            <p:nvPr/>
          </p:nvSpPr>
          <p:spPr bwMode="auto">
            <a:xfrm>
              <a:off x="3001237" y="6358003"/>
              <a:ext cx="354574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17" name="コンテンツ プレースホルダ 2"/>
            <p:cNvSpPr txBox="1">
              <a:spLocks/>
            </p:cNvSpPr>
            <p:nvPr/>
          </p:nvSpPr>
          <p:spPr bwMode="auto">
            <a:xfrm>
              <a:off x="3001237" y="5571433"/>
              <a:ext cx="354574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l </a:t>
              </a:r>
            </a:p>
          </p:txBody>
        </p:sp>
        <p:sp>
          <p:nvSpPr>
            <p:cNvPr id="118" name="コンテンツ プレースホルダ 2"/>
            <p:cNvSpPr txBox="1">
              <a:spLocks/>
            </p:cNvSpPr>
            <p:nvPr/>
          </p:nvSpPr>
          <p:spPr bwMode="auto">
            <a:xfrm>
              <a:off x="2928549" y="4357694"/>
              <a:ext cx="405988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19" name="コンテンツ プレースホルダ 2"/>
            <p:cNvSpPr txBox="1">
              <a:spLocks/>
            </p:cNvSpPr>
            <p:nvPr/>
          </p:nvSpPr>
          <p:spPr bwMode="auto">
            <a:xfrm>
              <a:off x="3001237" y="5144263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121" name="グループ化 64"/>
          <p:cNvGrpSpPr>
            <a:grpSpLocks/>
          </p:cNvGrpSpPr>
          <p:nvPr/>
        </p:nvGrpSpPr>
        <p:grpSpPr bwMode="auto">
          <a:xfrm>
            <a:off x="827583" y="5580335"/>
            <a:ext cx="2376265" cy="1161033"/>
            <a:chOff x="-220953" y="3961686"/>
            <a:chExt cx="3483529" cy="1777732"/>
          </a:xfrm>
        </p:grpSpPr>
        <p:pic>
          <p:nvPicPr>
            <p:cNvPr id="123" name="Picture 14" descr="H:\diagram\enW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4357694"/>
              <a:ext cx="293370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" name="コンテンツ プレースホルダ 2"/>
            <p:cNvSpPr txBox="1">
              <a:spLocks/>
            </p:cNvSpPr>
            <p:nvPr/>
          </p:nvSpPr>
          <p:spPr bwMode="auto">
            <a:xfrm>
              <a:off x="-220953" y="3961686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5" name="コンテンツ プレースホルダ 2"/>
            <p:cNvSpPr txBox="1">
              <a:spLocks/>
            </p:cNvSpPr>
            <p:nvPr/>
          </p:nvSpPr>
          <p:spPr bwMode="auto">
            <a:xfrm>
              <a:off x="-220952" y="5284759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126" name="コンテンツ プレースホルダ 2"/>
            <p:cNvSpPr txBox="1">
              <a:spLocks/>
            </p:cNvSpPr>
            <p:nvPr/>
          </p:nvSpPr>
          <p:spPr bwMode="auto">
            <a:xfrm>
              <a:off x="1786649" y="4642927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7" name="コンテンツ プレースホルダ 2"/>
            <p:cNvSpPr txBox="1">
              <a:spLocks/>
            </p:cNvSpPr>
            <p:nvPr/>
          </p:nvSpPr>
          <p:spPr bwMode="auto">
            <a:xfrm>
              <a:off x="1429319" y="5072428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8" name="コンテンツ プレースホルダ 2"/>
            <p:cNvSpPr txBox="1">
              <a:spLocks/>
            </p:cNvSpPr>
            <p:nvPr/>
          </p:nvSpPr>
          <p:spPr bwMode="auto">
            <a:xfrm>
              <a:off x="1429319" y="4499759"/>
              <a:ext cx="357330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γ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9" name="コンテンツ プレースホルダ 2"/>
            <p:cNvSpPr txBox="1">
              <a:spLocks/>
            </p:cNvSpPr>
            <p:nvPr/>
          </p:nvSpPr>
          <p:spPr bwMode="auto">
            <a:xfrm>
              <a:off x="2428807" y="4215110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30" name="コンテンツ プレースホルダ 2"/>
            <p:cNvSpPr txBox="1">
              <a:spLocks/>
            </p:cNvSpPr>
            <p:nvPr/>
          </p:nvSpPr>
          <p:spPr bwMode="auto">
            <a:xfrm>
              <a:off x="2428807" y="5429503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31" name="コンテンツ プレースホルダ 2"/>
            <p:cNvSpPr txBox="1">
              <a:spLocks/>
            </p:cNvSpPr>
            <p:nvPr/>
          </p:nvSpPr>
          <p:spPr bwMode="auto">
            <a:xfrm>
              <a:off x="2856912" y="4499759"/>
              <a:ext cx="405664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32" name="コンテンツ プレースホルダ 2"/>
            <p:cNvSpPr txBox="1">
              <a:spLocks/>
            </p:cNvSpPr>
            <p:nvPr/>
          </p:nvSpPr>
          <p:spPr bwMode="auto">
            <a:xfrm>
              <a:off x="2856912" y="5072428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134" name="グループ化 74"/>
          <p:cNvGrpSpPr>
            <a:grpSpLocks/>
          </p:cNvGrpSpPr>
          <p:nvPr/>
        </p:nvGrpSpPr>
        <p:grpSpPr bwMode="auto">
          <a:xfrm>
            <a:off x="3563888" y="5580335"/>
            <a:ext cx="2422214" cy="971479"/>
            <a:chOff x="2655758" y="4018979"/>
            <a:chExt cx="3392900" cy="1678324"/>
          </a:xfrm>
        </p:grpSpPr>
        <p:pic>
          <p:nvPicPr>
            <p:cNvPr id="136" name="Picture 15" descr="H:\diagram\eeZ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000364" y="4357694"/>
              <a:ext cx="2790825" cy="126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" name="コンテンツ プレースホルダ 2"/>
            <p:cNvSpPr txBox="1">
              <a:spLocks/>
            </p:cNvSpPr>
            <p:nvPr/>
          </p:nvSpPr>
          <p:spPr bwMode="auto">
            <a:xfrm>
              <a:off x="2756623" y="4018979"/>
              <a:ext cx="371871" cy="293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38" name="コンテンツ プレースホルダ 2"/>
            <p:cNvSpPr txBox="1">
              <a:spLocks/>
            </p:cNvSpPr>
            <p:nvPr/>
          </p:nvSpPr>
          <p:spPr bwMode="auto">
            <a:xfrm>
              <a:off x="2655758" y="5262987"/>
              <a:ext cx="371871" cy="293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</a:p>
          </p:txBody>
        </p:sp>
        <p:sp>
          <p:nvSpPr>
            <p:cNvPr id="139" name="コンテンツ プレースホルダ 2"/>
            <p:cNvSpPr txBox="1">
              <a:spLocks/>
            </p:cNvSpPr>
            <p:nvPr/>
          </p:nvSpPr>
          <p:spPr bwMode="auto">
            <a:xfrm>
              <a:off x="3786299" y="4598396"/>
              <a:ext cx="328630" cy="291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γ </a:t>
              </a:r>
            </a:p>
          </p:txBody>
        </p:sp>
        <p:sp>
          <p:nvSpPr>
            <p:cNvPr id="140" name="コンテンツ プレースホルダ 2"/>
            <p:cNvSpPr txBox="1">
              <a:spLocks/>
            </p:cNvSpPr>
            <p:nvPr/>
          </p:nvSpPr>
          <p:spPr bwMode="auto">
            <a:xfrm>
              <a:off x="4644197" y="4640983"/>
              <a:ext cx="40473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41" name="コンテンツ プレースホルダ 2"/>
            <p:cNvSpPr txBox="1">
              <a:spLocks/>
            </p:cNvSpPr>
            <p:nvPr/>
          </p:nvSpPr>
          <p:spPr bwMode="auto">
            <a:xfrm>
              <a:off x="5571280" y="4643623"/>
              <a:ext cx="4064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42" name="コンテンツ プレースホルダ 2"/>
            <p:cNvSpPr txBox="1">
              <a:spLocks/>
            </p:cNvSpPr>
            <p:nvPr/>
          </p:nvSpPr>
          <p:spPr bwMode="auto">
            <a:xfrm>
              <a:off x="5643924" y="5214607"/>
              <a:ext cx="40473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43" name="コンテンツ プレースホルダ 2"/>
            <p:cNvSpPr txBox="1">
              <a:spLocks/>
            </p:cNvSpPr>
            <p:nvPr/>
          </p:nvSpPr>
          <p:spPr bwMode="auto">
            <a:xfrm>
              <a:off x="5429450" y="4143380"/>
              <a:ext cx="371871" cy="29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44" name="コンテンツ プレースホルダ 2"/>
            <p:cNvSpPr txBox="1">
              <a:spLocks/>
            </p:cNvSpPr>
            <p:nvPr/>
          </p:nvSpPr>
          <p:spPr bwMode="auto">
            <a:xfrm>
              <a:off x="5276966" y="5387388"/>
              <a:ext cx="40473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1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MC setup and Samples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78112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400" dirty="0" smtClean="0"/>
              <a:t>Generator : </a:t>
            </a:r>
            <a:r>
              <a:rPr lang="en-US" altLang="ja-JP" sz="2400" dirty="0" err="1" smtClean="0"/>
              <a:t>physsim</a:t>
            </a:r>
            <a:endParaRPr lang="en-US" altLang="ja-JP" sz="2400" dirty="0"/>
          </a:p>
          <a:p>
            <a:pPr lvl="1"/>
            <a:r>
              <a:rPr lang="en-US" altLang="ja-JP" sz="2000" dirty="0" smtClean="0"/>
              <a:t>for both signal and backgrounds</a:t>
            </a:r>
          </a:p>
          <a:p>
            <a:pPr lvl="1"/>
            <a:r>
              <a:rPr lang="en-US" altLang="ja-JP" sz="2000" dirty="0" smtClean="0"/>
              <a:t>E</a:t>
            </a:r>
            <a:r>
              <a:rPr lang="en-US" altLang="ja-JP" sz="2000" baseline="-25000" dirty="0" smtClean="0"/>
              <a:t>CM</a:t>
            </a:r>
            <a:r>
              <a:rPr lang="en-US" altLang="ja-JP" sz="2000" dirty="0" smtClean="0"/>
              <a:t> = 250GeV</a:t>
            </a:r>
          </a:p>
          <a:p>
            <a:pPr lvl="1"/>
            <a:r>
              <a:rPr lang="en-US" altLang="ja-JP" sz="2000" dirty="0" smtClean="0"/>
              <a:t>Higgs mass 125GeV</a:t>
            </a:r>
          </a:p>
          <a:p>
            <a:pPr lvl="1"/>
            <a:r>
              <a:rPr lang="en-US" altLang="ja-JP" sz="2000" dirty="0" smtClean="0"/>
              <a:t>H</a:t>
            </a:r>
            <a:r>
              <a:rPr lang="en-US" altLang="ja-JP" sz="2000" dirty="0" smtClean="0">
                <a:sym typeface="Wingdings" pitchFamily="2" charset="2"/>
              </a:rPr>
              <a:t>DM DM</a:t>
            </a:r>
          </a:p>
          <a:p>
            <a:pPr lvl="2"/>
            <a:r>
              <a:rPr lang="en-US" altLang="ja-JP" sz="1600" dirty="0" smtClean="0"/>
              <a:t>Fermion dark matter</a:t>
            </a:r>
          </a:p>
          <a:p>
            <a:pPr lvl="2"/>
            <a:r>
              <a:rPr lang="en-US" altLang="ja-JP" sz="1600" dirty="0" smtClean="0"/>
              <a:t>Dark matter mass 50GeV, well below the pair production threshold</a:t>
            </a:r>
          </a:p>
          <a:p>
            <a:pPr lvl="1"/>
            <a:r>
              <a:rPr lang="en-US" altLang="ja-JP" sz="2000" dirty="0" smtClean="0"/>
              <a:t>Polarization of P(</a:t>
            </a:r>
            <a:r>
              <a:rPr lang="en-US" altLang="ja-JP" sz="2000" dirty="0" err="1" smtClean="0"/>
              <a:t>e+,e</a:t>
            </a:r>
            <a:r>
              <a:rPr lang="en-US" altLang="ja-JP" sz="2000" dirty="0"/>
              <a:t>-</a:t>
            </a:r>
            <a:r>
              <a:rPr lang="en-US" altLang="ja-JP" sz="2000" dirty="0" smtClean="0"/>
              <a:t>)=(-</a:t>
            </a:r>
            <a:r>
              <a:rPr lang="en-US" altLang="ja-JP" sz="2000" dirty="0"/>
              <a:t>3</a:t>
            </a:r>
            <a:r>
              <a:rPr lang="en-US" altLang="ja-JP" sz="2000" dirty="0" smtClean="0"/>
              <a:t>0%,+80%) to suppress W involving background</a:t>
            </a:r>
            <a:endParaRPr lang="en-US" altLang="ja-JP" sz="2400" dirty="0" smtClean="0"/>
          </a:p>
          <a:p>
            <a:r>
              <a:rPr lang="en-US" altLang="ja-JP" sz="2400" dirty="0" smtClean="0"/>
              <a:t>Fast simulator : </a:t>
            </a:r>
            <a:r>
              <a:rPr lang="en-US" altLang="ja-JP" sz="2400" dirty="0" err="1" smtClean="0"/>
              <a:t>JSFQuickSim</a:t>
            </a:r>
            <a:endParaRPr lang="en-US" altLang="ja-JP" sz="2400" dirty="0" smtClean="0"/>
          </a:p>
          <a:p>
            <a:r>
              <a:rPr lang="en-US" altLang="ja-JP" sz="2400" dirty="0" smtClean="0"/>
              <a:t>Samples</a:t>
            </a:r>
          </a:p>
          <a:p>
            <a:pPr lvl="1"/>
            <a:r>
              <a:rPr lang="en-US" altLang="ja-JP" sz="2000" dirty="0" smtClean="0"/>
              <a:t>Two sets of signal and backgrounds </a:t>
            </a:r>
          </a:p>
          <a:p>
            <a:pPr lvl="1"/>
            <a:r>
              <a:rPr lang="en-US" altLang="ja-JP" sz="2000" dirty="0" smtClean="0"/>
              <a:t>One used to determine selections, the other for efficiency and PDF for toy MC</a:t>
            </a:r>
          </a:p>
          <a:p>
            <a:pPr lvl="2"/>
            <a:r>
              <a:rPr lang="en-US" altLang="ja-JP" sz="1600" dirty="0" smtClean="0"/>
              <a:t>100000 events for each signal sample</a:t>
            </a:r>
          </a:p>
          <a:p>
            <a:pPr lvl="2"/>
            <a:r>
              <a:rPr lang="en-US" altLang="ja-JP" sz="1600" dirty="0" smtClean="0"/>
              <a:t>1ab</a:t>
            </a:r>
            <a:r>
              <a:rPr lang="en-US" altLang="ja-JP" sz="1600" baseline="30000" dirty="0" smtClean="0"/>
              <a:t>-1</a:t>
            </a:r>
            <a:r>
              <a:rPr lang="en-US" altLang="ja-JP" sz="1600" dirty="0" smtClean="0"/>
              <a:t> data for each backgrounds samples.</a:t>
            </a:r>
          </a:p>
          <a:p>
            <a:endParaRPr kumimoji="1" lang="ja-JP" altLang="en-US" sz="2400" dirty="0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450759"/>
              </p:ext>
            </p:extLst>
          </p:nvPr>
        </p:nvGraphicFramePr>
        <p:xfrm>
          <a:off x="249238" y="5966668"/>
          <a:ext cx="853757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7" name="ワークシート" r:id="rId4" imgW="4676843" imgH="400050" progId="Excel.Sheet.12">
                  <p:embed/>
                </p:oleObj>
              </mc:Choice>
              <mc:Fallback>
                <p:oleObj name="ワークシート" r:id="rId4" imgW="4676843" imgH="400050" progId="Excel.Sheet.12">
                  <p:embed/>
                  <p:pic>
                    <p:nvPicPr>
                      <p:cNvPr id="0" name="オブジェクト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5966668"/>
                        <a:ext cx="8537575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67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 of the Selections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/>
              <a:t>Durham jet algorithm</a:t>
            </a:r>
          </a:p>
          <a:p>
            <a:pPr lvl="1"/>
            <a:r>
              <a:rPr lang="en-US" altLang="ja-JP" sz="2000" dirty="0" smtClean="0"/>
              <a:t>Two-jet reconstruction</a:t>
            </a:r>
            <a:endParaRPr kumimoji="1" lang="en-US" altLang="ja-JP" sz="2000" dirty="0" smtClean="0"/>
          </a:p>
          <a:p>
            <a:r>
              <a:rPr kumimoji="1" lang="en-US" altLang="ja-JP" sz="2400" dirty="0" smtClean="0"/>
              <a:t>No isolated leptons</a:t>
            </a:r>
          </a:p>
          <a:p>
            <a:r>
              <a:rPr kumimoji="1" lang="en-US" altLang="ja-JP" sz="2400" dirty="0" smtClean="0"/>
              <a:t>No forward going electrons</a:t>
            </a:r>
          </a:p>
          <a:p>
            <a:r>
              <a:rPr lang="en-US" altLang="ja-JP" sz="2400" dirty="0" smtClean="0"/>
              <a:t>Z mass reconstructed from di-jet</a:t>
            </a:r>
          </a:p>
          <a:p>
            <a:pPr lvl="1"/>
            <a:r>
              <a:rPr lang="en-US" altLang="ja-JP" sz="2000" dirty="0" smtClean="0"/>
              <a:t>Also used for Likelihood ratio cut</a:t>
            </a:r>
          </a:p>
          <a:p>
            <a:r>
              <a:rPr lang="en-US" altLang="ja-JP" sz="2400" dirty="0" err="1"/>
              <a:t>c</a:t>
            </a:r>
            <a:r>
              <a:rPr lang="en-US" altLang="ja-JP" sz="2400" dirty="0" err="1" smtClean="0"/>
              <a:t>os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000" dirty="0" smtClean="0"/>
              <a:t>Production angle of Z</a:t>
            </a:r>
          </a:p>
          <a:p>
            <a:pPr lvl="1"/>
            <a:r>
              <a:rPr kumimoji="1" lang="en-US" altLang="ja-JP" sz="2000" dirty="0" smtClean="0"/>
              <a:t>Just apply &lt; 0.99 cut to eliminate peaky </a:t>
            </a:r>
            <a:r>
              <a:rPr kumimoji="1" lang="en-US" altLang="ja-JP" sz="2000" dirty="0" err="1" smtClean="0"/>
              <a:t>eeZ</a:t>
            </a:r>
            <a:r>
              <a:rPr kumimoji="1" lang="en-US" altLang="ja-JP" sz="2000" dirty="0" smtClean="0"/>
              <a:t> background before making likelihood ratio</a:t>
            </a:r>
          </a:p>
          <a:p>
            <a:r>
              <a:rPr kumimoji="1" lang="en-US" altLang="ja-JP" sz="2400" dirty="0" smtClean="0"/>
              <a:t>Likelihood ratio of Z mass, </a:t>
            </a:r>
            <a:r>
              <a:rPr lang="en-US" altLang="ja-JP" sz="2400" dirty="0" err="1" smtClean="0"/>
              <a:t>cos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), </a:t>
            </a:r>
            <a:r>
              <a:rPr lang="en-US" altLang="ja-JP" sz="2400" dirty="0" err="1" smtClean="0"/>
              <a:t>cos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hel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000" dirty="0" err="1" smtClean="0"/>
              <a:t>cos</a:t>
            </a:r>
            <a:r>
              <a:rPr lang="en-US" altLang="ja-JP" sz="2000" dirty="0" smtClean="0"/>
              <a:t>(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hel</a:t>
            </a:r>
            <a:r>
              <a:rPr lang="en-US" altLang="ja-JP" sz="2000" dirty="0"/>
              <a:t>) </a:t>
            </a:r>
            <a:r>
              <a:rPr lang="en-US" altLang="ja-JP" sz="2000" dirty="0" smtClean="0"/>
              <a:t>: </a:t>
            </a:r>
            <a:r>
              <a:rPr lang="en-US" altLang="ja-JP" sz="2000" dirty="0" err="1" smtClean="0"/>
              <a:t>Helicity</a:t>
            </a:r>
            <a:r>
              <a:rPr lang="en-US" altLang="ja-JP" sz="2000" dirty="0" smtClean="0"/>
              <a:t> angle of Z</a:t>
            </a:r>
          </a:p>
          <a:p>
            <a:r>
              <a:rPr lang="en-US" altLang="ja-JP" sz="2400" dirty="0" smtClean="0"/>
              <a:t>Recoil mass</a:t>
            </a:r>
          </a:p>
          <a:p>
            <a:pPr lvl="1"/>
            <a:r>
              <a:rPr lang="en-US" altLang="ja-JP" sz="2000" dirty="0" smtClean="0"/>
              <a:t>The final plot</a:t>
            </a:r>
          </a:p>
          <a:p>
            <a:pPr lvl="1"/>
            <a:r>
              <a:rPr lang="en-US" altLang="ja-JP" sz="2000" dirty="0" smtClean="0"/>
              <a:t>Fitted to set upper limit.</a:t>
            </a:r>
            <a:endParaRPr lang="en-US" altLang="ja-JP" sz="2000" dirty="0"/>
          </a:p>
          <a:p>
            <a:endParaRPr kumimoji="1" lang="en-US" altLang="ja-JP" sz="24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 Isolated Leptons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Isolated lepton selections</a:t>
            </a:r>
          </a:p>
          <a:p>
            <a:pPr lvl="1"/>
            <a:r>
              <a:rPr lang="en-US" altLang="ja-JP" sz="2000" dirty="0" smtClean="0"/>
              <a:t>Lepton candidate energy &gt; 10 GeV</a:t>
            </a:r>
          </a:p>
          <a:p>
            <a:pPr lvl="1"/>
            <a:r>
              <a:rPr kumimoji="1" lang="en-US" altLang="ja-JP" sz="2000" dirty="0" smtClean="0"/>
              <a:t>Measured energy within a cone of </a:t>
            </a:r>
            <a:r>
              <a:rPr kumimoji="1" lang="en-US" altLang="ja-JP" sz="2000" dirty="0" err="1" smtClean="0"/>
              <a:t>cos</a:t>
            </a:r>
            <a:r>
              <a:rPr kumimoji="1" lang="en-US" altLang="ja-JP" sz="2000" dirty="0" err="1" smtClean="0">
                <a:latin typeface="Symbol" pitchFamily="18" charset="2"/>
              </a:rPr>
              <a:t>q</a:t>
            </a:r>
            <a:r>
              <a:rPr kumimoji="1" lang="en-US" altLang="ja-JP" sz="2000" dirty="0" smtClean="0"/>
              <a:t> = 0.94 &lt; 10GeV</a:t>
            </a:r>
            <a:endParaRPr kumimoji="1" lang="ja-JP" altLang="en-US" sz="2000" dirty="0"/>
          </a:p>
        </p:txBody>
      </p:sp>
      <p:sp>
        <p:nvSpPr>
          <p:cNvPr id="4" name="コンテンツ プレースホルダ 2"/>
          <p:cNvSpPr txBox="1">
            <a:spLocks/>
          </p:cNvSpPr>
          <p:nvPr/>
        </p:nvSpPr>
        <p:spPr bwMode="auto">
          <a:xfrm>
            <a:off x="1043608" y="2420888"/>
            <a:ext cx="7858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2770" indent="-342770">
              <a:spcBef>
                <a:spcPct val="20000"/>
              </a:spcBef>
              <a:defRPr/>
            </a:pPr>
            <a:r>
              <a:rPr lang="en-US" altLang="ja-JP" sz="200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eeZ</a:t>
            </a:r>
            <a:endParaRPr lang="en-US" altLang="ja-JP" sz="20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0" y="2578599"/>
            <a:ext cx="2928937" cy="1571636"/>
            <a:chOff x="0" y="2500306"/>
            <a:chExt cx="2928937" cy="1571636"/>
          </a:xfrm>
        </p:grpSpPr>
        <p:grpSp>
          <p:nvGrpSpPr>
            <p:cNvPr id="7" name="グループ化 74"/>
            <p:cNvGrpSpPr>
              <a:grpSpLocks/>
            </p:cNvGrpSpPr>
            <p:nvPr/>
          </p:nvGrpSpPr>
          <p:grpSpPr bwMode="auto">
            <a:xfrm>
              <a:off x="0" y="2500306"/>
              <a:ext cx="2928937" cy="1571625"/>
              <a:chOff x="2857488" y="4143380"/>
              <a:chExt cx="3191170" cy="1667476"/>
            </a:xfrm>
          </p:grpSpPr>
          <p:pic>
            <p:nvPicPr>
              <p:cNvPr id="10" name="Picture 15" descr="H:\diagram\eeZ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000364" y="4357694"/>
                <a:ext cx="2790825" cy="1266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コンテンツ プレースホルダ 2"/>
              <p:cNvSpPr txBox="1">
                <a:spLocks/>
              </p:cNvSpPr>
              <p:nvPr/>
            </p:nvSpPr>
            <p:spPr bwMode="auto">
              <a:xfrm>
                <a:off x="2857488" y="4143380"/>
                <a:ext cx="371870" cy="293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12" name="コンテンツ プレースホルダ 2"/>
              <p:cNvSpPr txBox="1">
                <a:spLocks/>
              </p:cNvSpPr>
              <p:nvPr/>
            </p:nvSpPr>
            <p:spPr bwMode="auto">
              <a:xfrm>
                <a:off x="2857488" y="5357775"/>
                <a:ext cx="371870" cy="293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 </a:t>
                </a:r>
              </a:p>
            </p:txBody>
          </p:sp>
          <p:sp>
            <p:nvSpPr>
              <p:cNvPr id="13" name="コンテンツ プレースホルダ 2"/>
              <p:cNvSpPr txBox="1">
                <a:spLocks/>
              </p:cNvSpPr>
              <p:nvPr/>
            </p:nvSpPr>
            <p:spPr bwMode="auto">
              <a:xfrm>
                <a:off x="3786300" y="4786790"/>
                <a:ext cx="328630" cy="291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γ </a:t>
                </a:r>
              </a:p>
            </p:txBody>
          </p:sp>
          <p:sp>
            <p:nvSpPr>
              <p:cNvPr id="14" name="コンテンツ プレースホルダ 2"/>
              <p:cNvSpPr txBox="1">
                <a:spLocks/>
              </p:cNvSpPr>
              <p:nvPr/>
            </p:nvSpPr>
            <p:spPr bwMode="auto">
              <a:xfrm>
                <a:off x="4644197" y="4857531"/>
                <a:ext cx="404734" cy="309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Z </a:t>
                </a:r>
              </a:p>
            </p:txBody>
          </p:sp>
          <p:sp>
            <p:nvSpPr>
              <p:cNvPr id="15" name="コンテンツ プレースホルダ 2"/>
              <p:cNvSpPr txBox="1">
                <a:spLocks/>
              </p:cNvSpPr>
              <p:nvPr/>
            </p:nvSpPr>
            <p:spPr bwMode="auto">
              <a:xfrm>
                <a:off x="5571280" y="4643623"/>
                <a:ext cx="406464" cy="309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16" name="コンテンツ プレースホルダ 2"/>
              <p:cNvSpPr txBox="1">
                <a:spLocks/>
              </p:cNvSpPr>
              <p:nvPr/>
            </p:nvSpPr>
            <p:spPr bwMode="auto">
              <a:xfrm>
                <a:off x="5643924" y="5214607"/>
                <a:ext cx="404734" cy="309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17" name="コンテンツ プレースホルダ 2"/>
              <p:cNvSpPr txBox="1">
                <a:spLocks/>
              </p:cNvSpPr>
              <p:nvPr/>
            </p:nvSpPr>
            <p:spPr bwMode="auto">
              <a:xfrm>
                <a:off x="5429450" y="4143380"/>
                <a:ext cx="371871" cy="293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18" name="コンテンツ プレースホルダ 2"/>
              <p:cNvSpPr txBox="1">
                <a:spLocks/>
              </p:cNvSpPr>
              <p:nvPr/>
            </p:nvSpPr>
            <p:spPr bwMode="auto">
              <a:xfrm>
                <a:off x="5429450" y="5500941"/>
                <a:ext cx="404734" cy="309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+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</p:grpSp>
        <p:sp>
          <p:nvSpPr>
            <p:cNvPr id="9" name="円/楕円 8"/>
            <p:cNvSpPr/>
            <p:nvPr/>
          </p:nvSpPr>
          <p:spPr>
            <a:xfrm>
              <a:off x="2357422" y="3786190"/>
              <a:ext cx="357190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3214678" y="2650037"/>
            <a:ext cx="2500330" cy="1406525"/>
            <a:chOff x="3143240" y="2555868"/>
            <a:chExt cx="2500330" cy="1406525"/>
          </a:xfrm>
        </p:grpSpPr>
        <p:grpSp>
          <p:nvGrpSpPr>
            <p:cNvPr id="20" name="グループ化 53"/>
            <p:cNvGrpSpPr>
              <a:grpSpLocks/>
            </p:cNvGrpSpPr>
            <p:nvPr/>
          </p:nvGrpSpPr>
          <p:grpSpPr bwMode="auto">
            <a:xfrm>
              <a:off x="3143240" y="2555868"/>
              <a:ext cx="2493962" cy="1406525"/>
              <a:chOff x="214282" y="4356590"/>
              <a:chExt cx="3191170" cy="2311522"/>
            </a:xfrm>
          </p:grpSpPr>
          <p:pic>
            <p:nvPicPr>
              <p:cNvPr id="22" name="Picture 13" descr="H:\diagram\WW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8596" y="4429132"/>
                <a:ext cx="2628900" cy="217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コンテンツ プレースホルダ 2"/>
              <p:cNvSpPr txBox="1">
                <a:spLocks/>
              </p:cNvSpPr>
              <p:nvPr/>
            </p:nvSpPr>
            <p:spPr bwMode="auto">
              <a:xfrm>
                <a:off x="214282" y="4714014"/>
                <a:ext cx="404228" cy="310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24" name="コンテンツ プレースホルダ 2"/>
              <p:cNvSpPr txBox="1">
                <a:spLocks/>
              </p:cNvSpPr>
              <p:nvPr/>
            </p:nvSpPr>
            <p:spPr bwMode="auto">
              <a:xfrm>
                <a:off x="214282" y="5927173"/>
                <a:ext cx="404228" cy="310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 </a:t>
                </a:r>
              </a:p>
            </p:txBody>
          </p:sp>
          <p:sp>
            <p:nvSpPr>
              <p:cNvPr id="25" name="コンテンツ プレースホルダ 2"/>
              <p:cNvSpPr txBox="1">
                <a:spLocks/>
              </p:cNvSpPr>
              <p:nvPr/>
            </p:nvSpPr>
            <p:spPr bwMode="auto">
              <a:xfrm>
                <a:off x="1284776" y="5144490"/>
                <a:ext cx="406260" cy="310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Z </a:t>
                </a:r>
              </a:p>
            </p:txBody>
          </p:sp>
          <p:sp>
            <p:nvSpPr>
              <p:cNvPr id="26" name="コンテンツ プレースホルダ 2"/>
              <p:cNvSpPr txBox="1">
                <a:spLocks/>
              </p:cNvSpPr>
              <p:nvPr/>
            </p:nvSpPr>
            <p:spPr bwMode="auto">
              <a:xfrm>
                <a:off x="1784475" y="4927947"/>
                <a:ext cx="357509" cy="310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W </a:t>
                </a:r>
              </a:p>
            </p:txBody>
          </p:sp>
          <p:sp>
            <p:nvSpPr>
              <p:cNvPr id="27" name="コンテンツ プレースホルダ 2"/>
              <p:cNvSpPr txBox="1">
                <a:spLocks/>
              </p:cNvSpPr>
              <p:nvPr/>
            </p:nvSpPr>
            <p:spPr bwMode="auto">
              <a:xfrm>
                <a:off x="1784475" y="5786290"/>
                <a:ext cx="357509" cy="310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W </a:t>
                </a:r>
              </a:p>
            </p:txBody>
          </p:sp>
          <p:sp>
            <p:nvSpPr>
              <p:cNvPr id="28" name="コンテンツ プレースホルダ 2"/>
              <p:cNvSpPr txBox="1">
                <a:spLocks/>
              </p:cNvSpPr>
              <p:nvPr/>
            </p:nvSpPr>
            <p:spPr bwMode="auto">
              <a:xfrm>
                <a:off x="3001224" y="6357647"/>
                <a:ext cx="355477" cy="310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Symbol" pitchFamily="18" charset="2"/>
                    <a:ea typeface="+mn-ea"/>
                    <a:cs typeface="Times New Roman" pitchFamily="18" charset="0"/>
                  </a:rPr>
                  <a:t>n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29" name="コンテンツ プレースホルダ 2"/>
              <p:cNvSpPr txBox="1">
                <a:spLocks/>
              </p:cNvSpPr>
              <p:nvPr/>
            </p:nvSpPr>
            <p:spPr bwMode="auto">
              <a:xfrm>
                <a:off x="3001224" y="5569747"/>
                <a:ext cx="355477" cy="310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l </a:t>
                </a:r>
              </a:p>
            </p:txBody>
          </p:sp>
          <p:sp>
            <p:nvSpPr>
              <p:cNvPr id="30" name="コンテンツ プレースホルダ 2"/>
              <p:cNvSpPr txBox="1">
                <a:spLocks/>
              </p:cNvSpPr>
              <p:nvPr/>
            </p:nvSpPr>
            <p:spPr bwMode="auto">
              <a:xfrm>
                <a:off x="2928097" y="4356590"/>
                <a:ext cx="406260" cy="310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31" name="コンテンツ プレースホルダ 2"/>
              <p:cNvSpPr txBox="1">
                <a:spLocks/>
              </p:cNvSpPr>
              <p:nvPr/>
            </p:nvSpPr>
            <p:spPr bwMode="auto">
              <a:xfrm>
                <a:off x="3001224" y="5144490"/>
                <a:ext cx="404228" cy="310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</p:grpSp>
        <p:sp>
          <p:nvSpPr>
            <p:cNvPr id="21" name="円/楕円 20"/>
            <p:cNvSpPr/>
            <p:nvPr/>
          </p:nvSpPr>
          <p:spPr>
            <a:xfrm>
              <a:off x="5286380" y="3357562"/>
              <a:ext cx="357190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21"/>
          <p:cNvGrpSpPr>
            <a:grpSpLocks/>
          </p:cNvGrpSpPr>
          <p:nvPr/>
        </p:nvGrpSpPr>
        <p:grpSpPr bwMode="auto">
          <a:xfrm>
            <a:off x="6286500" y="2221409"/>
            <a:ext cx="2857500" cy="2071687"/>
            <a:chOff x="2285984" y="4714884"/>
            <a:chExt cx="2428892" cy="2000285"/>
          </a:xfrm>
        </p:grpSpPr>
        <p:pic>
          <p:nvPicPr>
            <p:cNvPr id="33" name="Picture 9" descr="H:\diagram\ZH_ZDD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85984" y="4929198"/>
              <a:ext cx="1944711" cy="165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コンテンツ プレースホルダ 2"/>
            <p:cNvSpPr txBox="1">
              <a:spLocks/>
            </p:cNvSpPr>
            <p:nvPr/>
          </p:nvSpPr>
          <p:spPr bwMode="auto">
            <a:xfrm>
              <a:off x="3357395" y="5144064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35" name="コンテンツ プレースホルダ 2"/>
            <p:cNvSpPr txBox="1">
              <a:spLocks/>
            </p:cNvSpPr>
            <p:nvPr/>
          </p:nvSpPr>
          <p:spPr bwMode="auto">
            <a:xfrm>
              <a:off x="2285984" y="6072932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6" name="コンテンツ プレースホルダ 2"/>
            <p:cNvSpPr txBox="1">
              <a:spLocks/>
            </p:cNvSpPr>
            <p:nvPr/>
          </p:nvSpPr>
          <p:spPr bwMode="auto">
            <a:xfrm>
              <a:off x="2858123" y="5357121"/>
              <a:ext cx="499272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Z* </a:t>
              </a:r>
            </a:p>
          </p:txBody>
        </p:sp>
        <p:sp>
          <p:nvSpPr>
            <p:cNvPr id="37" name="コンテンツ プレースホルダ 2"/>
            <p:cNvSpPr txBox="1">
              <a:spLocks/>
            </p:cNvSpPr>
            <p:nvPr/>
          </p:nvSpPr>
          <p:spPr bwMode="auto">
            <a:xfrm>
              <a:off x="2366947" y="5153261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8" name="コンテンツ プレースホルダ 2"/>
            <p:cNvSpPr txBox="1">
              <a:spLocks/>
            </p:cNvSpPr>
            <p:nvPr/>
          </p:nvSpPr>
          <p:spPr bwMode="auto">
            <a:xfrm>
              <a:off x="3357395" y="5928850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H </a:t>
              </a:r>
            </a:p>
          </p:txBody>
        </p:sp>
        <p:sp>
          <p:nvSpPr>
            <p:cNvPr id="39" name="コンテンツ プレースホルダ 2"/>
            <p:cNvSpPr txBox="1">
              <a:spLocks/>
            </p:cNvSpPr>
            <p:nvPr/>
          </p:nvSpPr>
          <p:spPr bwMode="auto">
            <a:xfrm>
              <a:off x="4142737" y="5714260"/>
              <a:ext cx="572139" cy="358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DM </a:t>
              </a:r>
            </a:p>
          </p:txBody>
        </p:sp>
        <p:sp>
          <p:nvSpPr>
            <p:cNvPr id="40" name="コンテンツ プレースホルダ 2"/>
            <p:cNvSpPr txBox="1">
              <a:spLocks/>
            </p:cNvSpPr>
            <p:nvPr/>
          </p:nvSpPr>
          <p:spPr bwMode="auto">
            <a:xfrm>
              <a:off x="4142737" y="6430071"/>
              <a:ext cx="572139" cy="285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DM </a:t>
              </a:r>
            </a:p>
          </p:txBody>
        </p:sp>
        <p:sp>
          <p:nvSpPr>
            <p:cNvPr id="41" name="コンテンツ プレースホルダ 2"/>
            <p:cNvSpPr txBox="1">
              <a:spLocks/>
            </p:cNvSpPr>
            <p:nvPr/>
          </p:nvSpPr>
          <p:spPr bwMode="auto">
            <a:xfrm>
              <a:off x="4142737" y="4714884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42" name="コンテンツ プレースホルダ 2"/>
            <p:cNvSpPr txBox="1">
              <a:spLocks/>
            </p:cNvSpPr>
            <p:nvPr/>
          </p:nvSpPr>
          <p:spPr bwMode="auto">
            <a:xfrm>
              <a:off x="4142737" y="5357121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341312" y="4221867"/>
            <a:ext cx="2714612" cy="2498721"/>
            <a:chOff x="0" y="4071918"/>
            <a:chExt cx="3000364" cy="2786082"/>
          </a:xfrm>
        </p:grpSpPr>
        <p:pic>
          <p:nvPicPr>
            <p:cNvPr id="44" name="Picture 2" descr="C:\Users\hoge\Desktop\山本アブストラクト\paper\il_picture\il_eez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4071918"/>
              <a:ext cx="3000364" cy="2786082"/>
            </a:xfrm>
            <a:prstGeom prst="rect">
              <a:avLst/>
            </a:prstGeom>
            <a:noFill/>
          </p:spPr>
        </p:pic>
        <p:sp>
          <p:nvSpPr>
            <p:cNvPr id="45" name="正方形/長方形 44"/>
            <p:cNvSpPr/>
            <p:nvPr/>
          </p:nvSpPr>
          <p:spPr bwMode="auto">
            <a:xfrm>
              <a:off x="857224" y="4071942"/>
              <a:ext cx="1152525" cy="2873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ja-JP" dirty="0" err="1" smtClean="0">
                  <a:solidFill>
                    <a:schemeClr val="tx1"/>
                  </a:solidFill>
                </a:rPr>
                <a:t>eeZ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3295567" y="4280204"/>
            <a:ext cx="2581276" cy="2516354"/>
            <a:chOff x="3071802" y="4071918"/>
            <a:chExt cx="3000364" cy="2786082"/>
          </a:xfrm>
        </p:grpSpPr>
        <p:pic>
          <p:nvPicPr>
            <p:cNvPr id="47" name="Picture 5" descr="C:\Users\hoge\Desktop\山本アブストラクト\paper\il_picture\il_ww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71802" y="4071918"/>
              <a:ext cx="3000364" cy="2786082"/>
            </a:xfrm>
            <a:prstGeom prst="rect">
              <a:avLst/>
            </a:prstGeom>
            <a:noFill/>
          </p:spPr>
        </p:pic>
        <p:sp>
          <p:nvSpPr>
            <p:cNvPr id="48" name="正方形/長方形 47"/>
            <p:cNvSpPr/>
            <p:nvPr/>
          </p:nvSpPr>
          <p:spPr bwMode="auto">
            <a:xfrm>
              <a:off x="3929058" y="4071942"/>
              <a:ext cx="1152525" cy="2873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ja-JP" dirty="0" smtClean="0">
                  <a:solidFill>
                    <a:schemeClr val="tx1"/>
                  </a:solidFill>
                </a:rPr>
                <a:t>WW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6143636" y="4335394"/>
            <a:ext cx="2579676" cy="2405974"/>
            <a:chOff x="6143636" y="4071918"/>
            <a:chExt cx="3000364" cy="2786082"/>
          </a:xfrm>
        </p:grpSpPr>
        <p:pic>
          <p:nvPicPr>
            <p:cNvPr id="50" name="Picture 7" descr="C:\Users\hoge\Desktop\山本アブストラクト\paper\il_picture\il_sig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143636" y="4071918"/>
              <a:ext cx="3000364" cy="2786082"/>
            </a:xfrm>
            <a:prstGeom prst="rect">
              <a:avLst/>
            </a:prstGeom>
            <a:noFill/>
          </p:spPr>
        </p:pic>
        <p:sp>
          <p:nvSpPr>
            <p:cNvPr id="51" name="正方形/長方形 50"/>
            <p:cNvSpPr/>
            <p:nvPr/>
          </p:nvSpPr>
          <p:spPr bwMode="auto">
            <a:xfrm>
              <a:off x="7072330" y="4071942"/>
              <a:ext cx="1152525" cy="2873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ja-JP" dirty="0" smtClean="0">
                  <a:solidFill>
                    <a:schemeClr val="tx1"/>
                  </a:solidFill>
                </a:rPr>
                <a:t>signal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2" name="コンテンツ プレースホルダ 2"/>
          <p:cNvSpPr txBox="1">
            <a:spLocks/>
          </p:cNvSpPr>
          <p:nvPr/>
        </p:nvSpPr>
        <p:spPr bwMode="auto">
          <a:xfrm>
            <a:off x="6804248" y="2495746"/>
            <a:ext cx="10001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2770" indent="-342770">
              <a:spcBef>
                <a:spcPct val="20000"/>
              </a:spcBef>
              <a:defRPr/>
            </a:pPr>
            <a:r>
              <a:rPr lang="en-US" altLang="ja-JP" sz="2000" dirty="0" smtClean="0">
                <a:latin typeface="Times New Roman" pitchFamily="18" charset="0"/>
                <a:ea typeface="+mn-ea"/>
                <a:cs typeface="Times New Roman" pitchFamily="18" charset="0"/>
              </a:rPr>
              <a:t>signal</a:t>
            </a:r>
            <a:endParaRPr lang="en-US" altLang="ja-JP" sz="20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 bwMode="auto">
          <a:xfrm>
            <a:off x="3929058" y="2567754"/>
            <a:ext cx="7858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2770" indent="-342770">
              <a:spcBef>
                <a:spcPct val="20000"/>
              </a:spcBef>
              <a:defRPr/>
            </a:pP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WW</a:t>
            </a:r>
            <a:endParaRPr lang="en-US" altLang="ja-JP" sz="20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3" name="日付プレースホルダー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54" name="フッター プレースホルダー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55" name="スライド番号プレースホルダー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0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 Forward Going Electrons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Since no forward detectors in the </a:t>
            </a:r>
            <a:r>
              <a:rPr kumimoji="1" lang="en-US" altLang="ja-JP" sz="2400" dirty="0" err="1" smtClean="0"/>
              <a:t>QuickSim</a:t>
            </a:r>
            <a:r>
              <a:rPr kumimoji="1" lang="en-US" altLang="ja-JP" sz="2400" dirty="0" smtClean="0"/>
              <a:t>, we look at generator information.</a:t>
            </a:r>
          </a:p>
          <a:p>
            <a:pPr lvl="1"/>
            <a:r>
              <a:rPr lang="en-US" altLang="ja-JP" sz="2000" dirty="0" smtClean="0"/>
              <a:t>Electron with energy &gt; 5GeV</a:t>
            </a:r>
          </a:p>
          <a:p>
            <a:pPr lvl="1"/>
            <a:r>
              <a:rPr lang="en-US" altLang="ja-JP" sz="2000" dirty="0" smtClean="0"/>
              <a:t>Electron within </a:t>
            </a:r>
            <a:r>
              <a:rPr lang="en-US" altLang="ja-JP" sz="2000" dirty="0" err="1" smtClean="0"/>
              <a:t>FCal</a:t>
            </a:r>
            <a:r>
              <a:rPr lang="en-US" altLang="ja-JP" sz="2000" dirty="0" smtClean="0"/>
              <a:t> acceptance, 0</a:t>
            </a:r>
            <a:r>
              <a:rPr kumimoji="1" lang="en-US" altLang="ja-JP" sz="2000" dirty="0" smtClean="0"/>
              <a:t>.98 &lt; |</a:t>
            </a:r>
            <a:r>
              <a:rPr kumimoji="1" lang="en-US" altLang="ja-JP" sz="2000" dirty="0" err="1" smtClean="0"/>
              <a:t>cosq</a:t>
            </a:r>
            <a:r>
              <a:rPr kumimoji="1" lang="en-US" altLang="ja-JP" sz="2000" dirty="0" smtClean="0"/>
              <a:t>| &lt; 0.9999875</a:t>
            </a:r>
          </a:p>
        </p:txBody>
      </p:sp>
      <p:pic>
        <p:nvPicPr>
          <p:cNvPr id="4" name="Picture 2" descr="C:\Users\hoge\Desktop\山本アブストラクト\paper\fp_picture\fp_eez.jpg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08" y="4509120"/>
            <a:ext cx="2557692" cy="2376263"/>
          </a:xfrm>
          <a:prstGeom prst="rect">
            <a:avLst/>
          </a:prstGeom>
          <a:noFill/>
        </p:spPr>
      </p:pic>
      <p:pic>
        <p:nvPicPr>
          <p:cNvPr id="5" name="Picture 3" descr="C:\Users\hoge\Desktop\山本アブストラクト\paper\fp_picture\fp_en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3134" y="4509120"/>
            <a:ext cx="2559026" cy="2376264"/>
          </a:xfrm>
          <a:prstGeom prst="rect">
            <a:avLst/>
          </a:prstGeom>
          <a:noFill/>
        </p:spPr>
      </p:pic>
      <p:pic>
        <p:nvPicPr>
          <p:cNvPr id="6" name="Picture 7" descr="C:\Users\hoge\Desktop\山本アブストラクト\paper\fp_picture\fp_s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401399"/>
            <a:ext cx="2675032" cy="2483984"/>
          </a:xfrm>
          <a:prstGeom prst="rect">
            <a:avLst/>
          </a:prstGeom>
          <a:noFill/>
        </p:spPr>
      </p:pic>
      <p:sp>
        <p:nvSpPr>
          <p:cNvPr id="7" name="コンテンツ プレースホルダ 2"/>
          <p:cNvSpPr txBox="1">
            <a:spLocks/>
          </p:cNvSpPr>
          <p:nvPr/>
        </p:nvSpPr>
        <p:spPr bwMode="auto">
          <a:xfrm>
            <a:off x="0" y="2027601"/>
            <a:ext cx="9144000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2770" indent="-342770">
              <a:spcBef>
                <a:spcPct val="20000"/>
              </a:spcBef>
              <a:defRPr/>
            </a:pPr>
            <a:r>
              <a:rPr lang="ja-JP" altLang="en-US" sz="2000" dirty="0">
                <a:latin typeface="Times New Roman" pitchFamily="18" charset="0"/>
                <a:cs typeface="Times New Roman" pitchFamily="18" charset="0"/>
              </a:rPr>
              <a:t>　</a:t>
            </a:r>
            <a:endParaRPr lang="en-US" altLang="ja-JP" sz="20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770" indent="-342770">
              <a:spcBef>
                <a:spcPct val="20000"/>
              </a:spcBef>
              <a:defRPr/>
            </a:pPr>
            <a:endParaRPr lang="en-US" altLang="ja-JP" sz="20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770" indent="-342770">
              <a:spcBef>
                <a:spcPct val="20000"/>
              </a:spcBef>
              <a:defRPr/>
            </a:pPr>
            <a:endParaRPr lang="en-US" altLang="ja-JP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グループ化 21"/>
          <p:cNvGrpSpPr>
            <a:grpSpLocks/>
          </p:cNvGrpSpPr>
          <p:nvPr/>
        </p:nvGrpSpPr>
        <p:grpSpPr bwMode="auto">
          <a:xfrm>
            <a:off x="6274246" y="2578003"/>
            <a:ext cx="2762250" cy="1571077"/>
            <a:chOff x="2285984" y="4714884"/>
            <a:chExt cx="2428892" cy="2000285"/>
          </a:xfrm>
        </p:grpSpPr>
        <p:pic>
          <p:nvPicPr>
            <p:cNvPr id="9" name="Picture 9" descr="H:\diagram\ZH_ZDD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5984" y="4929198"/>
              <a:ext cx="1944711" cy="165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コンテンツ プレースホルダ 2"/>
            <p:cNvSpPr txBox="1">
              <a:spLocks/>
            </p:cNvSpPr>
            <p:nvPr/>
          </p:nvSpPr>
          <p:spPr bwMode="auto">
            <a:xfrm>
              <a:off x="3357395" y="5144064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1" name="コンテンツ プレースホルダ 2"/>
            <p:cNvSpPr txBox="1">
              <a:spLocks/>
            </p:cNvSpPr>
            <p:nvPr/>
          </p:nvSpPr>
          <p:spPr bwMode="auto">
            <a:xfrm>
              <a:off x="2285984" y="6072932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" name="コンテンツ プレースホルダ 2"/>
            <p:cNvSpPr txBox="1">
              <a:spLocks/>
            </p:cNvSpPr>
            <p:nvPr/>
          </p:nvSpPr>
          <p:spPr bwMode="auto">
            <a:xfrm>
              <a:off x="2858123" y="5357121"/>
              <a:ext cx="499272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Z* </a:t>
              </a:r>
            </a:p>
          </p:txBody>
        </p:sp>
        <p:sp>
          <p:nvSpPr>
            <p:cNvPr id="13" name="コンテンツ プレースホルダ 2"/>
            <p:cNvSpPr txBox="1">
              <a:spLocks/>
            </p:cNvSpPr>
            <p:nvPr/>
          </p:nvSpPr>
          <p:spPr bwMode="auto">
            <a:xfrm>
              <a:off x="2366947" y="5153261"/>
              <a:ext cx="429104" cy="427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4" name="コンテンツ プレースホルダ 2"/>
            <p:cNvSpPr txBox="1">
              <a:spLocks/>
            </p:cNvSpPr>
            <p:nvPr/>
          </p:nvSpPr>
          <p:spPr bwMode="auto">
            <a:xfrm>
              <a:off x="3357395" y="5928850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H </a:t>
              </a:r>
            </a:p>
          </p:txBody>
        </p:sp>
        <p:sp>
          <p:nvSpPr>
            <p:cNvPr id="15" name="コンテンツ プレースホルダ 2"/>
            <p:cNvSpPr txBox="1">
              <a:spLocks/>
            </p:cNvSpPr>
            <p:nvPr/>
          </p:nvSpPr>
          <p:spPr bwMode="auto">
            <a:xfrm>
              <a:off x="4142737" y="5714260"/>
              <a:ext cx="572139" cy="358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DM </a:t>
              </a:r>
            </a:p>
          </p:txBody>
        </p:sp>
        <p:sp>
          <p:nvSpPr>
            <p:cNvPr id="16" name="コンテンツ プレースホルダ 2"/>
            <p:cNvSpPr txBox="1">
              <a:spLocks/>
            </p:cNvSpPr>
            <p:nvPr/>
          </p:nvSpPr>
          <p:spPr bwMode="auto">
            <a:xfrm>
              <a:off x="4142737" y="6430071"/>
              <a:ext cx="572139" cy="285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DM </a:t>
              </a:r>
            </a:p>
          </p:txBody>
        </p:sp>
        <p:sp>
          <p:nvSpPr>
            <p:cNvPr id="17" name="コンテンツ プレースホルダ 2"/>
            <p:cNvSpPr txBox="1">
              <a:spLocks/>
            </p:cNvSpPr>
            <p:nvPr/>
          </p:nvSpPr>
          <p:spPr bwMode="auto">
            <a:xfrm>
              <a:off x="4142737" y="4714884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8" name="コンテンツ プレースホルダ 2"/>
            <p:cNvSpPr txBox="1">
              <a:spLocks/>
            </p:cNvSpPr>
            <p:nvPr/>
          </p:nvSpPr>
          <p:spPr bwMode="auto">
            <a:xfrm>
              <a:off x="4142737" y="5357121"/>
              <a:ext cx="429104" cy="429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sp>
        <p:nvSpPr>
          <p:cNvPr id="19" name="正方形/長方形 18"/>
          <p:cNvSpPr/>
          <p:nvPr/>
        </p:nvSpPr>
        <p:spPr bwMode="auto">
          <a:xfrm>
            <a:off x="1178831" y="4120560"/>
            <a:ext cx="1152525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  </a:t>
            </a:r>
            <a:r>
              <a:rPr lang="en-US" altLang="ja-JP" dirty="0" err="1">
                <a:solidFill>
                  <a:schemeClr val="tx1"/>
                </a:solidFill>
              </a:rPr>
              <a:t>eeZ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143372" y="4099302"/>
            <a:ext cx="1152525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  </a:t>
            </a:r>
            <a:r>
              <a:rPr lang="en-US" altLang="ja-JP" dirty="0" err="1">
                <a:solidFill>
                  <a:schemeClr val="tx1"/>
                </a:solidFill>
              </a:rPr>
              <a:t>e</a:t>
            </a:r>
            <a:r>
              <a:rPr lang="en-US" altLang="ja-JP" dirty="0" err="1">
                <a:solidFill>
                  <a:schemeClr val="tx1"/>
                </a:solidFill>
                <a:latin typeface="Symbol" pitchFamily="18" charset="2"/>
              </a:rPr>
              <a:t>n</a:t>
            </a:r>
            <a:r>
              <a:rPr lang="en-US" altLang="ja-JP" dirty="0" err="1">
                <a:solidFill>
                  <a:schemeClr val="tx1"/>
                </a:solidFill>
              </a:rPr>
              <a:t>W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7072330" y="4099302"/>
            <a:ext cx="1152525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signal</a:t>
            </a:r>
            <a:endParaRPr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0" y="2637905"/>
            <a:ext cx="2928955" cy="1367159"/>
            <a:chOff x="0" y="2500306"/>
            <a:chExt cx="2928955" cy="1367159"/>
          </a:xfrm>
        </p:grpSpPr>
        <p:grpSp>
          <p:nvGrpSpPr>
            <p:cNvPr id="23" name="グループ化 74"/>
            <p:cNvGrpSpPr>
              <a:grpSpLocks/>
            </p:cNvGrpSpPr>
            <p:nvPr/>
          </p:nvGrpSpPr>
          <p:grpSpPr bwMode="auto">
            <a:xfrm>
              <a:off x="0" y="2500306"/>
              <a:ext cx="2928955" cy="1367159"/>
              <a:chOff x="2857488" y="4142565"/>
              <a:chExt cx="3191170" cy="1668291"/>
            </a:xfrm>
          </p:grpSpPr>
          <p:pic>
            <p:nvPicPr>
              <p:cNvPr id="26" name="Picture 15" descr="H:\diagram\eeZ.jp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00364" y="4357694"/>
                <a:ext cx="2790825" cy="1266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コンテンツ プレースホルダ 2"/>
              <p:cNvSpPr txBox="1">
                <a:spLocks/>
              </p:cNvSpPr>
              <p:nvPr/>
            </p:nvSpPr>
            <p:spPr bwMode="auto">
              <a:xfrm>
                <a:off x="2857488" y="4142565"/>
                <a:ext cx="371459" cy="29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28" name="コンテンツ プレースホルダ 2"/>
              <p:cNvSpPr txBox="1">
                <a:spLocks/>
              </p:cNvSpPr>
              <p:nvPr/>
            </p:nvSpPr>
            <p:spPr bwMode="auto">
              <a:xfrm>
                <a:off x="2857488" y="5358553"/>
                <a:ext cx="371459" cy="293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 </a:t>
                </a:r>
              </a:p>
            </p:txBody>
          </p:sp>
          <p:sp>
            <p:nvSpPr>
              <p:cNvPr id="29" name="コンテンツ プレースホルダ 2"/>
              <p:cNvSpPr txBox="1">
                <a:spLocks/>
              </p:cNvSpPr>
              <p:nvPr/>
            </p:nvSpPr>
            <p:spPr bwMode="auto">
              <a:xfrm>
                <a:off x="3786135" y="4785788"/>
                <a:ext cx="329248" cy="290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γ </a:t>
                </a:r>
              </a:p>
            </p:txBody>
          </p:sp>
          <p:sp>
            <p:nvSpPr>
              <p:cNvPr id="30" name="コンテンツ プレースホルダ 2"/>
              <p:cNvSpPr txBox="1">
                <a:spLocks/>
              </p:cNvSpPr>
              <p:nvPr/>
            </p:nvSpPr>
            <p:spPr bwMode="auto">
              <a:xfrm>
                <a:off x="4645135" y="4856248"/>
                <a:ext cx="403117" cy="311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Z </a:t>
                </a:r>
              </a:p>
            </p:txBody>
          </p:sp>
          <p:sp>
            <p:nvSpPr>
              <p:cNvPr id="31" name="コンテンツ プレースホルダ 2"/>
              <p:cNvSpPr txBox="1">
                <a:spLocks/>
              </p:cNvSpPr>
              <p:nvPr/>
            </p:nvSpPr>
            <p:spPr bwMode="auto">
              <a:xfrm>
                <a:off x="5571671" y="4642598"/>
                <a:ext cx="405228" cy="311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32" name="コンテンツ プレースホルダ 2"/>
              <p:cNvSpPr txBox="1">
                <a:spLocks/>
              </p:cNvSpPr>
              <p:nvPr/>
            </p:nvSpPr>
            <p:spPr bwMode="auto">
              <a:xfrm>
                <a:off x="5643430" y="5215363"/>
                <a:ext cx="405228" cy="309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33" name="コンテンツ プレースホルダ 2"/>
              <p:cNvSpPr txBox="1">
                <a:spLocks/>
              </p:cNvSpPr>
              <p:nvPr/>
            </p:nvSpPr>
            <p:spPr bwMode="auto">
              <a:xfrm>
                <a:off x="5430264" y="4142565"/>
                <a:ext cx="371459" cy="29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34" name="コンテンツ プレースホルダ 2"/>
              <p:cNvSpPr txBox="1">
                <a:spLocks/>
              </p:cNvSpPr>
              <p:nvPr/>
            </p:nvSpPr>
            <p:spPr bwMode="auto">
              <a:xfrm>
                <a:off x="5430264" y="5501745"/>
                <a:ext cx="403117" cy="309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+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</p:grpSp>
        <p:sp>
          <p:nvSpPr>
            <p:cNvPr id="24" name="円/楕円 23"/>
            <p:cNvSpPr/>
            <p:nvPr/>
          </p:nvSpPr>
          <p:spPr>
            <a:xfrm>
              <a:off x="2357422" y="2571744"/>
              <a:ext cx="285752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3419872" y="2586177"/>
            <a:ext cx="2738160" cy="1490895"/>
            <a:chOff x="3286116" y="2285992"/>
            <a:chExt cx="3000365" cy="1643074"/>
          </a:xfrm>
        </p:grpSpPr>
        <p:grpSp>
          <p:nvGrpSpPr>
            <p:cNvPr id="36" name="グループ化 64"/>
            <p:cNvGrpSpPr>
              <a:grpSpLocks/>
            </p:cNvGrpSpPr>
            <p:nvPr/>
          </p:nvGrpSpPr>
          <p:grpSpPr bwMode="auto">
            <a:xfrm>
              <a:off x="3286116" y="2285992"/>
              <a:ext cx="3000365" cy="1643074"/>
              <a:chOff x="0" y="4071942"/>
              <a:chExt cx="3262576" cy="1667476"/>
            </a:xfrm>
          </p:grpSpPr>
          <p:pic>
            <p:nvPicPr>
              <p:cNvPr id="38" name="Picture 14" descr="H:\diagram\enW.jpg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4357694"/>
                <a:ext cx="2933700" cy="1257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コンテンツ プレースホルダ 2"/>
              <p:cNvSpPr txBox="1">
                <a:spLocks/>
              </p:cNvSpPr>
              <p:nvPr/>
            </p:nvSpPr>
            <p:spPr bwMode="auto">
              <a:xfrm>
                <a:off x="0" y="4071942"/>
                <a:ext cx="405553" cy="308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0" name="コンテンツ プレースホルダ 2"/>
              <p:cNvSpPr txBox="1">
                <a:spLocks/>
              </p:cNvSpPr>
              <p:nvPr/>
            </p:nvSpPr>
            <p:spPr bwMode="auto">
              <a:xfrm>
                <a:off x="0" y="5430541"/>
                <a:ext cx="405553" cy="308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+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1" name="コンテンツ プレースホルダ 2"/>
              <p:cNvSpPr txBox="1">
                <a:spLocks/>
              </p:cNvSpPr>
              <p:nvPr/>
            </p:nvSpPr>
            <p:spPr bwMode="auto">
              <a:xfrm>
                <a:off x="1787657" y="4643250"/>
                <a:ext cx="403534" cy="308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W </a:t>
                </a:r>
              </a:p>
            </p:txBody>
          </p:sp>
          <p:sp>
            <p:nvSpPr>
              <p:cNvPr id="42" name="コンテンツ プレースホルダ 2"/>
              <p:cNvSpPr txBox="1">
                <a:spLocks/>
              </p:cNvSpPr>
              <p:nvPr/>
            </p:nvSpPr>
            <p:spPr bwMode="auto">
              <a:xfrm>
                <a:off x="1428512" y="5072893"/>
                <a:ext cx="405553" cy="308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W </a:t>
                </a:r>
              </a:p>
            </p:txBody>
          </p:sp>
          <p:sp>
            <p:nvSpPr>
              <p:cNvPr id="43" name="コンテンツ プレースホルダ 2"/>
              <p:cNvSpPr txBox="1">
                <a:spLocks/>
              </p:cNvSpPr>
              <p:nvPr/>
            </p:nvSpPr>
            <p:spPr bwMode="auto">
              <a:xfrm>
                <a:off x="1428512" y="4499262"/>
                <a:ext cx="359146" cy="31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γ </a:t>
                </a:r>
              </a:p>
            </p:txBody>
          </p:sp>
          <p:sp>
            <p:nvSpPr>
              <p:cNvPr id="44" name="コンテンツ プレースホルダ 2"/>
              <p:cNvSpPr txBox="1">
                <a:spLocks/>
              </p:cNvSpPr>
              <p:nvPr/>
            </p:nvSpPr>
            <p:spPr bwMode="auto">
              <a:xfrm>
                <a:off x="2429277" y="4215930"/>
                <a:ext cx="355110" cy="308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e</a:t>
                </a:r>
                <a:r>
                  <a:rPr lang="en-US" altLang="ja-JP" baseline="30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-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5" name="コンテンツ プレースホルダ 2"/>
              <p:cNvSpPr txBox="1">
                <a:spLocks/>
              </p:cNvSpPr>
              <p:nvPr/>
            </p:nvSpPr>
            <p:spPr bwMode="auto">
              <a:xfrm>
                <a:off x="2429277" y="5430541"/>
                <a:ext cx="355110" cy="308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Symbol" pitchFamily="18" charset="2"/>
                    <a:ea typeface="+mn-ea"/>
                    <a:cs typeface="Times New Roman" pitchFamily="18" charset="0"/>
                  </a:rPr>
                  <a:t>n</a:t>
                </a: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6" name="コンテンツ プレースホルダ 2"/>
              <p:cNvSpPr txBox="1">
                <a:spLocks/>
              </p:cNvSpPr>
              <p:nvPr/>
            </p:nvSpPr>
            <p:spPr bwMode="auto">
              <a:xfrm>
                <a:off x="2857023" y="4499262"/>
                <a:ext cx="405553" cy="31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  <p:sp>
            <p:nvSpPr>
              <p:cNvPr id="47" name="コンテンツ プレースホルダ 2"/>
              <p:cNvSpPr txBox="1">
                <a:spLocks/>
              </p:cNvSpPr>
              <p:nvPr/>
            </p:nvSpPr>
            <p:spPr bwMode="auto">
              <a:xfrm>
                <a:off x="2857023" y="5072893"/>
                <a:ext cx="405553" cy="308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770" indent="-342770">
                  <a:spcBef>
                    <a:spcPct val="20000"/>
                  </a:spcBef>
                  <a:defRPr/>
                </a:pPr>
                <a:r>
                  <a:rPr lang="en-US" altLang="ja-JP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q </a:t>
                </a:r>
              </a:p>
            </p:txBody>
          </p:sp>
        </p:grpSp>
        <p:sp>
          <p:nvSpPr>
            <p:cNvPr id="37" name="円/楕円 36"/>
            <p:cNvSpPr/>
            <p:nvPr/>
          </p:nvSpPr>
          <p:spPr>
            <a:xfrm>
              <a:off x="5500694" y="2500306"/>
              <a:ext cx="285752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48" name="フッター プレースホルダー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49" name="スライド番号プレースホルダー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2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mass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To suppress backgrounds having W in final states</a:t>
            </a:r>
          </a:p>
          <a:p>
            <a:pPr lvl="1"/>
            <a:r>
              <a:rPr lang="en-US" altLang="ja-JP" sz="2000" dirty="0" smtClean="0"/>
              <a:t>83 GeV 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100GeV</a:t>
            </a:r>
            <a:endParaRPr kumimoji="1" lang="ja-JP" altLang="en-US" sz="2000" dirty="0"/>
          </a:p>
        </p:txBody>
      </p:sp>
      <p:pic>
        <p:nvPicPr>
          <p:cNvPr id="4" name="Picture 1" descr="C:\Users\hoge\Documents\ww_m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1446" y="2330403"/>
            <a:ext cx="2428010" cy="2250725"/>
          </a:xfrm>
          <a:prstGeom prst="rect">
            <a:avLst/>
          </a:prstGeom>
          <a:noFill/>
        </p:spPr>
      </p:pic>
      <p:pic>
        <p:nvPicPr>
          <p:cNvPr id="5" name="Picture 2" descr="C:\Users\hoge\Desktop\山本アブストラクト\paper\mass_picture\mass_ee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1842" y="4575984"/>
            <a:ext cx="2428487" cy="2255048"/>
          </a:xfrm>
          <a:prstGeom prst="rect">
            <a:avLst/>
          </a:prstGeom>
          <a:noFill/>
        </p:spPr>
      </p:pic>
      <p:pic>
        <p:nvPicPr>
          <p:cNvPr id="6" name="Picture 4" descr="C:\Users\hoge\Desktop\山本アブストラクト\paper\mass_picture\mass_nn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5170" y="2326080"/>
            <a:ext cx="2350966" cy="2183040"/>
          </a:xfrm>
          <a:prstGeom prst="rect">
            <a:avLst/>
          </a:prstGeom>
          <a:noFill/>
        </p:spPr>
      </p:pic>
      <p:pic>
        <p:nvPicPr>
          <p:cNvPr id="7" name="Picture 5" descr="C:\Users\hoge\Desktop\山本アブストラクト\paper\mass_picture\mass_s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61446" y="4575984"/>
            <a:ext cx="2487018" cy="2309399"/>
          </a:xfrm>
          <a:prstGeom prst="rect">
            <a:avLst/>
          </a:prstGeom>
          <a:noFill/>
        </p:spPr>
      </p:pic>
      <p:pic>
        <p:nvPicPr>
          <p:cNvPr id="8" name="Picture 6" descr="C:\Users\hoge\Desktop\山本アブストラクト\paper\mass_picture\mass_enw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552" y="4600848"/>
            <a:ext cx="2436302" cy="2262305"/>
          </a:xfrm>
          <a:prstGeom prst="rect">
            <a:avLst/>
          </a:prstGeom>
          <a:noFill/>
        </p:spPr>
      </p:pic>
      <p:pic>
        <p:nvPicPr>
          <p:cNvPr id="9" name="Picture 7" descr="C:\Users\hoge\Desktop\山本アブストラクト\paper\mass_picture\mass_zz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3077" y="2301005"/>
            <a:ext cx="2362739" cy="2193971"/>
          </a:xfrm>
          <a:prstGeom prst="rect">
            <a:avLst/>
          </a:prstGeom>
          <a:noFill/>
        </p:spPr>
      </p:pic>
      <p:sp>
        <p:nvSpPr>
          <p:cNvPr id="10" name="正方形/長方形 9"/>
          <p:cNvSpPr/>
          <p:nvPr/>
        </p:nvSpPr>
        <p:spPr bwMode="auto">
          <a:xfrm>
            <a:off x="1509313" y="2770209"/>
            <a:ext cx="1227507" cy="260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ZZ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7341514" y="5255648"/>
            <a:ext cx="1222378" cy="260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b="1" dirty="0" smtClean="0">
                <a:solidFill>
                  <a:schemeClr val="tx1"/>
                </a:solidFill>
              </a:rPr>
              <a:t>signal</a:t>
            </a:r>
            <a:endParaRPr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474694" y="2699571"/>
            <a:ext cx="1152525" cy="260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 smtClean="0">
                <a:solidFill>
                  <a:schemeClr val="tx1"/>
                </a:solidFill>
                <a:latin typeface="Symbol" pitchFamily="18" charset="2"/>
              </a:rPr>
              <a:t>nn</a:t>
            </a:r>
            <a:r>
              <a:rPr lang="en-US" altLang="ja-JP" dirty="0" err="1" smtClean="0">
                <a:solidFill>
                  <a:schemeClr val="tx1"/>
                </a:solidFill>
              </a:rPr>
              <a:t>Z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7243212" y="2736602"/>
            <a:ext cx="1152525" cy="260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WW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1623861" y="5229200"/>
            <a:ext cx="1152525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 smtClean="0">
                <a:solidFill>
                  <a:schemeClr val="tx1"/>
                </a:solidFill>
              </a:rPr>
              <a:t>e</a:t>
            </a:r>
            <a:r>
              <a:rPr lang="en-US" altLang="ja-JP" dirty="0" err="1" smtClean="0">
                <a:solidFill>
                  <a:schemeClr val="tx1"/>
                </a:solidFill>
                <a:latin typeface="Symbol" pitchFamily="18" charset="2"/>
              </a:rPr>
              <a:t>n</a:t>
            </a:r>
            <a:r>
              <a:rPr lang="en-US" altLang="ja-JP" dirty="0" err="1" smtClean="0">
                <a:solidFill>
                  <a:schemeClr val="tx1"/>
                </a:solidFill>
              </a:rPr>
              <a:t>W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427984" y="5229199"/>
            <a:ext cx="1152525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 smtClean="0">
                <a:solidFill>
                  <a:schemeClr val="tx1"/>
                </a:solidFill>
              </a:rPr>
              <a:t>eeZ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9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Variables for Likelihood Ratio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40"/>
          <p:cNvSpPr txBox="1">
            <a:spLocks noChangeArrowheads="1"/>
          </p:cNvSpPr>
          <p:nvPr/>
        </p:nvSpPr>
        <p:spPr bwMode="auto">
          <a:xfrm>
            <a:off x="857224" y="6817389"/>
            <a:ext cx="1142980" cy="33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dirty="0" err="1" smtClean="0">
                <a:latin typeface="Times New Roman" pitchFamily="18" charset="0"/>
                <a:cs typeface="Times New Roman" pitchFamily="18" charset="0"/>
              </a:rPr>
              <a:t>Zmass</a:t>
            </a:r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 bwMode="auto">
          <a:xfrm>
            <a:off x="0" y="4602811"/>
            <a:ext cx="21431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1313" indent="-341313">
              <a:spcBef>
                <a:spcPct val="20000"/>
              </a:spcBef>
            </a:pPr>
            <a:r>
              <a:rPr lang="ja-JP" altLang="en-US" dirty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Signal</a:t>
            </a: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4857750" y="6960245"/>
            <a:ext cx="14287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1313" indent="-341313">
              <a:spcBef>
                <a:spcPct val="20000"/>
              </a:spcBef>
            </a:pPr>
            <a:r>
              <a:rPr lang="en-US" altLang="ja-JP" sz="1300" dirty="0" err="1">
                <a:latin typeface="Times New Roman" pitchFamily="18" charset="0"/>
                <a:cs typeface="Times New Roman" pitchFamily="18" charset="0"/>
              </a:rPr>
              <a:t>cosθ</a:t>
            </a:r>
            <a:r>
              <a:rPr lang="en-US" altLang="ja-JP" sz="1000" dirty="0" err="1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ja-JP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300" dirty="0">
                <a:latin typeface="Times New Roman" pitchFamily="18" charset="0"/>
                <a:cs typeface="Times New Roman" pitchFamily="18" charset="0"/>
              </a:rPr>
              <a:t> &lt; 0.955</a:t>
            </a:r>
            <a:r>
              <a:rPr lang="ja-JP" altLang="en-US" dirty="0">
                <a:latin typeface="Times New Roman" pitchFamily="18" charset="0"/>
                <a:cs typeface="Times New Roman" pitchFamily="18" charset="0"/>
              </a:rPr>
              <a:t>　</a:t>
            </a:r>
            <a:endParaRPr lang="en-US" altLang="ja-JP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 bwMode="auto">
          <a:xfrm>
            <a:off x="0" y="1245245"/>
            <a:ext cx="21431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/>
          <a:lstStyle/>
          <a:p>
            <a:pPr marL="341313" indent="-341313">
              <a:spcBef>
                <a:spcPct val="20000"/>
              </a:spcBef>
            </a:pPr>
            <a:r>
              <a:rPr lang="ja-JP" altLang="en-US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altLang="ja-JP">
                <a:latin typeface="Times New Roman" pitchFamily="18" charset="0"/>
                <a:cs typeface="Times New Roman" pitchFamily="18" charset="0"/>
              </a:rPr>
              <a:t>Background</a:t>
            </a:r>
          </a:p>
        </p:txBody>
      </p:sp>
      <p:grpSp>
        <p:nvGrpSpPr>
          <p:cNvPr id="8" name="グループ化 20"/>
          <p:cNvGrpSpPr>
            <a:grpSpLocks/>
          </p:cNvGrpSpPr>
          <p:nvPr/>
        </p:nvGrpSpPr>
        <p:grpSpPr bwMode="auto">
          <a:xfrm>
            <a:off x="357188" y="1602432"/>
            <a:ext cx="2428875" cy="285750"/>
            <a:chOff x="642910" y="2643182"/>
            <a:chExt cx="2428892" cy="285752"/>
          </a:xfrm>
        </p:grpSpPr>
        <p:sp>
          <p:nvSpPr>
            <p:cNvPr id="9" name="コンテンツ プレースホルダ 2"/>
            <p:cNvSpPr txBox="1">
              <a:spLocks/>
            </p:cNvSpPr>
            <p:nvPr/>
          </p:nvSpPr>
          <p:spPr bwMode="auto">
            <a:xfrm>
              <a:off x="928662" y="2643182"/>
              <a:ext cx="214314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1313" indent="-341313">
                <a:spcBef>
                  <a:spcPct val="20000"/>
                </a:spcBef>
              </a:pP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ZZ background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42910" y="2643182"/>
              <a:ext cx="285752" cy="28575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グループ化 21"/>
          <p:cNvGrpSpPr>
            <a:grpSpLocks/>
          </p:cNvGrpSpPr>
          <p:nvPr/>
        </p:nvGrpSpPr>
        <p:grpSpPr bwMode="auto">
          <a:xfrm>
            <a:off x="4714876" y="1602415"/>
            <a:ext cx="2428875" cy="285750"/>
            <a:chOff x="642910" y="2643182"/>
            <a:chExt cx="2428892" cy="285752"/>
          </a:xfrm>
        </p:grpSpPr>
        <p:sp>
          <p:nvSpPr>
            <p:cNvPr id="12" name="コンテンツ プレースホルダ 2"/>
            <p:cNvSpPr txBox="1">
              <a:spLocks/>
            </p:cNvSpPr>
            <p:nvPr/>
          </p:nvSpPr>
          <p:spPr bwMode="auto">
            <a:xfrm>
              <a:off x="928662" y="2643182"/>
              <a:ext cx="214314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1313" indent="-341313">
                <a:spcBef>
                  <a:spcPct val="20000"/>
                </a:spcBef>
              </a:pPr>
              <a:r>
                <a:rPr lang="en-US" altLang="ja-JP" dirty="0" err="1" smtClean="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ja-JP" dirty="0" err="1" smtClean="0">
                  <a:latin typeface="Symbol" pitchFamily="18" charset="2"/>
                  <a:cs typeface="Times New Roman" pitchFamily="18" charset="0"/>
                </a:rPr>
                <a:t>n</a:t>
              </a:r>
              <a:r>
                <a:rPr lang="en-US" altLang="ja-JP" dirty="0" err="1" smtClean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background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642910" y="2643182"/>
              <a:ext cx="285752" cy="28575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グループ化 24"/>
          <p:cNvGrpSpPr>
            <a:grpSpLocks/>
          </p:cNvGrpSpPr>
          <p:nvPr/>
        </p:nvGrpSpPr>
        <p:grpSpPr bwMode="auto">
          <a:xfrm>
            <a:off x="2643174" y="2102481"/>
            <a:ext cx="2428875" cy="285750"/>
            <a:chOff x="642910" y="2643182"/>
            <a:chExt cx="2428892" cy="285752"/>
          </a:xfrm>
        </p:grpSpPr>
        <p:sp>
          <p:nvSpPr>
            <p:cNvPr id="15" name="コンテンツ プレースホルダ 2"/>
            <p:cNvSpPr txBox="1">
              <a:spLocks/>
            </p:cNvSpPr>
            <p:nvPr/>
          </p:nvSpPr>
          <p:spPr bwMode="auto">
            <a:xfrm>
              <a:off x="928662" y="2643182"/>
              <a:ext cx="214314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1313" indent="-341313">
                <a:spcBef>
                  <a:spcPct val="20000"/>
                </a:spcBef>
              </a:pPr>
              <a:r>
                <a:rPr lang="en-US" altLang="ja-JP" dirty="0" err="1">
                  <a:latin typeface="Symbol" pitchFamily="18" charset="2"/>
                  <a:cs typeface="Times New Roman" pitchFamily="18" charset="0"/>
                </a:rPr>
                <a:t>nn</a:t>
              </a:r>
              <a:r>
                <a:rPr lang="en-US" altLang="ja-JP" dirty="0" err="1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 background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42910" y="2643182"/>
              <a:ext cx="285752" cy="285752"/>
            </a:xfrm>
            <a:prstGeom prst="rect">
              <a:avLst/>
            </a:prstGeom>
            <a:solidFill>
              <a:srgbClr val="FF33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グループ化 27"/>
          <p:cNvGrpSpPr>
            <a:grpSpLocks/>
          </p:cNvGrpSpPr>
          <p:nvPr/>
        </p:nvGrpSpPr>
        <p:grpSpPr bwMode="auto">
          <a:xfrm>
            <a:off x="2643188" y="1602432"/>
            <a:ext cx="2428875" cy="285750"/>
            <a:chOff x="642910" y="2643182"/>
            <a:chExt cx="2428892" cy="285752"/>
          </a:xfrm>
        </p:grpSpPr>
        <p:sp>
          <p:nvSpPr>
            <p:cNvPr id="18" name="コンテンツ プレースホルダ 2"/>
            <p:cNvSpPr txBox="1">
              <a:spLocks/>
            </p:cNvSpPr>
            <p:nvPr/>
          </p:nvSpPr>
          <p:spPr bwMode="auto">
            <a:xfrm>
              <a:off x="928662" y="2643182"/>
              <a:ext cx="214314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1313" indent="-341313">
                <a:spcBef>
                  <a:spcPct val="20000"/>
                </a:spcBef>
              </a:pP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W </a:t>
              </a: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background</a:t>
              </a: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642910" y="2643182"/>
              <a:ext cx="285752" cy="28575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グループ化 30"/>
          <p:cNvGrpSpPr>
            <a:grpSpLocks/>
          </p:cNvGrpSpPr>
          <p:nvPr/>
        </p:nvGrpSpPr>
        <p:grpSpPr bwMode="auto">
          <a:xfrm>
            <a:off x="357158" y="2102481"/>
            <a:ext cx="2428875" cy="285750"/>
            <a:chOff x="642910" y="2643182"/>
            <a:chExt cx="2428892" cy="285752"/>
          </a:xfrm>
        </p:grpSpPr>
        <p:sp>
          <p:nvSpPr>
            <p:cNvPr id="21" name="コンテンツ プレースホルダ 2"/>
            <p:cNvSpPr txBox="1">
              <a:spLocks/>
            </p:cNvSpPr>
            <p:nvPr/>
          </p:nvSpPr>
          <p:spPr bwMode="auto">
            <a:xfrm>
              <a:off x="928662" y="2643182"/>
              <a:ext cx="214314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1313" indent="-341313">
                <a:spcBef>
                  <a:spcPct val="20000"/>
                </a:spcBef>
              </a:pPr>
              <a:r>
                <a:rPr lang="en-US" altLang="ja-JP" dirty="0" err="1">
                  <a:latin typeface="Times New Roman" pitchFamily="18" charset="0"/>
                  <a:cs typeface="Times New Roman" pitchFamily="18" charset="0"/>
                </a:rPr>
                <a:t>eeZ</a:t>
              </a: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 background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42910" y="2643182"/>
              <a:ext cx="285752" cy="2857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テキスト ボックス 40"/>
          <p:cNvSpPr txBox="1">
            <a:spLocks noChangeArrowheads="1"/>
          </p:cNvSpPr>
          <p:nvPr/>
        </p:nvSpPr>
        <p:spPr bwMode="auto">
          <a:xfrm>
            <a:off x="1000100" y="4388497"/>
            <a:ext cx="928666" cy="33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600" dirty="0" err="1" smtClean="0">
                <a:latin typeface="Times New Roman" pitchFamily="18" charset="0"/>
                <a:cs typeface="Times New Roman" pitchFamily="18" charset="0"/>
              </a:rPr>
              <a:t>Zmass</a:t>
            </a:r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テキスト ボックス 40"/>
          <p:cNvSpPr txBox="1">
            <a:spLocks noChangeArrowheads="1"/>
          </p:cNvSpPr>
          <p:nvPr/>
        </p:nvSpPr>
        <p:spPr bwMode="auto">
          <a:xfrm>
            <a:off x="7215206" y="4388497"/>
            <a:ext cx="1000132" cy="36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latin typeface="Times New Roman" pitchFamily="18" charset="0"/>
                <a:cs typeface="Times New Roman" pitchFamily="18" charset="0"/>
              </a:rPr>
              <a:t>cosθ</a:t>
            </a:r>
            <a:r>
              <a:rPr lang="en-US" altLang="ja-JP" sz="1000" dirty="0" err="1" smtClean="0"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テキスト ボックス 40"/>
          <p:cNvSpPr txBox="1">
            <a:spLocks noChangeArrowheads="1"/>
          </p:cNvSpPr>
          <p:nvPr/>
        </p:nvSpPr>
        <p:spPr bwMode="auto">
          <a:xfrm>
            <a:off x="4214810" y="4388497"/>
            <a:ext cx="714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latin typeface="Times New Roman" pitchFamily="18" charset="0"/>
                <a:cs typeface="Times New Roman" pitchFamily="18" charset="0"/>
              </a:rPr>
              <a:t>cosθ</a:t>
            </a:r>
            <a:r>
              <a:rPr lang="en-US" altLang="ja-JP" sz="1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3" descr="C:\Users\hoge\Desktop\山本アブストラクト\paper\pdf\pdf_m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59672"/>
            <a:ext cx="3006000" cy="1928826"/>
          </a:xfrm>
          <a:prstGeom prst="rect">
            <a:avLst/>
          </a:prstGeom>
          <a:noFill/>
        </p:spPr>
      </p:pic>
      <p:pic>
        <p:nvPicPr>
          <p:cNvPr id="27" name="Picture 4" descr="C:\Users\hoge\Desktop\山本アブストラクト\paper\pdf\pdf_c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459671"/>
            <a:ext cx="3006000" cy="1928826"/>
          </a:xfrm>
          <a:prstGeom prst="rect">
            <a:avLst/>
          </a:prstGeom>
          <a:noFill/>
        </p:spPr>
      </p:pic>
      <p:pic>
        <p:nvPicPr>
          <p:cNvPr id="28" name="Picture 5" descr="C:\Users\hoge\Desktop\山本アブストラクト\paper\pdf\pdf_csj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8000" y="2388233"/>
            <a:ext cx="3006000" cy="1928826"/>
          </a:xfrm>
          <a:prstGeom prst="rect">
            <a:avLst/>
          </a:prstGeom>
          <a:noFill/>
        </p:spPr>
      </p:pic>
      <p:pic>
        <p:nvPicPr>
          <p:cNvPr id="29" name="Picture 6" descr="C:\Users\hoge\Desktop\山本アブストラクト\paper\pdf\pdf_mass_s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60001"/>
            <a:ext cx="3006000" cy="1928826"/>
          </a:xfrm>
          <a:prstGeom prst="rect">
            <a:avLst/>
          </a:prstGeom>
          <a:noFill/>
        </p:spPr>
      </p:pic>
      <p:pic>
        <p:nvPicPr>
          <p:cNvPr id="30" name="Picture 7" descr="C:\Users\hoge\Desktop\山本アブストラクト\paper\pdf\pdf_cos_s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4960001"/>
            <a:ext cx="3006000" cy="1928826"/>
          </a:xfrm>
          <a:prstGeom prst="rect">
            <a:avLst/>
          </a:prstGeom>
          <a:noFill/>
        </p:spPr>
      </p:pic>
      <p:pic>
        <p:nvPicPr>
          <p:cNvPr id="31" name="Picture 8" descr="C:\Users\hoge\Desktop\山本アブストラクト\paper\pdf\pdf_csj_si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4960001"/>
            <a:ext cx="3000364" cy="1929600"/>
          </a:xfrm>
          <a:prstGeom prst="rect">
            <a:avLst/>
          </a:prstGeom>
          <a:noFill/>
        </p:spPr>
      </p:pic>
      <p:sp>
        <p:nvSpPr>
          <p:cNvPr id="32" name="テキスト ボックス 40"/>
          <p:cNvSpPr txBox="1">
            <a:spLocks noChangeArrowheads="1"/>
          </p:cNvSpPr>
          <p:nvPr/>
        </p:nvSpPr>
        <p:spPr bwMode="auto">
          <a:xfrm>
            <a:off x="4214810" y="6888827"/>
            <a:ext cx="714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latin typeface="Times New Roman" pitchFamily="18" charset="0"/>
                <a:cs typeface="Times New Roman" pitchFamily="18" charset="0"/>
              </a:rPr>
              <a:t>cosθ</a:t>
            </a:r>
            <a:r>
              <a:rPr lang="en-US" altLang="ja-JP" sz="1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テキスト ボックス 40"/>
          <p:cNvSpPr txBox="1">
            <a:spLocks noChangeArrowheads="1"/>
          </p:cNvSpPr>
          <p:nvPr/>
        </p:nvSpPr>
        <p:spPr bwMode="auto">
          <a:xfrm>
            <a:off x="7358082" y="6888827"/>
            <a:ext cx="1000132" cy="36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latin typeface="Times New Roman" pitchFamily="18" charset="0"/>
                <a:cs typeface="Times New Roman" pitchFamily="18" charset="0"/>
              </a:rPr>
              <a:t>cosθ</a:t>
            </a:r>
            <a:r>
              <a:rPr lang="en-US" altLang="ja-JP" sz="1000" dirty="0" err="1" smtClean="0"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日付プレースホルダー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20130528</a:t>
            </a:r>
            <a:endParaRPr kumimoji="1" lang="ja-JP" altLang="en-US"/>
          </a:p>
        </p:txBody>
      </p:sp>
      <p:sp>
        <p:nvSpPr>
          <p:cNvPr id="35" name="フッター プレースホルダー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36" name="スライド番号プレースホルダー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05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3645</TotalTime>
  <Words>1076</Words>
  <Application>Microsoft Office PowerPoint</Application>
  <PresentationFormat>画面に合わせる (4:3)</PresentationFormat>
  <Paragraphs>353</Paragraphs>
  <Slides>18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1" baseType="lpstr">
      <vt:lpstr>Office ​​テーマ</vt:lpstr>
      <vt:lpstr>数式</vt:lpstr>
      <vt:lpstr>ワークシート</vt:lpstr>
      <vt:lpstr>Search for Invisible Higgs Decays at the ILC</vt:lpstr>
      <vt:lpstr>Invisible Higgs Decay</vt:lpstr>
      <vt:lpstr>Signal and Backgrounds</vt:lpstr>
      <vt:lpstr>MC setup and Samples</vt:lpstr>
      <vt:lpstr>Overview of the Selections</vt:lpstr>
      <vt:lpstr>No Isolated Leptons</vt:lpstr>
      <vt:lpstr>No Forward Going Electrons</vt:lpstr>
      <vt:lpstr>Z mass</vt:lpstr>
      <vt:lpstr>Variables for Likelihood Ratio</vt:lpstr>
      <vt:lpstr>Likelihood Ratio</vt:lpstr>
      <vt:lpstr>Recoil Mass</vt:lpstr>
      <vt:lpstr>Signal eff and BG Cross Section</vt:lpstr>
      <vt:lpstr>Set the upper limits on s and BF</vt:lpstr>
      <vt:lpstr>Toy MC</vt:lpstr>
      <vt:lpstr>PDF for Toy MC Generation</vt:lpstr>
      <vt:lpstr>Results</vt:lpstr>
      <vt:lpstr>Summary and Plan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akimasa</dc:creator>
  <cp:lastModifiedBy>akimasa</cp:lastModifiedBy>
  <cp:revision>248</cp:revision>
  <dcterms:created xsi:type="dcterms:W3CDTF">2013-05-15T06:01:32Z</dcterms:created>
  <dcterms:modified xsi:type="dcterms:W3CDTF">2013-06-02T17:48:17Z</dcterms:modified>
</cp:coreProperties>
</file>