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76" r:id="rId3"/>
    <p:sldId id="289" r:id="rId4"/>
    <p:sldId id="259" r:id="rId5"/>
    <p:sldId id="260" r:id="rId6"/>
    <p:sldId id="262" r:id="rId7"/>
    <p:sldId id="272" r:id="rId8"/>
    <p:sldId id="273" r:id="rId9"/>
    <p:sldId id="274" r:id="rId10"/>
    <p:sldId id="261" r:id="rId11"/>
    <p:sldId id="257" r:id="rId12"/>
    <p:sldId id="263" r:id="rId13"/>
    <p:sldId id="264" r:id="rId14"/>
    <p:sldId id="265" r:id="rId15"/>
    <p:sldId id="270" r:id="rId16"/>
    <p:sldId id="258" r:id="rId17"/>
    <p:sldId id="275" r:id="rId18"/>
    <p:sldId id="26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91" r:id="rId30"/>
    <p:sldId id="267" r:id="rId31"/>
    <p:sldId id="268" r:id="rId32"/>
    <p:sldId id="269" r:id="rId33"/>
    <p:sldId id="271" r:id="rId34"/>
    <p:sldId id="290" r:id="rId35"/>
    <p:sldId id="277" r:id="rId3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98CB3-BB0C-204D-9055-1A643A79F3F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FF876-A614-DC45-9D39-737B2F2BC4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395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929F37-E9A0-774B-955D-33A9FB663FC7}" type="slidenum">
              <a:rPr lang="en-US" altLang="ja-JP" sz="1200"/>
              <a:pPr/>
              <a:t>5</a:t>
            </a:fld>
            <a:endParaRPr lang="en-US" altLang="ja-JP" sz="1200"/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>
              <a:latin typeface="Calibri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5700" y="587375"/>
            <a:ext cx="3908425" cy="2930525"/>
          </a:xfrm>
        </p:spPr>
      </p:sp>
      <p:sp>
        <p:nvSpPr>
          <p:cNvPr id="57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Times New Roman" pitchFamily="18" charset="0"/>
              <a:ea typeface="ＭＳ Ｐゴシック" pitchFamily="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96A3A2-0491-AB4B-9BEB-970A236B816F}" type="slidenum">
              <a:rPr lang="en-US" altLang="ja-JP" sz="1200"/>
              <a:pPr/>
              <a:t>16</a:t>
            </a:fld>
            <a:endParaRPr lang="en-US" altLang="ja-JP" sz="1200"/>
          </a:p>
        </p:txBody>
      </p:sp>
      <p:sp>
        <p:nvSpPr>
          <p:cNvPr id="583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>
              <a:latin typeface="Calibri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55700" y="587375"/>
            <a:ext cx="3908425" cy="293052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55700" y="587375"/>
            <a:ext cx="3908425" cy="293052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55700" y="587375"/>
            <a:ext cx="3908425" cy="293052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55700" y="587375"/>
            <a:ext cx="3908425" cy="293052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>
          <a:xfrm>
            <a:off x="3885280" y="8685309"/>
            <a:ext cx="2971185" cy="457271"/>
          </a:xfrm>
          <a:prstGeom prst="rect">
            <a:avLst/>
          </a:prstGeom>
        </p:spPr>
        <p:txBody>
          <a:bodyPr lIns="84523" tIns="42261" rIns="84523" bIns="42261"/>
          <a:lstStyle/>
          <a:p>
            <a:fld id="{72AC2D29-D823-4C81-B69B-C2C2FC535754}" type="slidenum">
              <a:rPr lang="fr-FR" altLang="ja-JP" smtClean="0"/>
              <a:pPr/>
              <a:t>22</a:t>
            </a:fld>
            <a:endParaRPr lang="fr-FR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55700" y="587375"/>
            <a:ext cx="3908425" cy="2930525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>
          <a:xfrm>
            <a:off x="3885280" y="8685309"/>
            <a:ext cx="2971185" cy="457271"/>
          </a:xfrm>
          <a:prstGeom prst="rect">
            <a:avLst/>
          </a:prstGeom>
        </p:spPr>
        <p:txBody>
          <a:bodyPr lIns="84523" tIns="42261" rIns="84523" bIns="42261"/>
          <a:lstStyle/>
          <a:p>
            <a:fld id="{72AC2D29-D823-4C81-B69B-C2C2FC535754}" type="slidenum">
              <a:rPr lang="fr-FR" altLang="ja-JP" smtClean="0"/>
              <a:pPr/>
              <a:t>25</a:t>
            </a:fld>
            <a:endParaRPr lang="fr-FR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kumimoji="0" lang="en-US" altLang="ja-JP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82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58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2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7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01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29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85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27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18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42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70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F70AD-F206-9A49-B355-53CCFC3A7D4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EA695-73A7-EC45-B51F-A070AD6666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11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8" Type="http://schemas.openxmlformats.org/officeDocument/2006/relationships/image" Target="../media/image31.jpeg"/><Relationship Id="rId9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14.png"/><Relationship Id="rId5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5" Type="http://schemas.openxmlformats.org/officeDocument/2006/relationships/image" Target="../media/image6.emf"/><Relationship Id="rId6" Type="http://schemas.openxmlformats.org/officeDocument/2006/relationships/image" Target="../media/image7.jpe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b="1" dirty="0"/>
              <a:t>Status and update plan of the ATF DR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4087" y="4460461"/>
            <a:ext cx="7596809" cy="1752600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Nobuhiro Terunuma, KEK</a:t>
            </a:r>
          </a:p>
          <a:p>
            <a:endParaRPr lang="en-US" altLang="ja-JP" dirty="0" smtClean="0"/>
          </a:p>
          <a:p>
            <a:r>
              <a:rPr lang="en-US" altLang="ja-JP" sz="2400" dirty="0" smtClean="0"/>
              <a:t>European </a:t>
            </a:r>
            <a:r>
              <a:rPr lang="en-US" altLang="ja-JP" sz="2400" dirty="0"/>
              <a:t>Linear Collider Workshop ECFA </a:t>
            </a:r>
            <a:r>
              <a:rPr lang="en-US" altLang="ja-JP" sz="2400" dirty="0" smtClean="0"/>
              <a:t>LC2013, </a:t>
            </a:r>
            <a:r>
              <a:rPr lang="en-US" altLang="ja-JP" sz="2400" dirty="0"/>
              <a:t>May </a:t>
            </a:r>
            <a:r>
              <a:rPr lang="en-US" altLang="ja-JP" sz="2400" dirty="0" smtClean="0"/>
              <a:t>28, </a:t>
            </a:r>
            <a:r>
              <a:rPr lang="en-US" altLang="ja-JP" sz="2400" dirty="0"/>
              <a:t>2013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79623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altLang="ja-JP" sz="3200">
                <a:latin typeface="Calibri" charset="0"/>
                <a:ea typeface="ＭＳ Ｐゴシック" charset="0"/>
              </a:rPr>
              <a:t>DR Emittance Summary</a:t>
            </a:r>
            <a:endParaRPr lang="en-US" altLang="ja-JP">
              <a:latin typeface="Calibri" charset="0"/>
              <a:ea typeface="ＭＳ Ｐゴシック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172200" y="4419600"/>
            <a:ext cx="1392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</a:rPr>
              <a:t>2009 autum</a:t>
            </a:r>
          </a:p>
          <a:p>
            <a:r>
              <a:rPr lang="en-US" altLang="ja-JP">
                <a:latin typeface="Arial" charset="0"/>
              </a:rPr>
              <a:t>I=4-5x10</a:t>
            </a:r>
            <a:r>
              <a:rPr lang="en-US" altLang="ja-JP" baseline="30000">
                <a:latin typeface="Arial" charset="0"/>
              </a:rPr>
              <a:t>9</a:t>
            </a:r>
            <a:endParaRPr lang="en-US" altLang="ja-JP" sz="2400">
              <a:latin typeface="Arial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0" y="4419600"/>
            <a:ext cx="1379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</a:rPr>
              <a:t>2009 spring</a:t>
            </a:r>
          </a:p>
          <a:p>
            <a:r>
              <a:rPr lang="en-US" altLang="ja-JP">
                <a:latin typeface="Arial" charset="0"/>
              </a:rPr>
              <a:t>I=5-6x10</a:t>
            </a:r>
            <a:r>
              <a:rPr lang="en-US" altLang="ja-JP" baseline="30000">
                <a:latin typeface="Arial" charset="0"/>
              </a:rPr>
              <a:t>9</a:t>
            </a:r>
            <a:endParaRPr lang="en-US" altLang="ja-JP">
              <a:latin typeface="Arial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81000" y="5029200"/>
            <a:ext cx="86106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400">
                <a:latin typeface="Arial" charset="0"/>
              </a:rPr>
              <a:t>Low emittance was recovered in the operation 2008-2009.</a:t>
            </a:r>
          </a:p>
          <a:p>
            <a:r>
              <a:rPr lang="en-US" altLang="ja-JP" sz="2400">
                <a:latin typeface="Arial" charset="0"/>
              </a:rPr>
              <a:t>Measured </a:t>
            </a:r>
            <a:r>
              <a:rPr lang="en-US" altLang="ja-JP" sz="2400">
                <a:latin typeface="Symbol" charset="0"/>
                <a:sym typeface="Symbol" charset="0"/>
              </a:rPr>
              <a:t></a:t>
            </a:r>
            <a:r>
              <a:rPr lang="en-US" altLang="ja-JP" sz="2400" baseline="-25000">
                <a:latin typeface="Arial" charset="0"/>
              </a:rPr>
              <a:t>y</a:t>
            </a:r>
            <a:r>
              <a:rPr lang="en-US" altLang="ja-JP" sz="2400">
                <a:latin typeface="Arial" charset="0"/>
              </a:rPr>
              <a:t>=8.56±0.46/ 8.43±1.79/ 3.50±1.78/ 2.00±1.61pm by XSR/ IF/ LW00/ LW01.</a:t>
            </a:r>
          </a:p>
          <a:p>
            <a:r>
              <a:rPr lang="en-US" altLang="ja-JP" sz="2400">
                <a:latin typeface="Arial" charset="0"/>
              </a:rPr>
              <a:t>Study for the discrepancy is still on going.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52400"/>
            <a:ext cx="9144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053263" y="685800"/>
            <a:ext cx="20907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</a:rPr>
              <a:t>Terunuma, Kuroda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50877" y="6328292"/>
            <a:ext cx="261054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, ATF2 Review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7302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EmityDREXT2011-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938" y="0"/>
            <a:ext cx="6858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8113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ja-JP" sz="4000">
                <a:latin typeface="Calibri" charset="0"/>
                <a:ea typeface="ＭＳ Ｐゴシック" charset="0"/>
              </a:rPr>
              <a:t>Emittance Summary 2011-2013</a:t>
            </a:r>
            <a:endParaRPr lang="ja-JP" altLang="en-US" sz="4000">
              <a:latin typeface="Calibri" charset="0"/>
              <a:ea typeface="ＭＳ Ｐゴシック" charset="0"/>
            </a:endParaRPr>
          </a:p>
        </p:txBody>
      </p:sp>
      <p:sp>
        <p:nvSpPr>
          <p:cNvPr id="4099" name="テキスト ボックス 4"/>
          <p:cNvSpPr txBox="1">
            <a:spLocks noChangeArrowheads="1"/>
          </p:cNvSpPr>
          <p:nvPr/>
        </p:nvSpPr>
        <p:spPr bwMode="auto">
          <a:xfrm>
            <a:off x="1343025" y="4757738"/>
            <a:ext cx="15843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/>
              <a:t>Big Earthquake</a:t>
            </a:r>
          </a:p>
          <a:p>
            <a:r>
              <a:rPr lang="en-US" altLang="ja-JP"/>
              <a:t>3.11 2011</a:t>
            </a:r>
          </a:p>
          <a:p>
            <a:r>
              <a:rPr lang="ja-JP" altLang="en-US">
                <a:latin typeface="Wingdings" charset="0"/>
                <a:cs typeface="Wingdings" charset="0"/>
                <a:sym typeface="Wingdings" charset="0"/>
              </a:rPr>
              <a:t></a:t>
            </a:r>
            <a:endParaRPr lang="ja-JP" altLang="en-US"/>
          </a:p>
        </p:txBody>
      </p:sp>
      <p:sp>
        <p:nvSpPr>
          <p:cNvPr id="4100" name="テキスト ボックス 5"/>
          <p:cNvSpPr txBox="1">
            <a:spLocks noChangeArrowheads="1"/>
          </p:cNvSpPr>
          <p:nvPr/>
        </p:nvSpPr>
        <p:spPr bwMode="auto">
          <a:xfrm>
            <a:off x="1628775" y="2420938"/>
            <a:ext cx="15382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/>
              <a:t>Test operation</a:t>
            </a: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3167063" y="5475288"/>
            <a:ext cx="23177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5106988" y="4030663"/>
            <a:ext cx="1674812" cy="1444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03" name="テキスト ボックス 10"/>
          <p:cNvSpPr txBox="1">
            <a:spLocks noChangeArrowheads="1"/>
          </p:cNvSpPr>
          <p:nvPr/>
        </p:nvSpPr>
        <p:spPr bwMode="auto">
          <a:xfrm>
            <a:off x="5715000" y="3016250"/>
            <a:ext cx="31464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2800"/>
              <a:t>Emittance in DR is around 10-12 pm</a:t>
            </a:r>
            <a:endParaRPr lang="ja-JP" altLang="en-US" sz="280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50877" y="6328292"/>
            <a:ext cx="261054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, ATF2 Review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8569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Emittance of extracted beam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Extracted emittance before May 2013 was bigger than that of DR about twice or more.</a:t>
            </a:r>
          </a:p>
          <a:p>
            <a:r>
              <a:rPr lang="en-US" altLang="ja-JP" dirty="0" smtClean="0"/>
              <a:t>Is the DR emittance 10 pm?</a:t>
            </a:r>
          </a:p>
          <a:p>
            <a:r>
              <a:rPr lang="en-US" altLang="ja-JP" dirty="0" smtClean="0"/>
              <a:t>Change of the coupling-correction scheme in May 2013, seems to remove the discrepancy between EXT and DR.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3773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 descr="ATF2_130517_okugi（ドラッグされました）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11087"/>
          <a:stretch>
            <a:fillRect/>
          </a:stretch>
        </p:blipFill>
        <p:spPr>
          <a:xfrm>
            <a:off x="-868950" y="471997"/>
            <a:ext cx="10757030" cy="5915952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224772" y="6405465"/>
            <a:ext cx="348563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T.Okugi</a:t>
            </a:r>
            <a:r>
              <a:rPr kumimoji="1" lang="en-US" altLang="ja-JP" dirty="0" smtClean="0"/>
              <a:t> , ATF operation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1270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 descr="ATF2_130517_okugi（ドラッグされました）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11087"/>
          <a:stretch>
            <a:fillRect/>
          </a:stretch>
        </p:blipFill>
        <p:spPr>
          <a:xfrm>
            <a:off x="-1111069" y="741709"/>
            <a:ext cx="11121308" cy="6116291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539452" y="6506812"/>
            <a:ext cx="348563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T.Okugi</a:t>
            </a:r>
            <a:r>
              <a:rPr kumimoji="1" lang="en-US" altLang="ja-JP" dirty="0" smtClean="0"/>
              <a:t> , ATF operation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1594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60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113"/>
          </a:xfrm>
          <a:solidFill>
            <a:srgbClr val="1F497D"/>
          </a:solidFill>
        </p:spPr>
        <p:txBody>
          <a:bodyPr/>
          <a:lstStyle/>
          <a:p>
            <a:pPr>
              <a:defRPr/>
            </a:pPr>
            <a:r>
              <a:rPr lang="en-US" altLang="ja-JP" sz="3600" b="1" i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DR BPM Upgrade for 2 pm emittance</a:t>
            </a:r>
            <a:endParaRPr lang="ja-JP" altLang="en-US" sz="3600" smtClean="0">
              <a:latin typeface="Calibri" charset="0"/>
              <a:ea typeface="ＭＳ Ｐゴシック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0825" y="981075"/>
            <a:ext cx="5381625" cy="5416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altLang="ja-JP" dirty="0"/>
              <a:t>The original read-out system designed for the </a:t>
            </a:r>
            <a:r>
              <a:rPr lang="en-GB" altLang="ja-JP" b="1" dirty="0">
                <a:solidFill>
                  <a:srgbClr val="800000"/>
                </a:solidFill>
              </a:rPr>
              <a:t>single path </a:t>
            </a:r>
            <a:r>
              <a:rPr lang="en-GB" altLang="ja-JP" dirty="0">
                <a:solidFill>
                  <a:srgbClr val="000000"/>
                </a:solidFill>
              </a:rPr>
              <a:t>position measurement </a:t>
            </a:r>
            <a:r>
              <a:rPr lang="en-GB" altLang="ja-JP" dirty="0"/>
              <a:t>has a 10 </a:t>
            </a:r>
            <a:r>
              <a:rPr lang="en-GB" altLang="ja-JP" dirty="0">
                <a:latin typeface="Symbol" charset="2"/>
                <a:cs typeface="Symbol" charset="2"/>
              </a:rPr>
              <a:t>m</a:t>
            </a:r>
            <a:r>
              <a:rPr lang="en-GB" altLang="ja-JP" dirty="0"/>
              <a:t>m resolution. </a:t>
            </a:r>
          </a:p>
          <a:p>
            <a:pPr>
              <a:defRPr/>
            </a:pPr>
            <a:endParaRPr lang="en-GB" altLang="ja-JP" b="1" dirty="0"/>
          </a:p>
          <a:p>
            <a:pPr>
              <a:defRPr/>
            </a:pPr>
            <a:r>
              <a:rPr lang="en-GB" altLang="ja-JP" sz="2400" b="1" dirty="0">
                <a:solidFill>
                  <a:srgbClr val="000090"/>
                </a:solidFill>
              </a:rPr>
              <a:t>Upgraded BPM readout system: </a:t>
            </a:r>
          </a:p>
          <a:p>
            <a:pPr lvl="1">
              <a:defRPr/>
            </a:pPr>
            <a:r>
              <a:rPr lang="en-GB" altLang="ja-JP" sz="2400" b="1" dirty="0">
                <a:solidFill>
                  <a:srgbClr val="000090"/>
                </a:solidFill>
              </a:rPr>
              <a:t>FNAL-KEK collaboration</a:t>
            </a:r>
          </a:p>
          <a:p>
            <a:pPr marL="285750" indent="-285750">
              <a:buFont typeface="Arial"/>
              <a:buChar char="•"/>
              <a:defRPr/>
            </a:pPr>
            <a:endParaRPr lang="en-US" altLang="ja-JP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altLang="ja-JP" sz="2000" b="1" dirty="0">
                <a:solidFill>
                  <a:srgbClr val="0000FF"/>
                </a:solidFill>
              </a:rPr>
              <a:t>Broadband turn-by-turn mode </a:t>
            </a:r>
            <a:r>
              <a:rPr lang="en-US" altLang="ja-JP" sz="2000" dirty="0">
                <a:solidFill>
                  <a:srgbClr val="0000FF"/>
                </a:solidFill>
              </a:rPr>
              <a:t>(&lt; 10 µm resolution)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altLang="ja-JP" sz="1600" dirty="0">
                <a:solidFill>
                  <a:srgbClr val="800000"/>
                </a:solidFill>
              </a:rPr>
              <a:t>Injection 1,000 turns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altLang="ja-JP" sz="1600" dirty="0">
                <a:solidFill>
                  <a:srgbClr val="800000"/>
                </a:solidFill>
              </a:rPr>
              <a:t>Extraction 64 turns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altLang="ja-JP" sz="2000" b="1" dirty="0">
                <a:solidFill>
                  <a:srgbClr val="0000FF"/>
                </a:solidFill>
              </a:rPr>
              <a:t>Narrowband mode with high resolution </a:t>
            </a:r>
            <a:r>
              <a:rPr lang="en-US" altLang="ja-JP" sz="2000" dirty="0">
                <a:solidFill>
                  <a:srgbClr val="0000FF"/>
                </a:solidFill>
              </a:rPr>
              <a:t>(~ 100 nm range)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altLang="ja-JP" sz="1600" dirty="0">
                <a:solidFill>
                  <a:srgbClr val="000000"/>
                </a:solidFill>
              </a:rPr>
              <a:t>160 ms, 500,000 turns after injection</a:t>
            </a:r>
          </a:p>
          <a:p>
            <a:pPr marL="742950" lvl="1" indent="-285750">
              <a:buFont typeface="Arial"/>
              <a:buChar char="•"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altLang="ja-JP" sz="3200" b="1" dirty="0">
                <a:solidFill>
                  <a:srgbClr val="B40000"/>
                </a:solidFill>
              </a:rPr>
              <a:t>Installed in 2010 for all DR BPMs (96)</a:t>
            </a:r>
            <a:endParaRPr lang="ja-JP" altLang="ja-JP" sz="3200" b="1" dirty="0">
              <a:solidFill>
                <a:srgbClr val="B40000"/>
              </a:solidFill>
            </a:endParaRPr>
          </a:p>
        </p:txBody>
      </p:sp>
      <p:pic>
        <p:nvPicPr>
          <p:cNvPr id="57347" name="Picture 10" descr="BPM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7" t="13853" r="15584" b="29004"/>
          <a:stretch>
            <a:fillRect/>
          </a:stretch>
        </p:blipFill>
        <p:spPr bwMode="auto">
          <a:xfrm>
            <a:off x="5524500" y="1138238"/>
            <a:ext cx="35591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Content Placeholder 9" descr="Sys 1 Rack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26"/>
          <a:stretch>
            <a:fillRect/>
          </a:stretch>
        </p:blipFill>
        <p:spPr>
          <a:xfrm>
            <a:off x="5867400" y="3243263"/>
            <a:ext cx="3160713" cy="3614737"/>
          </a:xfrm>
        </p:spPr>
      </p:pic>
      <p:sp>
        <p:nvSpPr>
          <p:cNvPr id="57349" name="TextBox 14"/>
          <p:cNvSpPr txBox="1">
            <a:spLocks noChangeArrowheads="1"/>
          </p:cNvSpPr>
          <p:nvPr/>
        </p:nvSpPr>
        <p:spPr bwMode="auto">
          <a:xfrm>
            <a:off x="5651500" y="2771775"/>
            <a:ext cx="3492500" cy="3698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bg1"/>
                </a:solidFill>
              </a:rPr>
              <a:t>Downmix box at the beamline</a:t>
            </a:r>
          </a:p>
        </p:txBody>
      </p:sp>
      <p:sp>
        <p:nvSpPr>
          <p:cNvPr id="57350" name="TextBox 14"/>
          <p:cNvSpPr txBox="1">
            <a:spLocks noChangeArrowheads="1"/>
          </p:cNvSpPr>
          <p:nvPr/>
        </p:nvSpPr>
        <p:spPr bwMode="auto">
          <a:xfrm>
            <a:off x="5867400" y="6237288"/>
            <a:ext cx="3492500" cy="3698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bg1"/>
                </a:solidFill>
              </a:rPr>
              <a:t>BPM digitizer station</a:t>
            </a:r>
          </a:p>
        </p:txBody>
      </p:sp>
    </p:spTree>
    <p:extLst>
      <p:ext uri="{BB962C8B-B14F-4D97-AF65-F5344CB8AC3E}">
        <p14:creationId xmlns:p14="http://schemas.microsoft.com/office/powerpoint/2010/main" val="228220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3200" b="1" smtClean="0"/>
              <a:t>Summary: Emittance in Damping Ring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ja-JP" sz="2400" smtClean="0"/>
              <a:t>We achieved minimum vertical emittance ~4pm in 2002~2003.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400" smtClean="0"/>
              <a:t>Recently, we have kept (nearly) the best condition.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400" smtClean="0"/>
              <a:t>For smaller vertical emittance (~ 2pm, ILC DR design),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400" smtClean="0"/>
              <a:t>New beam size monitor for confirmation.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400" smtClean="0"/>
              <a:t>Keep good alignment.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400" smtClean="0"/>
              <a:t>Keep good BPM performance.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400" smtClean="0"/>
              <a:t>However, present priority is ATF2 study (Final focus test, demonstration).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400" smtClean="0">
                <a:solidFill>
                  <a:srgbClr val="DE0000"/>
                </a:solidFill>
              </a:rPr>
              <a:t>Damping Ring emittance is small enough for ATF2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82960" y="6398520"/>
            <a:ext cx="355382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K.Kubo</a:t>
            </a:r>
            <a:r>
              <a:rPr kumimoji="1" lang="en-US" altLang="ja-JP" dirty="0" smtClean="0"/>
              <a:t>, ATF review, </a:t>
            </a:r>
            <a:r>
              <a:rPr lang="en-US" altLang="ja-JP" dirty="0" smtClean="0"/>
              <a:t>August 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4513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Optical Cavities in ATF DR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High intense gamma-ray generation</a:t>
            </a:r>
          </a:p>
          <a:p>
            <a:r>
              <a:rPr lang="en-US" altLang="ja-JP" dirty="0" smtClean="0"/>
              <a:t>Optical cavities: 2-mirror </a:t>
            </a:r>
            <a:r>
              <a:rPr lang="en-US" altLang="ja-JP" dirty="0" smtClean="0">
                <a:sym typeface="Wingdings"/>
              </a:rPr>
              <a:t> 4-mirror</a:t>
            </a:r>
            <a:endParaRPr kumimoji="1" lang="en-US" altLang="ja-JP" dirty="0" smtClean="0"/>
          </a:p>
          <a:p>
            <a:r>
              <a:rPr lang="en-US" altLang="ja-JP" dirty="0" smtClean="0"/>
              <a:t>for the polarized positron source (Hiroshima/KEK)</a:t>
            </a:r>
          </a:p>
          <a:p>
            <a:r>
              <a:rPr kumimoji="1" lang="en-US" altLang="ja-JP" dirty="0" smtClean="0"/>
              <a:t>for other application (LAL)</a:t>
            </a:r>
          </a:p>
          <a:p>
            <a:r>
              <a:rPr lang="en-US" altLang="ja-JP" dirty="0" smtClean="0"/>
              <a:t>for the upgrade of Laser Wire scanner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58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161280" y="483891"/>
            <a:ext cx="8913600" cy="2596647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altLang="ja-JP" sz="5400" b="1" dirty="0">
                <a:solidFill>
                  <a:srgbClr val="FF0000"/>
                </a:solidFill>
              </a:rPr>
              <a:t>Laser-Compton-Scheme &amp; </a:t>
            </a:r>
          </a:p>
          <a:p>
            <a:pPr algn="ctr"/>
            <a:r>
              <a:rPr lang="en-US" altLang="ja-JP" sz="5400" b="1" dirty="0">
                <a:solidFill>
                  <a:srgbClr val="FF0000"/>
                </a:solidFill>
              </a:rPr>
              <a:t>Laser Pulse Stacking</a:t>
            </a:r>
          </a:p>
          <a:p>
            <a:pPr algn="ctr"/>
            <a:r>
              <a:rPr lang="en-US" altLang="ja-JP" sz="5400" b="1" dirty="0">
                <a:solidFill>
                  <a:srgbClr val="FF0000"/>
                </a:solidFill>
              </a:rPr>
              <a:t>for pol. </a:t>
            </a:r>
            <a:r>
              <a:rPr lang="en-US" altLang="ja-JP" sz="5400" b="1" dirty="0" err="1">
                <a:solidFill>
                  <a:srgbClr val="FF0000"/>
                </a:solidFill>
              </a:rPr>
              <a:t>e</a:t>
            </a:r>
            <a:r>
              <a:rPr lang="en-US" altLang="ja-JP" sz="5400" b="1" dirty="0">
                <a:solidFill>
                  <a:srgbClr val="FF0000"/>
                </a:solidFill>
              </a:rPr>
              <a:t>+ generation</a:t>
            </a:r>
            <a:endParaRPr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65600" y="4384784"/>
            <a:ext cx="8403840" cy="1468751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r>
              <a:rPr kumimoji="0" lang="en-US" altLang="ja-JP" b="1" dirty="0" smtClean="0">
                <a:solidFill>
                  <a:srgbClr val="7030A0"/>
                </a:solidFill>
              </a:rPr>
              <a:t>French Labs.    : LAL (</a:t>
            </a:r>
            <a:r>
              <a:rPr kumimoji="0" lang="en-US" altLang="ja-JP" b="1" dirty="0" err="1" smtClean="0">
                <a:solidFill>
                  <a:srgbClr val="7030A0"/>
                </a:solidFill>
              </a:rPr>
              <a:t>Orsay</a:t>
            </a:r>
            <a:r>
              <a:rPr kumimoji="0" lang="en-US" altLang="ja-JP" b="1" dirty="0" smtClean="0">
                <a:solidFill>
                  <a:srgbClr val="7030A0"/>
                </a:solidFill>
              </a:rPr>
              <a:t>) in Collaboration with</a:t>
            </a:r>
            <a:br>
              <a:rPr kumimoji="0" lang="en-US" altLang="ja-JP" b="1" dirty="0" smtClean="0">
                <a:solidFill>
                  <a:srgbClr val="7030A0"/>
                </a:solidFill>
              </a:rPr>
            </a:br>
            <a:r>
              <a:rPr kumimoji="0" lang="en-US" altLang="ja-JP" b="1" dirty="0" smtClean="0">
                <a:solidFill>
                  <a:srgbClr val="7030A0"/>
                </a:solidFill>
              </a:rPr>
              <a:t>                             CELIA (Laser lab., Bordeaux) and</a:t>
            </a:r>
            <a:br>
              <a:rPr kumimoji="0" lang="en-US" altLang="ja-JP" b="1" dirty="0" smtClean="0">
                <a:solidFill>
                  <a:srgbClr val="7030A0"/>
                </a:solidFill>
              </a:rPr>
            </a:br>
            <a:r>
              <a:rPr kumimoji="0" lang="en-US" altLang="ja-JP" b="1" dirty="0" smtClean="0">
                <a:solidFill>
                  <a:srgbClr val="7030A0"/>
                </a:solidFill>
              </a:rPr>
              <a:t>                             LMA (mirror coatings Lab., Lyon)</a:t>
            </a:r>
            <a:endParaRPr kumimoji="0" lang="en-US" b="1" dirty="0" smtClean="0">
              <a:solidFill>
                <a:srgbClr val="7030A0"/>
              </a:solidFill>
            </a:endParaRPr>
          </a:p>
          <a:p>
            <a:r>
              <a:rPr kumimoji="0" lang="en-US" b="1" dirty="0" smtClean="0">
                <a:solidFill>
                  <a:srgbClr val="7030A0"/>
                </a:solidFill>
              </a:rPr>
              <a:t>Japanese Labs. : KEK, ATF group, </a:t>
            </a:r>
            <a:br>
              <a:rPr kumimoji="0" lang="en-US" b="1" dirty="0" smtClean="0">
                <a:solidFill>
                  <a:srgbClr val="7030A0"/>
                </a:solidFill>
              </a:rPr>
            </a:br>
            <a:r>
              <a:rPr kumimoji="0" lang="en-US" b="1" dirty="0" smtClean="0">
                <a:solidFill>
                  <a:srgbClr val="7030A0"/>
                </a:solidFill>
              </a:rPr>
              <a:t>                              Hiroshima University</a:t>
            </a:r>
            <a:endParaRPr kumimoji="0" lang="en-US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0960" y="3640702"/>
            <a:ext cx="5483520" cy="530498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altLang="ja-JP" sz="2900" b="1" dirty="0"/>
              <a:t>France-Japan collaboration</a:t>
            </a:r>
            <a:endParaRPr lang="ja-JP" altLang="en-US" sz="29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70492" y="6167687"/>
            <a:ext cx="157281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by </a:t>
            </a:r>
            <a:r>
              <a:rPr kumimoji="1" lang="en-US" altLang="ja-JP" sz="2400" dirty="0" err="1" smtClean="0"/>
              <a:t>T.Omori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9220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ATF DR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Present users on ATF DR</a:t>
            </a:r>
          </a:p>
          <a:p>
            <a:pPr lvl="1"/>
            <a:r>
              <a:rPr lang="en-US" altLang="ja-JP" dirty="0" smtClean="0"/>
              <a:t>Cavity </a:t>
            </a:r>
            <a:r>
              <a:rPr lang="en-US" altLang="ja-JP" dirty="0" err="1" smtClean="0"/>
              <a:t>Comptons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ATF2</a:t>
            </a:r>
            <a:endParaRPr lang="en-US" altLang="ja-JP" dirty="0"/>
          </a:p>
          <a:p>
            <a:r>
              <a:rPr lang="en-US" altLang="ja-JP" dirty="0" smtClean="0"/>
              <a:t>Low emittance for ATF2 (~10pm)</a:t>
            </a:r>
          </a:p>
          <a:p>
            <a:pPr lvl="1"/>
            <a:r>
              <a:rPr lang="en-US" altLang="ja-JP" dirty="0" smtClean="0"/>
              <a:t>Maintained in each startup of the beam weeks</a:t>
            </a:r>
          </a:p>
          <a:p>
            <a:pPr lvl="1"/>
            <a:r>
              <a:rPr lang="en-US" altLang="ja-JP" dirty="0" smtClean="0"/>
              <a:t>Usually done in a shift</a:t>
            </a:r>
          </a:p>
          <a:p>
            <a:r>
              <a:rPr lang="en-US" altLang="ja-JP" dirty="0"/>
              <a:t>S</a:t>
            </a:r>
            <a:r>
              <a:rPr lang="en-US" altLang="ja-JP" dirty="0" smtClean="0"/>
              <a:t>tudies for the smaller emittance (2pm)</a:t>
            </a:r>
          </a:p>
          <a:p>
            <a:pPr lvl="1"/>
            <a:r>
              <a:rPr lang="en-US" altLang="ja-JP" dirty="0" smtClean="0"/>
              <a:t>It has not been done in 2012 because of the ATF2 priority. </a:t>
            </a:r>
          </a:p>
          <a:p>
            <a:pPr lvl="1"/>
            <a:r>
              <a:rPr lang="en-US" altLang="ja-JP" dirty="0" smtClean="0"/>
              <a:t>It should be re-scheduled from now on.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3946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929" y="106119"/>
            <a:ext cx="8229600" cy="1142039"/>
          </a:xfrm>
        </p:spPr>
        <p:txBody>
          <a:bodyPr/>
          <a:lstStyle/>
          <a:p>
            <a:r>
              <a:rPr lang="en-US" altLang="ja-JP" b="1" dirty="0">
                <a:solidFill>
                  <a:srgbClr val="0000FF"/>
                </a:solidFill>
              </a:rPr>
              <a:t>Introduction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43628" y="753811"/>
            <a:ext cx="8229600" cy="4526395"/>
          </a:xfrm>
        </p:spPr>
        <p:txBody>
          <a:bodyPr/>
          <a:lstStyle/>
          <a:p>
            <a:r>
              <a:rPr lang="en-US" altLang="ja-JP" sz="2900" b="1" dirty="0"/>
              <a:t>Polarized e+ by laser Compton Scheme</a:t>
            </a:r>
            <a:endParaRPr lang="ja-JP" altLang="en-US" sz="2900" b="1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36" y="1334557"/>
            <a:ext cx="5468831" cy="357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5105689" y="1713433"/>
            <a:ext cx="2957115" cy="360700"/>
          </a:xfrm>
          <a:prstGeom prst="rect">
            <a:avLst/>
          </a:prstGeom>
          <a:noFill/>
        </p:spPr>
        <p:txBody>
          <a:bodyPr wrap="none" lIns="82891" tIns="41446" rIns="82891" bIns="41446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/>
                </a:solidFill>
              </a:rPr>
              <a:t>Ee~1GeV for 10MeV gammas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07475" y="2324456"/>
            <a:ext cx="2793232" cy="360700"/>
          </a:xfrm>
          <a:prstGeom prst="rect">
            <a:avLst/>
          </a:prstGeom>
          <a:noFill/>
        </p:spPr>
        <p:txBody>
          <a:bodyPr wrap="none" lIns="82891" tIns="41446" rIns="82891" bIns="41446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/>
                </a:solidFill>
              </a:rPr>
              <a:t>easy to control polarization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pic>
        <p:nvPicPr>
          <p:cNvPr id="2170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8117" y="3930635"/>
            <a:ext cx="6979645" cy="106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414724" y="5041524"/>
            <a:ext cx="7098886" cy="976254"/>
          </a:xfrm>
          <a:prstGeom prst="rect">
            <a:avLst/>
          </a:prstGeom>
          <a:noFill/>
        </p:spPr>
        <p:txBody>
          <a:bodyPr wrap="none" lIns="82891" tIns="41446" rIns="82891" bIns="41446" rtlCol="0">
            <a:spAutoFit/>
          </a:bodyPr>
          <a:lstStyle/>
          <a:p>
            <a:r>
              <a:rPr lang="en-US" altLang="ja-JP" sz="2900" b="1" dirty="0"/>
              <a:t>Toward the positron sources </a:t>
            </a:r>
          </a:p>
          <a:p>
            <a:r>
              <a:rPr lang="en-US" altLang="ja-JP" sz="2900" b="1" dirty="0"/>
              <a:t>			 -&gt; increase intensity of gamma rays</a:t>
            </a:r>
            <a:endParaRPr lang="ja-JP" altLang="en-US" sz="29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3040" y="5913567"/>
            <a:ext cx="9535680" cy="586340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altLang="ja-JP" sz="3300" b="1" dirty="0">
                <a:solidFill>
                  <a:srgbClr val="FF0000"/>
                </a:solidFill>
              </a:rPr>
              <a:t>-&gt; Laser Pulse stacking cavity</a:t>
            </a:r>
            <a:endParaRPr lang="ja-JP" altLang="en-US" sz="33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38491" y="6421200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442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693" y="1437335"/>
            <a:ext cx="2600640" cy="195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676" y="237938"/>
            <a:ext cx="9039324" cy="11136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altLang="ja-JP" sz="4000" b="1" dirty="0">
                <a:solidFill>
                  <a:srgbClr val="0000FF"/>
                </a:solidFill>
              </a:rPr>
              <a:t>Way 4-mirror Cavity? </a:t>
            </a:r>
            <a:br>
              <a:rPr lang="en-US" altLang="ja-JP" sz="4000" b="1" dirty="0">
                <a:solidFill>
                  <a:srgbClr val="0000FF"/>
                </a:solidFill>
              </a:rPr>
            </a:br>
            <a:r>
              <a:rPr lang="en-US" altLang="ja-JP" sz="4000" b="1" dirty="0">
                <a:solidFill>
                  <a:srgbClr val="0000FF"/>
                </a:solidFill>
              </a:rPr>
              <a:t>get small sport size</a:t>
            </a:r>
            <a:endParaRPr lang="ja-JP" altLang="en-US" sz="4000" b="1" dirty="0">
              <a:solidFill>
                <a:srgbClr val="0000FF"/>
              </a:solidFill>
            </a:endParaRPr>
          </a:p>
        </p:txBody>
      </p:sp>
      <p:pic>
        <p:nvPicPr>
          <p:cNvPr id="165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t="19588"/>
          <a:stretch>
            <a:fillRect/>
          </a:stretch>
        </p:blipFill>
        <p:spPr bwMode="auto">
          <a:xfrm>
            <a:off x="329908" y="1758110"/>
            <a:ext cx="2467913" cy="140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98077" y="3429542"/>
            <a:ext cx="3511363" cy="637699"/>
          </a:xfrm>
          <a:prstGeom prst="rect">
            <a:avLst/>
          </a:prstGeom>
          <a:noFill/>
        </p:spPr>
        <p:txBody>
          <a:bodyPr wrap="square" lIns="82891" tIns="41446" rIns="82891" bIns="41446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2 mirrors is not stable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for small spot size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7" name="図形グループ 14"/>
          <p:cNvGrpSpPr>
            <a:grpSpLocks/>
          </p:cNvGrpSpPr>
          <p:nvPr/>
        </p:nvGrpSpPr>
        <p:grpSpPr bwMode="auto">
          <a:xfrm>
            <a:off x="4493834" y="1733340"/>
            <a:ext cx="3689150" cy="1421604"/>
            <a:chOff x="1339412" y="2036763"/>
            <a:chExt cx="4292600" cy="1752600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39412" y="2036763"/>
              <a:ext cx="42926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図形グループ 11"/>
            <p:cNvGrpSpPr>
              <a:grpSpLocks/>
            </p:cNvGrpSpPr>
            <p:nvPr/>
          </p:nvGrpSpPr>
          <p:grpSpPr bwMode="auto">
            <a:xfrm>
              <a:off x="4758605" y="3207881"/>
              <a:ext cx="573006" cy="150035"/>
              <a:chOff x="4544166" y="4692252"/>
              <a:chExt cx="573006" cy="150035"/>
            </a:xfrm>
          </p:grpSpPr>
          <p:cxnSp>
            <p:nvCxnSpPr>
              <p:cNvPr id="11" name="直線コネクタ 6"/>
              <p:cNvCxnSpPr>
                <a:cxnSpLocks noChangeShapeType="1"/>
              </p:cNvCxnSpPr>
              <p:nvPr/>
            </p:nvCxnSpPr>
            <p:spPr bwMode="auto">
              <a:xfrm>
                <a:off x="4544166" y="4840699"/>
                <a:ext cx="569052" cy="158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2" name="直線コネクタ 8"/>
              <p:cNvCxnSpPr>
                <a:cxnSpLocks noChangeShapeType="1"/>
              </p:cNvCxnSpPr>
              <p:nvPr/>
            </p:nvCxnSpPr>
            <p:spPr bwMode="auto">
              <a:xfrm>
                <a:off x="4585404" y="4692252"/>
                <a:ext cx="531768" cy="13749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10" name="テキスト ボックス 10"/>
            <p:cNvSpPr txBox="1">
              <a:spLocks noChangeArrowheads="1"/>
            </p:cNvSpPr>
            <p:nvPr/>
          </p:nvSpPr>
          <p:spPr bwMode="auto">
            <a:xfrm>
              <a:off x="4420751" y="3001963"/>
              <a:ext cx="367266" cy="45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28646"/>
              <a:r>
                <a:rPr lang="en-US" altLang="ja-JP" dirty="0">
                  <a:solidFill>
                    <a:schemeClr val="tx1"/>
                  </a:solidFill>
                </a:rPr>
                <a:t>α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4805391" y="3258271"/>
            <a:ext cx="3304689" cy="360700"/>
          </a:xfrm>
          <a:prstGeom prst="rect">
            <a:avLst/>
          </a:prstGeom>
          <a:noFill/>
        </p:spPr>
        <p:txBody>
          <a:bodyPr wrap="square" lIns="82891" tIns="41446" rIns="82891" bIns="41446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2d 4M has astigmatism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16" name="図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3872" y="4785330"/>
            <a:ext cx="2619360" cy="157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右矢印 16"/>
          <p:cNvSpPr/>
          <p:nvPr/>
        </p:nvSpPr>
        <p:spPr bwMode="auto">
          <a:xfrm>
            <a:off x="3169204" y="2080008"/>
            <a:ext cx="1101794" cy="73047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91" tIns="41446" rIns="82891" bIns="41446" numCol="1" rtlCol="0" anchor="t" anchorCtr="0" compatLnSpc="1">
            <a:prstTxWarp prst="textNoShape">
              <a:avLst/>
            </a:prstTxWarp>
          </a:bodyPr>
          <a:lstStyle/>
          <a:p>
            <a:pPr defTabSz="407259" eaLnBrk="0" hangingPunct="0">
              <a:lnSpc>
                <a:spcPct val="90000"/>
              </a:lnSpc>
              <a:buClr>
                <a:srgbClr val="000000"/>
              </a:buClr>
              <a:buSzPct val="100000"/>
            </a:pPr>
            <a:endParaRPr kumimoji="0" lang="ja-JP" altLang="en-US"/>
          </a:p>
        </p:txBody>
      </p:sp>
      <p:sp>
        <p:nvSpPr>
          <p:cNvPr id="18" name="下矢印 17"/>
          <p:cNvSpPr/>
          <p:nvPr/>
        </p:nvSpPr>
        <p:spPr bwMode="auto">
          <a:xfrm rot="2372443">
            <a:off x="4543355" y="4048587"/>
            <a:ext cx="767541" cy="940956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91" tIns="41446" rIns="82891" bIns="41446" numCol="1" rtlCol="0" anchor="t" anchorCtr="0" compatLnSpc="1">
            <a:prstTxWarp prst="textNoShape">
              <a:avLst/>
            </a:prstTxWarp>
          </a:bodyPr>
          <a:lstStyle/>
          <a:p>
            <a:pPr defTabSz="407259" eaLnBrk="0" hangingPunct="0">
              <a:lnSpc>
                <a:spcPct val="90000"/>
              </a:lnSpc>
              <a:buClr>
                <a:srgbClr val="000000"/>
              </a:buClr>
              <a:buSzPct val="100000"/>
            </a:pPr>
            <a:endParaRPr kumimoji="0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40899" y="5377485"/>
            <a:ext cx="2399101" cy="637699"/>
          </a:xfrm>
          <a:prstGeom prst="rect">
            <a:avLst/>
          </a:prstGeom>
          <a:noFill/>
        </p:spPr>
        <p:txBody>
          <a:bodyPr wrap="square" lIns="82891" tIns="41446" rIns="82891" bIns="41446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3D (or twisted)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4M ring cavity 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38491" y="6398520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4006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P10902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360" y="3793358"/>
            <a:ext cx="3870720" cy="2903345"/>
          </a:xfrm>
          <a:prstGeom prst="rect">
            <a:avLst/>
          </a:prstGeom>
        </p:spPr>
      </p:pic>
      <p:sp>
        <p:nvSpPr>
          <p:cNvPr id="11" name="Titre 10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79752"/>
          </a:xfrm>
          <a:prstGeom prst="rect">
            <a:avLst/>
          </a:prstGeom>
        </p:spPr>
        <p:txBody>
          <a:bodyPr lIns="91340" tIns="45672" rIns="91340" bIns="45672">
            <a:normAutofit/>
          </a:bodyPr>
          <a:lstStyle/>
          <a:p>
            <a:r>
              <a:rPr lang="en-US" altLang="ja-JP" sz="3600" b="1" dirty="0" smtClean="0">
                <a:solidFill>
                  <a:srgbClr val="0000FF"/>
                </a:solidFill>
              </a:rPr>
              <a:t>2010 Summer: French cavity Installation</a:t>
            </a:r>
            <a:endParaRPr lang="ja-JP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8" name="図 7" descr="P109027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00" y="3793358"/>
            <a:ext cx="3870720" cy="290334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723944" y="633667"/>
            <a:ext cx="2710184" cy="2547615"/>
          </a:xfrm>
          <a:prstGeom prst="rect">
            <a:avLst/>
          </a:prstGeom>
        </p:spPr>
      </p:pic>
      <p:pic>
        <p:nvPicPr>
          <p:cNvPr id="13" name="図 12" descr="P108056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849440" y="3306587"/>
            <a:ext cx="3870720" cy="2903345"/>
          </a:xfrm>
          <a:prstGeom prst="rect">
            <a:avLst/>
          </a:prstGeom>
        </p:spPr>
      </p:pic>
      <p:pic>
        <p:nvPicPr>
          <p:cNvPr id="15" name="図 14" descr="P108094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840" y="679751"/>
            <a:ext cx="3870720" cy="2903345"/>
          </a:xfrm>
          <a:prstGeom prst="rect">
            <a:avLst/>
          </a:prstGeom>
        </p:spPr>
      </p:pic>
      <p:pic>
        <p:nvPicPr>
          <p:cNvPr id="16" name="図 15" descr="P1090145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3760" y="3954655"/>
            <a:ext cx="3870720" cy="2903345"/>
          </a:xfrm>
          <a:prstGeom prst="rect">
            <a:avLst/>
          </a:prstGeom>
        </p:spPr>
      </p:pic>
      <p:pic>
        <p:nvPicPr>
          <p:cNvPr id="10" name="Picture 2" descr="K:\Bibliothèque\Documents\My Notes\Labo\Seillac 2010\photos\cavite avec cablage.jpg"/>
          <p:cNvPicPr>
            <a:picLocks noChangeAspect="1" noChangeArrowheads="1"/>
          </p:cNvPicPr>
          <p:nvPr/>
        </p:nvPicPr>
        <p:blipFill>
          <a:blip r:embed="rId9"/>
          <a:srcRect t="6088" b="2538"/>
          <a:stretch>
            <a:fillRect/>
          </a:stretch>
        </p:blipFill>
        <p:spPr bwMode="auto">
          <a:xfrm>
            <a:off x="4559040" y="854010"/>
            <a:ext cx="4256278" cy="262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7538491" y="6398520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89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233"/>
          <p:cNvSpPr/>
          <p:nvPr/>
        </p:nvSpPr>
        <p:spPr>
          <a:xfrm>
            <a:off x="0" y="345996"/>
            <a:ext cx="9144000" cy="6512005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52" name="Ellipse 151"/>
          <p:cNvSpPr/>
          <p:nvPr/>
        </p:nvSpPr>
        <p:spPr>
          <a:xfrm>
            <a:off x="1178645" y="4852086"/>
            <a:ext cx="1072186" cy="54369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54" name="Ellipse 153"/>
          <p:cNvSpPr/>
          <p:nvPr/>
        </p:nvSpPr>
        <p:spPr>
          <a:xfrm>
            <a:off x="2494165" y="4852086"/>
            <a:ext cx="1072186" cy="54369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1800846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211" name="Rectangle 210"/>
          <p:cNvSpPr/>
          <p:nvPr/>
        </p:nvSpPr>
        <p:spPr>
          <a:xfrm>
            <a:off x="1932881" y="1210965"/>
            <a:ext cx="1188280" cy="43660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76091" y="1210965"/>
            <a:ext cx="344951" cy="436605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421042" y="1210965"/>
            <a:ext cx="344951" cy="436605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765994" y="1210965"/>
            <a:ext cx="344951" cy="436605"/>
          </a:xfrm>
          <a:prstGeom prst="rect">
            <a:avLst/>
          </a:prstGeom>
          <a:solidFill>
            <a:srgbClr val="00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1110944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1455896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2145798" y="1210965"/>
            <a:ext cx="344951" cy="43660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2490749" y="1210965"/>
            <a:ext cx="344951" cy="43660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2835699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3180651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3525601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3870553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215504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560455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4905406" y="1210965"/>
            <a:ext cx="34495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250358" y="1210965"/>
            <a:ext cx="31589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566248" y="1210965"/>
            <a:ext cx="31589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5882138" y="1210965"/>
            <a:ext cx="31589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6198029" y="1210965"/>
            <a:ext cx="31589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6513920" y="1210965"/>
            <a:ext cx="315891" cy="4366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829809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21" name="ZoneTexte 120"/>
          <p:cNvSpPr txBox="1"/>
          <p:nvPr/>
        </p:nvSpPr>
        <p:spPr>
          <a:xfrm>
            <a:off x="111471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10</a:t>
            </a:r>
          </a:p>
        </p:txBody>
      </p:sp>
      <p:sp>
        <p:nvSpPr>
          <p:cNvPr id="122" name="ZoneTexte 121"/>
          <p:cNvSpPr txBox="1"/>
          <p:nvPr/>
        </p:nvSpPr>
        <p:spPr>
          <a:xfrm>
            <a:off x="456434" y="994393"/>
            <a:ext cx="32115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11</a:t>
            </a:r>
          </a:p>
        </p:txBody>
      </p:sp>
      <p:sp>
        <p:nvSpPr>
          <p:cNvPr id="123" name="ZoneTexte 122"/>
          <p:cNvSpPr txBox="1"/>
          <p:nvPr/>
        </p:nvSpPr>
        <p:spPr>
          <a:xfrm>
            <a:off x="801399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12</a:t>
            </a:r>
          </a:p>
        </p:txBody>
      </p:sp>
      <p:sp>
        <p:nvSpPr>
          <p:cNvPr id="124" name="ZoneTexte 123"/>
          <p:cNvSpPr txBox="1"/>
          <p:nvPr/>
        </p:nvSpPr>
        <p:spPr>
          <a:xfrm>
            <a:off x="1146363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01</a:t>
            </a:r>
          </a:p>
        </p:txBody>
      </p:sp>
      <p:sp>
        <p:nvSpPr>
          <p:cNvPr id="125" name="ZoneTexte 124"/>
          <p:cNvSpPr txBox="1"/>
          <p:nvPr/>
        </p:nvSpPr>
        <p:spPr>
          <a:xfrm>
            <a:off x="1491327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02</a:t>
            </a:r>
          </a:p>
        </p:txBody>
      </p:sp>
      <p:sp>
        <p:nvSpPr>
          <p:cNvPr id="126" name="ZoneTexte 125"/>
          <p:cNvSpPr txBox="1"/>
          <p:nvPr/>
        </p:nvSpPr>
        <p:spPr>
          <a:xfrm>
            <a:off x="1836291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03</a:t>
            </a:r>
          </a:p>
        </p:txBody>
      </p:sp>
      <p:sp>
        <p:nvSpPr>
          <p:cNvPr id="132" name="ZoneTexte 131"/>
          <p:cNvSpPr txBox="1"/>
          <p:nvPr/>
        </p:nvSpPr>
        <p:spPr>
          <a:xfrm>
            <a:off x="2181255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04</a:t>
            </a:r>
          </a:p>
        </p:txBody>
      </p:sp>
      <p:sp>
        <p:nvSpPr>
          <p:cNvPr id="133" name="ZoneTexte 132"/>
          <p:cNvSpPr txBox="1"/>
          <p:nvPr/>
        </p:nvSpPr>
        <p:spPr>
          <a:xfrm>
            <a:off x="2526219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05</a:t>
            </a:r>
          </a:p>
        </p:txBody>
      </p:sp>
      <p:sp>
        <p:nvSpPr>
          <p:cNvPr id="134" name="ZoneTexte 133"/>
          <p:cNvSpPr txBox="1"/>
          <p:nvPr/>
        </p:nvSpPr>
        <p:spPr>
          <a:xfrm>
            <a:off x="2871182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06</a:t>
            </a:r>
          </a:p>
        </p:txBody>
      </p:sp>
      <p:sp>
        <p:nvSpPr>
          <p:cNvPr id="135" name="ZoneTexte 134"/>
          <p:cNvSpPr txBox="1"/>
          <p:nvPr/>
        </p:nvSpPr>
        <p:spPr>
          <a:xfrm>
            <a:off x="3216147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07</a:t>
            </a:r>
          </a:p>
        </p:txBody>
      </p:sp>
      <p:sp>
        <p:nvSpPr>
          <p:cNvPr id="136" name="ZoneTexte 135"/>
          <p:cNvSpPr txBox="1"/>
          <p:nvPr/>
        </p:nvSpPr>
        <p:spPr>
          <a:xfrm>
            <a:off x="3561111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08</a:t>
            </a:r>
          </a:p>
        </p:txBody>
      </p:sp>
      <p:sp>
        <p:nvSpPr>
          <p:cNvPr id="137" name="ZoneTexte 136"/>
          <p:cNvSpPr txBox="1"/>
          <p:nvPr/>
        </p:nvSpPr>
        <p:spPr>
          <a:xfrm>
            <a:off x="3906075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09</a:t>
            </a:r>
          </a:p>
        </p:txBody>
      </p:sp>
      <p:sp>
        <p:nvSpPr>
          <p:cNvPr id="170" name="ZoneTexte 169"/>
          <p:cNvSpPr txBox="1"/>
          <p:nvPr/>
        </p:nvSpPr>
        <p:spPr>
          <a:xfrm>
            <a:off x="4251039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10</a:t>
            </a:r>
          </a:p>
        </p:txBody>
      </p:sp>
      <p:sp>
        <p:nvSpPr>
          <p:cNvPr id="173" name="ZoneTexte 172"/>
          <p:cNvSpPr txBox="1"/>
          <p:nvPr/>
        </p:nvSpPr>
        <p:spPr>
          <a:xfrm>
            <a:off x="4596003" y="994393"/>
            <a:ext cx="32115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11</a:t>
            </a:r>
          </a:p>
        </p:txBody>
      </p:sp>
      <p:sp>
        <p:nvSpPr>
          <p:cNvPr id="174" name="ZoneTexte 173"/>
          <p:cNvSpPr txBox="1"/>
          <p:nvPr/>
        </p:nvSpPr>
        <p:spPr>
          <a:xfrm>
            <a:off x="4940967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12</a:t>
            </a:r>
          </a:p>
        </p:txBody>
      </p:sp>
      <p:sp>
        <p:nvSpPr>
          <p:cNvPr id="175" name="ZoneTexte 174"/>
          <p:cNvSpPr txBox="1"/>
          <p:nvPr/>
        </p:nvSpPr>
        <p:spPr>
          <a:xfrm>
            <a:off x="5285930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01</a:t>
            </a:r>
          </a:p>
        </p:txBody>
      </p:sp>
      <p:sp>
        <p:nvSpPr>
          <p:cNvPr id="176" name="ZoneTexte 175"/>
          <p:cNvSpPr txBox="1"/>
          <p:nvPr/>
        </p:nvSpPr>
        <p:spPr>
          <a:xfrm>
            <a:off x="5570060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02</a:t>
            </a:r>
          </a:p>
        </p:txBody>
      </p:sp>
      <p:sp>
        <p:nvSpPr>
          <p:cNvPr id="177" name="ZoneTexte 176"/>
          <p:cNvSpPr txBox="1"/>
          <p:nvPr/>
        </p:nvSpPr>
        <p:spPr>
          <a:xfrm>
            <a:off x="5907420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03</a:t>
            </a:r>
          </a:p>
        </p:txBody>
      </p:sp>
      <p:sp>
        <p:nvSpPr>
          <p:cNvPr id="178" name="ZoneTexte 177"/>
          <p:cNvSpPr txBox="1"/>
          <p:nvPr/>
        </p:nvSpPr>
        <p:spPr>
          <a:xfrm>
            <a:off x="6221967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04</a:t>
            </a:r>
          </a:p>
        </p:txBody>
      </p:sp>
      <p:sp>
        <p:nvSpPr>
          <p:cNvPr id="179" name="ZoneTexte 178"/>
          <p:cNvSpPr txBox="1"/>
          <p:nvPr/>
        </p:nvSpPr>
        <p:spPr>
          <a:xfrm>
            <a:off x="6536514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05</a:t>
            </a:r>
          </a:p>
        </p:txBody>
      </p:sp>
      <p:sp>
        <p:nvSpPr>
          <p:cNvPr id="180" name="ZoneTexte 179"/>
          <p:cNvSpPr txBox="1"/>
          <p:nvPr/>
        </p:nvSpPr>
        <p:spPr>
          <a:xfrm>
            <a:off x="6843456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06</a:t>
            </a:r>
          </a:p>
        </p:txBody>
      </p:sp>
      <p:sp>
        <p:nvSpPr>
          <p:cNvPr id="181" name="ZoneTexte 180"/>
          <p:cNvSpPr txBox="1"/>
          <p:nvPr/>
        </p:nvSpPr>
        <p:spPr>
          <a:xfrm>
            <a:off x="7173218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07</a:t>
            </a:r>
          </a:p>
        </p:txBody>
      </p:sp>
      <p:sp>
        <p:nvSpPr>
          <p:cNvPr id="183" name="ZoneTexte 182"/>
          <p:cNvSpPr txBox="1"/>
          <p:nvPr/>
        </p:nvSpPr>
        <p:spPr>
          <a:xfrm>
            <a:off x="45625" y="1918476"/>
            <a:ext cx="797199" cy="426683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b="1" dirty="0"/>
              <a:t>10/25</a:t>
            </a:r>
            <a:r>
              <a:rPr lang="en-US" sz="1100" dirty="0"/>
              <a:t> :</a:t>
            </a:r>
          </a:p>
          <a:p>
            <a:r>
              <a:rPr lang="en-US" sz="1100" dirty="0" err="1">
                <a:sym typeface="Symbol"/>
              </a:rPr>
              <a:t></a:t>
            </a:r>
            <a:r>
              <a:rPr lang="en-US" sz="1100" dirty="0">
                <a:sym typeface="Symbol"/>
              </a:rPr>
              <a:t> observed</a:t>
            </a:r>
            <a:endParaRPr lang="en-US" sz="1100" dirty="0"/>
          </a:p>
        </p:txBody>
      </p:sp>
      <p:cxnSp>
        <p:nvCxnSpPr>
          <p:cNvPr id="185" name="Connecteur droit 184"/>
          <p:cNvCxnSpPr/>
          <p:nvPr/>
        </p:nvCxnSpPr>
        <p:spPr>
          <a:xfrm>
            <a:off x="296976" y="1510823"/>
            <a:ext cx="0" cy="433309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eur droit 189"/>
          <p:cNvCxnSpPr/>
          <p:nvPr/>
        </p:nvCxnSpPr>
        <p:spPr>
          <a:xfrm>
            <a:off x="844475" y="1519061"/>
            <a:ext cx="0" cy="2509243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ZoneTexte 190"/>
          <p:cNvSpPr txBox="1"/>
          <p:nvPr/>
        </p:nvSpPr>
        <p:spPr>
          <a:xfrm>
            <a:off x="120918" y="2296245"/>
            <a:ext cx="797675" cy="426683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12/08</a:t>
            </a:r>
            <a:r>
              <a:rPr lang="en-US" sz="1100" dirty="0"/>
              <a:t> : </a:t>
            </a:r>
          </a:p>
          <a:p>
            <a:pPr algn="r"/>
            <a:r>
              <a:rPr lang="en-US" sz="1100" dirty="0" err="1">
                <a:sym typeface="Symbol"/>
              </a:rPr>
              <a:t></a:t>
            </a:r>
            <a:r>
              <a:rPr lang="en-US" sz="1100" dirty="0">
                <a:sym typeface="Symbol"/>
              </a:rPr>
              <a:t> observed</a:t>
            </a:r>
            <a:endParaRPr lang="en-US" sz="1100" dirty="0"/>
          </a:p>
        </p:txBody>
      </p:sp>
      <p:sp>
        <p:nvSpPr>
          <p:cNvPr id="193" name="ZoneTexte 192"/>
          <p:cNvSpPr txBox="1"/>
          <p:nvPr/>
        </p:nvSpPr>
        <p:spPr>
          <a:xfrm>
            <a:off x="1882073" y="2205625"/>
            <a:ext cx="834669" cy="426683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b="1" dirty="0"/>
              <a:t>03/11</a:t>
            </a:r>
            <a:r>
              <a:rPr lang="en-US" sz="1100" dirty="0"/>
              <a:t> : </a:t>
            </a:r>
          </a:p>
          <a:p>
            <a:r>
              <a:rPr lang="en-US" sz="1100" dirty="0"/>
              <a:t>earthquake</a:t>
            </a:r>
          </a:p>
        </p:txBody>
      </p:sp>
      <p:cxnSp>
        <p:nvCxnSpPr>
          <p:cNvPr id="202" name="Connecteur droit 201"/>
          <p:cNvCxnSpPr/>
          <p:nvPr/>
        </p:nvCxnSpPr>
        <p:spPr>
          <a:xfrm>
            <a:off x="3437493" y="1519060"/>
            <a:ext cx="0" cy="230329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ZoneTexte 203"/>
          <p:cNvSpPr txBox="1"/>
          <p:nvPr/>
        </p:nvSpPr>
        <p:spPr>
          <a:xfrm>
            <a:off x="3402903" y="2353909"/>
            <a:ext cx="900173" cy="426683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b="1" dirty="0"/>
              <a:t>07/20</a:t>
            </a:r>
            <a:r>
              <a:rPr lang="en-US" sz="1100" dirty="0"/>
              <a:t> : </a:t>
            </a:r>
          </a:p>
          <a:p>
            <a:r>
              <a:rPr lang="en-US" sz="1100" dirty="0"/>
              <a:t>Laser Failure</a:t>
            </a:r>
          </a:p>
        </p:txBody>
      </p:sp>
      <p:cxnSp>
        <p:nvCxnSpPr>
          <p:cNvPr id="208" name="Connecteur droit 207"/>
          <p:cNvCxnSpPr/>
          <p:nvPr/>
        </p:nvCxnSpPr>
        <p:spPr>
          <a:xfrm>
            <a:off x="4464054" y="1519061"/>
            <a:ext cx="0" cy="194804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ZoneTexte 209"/>
          <p:cNvSpPr txBox="1"/>
          <p:nvPr/>
        </p:nvSpPr>
        <p:spPr>
          <a:xfrm>
            <a:off x="4414597" y="3235355"/>
            <a:ext cx="52556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10/20</a:t>
            </a:r>
            <a:endParaRPr lang="en-US" sz="1100" dirty="0"/>
          </a:p>
        </p:txBody>
      </p:sp>
      <p:sp>
        <p:nvSpPr>
          <p:cNvPr id="212" name="ZoneTexte 211"/>
          <p:cNvSpPr txBox="1"/>
          <p:nvPr/>
        </p:nvSpPr>
        <p:spPr>
          <a:xfrm>
            <a:off x="1874470" y="1604265"/>
            <a:ext cx="1163704" cy="272794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ATF Recovering </a:t>
            </a:r>
          </a:p>
        </p:txBody>
      </p:sp>
      <p:cxnSp>
        <p:nvCxnSpPr>
          <p:cNvPr id="192" name="Connecteur droit 191"/>
          <p:cNvCxnSpPr/>
          <p:nvPr/>
        </p:nvCxnSpPr>
        <p:spPr>
          <a:xfrm>
            <a:off x="1924265" y="1519061"/>
            <a:ext cx="0" cy="1009956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ZoneTexte 212"/>
          <p:cNvSpPr txBox="1"/>
          <p:nvPr/>
        </p:nvSpPr>
        <p:spPr>
          <a:xfrm>
            <a:off x="726241" y="1184134"/>
            <a:ext cx="253199" cy="30357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400" b="1" dirty="0" err="1">
                <a:sym typeface="Symbol"/>
              </a:rPr>
              <a:t></a:t>
            </a:r>
            <a:r>
              <a:rPr lang="en-US" sz="1400" b="1" dirty="0">
                <a:sym typeface="Symbol"/>
              </a:rPr>
              <a:t> </a:t>
            </a:r>
            <a:endParaRPr lang="en-US" sz="1400" b="1" dirty="0"/>
          </a:p>
        </p:txBody>
      </p:sp>
      <p:sp>
        <p:nvSpPr>
          <p:cNvPr id="214" name="ZoneTexte 213"/>
          <p:cNvSpPr txBox="1"/>
          <p:nvPr/>
        </p:nvSpPr>
        <p:spPr>
          <a:xfrm>
            <a:off x="178742" y="1184134"/>
            <a:ext cx="253199" cy="30357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400" b="1" dirty="0" err="1">
                <a:sym typeface="Symbol"/>
              </a:rPr>
              <a:t></a:t>
            </a:r>
            <a:r>
              <a:rPr lang="en-US" sz="1400" b="1" dirty="0">
                <a:sym typeface="Symbol"/>
              </a:rPr>
              <a:t> </a:t>
            </a:r>
            <a:endParaRPr lang="en-US" sz="1400" b="1" dirty="0"/>
          </a:p>
        </p:txBody>
      </p:sp>
      <p:sp>
        <p:nvSpPr>
          <p:cNvPr id="227" name="ZoneTexte 226"/>
          <p:cNvSpPr txBox="1"/>
          <p:nvPr/>
        </p:nvSpPr>
        <p:spPr>
          <a:xfrm>
            <a:off x="3786422" y="2309659"/>
            <a:ext cx="388960" cy="2931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00" dirty="0" err="1">
                <a:solidFill>
                  <a:srgbClr val="FF0000"/>
                </a:solidFill>
                <a:cs typeface="Calibri" pitchFamily="34" charset="0"/>
                <a:sym typeface="Wingdings"/>
              </a:rPr>
              <a:t></a:t>
            </a:r>
            <a:endParaRPr lang="en-US" dirty="0" smtClean="0">
              <a:solidFill>
                <a:srgbClr val="FF0000"/>
              </a:solidFill>
              <a:cs typeface="Calibri" pitchFamily="34" charset="0"/>
            </a:endParaRPr>
          </a:p>
        </p:txBody>
      </p:sp>
      <p:cxnSp>
        <p:nvCxnSpPr>
          <p:cNvPr id="240" name="Connecteur droit 239"/>
          <p:cNvCxnSpPr/>
          <p:nvPr/>
        </p:nvCxnSpPr>
        <p:spPr>
          <a:xfrm>
            <a:off x="5125615" y="1519061"/>
            <a:ext cx="0" cy="4049719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/>
          <p:cNvCxnSpPr/>
          <p:nvPr/>
        </p:nvCxnSpPr>
        <p:spPr>
          <a:xfrm>
            <a:off x="6091343" y="1519060"/>
            <a:ext cx="0" cy="393439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Rectangle 273"/>
          <p:cNvSpPr/>
          <p:nvPr/>
        </p:nvSpPr>
        <p:spPr>
          <a:xfrm>
            <a:off x="0" y="6"/>
            <a:ext cx="9537559" cy="3993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275" name="ZoneTexte 274"/>
          <p:cNvSpPr txBox="1"/>
          <p:nvPr/>
        </p:nvSpPr>
        <p:spPr>
          <a:xfrm>
            <a:off x="8130748" y="22659"/>
            <a:ext cx="1013253" cy="519015"/>
          </a:xfrm>
          <a:prstGeom prst="rect">
            <a:avLst/>
          </a:prstGeom>
          <a:noFill/>
        </p:spPr>
        <p:txBody>
          <a:bodyPr wrap="square" lIns="87275" tIns="43638" rIns="87275" bIns="43638" rtlCol="0">
            <a:spAutoFit/>
          </a:bodyPr>
          <a:lstStyle/>
          <a:p>
            <a:pPr algn="r"/>
            <a:r>
              <a:rPr lang="en-US" sz="1400" dirty="0">
                <a:sym typeface="Symbol"/>
              </a:rPr>
              <a:t>21012.12.10</a:t>
            </a:r>
            <a:endParaRPr lang="en-US" sz="1400" dirty="0">
              <a:cs typeface="Calibri" pitchFamily="34" charset="0"/>
            </a:endParaRPr>
          </a:p>
        </p:txBody>
      </p:sp>
      <p:sp>
        <p:nvSpPr>
          <p:cNvPr id="276" name="ZoneTexte 275"/>
          <p:cNvSpPr txBox="1"/>
          <p:nvPr/>
        </p:nvSpPr>
        <p:spPr>
          <a:xfrm>
            <a:off x="48277" y="-8238"/>
            <a:ext cx="1164145" cy="325464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ctr"/>
            <a:r>
              <a:rPr lang="en-US" sz="1500" dirty="0" err="1">
                <a:latin typeface="Calibri" pitchFamily="34" charset="0"/>
                <a:cs typeface="Calibri" pitchFamily="34" charset="0"/>
              </a:rPr>
              <a:t>MightyLaser</a:t>
            </a:r>
            <a:r>
              <a:rPr lang="en-US" sz="1500" dirty="0">
                <a:latin typeface="Calibri" pitchFamily="34" charset="0"/>
                <a:cs typeface="Calibri" pitchFamily="34" charset="0"/>
              </a:rPr>
              <a:t> 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7" name="ZoneTexte 276"/>
          <p:cNvSpPr txBox="1"/>
          <p:nvPr/>
        </p:nvSpPr>
        <p:spPr>
          <a:xfrm>
            <a:off x="2751887" y="6180"/>
            <a:ext cx="3780085" cy="325464"/>
          </a:xfrm>
          <a:prstGeom prst="rect">
            <a:avLst/>
          </a:prstGeom>
          <a:noFill/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1500" spc="287" dirty="0">
                <a:sym typeface="Symbol"/>
              </a:rPr>
              <a:t>Main Events Summary</a:t>
            </a:r>
            <a:endParaRPr lang="en-US" sz="1500" spc="287" dirty="0">
              <a:cs typeface="Calibri" pitchFamily="34" charset="0"/>
            </a:endParaRPr>
          </a:p>
        </p:txBody>
      </p:sp>
      <p:cxnSp>
        <p:nvCxnSpPr>
          <p:cNvPr id="278" name="Connecteur droit 277"/>
          <p:cNvCxnSpPr/>
          <p:nvPr/>
        </p:nvCxnSpPr>
        <p:spPr>
          <a:xfrm>
            <a:off x="1110621" y="601363"/>
            <a:ext cx="0" cy="1112109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Connecteur droit 279"/>
          <p:cNvCxnSpPr/>
          <p:nvPr/>
        </p:nvCxnSpPr>
        <p:spPr>
          <a:xfrm>
            <a:off x="5247283" y="634315"/>
            <a:ext cx="0" cy="1079157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ZoneTexte 280"/>
          <p:cNvSpPr txBox="1"/>
          <p:nvPr/>
        </p:nvSpPr>
        <p:spPr>
          <a:xfrm>
            <a:off x="109915" y="591070"/>
            <a:ext cx="980936" cy="442071"/>
          </a:xfrm>
          <a:prstGeom prst="rect">
            <a:avLst/>
          </a:prstGeom>
          <a:noFill/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2300" b="1" dirty="0">
                <a:sym typeface="Symbol"/>
              </a:rPr>
              <a:t>2010</a:t>
            </a:r>
            <a:endParaRPr lang="en-US" sz="2300" b="1" dirty="0">
              <a:cs typeface="Calibri" pitchFamily="34" charset="0"/>
            </a:endParaRPr>
          </a:p>
        </p:txBody>
      </p:sp>
      <p:sp>
        <p:nvSpPr>
          <p:cNvPr id="282" name="ZoneTexte 281"/>
          <p:cNvSpPr txBox="1"/>
          <p:nvPr/>
        </p:nvSpPr>
        <p:spPr>
          <a:xfrm>
            <a:off x="2610865" y="591070"/>
            <a:ext cx="1415192" cy="442071"/>
          </a:xfrm>
          <a:prstGeom prst="rect">
            <a:avLst/>
          </a:prstGeom>
          <a:noFill/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2300" b="1" dirty="0">
                <a:sym typeface="Symbol"/>
              </a:rPr>
              <a:t>2011</a:t>
            </a:r>
            <a:endParaRPr lang="en-US" sz="2300" b="1" dirty="0">
              <a:cs typeface="Calibri" pitchFamily="34" charset="0"/>
            </a:endParaRPr>
          </a:p>
        </p:txBody>
      </p:sp>
      <p:sp>
        <p:nvSpPr>
          <p:cNvPr id="283" name="ZoneTexte 282"/>
          <p:cNvSpPr txBox="1"/>
          <p:nvPr/>
        </p:nvSpPr>
        <p:spPr>
          <a:xfrm>
            <a:off x="6420549" y="591070"/>
            <a:ext cx="1415192" cy="442071"/>
          </a:xfrm>
          <a:prstGeom prst="rect">
            <a:avLst/>
          </a:prstGeom>
          <a:noFill/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2300" b="1" dirty="0">
                <a:sym typeface="Symbol"/>
              </a:rPr>
              <a:t>2012</a:t>
            </a:r>
            <a:endParaRPr lang="en-US" sz="2300" b="1" dirty="0">
              <a:cs typeface="Calibri" pitchFamily="34" charset="0"/>
            </a:endParaRPr>
          </a:p>
        </p:txBody>
      </p:sp>
      <p:cxnSp>
        <p:nvCxnSpPr>
          <p:cNvPr id="140" name="Connecteur droit 139"/>
          <p:cNvCxnSpPr/>
          <p:nvPr/>
        </p:nvCxnSpPr>
        <p:spPr>
          <a:xfrm>
            <a:off x="1840619" y="1519060"/>
            <a:ext cx="0" cy="230329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ZoneTexte 141"/>
          <p:cNvSpPr txBox="1"/>
          <p:nvPr/>
        </p:nvSpPr>
        <p:spPr>
          <a:xfrm>
            <a:off x="1147254" y="2213865"/>
            <a:ext cx="753185" cy="595960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06/03</a:t>
            </a:r>
            <a:r>
              <a:rPr lang="en-US" sz="1100" dirty="0"/>
              <a:t> :</a:t>
            </a:r>
          </a:p>
          <a:p>
            <a:pPr algn="r"/>
            <a:r>
              <a:rPr lang="en-US" sz="1100" dirty="0" err="1"/>
              <a:t>Fibre</a:t>
            </a:r>
            <a:r>
              <a:rPr lang="en-US" sz="1100" dirty="0"/>
              <a:t> amp </a:t>
            </a:r>
          </a:p>
          <a:p>
            <a:pPr algn="r"/>
            <a:r>
              <a:rPr lang="en-US" sz="1100" dirty="0"/>
              <a:t>damage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1086945" y="2540319"/>
            <a:ext cx="388960" cy="2931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00" dirty="0" err="1">
                <a:solidFill>
                  <a:srgbClr val="FF0000"/>
                </a:solidFill>
                <a:cs typeface="Calibri" pitchFamily="34" charset="0"/>
                <a:sym typeface="Wingdings"/>
              </a:rPr>
              <a:t></a:t>
            </a:r>
            <a:endParaRPr lang="en-US" dirty="0" smtClean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115" name="ZoneTexte 114"/>
          <p:cNvSpPr txBox="1"/>
          <p:nvPr/>
        </p:nvSpPr>
        <p:spPr>
          <a:xfrm>
            <a:off x="2288402" y="2186091"/>
            <a:ext cx="388960" cy="2931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00" dirty="0" err="1">
                <a:solidFill>
                  <a:srgbClr val="FF0000"/>
                </a:solidFill>
                <a:cs typeface="Calibri" pitchFamily="34" charset="0"/>
                <a:sym typeface="Wingdings"/>
              </a:rPr>
              <a:t></a:t>
            </a:r>
            <a:endParaRPr lang="en-US" dirty="0" smtClean="0">
              <a:solidFill>
                <a:srgbClr val="FF0000"/>
              </a:solidFill>
              <a:cs typeface="Calibri" pitchFamily="34" charset="0"/>
            </a:endParaRPr>
          </a:p>
        </p:txBody>
      </p:sp>
      <p:cxnSp>
        <p:nvCxnSpPr>
          <p:cNvPr id="116" name="Connecteur droit 115"/>
          <p:cNvCxnSpPr/>
          <p:nvPr/>
        </p:nvCxnSpPr>
        <p:spPr>
          <a:xfrm>
            <a:off x="6334677" y="1527298"/>
            <a:ext cx="0" cy="2772854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ZoneTexte 137"/>
          <p:cNvSpPr txBox="1"/>
          <p:nvPr/>
        </p:nvSpPr>
        <p:spPr>
          <a:xfrm>
            <a:off x="6329299" y="4306334"/>
            <a:ext cx="795798" cy="64212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on</a:t>
            </a:r>
          </a:p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Standby Mode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5273217" y="5443157"/>
            <a:ext cx="1339149" cy="101145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Sapphire Mirrors </a:t>
            </a:r>
          </a:p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Finesse 30000</a:t>
            </a:r>
          </a:p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Coupling 15% on air </a:t>
            </a:r>
          </a:p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3% under Vacuum</a:t>
            </a:r>
          </a:p>
        </p:txBody>
      </p:sp>
      <p:cxnSp>
        <p:nvCxnSpPr>
          <p:cNvPr id="143" name="Connecteur droit 142"/>
          <p:cNvCxnSpPr/>
          <p:nvPr/>
        </p:nvCxnSpPr>
        <p:spPr>
          <a:xfrm>
            <a:off x="6745301" y="1527299"/>
            <a:ext cx="0" cy="1331233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ZoneTexte 152"/>
          <p:cNvSpPr txBox="1"/>
          <p:nvPr/>
        </p:nvSpPr>
        <p:spPr>
          <a:xfrm>
            <a:off x="6739925" y="2848237"/>
            <a:ext cx="978297" cy="642126"/>
          </a:xfrm>
          <a:prstGeom prst="rect">
            <a:avLst/>
          </a:prstGeom>
          <a:gradFill flip="none" rotWithShape="1">
            <a:gsLst>
              <a:gs pos="0">
                <a:srgbClr val="CCCC00">
                  <a:shade val="30000"/>
                  <a:satMod val="115000"/>
                </a:srgbClr>
              </a:gs>
              <a:gs pos="50000">
                <a:srgbClr val="CCCC00">
                  <a:shade val="67500"/>
                  <a:satMod val="115000"/>
                </a:srgbClr>
              </a:gs>
              <a:gs pos="100000">
                <a:srgbClr val="CCCC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r>
              <a:rPr lang="en-US" sz="1200" b="1" dirty="0"/>
              <a:t>Equipments sent to </a:t>
            </a:r>
            <a:r>
              <a:rPr lang="en-US" sz="1200" b="1" dirty="0" err="1"/>
              <a:t>Orsay</a:t>
            </a:r>
            <a:endParaRPr lang="en-US" sz="1200" b="1" dirty="0"/>
          </a:p>
        </p:txBody>
      </p:sp>
      <p:sp>
        <p:nvSpPr>
          <p:cNvPr id="147" name="ZoneTexte 146"/>
          <p:cNvSpPr txBox="1"/>
          <p:nvPr/>
        </p:nvSpPr>
        <p:spPr>
          <a:xfrm>
            <a:off x="3713469" y="3464007"/>
            <a:ext cx="1315732" cy="1073013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1200" b="1" dirty="0">
                <a:sym typeface="Symbol"/>
              </a:rPr>
              <a:t>Locking more stable using </a:t>
            </a:r>
            <a:r>
              <a:rPr lang="en-US" sz="1400" b="1" dirty="0">
                <a:solidFill>
                  <a:srgbClr val="FF0000"/>
                </a:solidFill>
                <a:sym typeface="Symbol"/>
              </a:rPr>
              <a:t>Frequency Shifter</a:t>
            </a:r>
            <a:endParaRPr lang="en-US" sz="1200" b="1" dirty="0">
              <a:solidFill>
                <a:srgbClr val="FF0000"/>
              </a:solidFill>
              <a:sym typeface="Symbol"/>
            </a:endParaRPr>
          </a:p>
          <a:p>
            <a:pPr algn="ctr"/>
            <a:r>
              <a:rPr lang="en-US" sz="1200" b="1" dirty="0">
                <a:cs typeface="Calibri" pitchFamily="34" charset="0"/>
                <a:sym typeface="Symbol"/>
              </a:rPr>
              <a:t>60% coupling</a:t>
            </a:r>
            <a:endParaRPr lang="en-US" sz="1200" b="1" dirty="0">
              <a:cs typeface="Calibri" pitchFamily="34" charset="0"/>
            </a:endParaRPr>
          </a:p>
        </p:txBody>
      </p:sp>
      <p:sp>
        <p:nvSpPr>
          <p:cNvPr id="129" name="ZoneTexte 128"/>
          <p:cNvSpPr txBox="1"/>
          <p:nvPr/>
        </p:nvSpPr>
        <p:spPr>
          <a:xfrm>
            <a:off x="2481596" y="3867152"/>
            <a:ext cx="1118629" cy="642126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1200" b="1" dirty="0">
                <a:sym typeface="Symbol"/>
              </a:rPr>
              <a:t>Laser Mode-lock unstable</a:t>
            </a:r>
          </a:p>
          <a:p>
            <a:pPr algn="ctr"/>
            <a:r>
              <a:rPr lang="en-US" sz="1200" b="1" dirty="0">
                <a:cs typeface="Calibri" pitchFamily="34" charset="0"/>
                <a:sym typeface="Symbol"/>
              </a:rPr>
              <a:t>New laser ?</a:t>
            </a:r>
            <a:endParaRPr lang="en-US" sz="1200" b="1" dirty="0">
              <a:cs typeface="Calibri" pitchFamily="34" charset="0"/>
            </a:endParaRPr>
          </a:p>
        </p:txBody>
      </p:sp>
      <p:sp>
        <p:nvSpPr>
          <p:cNvPr id="144" name="ZoneTexte 143"/>
          <p:cNvSpPr txBox="1"/>
          <p:nvPr/>
        </p:nvSpPr>
        <p:spPr>
          <a:xfrm>
            <a:off x="1097637" y="3833340"/>
            <a:ext cx="1263106" cy="642126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1200" b="1" dirty="0">
                <a:sym typeface="Symbol"/>
              </a:rPr>
              <a:t>New design required for </a:t>
            </a:r>
          </a:p>
          <a:p>
            <a:pPr algn="ctr"/>
            <a:r>
              <a:rPr lang="en-US" sz="1200" b="1" dirty="0" err="1">
                <a:sym typeface="Symbol"/>
              </a:rPr>
              <a:t>Fibre</a:t>
            </a:r>
            <a:r>
              <a:rPr lang="en-US" sz="1200" b="1" dirty="0">
                <a:sym typeface="Symbol"/>
              </a:rPr>
              <a:t> amplifier</a:t>
            </a:r>
            <a:endParaRPr lang="en-US" sz="1200" b="1" dirty="0">
              <a:cs typeface="Calibri" pitchFamily="34" charset="0"/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125123" y="4018005"/>
            <a:ext cx="84406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1200" b="1" dirty="0">
                <a:sym typeface="Symbol"/>
              </a:rPr>
              <a:t>Gamma observed</a:t>
            </a:r>
            <a:endParaRPr lang="en-US" sz="1200" b="1" dirty="0">
              <a:cs typeface="Calibri" pitchFamily="34" charset="0"/>
            </a:endParaRPr>
          </a:p>
        </p:txBody>
      </p:sp>
      <p:sp>
        <p:nvSpPr>
          <p:cNvPr id="167" name="ZoneTexte 166"/>
          <p:cNvSpPr txBox="1"/>
          <p:nvPr/>
        </p:nvSpPr>
        <p:spPr>
          <a:xfrm>
            <a:off x="7458865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08</a:t>
            </a:r>
          </a:p>
        </p:txBody>
      </p:sp>
      <p:sp>
        <p:nvSpPr>
          <p:cNvPr id="168" name="ZoneTexte 167"/>
          <p:cNvSpPr txBox="1"/>
          <p:nvPr/>
        </p:nvSpPr>
        <p:spPr>
          <a:xfrm>
            <a:off x="7765808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09</a:t>
            </a:r>
          </a:p>
        </p:txBody>
      </p:sp>
      <p:sp>
        <p:nvSpPr>
          <p:cNvPr id="169" name="ZoneTexte 168"/>
          <p:cNvSpPr txBox="1"/>
          <p:nvPr/>
        </p:nvSpPr>
        <p:spPr>
          <a:xfrm>
            <a:off x="8065147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10</a:t>
            </a:r>
          </a:p>
        </p:txBody>
      </p:sp>
      <p:sp>
        <p:nvSpPr>
          <p:cNvPr id="171" name="ZoneTexte 170"/>
          <p:cNvSpPr txBox="1"/>
          <p:nvPr/>
        </p:nvSpPr>
        <p:spPr>
          <a:xfrm>
            <a:off x="8379693" y="994393"/>
            <a:ext cx="32115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11</a:t>
            </a:r>
          </a:p>
        </p:txBody>
      </p:sp>
      <p:sp>
        <p:nvSpPr>
          <p:cNvPr id="184" name="ZoneTexte 183"/>
          <p:cNvSpPr txBox="1"/>
          <p:nvPr/>
        </p:nvSpPr>
        <p:spPr>
          <a:xfrm>
            <a:off x="6323341" y="4067378"/>
            <a:ext cx="517866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04/11</a:t>
            </a:r>
            <a:endParaRPr lang="en-US" sz="1100" dirty="0"/>
          </a:p>
        </p:txBody>
      </p:sp>
      <p:sp>
        <p:nvSpPr>
          <p:cNvPr id="187" name="ZoneTexte 186"/>
          <p:cNvSpPr txBox="1"/>
          <p:nvPr/>
        </p:nvSpPr>
        <p:spPr>
          <a:xfrm>
            <a:off x="5631414" y="5220674"/>
            <a:ext cx="52556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03/23</a:t>
            </a:r>
            <a:endParaRPr lang="en-US" sz="1100" dirty="0"/>
          </a:p>
        </p:txBody>
      </p:sp>
      <p:sp>
        <p:nvSpPr>
          <p:cNvPr id="196" name="ZoneTexte 195"/>
          <p:cNvSpPr txBox="1"/>
          <p:nvPr/>
        </p:nvSpPr>
        <p:spPr>
          <a:xfrm>
            <a:off x="6718658" y="2650467"/>
            <a:ext cx="52556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05/22</a:t>
            </a:r>
            <a:endParaRPr lang="en-US" sz="1100" dirty="0"/>
          </a:p>
        </p:txBody>
      </p:sp>
      <p:sp>
        <p:nvSpPr>
          <p:cNvPr id="198" name="ZoneTexte 197"/>
          <p:cNvSpPr txBox="1"/>
          <p:nvPr/>
        </p:nvSpPr>
        <p:spPr>
          <a:xfrm>
            <a:off x="4635118" y="5212438"/>
            <a:ext cx="525568" cy="423187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12/17</a:t>
            </a:r>
          </a:p>
          <a:p>
            <a:pPr algn="r"/>
            <a:r>
              <a:rPr lang="en-US" sz="1100" b="1" dirty="0"/>
              <a:t>12/26</a:t>
            </a:r>
            <a:endParaRPr lang="en-US" sz="1100" dirty="0"/>
          </a:p>
        </p:txBody>
      </p:sp>
      <p:sp>
        <p:nvSpPr>
          <p:cNvPr id="199" name="ZoneTexte 198"/>
          <p:cNvSpPr txBox="1"/>
          <p:nvPr/>
        </p:nvSpPr>
        <p:spPr>
          <a:xfrm>
            <a:off x="2874371" y="5591440"/>
            <a:ext cx="2254291" cy="82679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pPr algn="r"/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New Mirrors Finesse 3000 installed</a:t>
            </a:r>
          </a:p>
          <a:p>
            <a:pPr algn="r"/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Coupling 59% on Air</a:t>
            </a:r>
          </a:p>
          <a:p>
            <a:pPr algn="r"/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20% on vacuum</a:t>
            </a:r>
          </a:p>
        </p:txBody>
      </p:sp>
      <p:sp>
        <p:nvSpPr>
          <p:cNvPr id="216" name="Flèche droite 215"/>
          <p:cNvSpPr/>
          <p:nvPr/>
        </p:nvSpPr>
        <p:spPr>
          <a:xfrm rot="18153866">
            <a:off x="6231847" y="5115220"/>
            <a:ext cx="500067" cy="161693"/>
          </a:xfrm>
          <a:prstGeom prst="rightArrow">
            <a:avLst>
              <a:gd name="adj1" fmla="val 50000"/>
              <a:gd name="adj2" fmla="val 62115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218" name="Flèche droite 217"/>
          <p:cNvSpPr/>
          <p:nvPr/>
        </p:nvSpPr>
        <p:spPr>
          <a:xfrm rot="18153866">
            <a:off x="7380923" y="2421946"/>
            <a:ext cx="690378" cy="169771"/>
          </a:xfrm>
          <a:prstGeom prst="rightArrow">
            <a:avLst>
              <a:gd name="adj1" fmla="val 50000"/>
              <a:gd name="adj2" fmla="val 62115"/>
            </a:avLst>
          </a:prstGeom>
          <a:solidFill>
            <a:srgbClr val="CCC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219" name="Flèche droite 218"/>
          <p:cNvSpPr/>
          <p:nvPr/>
        </p:nvSpPr>
        <p:spPr>
          <a:xfrm rot="5400000">
            <a:off x="1523728" y="4519137"/>
            <a:ext cx="433276" cy="397387"/>
          </a:xfrm>
          <a:prstGeom prst="rightArrow">
            <a:avLst>
              <a:gd name="adj1" fmla="val 50000"/>
              <a:gd name="adj2" fmla="val 62115"/>
            </a:avLst>
          </a:prstGeom>
          <a:gradFill flip="none" rotWithShape="1">
            <a:gsLst>
              <a:gs pos="0">
                <a:srgbClr val="CCCC00">
                  <a:shade val="30000"/>
                  <a:satMod val="115000"/>
                </a:srgbClr>
              </a:gs>
              <a:gs pos="50000">
                <a:srgbClr val="CCCC00">
                  <a:shade val="67500"/>
                  <a:satMod val="115000"/>
                </a:srgbClr>
              </a:gs>
              <a:gs pos="100000">
                <a:srgbClr val="CCCC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220" name="ZoneTexte 219"/>
          <p:cNvSpPr txBox="1"/>
          <p:nvPr/>
        </p:nvSpPr>
        <p:spPr>
          <a:xfrm>
            <a:off x="1354916" y="4891161"/>
            <a:ext cx="971344" cy="426683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ctr"/>
            <a:r>
              <a:rPr lang="en-US" sz="1100" b="1" dirty="0"/>
              <a:t>CELIA</a:t>
            </a:r>
          </a:p>
          <a:p>
            <a:pPr algn="ctr"/>
            <a:r>
              <a:rPr lang="en-US" sz="1100" dirty="0"/>
              <a:t>Eric CORMIER</a:t>
            </a:r>
          </a:p>
        </p:txBody>
      </p:sp>
      <p:sp>
        <p:nvSpPr>
          <p:cNvPr id="222" name="Flèche droite 221"/>
          <p:cNvSpPr/>
          <p:nvPr/>
        </p:nvSpPr>
        <p:spPr>
          <a:xfrm rot="5400000">
            <a:off x="2824039" y="4519137"/>
            <a:ext cx="433276" cy="397387"/>
          </a:xfrm>
          <a:prstGeom prst="rightArrow">
            <a:avLst>
              <a:gd name="adj1" fmla="val 50000"/>
              <a:gd name="adj2" fmla="val 62115"/>
            </a:avLst>
          </a:prstGeom>
          <a:gradFill flip="none" rotWithShape="1">
            <a:gsLst>
              <a:gs pos="0">
                <a:srgbClr val="CCCC00">
                  <a:shade val="30000"/>
                  <a:satMod val="115000"/>
                </a:srgbClr>
              </a:gs>
              <a:gs pos="50000">
                <a:srgbClr val="CCCC00">
                  <a:shade val="67500"/>
                  <a:satMod val="115000"/>
                </a:srgbClr>
              </a:gs>
              <a:gs pos="100000">
                <a:srgbClr val="CCCC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223" name="ZoneTexte 222"/>
          <p:cNvSpPr txBox="1"/>
          <p:nvPr/>
        </p:nvSpPr>
        <p:spPr>
          <a:xfrm>
            <a:off x="2648951" y="4891161"/>
            <a:ext cx="960837" cy="426683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ctr"/>
            <a:r>
              <a:rPr lang="en-US" sz="1100" b="1" dirty="0"/>
              <a:t>MENLO</a:t>
            </a:r>
          </a:p>
          <a:p>
            <a:pPr algn="ctr"/>
            <a:r>
              <a:rPr lang="en-US" sz="1100" dirty="0"/>
              <a:t>Laser </a:t>
            </a:r>
            <a:r>
              <a:rPr lang="en-US" sz="1100" i="1" dirty="0"/>
              <a:t>Orange</a:t>
            </a:r>
          </a:p>
        </p:txBody>
      </p:sp>
      <p:sp>
        <p:nvSpPr>
          <p:cNvPr id="225" name="ZoneTexte 224"/>
          <p:cNvSpPr txBox="1"/>
          <p:nvPr/>
        </p:nvSpPr>
        <p:spPr>
          <a:xfrm>
            <a:off x="6363031" y="5130059"/>
            <a:ext cx="648627" cy="257405"/>
          </a:xfrm>
          <a:prstGeom prst="rect">
            <a:avLst/>
          </a:prstGeom>
          <a:noFill/>
          <a:effectLst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dirty="0"/>
              <a:t>decision</a:t>
            </a:r>
          </a:p>
        </p:txBody>
      </p:sp>
      <p:sp>
        <p:nvSpPr>
          <p:cNvPr id="231" name="Flèche droite 230"/>
          <p:cNvSpPr/>
          <p:nvPr/>
        </p:nvSpPr>
        <p:spPr>
          <a:xfrm rot="18153866">
            <a:off x="2158674" y="1943589"/>
            <a:ext cx="452225" cy="140148"/>
          </a:xfrm>
          <a:prstGeom prst="rightArrow">
            <a:avLst>
              <a:gd name="adj1" fmla="val 50000"/>
              <a:gd name="adj2" fmla="val 62115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7141579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7445746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7757516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8069287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8381057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8685224" y="1210965"/>
            <a:ext cx="310495" cy="436605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31" name="ZoneTexte 130"/>
          <p:cNvSpPr txBox="1"/>
          <p:nvPr/>
        </p:nvSpPr>
        <p:spPr>
          <a:xfrm>
            <a:off x="8676255" y="994393"/>
            <a:ext cx="331518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r>
              <a:rPr lang="en-US" sz="1100" dirty="0"/>
              <a:t>12</a:t>
            </a:r>
          </a:p>
        </p:txBody>
      </p:sp>
      <p:cxnSp>
        <p:nvCxnSpPr>
          <p:cNvPr id="141" name="Connecteur droit 140"/>
          <p:cNvCxnSpPr/>
          <p:nvPr/>
        </p:nvCxnSpPr>
        <p:spPr>
          <a:xfrm>
            <a:off x="8646340" y="1527299"/>
            <a:ext cx="0" cy="1331233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ZoneTexte 144"/>
          <p:cNvSpPr txBox="1"/>
          <p:nvPr/>
        </p:nvSpPr>
        <p:spPr>
          <a:xfrm>
            <a:off x="8068988" y="2848237"/>
            <a:ext cx="978297" cy="826792"/>
          </a:xfrm>
          <a:prstGeom prst="rect">
            <a:avLst/>
          </a:prstGeom>
          <a:gradFill flip="none" rotWithShape="1">
            <a:gsLst>
              <a:gs pos="0">
                <a:srgbClr val="CCCC00">
                  <a:shade val="30000"/>
                  <a:satMod val="115000"/>
                </a:srgbClr>
              </a:gs>
              <a:gs pos="50000">
                <a:srgbClr val="CCCC00">
                  <a:shade val="67500"/>
                  <a:satMod val="115000"/>
                </a:srgbClr>
              </a:gs>
              <a:gs pos="100000">
                <a:srgbClr val="CCCC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r>
              <a:rPr lang="en-US" sz="1200" b="1" dirty="0"/>
              <a:t>Origami Laser</a:t>
            </a:r>
          </a:p>
          <a:p>
            <a:r>
              <a:rPr lang="en-US" sz="1200" b="1" dirty="0"/>
              <a:t>sent to </a:t>
            </a:r>
            <a:r>
              <a:rPr lang="en-US" sz="1200" b="1" dirty="0" err="1"/>
              <a:t>Orsay</a:t>
            </a:r>
            <a:endParaRPr lang="en-US" sz="1200" b="1" dirty="0"/>
          </a:p>
        </p:txBody>
      </p:sp>
      <p:sp>
        <p:nvSpPr>
          <p:cNvPr id="217" name="ZoneTexte 216"/>
          <p:cNvSpPr txBox="1"/>
          <p:nvPr/>
        </p:nvSpPr>
        <p:spPr>
          <a:xfrm>
            <a:off x="6820927" y="1686702"/>
            <a:ext cx="2190001" cy="457460"/>
          </a:xfrm>
          <a:prstGeom prst="rect">
            <a:avLst/>
          </a:prstGeom>
          <a:gradFill flip="none" rotWithShape="1">
            <a:gsLst>
              <a:gs pos="0">
                <a:srgbClr val="CCCC00">
                  <a:shade val="30000"/>
                  <a:satMod val="115000"/>
                </a:srgbClr>
              </a:gs>
              <a:gs pos="50000">
                <a:srgbClr val="CCCC00">
                  <a:shade val="67500"/>
                  <a:satMod val="115000"/>
                </a:srgbClr>
              </a:gs>
              <a:gs pos="100000">
                <a:srgbClr val="CCCC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7275" tIns="43638" rIns="87275" bIns="43638" rtlCol="0">
            <a:spAutoFit/>
          </a:bodyPr>
          <a:lstStyle/>
          <a:p>
            <a:pPr algn="ctr"/>
            <a:r>
              <a:rPr lang="en-US" sz="1200" b="1" dirty="0"/>
              <a:t>New MENLO Laser + </a:t>
            </a:r>
            <a:r>
              <a:rPr lang="en-US" sz="1200" b="1" dirty="0" err="1"/>
              <a:t>Fibre</a:t>
            </a:r>
            <a:r>
              <a:rPr lang="en-US" sz="1200" b="1" dirty="0"/>
              <a:t> Amplifier  under tests at LAL</a:t>
            </a:r>
          </a:p>
        </p:txBody>
      </p:sp>
      <p:sp>
        <p:nvSpPr>
          <p:cNvPr id="146" name="ZoneTexte 145"/>
          <p:cNvSpPr txBox="1"/>
          <p:nvPr/>
        </p:nvSpPr>
        <p:spPr>
          <a:xfrm>
            <a:off x="7967976" y="2650467"/>
            <a:ext cx="517866" cy="255662"/>
          </a:xfrm>
          <a:prstGeom prst="rect">
            <a:avLst/>
          </a:prstGeom>
          <a:noFill/>
        </p:spPr>
        <p:txBody>
          <a:bodyPr wrap="non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11/29</a:t>
            </a:r>
            <a:endParaRPr lang="en-US" sz="1100" dirty="0"/>
          </a:p>
        </p:txBody>
      </p:sp>
      <p:sp>
        <p:nvSpPr>
          <p:cNvPr id="148" name="ZoneTexte 147"/>
          <p:cNvSpPr txBox="1"/>
          <p:nvPr/>
        </p:nvSpPr>
        <p:spPr>
          <a:xfrm>
            <a:off x="7315444" y="3935573"/>
            <a:ext cx="1271790" cy="430481"/>
          </a:xfrm>
          <a:prstGeom prst="rect">
            <a:avLst/>
          </a:prstGeom>
          <a:noFill/>
        </p:spPr>
        <p:txBody>
          <a:bodyPr wrap="square" lIns="87275" tIns="43638" rIns="87275" bIns="43638" rtlCol="0">
            <a:spAutoFit/>
          </a:bodyPr>
          <a:lstStyle/>
          <a:p>
            <a:pPr algn="r"/>
            <a:r>
              <a:rPr lang="en-US" sz="1100" b="1" dirty="0"/>
              <a:t>Request to </a:t>
            </a:r>
            <a:r>
              <a:rPr lang="en-US" sz="1100" b="1" dirty="0" err="1"/>
              <a:t>Terunuma</a:t>
            </a:r>
            <a:r>
              <a:rPr lang="en-US" sz="1100" b="1" dirty="0"/>
              <a:t>-san</a:t>
            </a:r>
            <a:endParaRPr lang="en-US" sz="1100" dirty="0"/>
          </a:p>
        </p:txBody>
      </p:sp>
      <p:sp>
        <p:nvSpPr>
          <p:cNvPr id="151" name="Flèche droite 150"/>
          <p:cNvSpPr/>
          <p:nvPr/>
        </p:nvSpPr>
        <p:spPr>
          <a:xfrm rot="18153866">
            <a:off x="7983790" y="3575244"/>
            <a:ext cx="690378" cy="169771"/>
          </a:xfrm>
          <a:prstGeom prst="rightArrow">
            <a:avLst>
              <a:gd name="adj1" fmla="val 50000"/>
              <a:gd name="adj2" fmla="val 62115"/>
            </a:avLst>
          </a:prstGeom>
          <a:solidFill>
            <a:srgbClr val="CCC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5" tIns="43638" rIns="87275" bIns="43638" rtlCol="0" anchor="ctr"/>
          <a:lstStyle/>
          <a:p>
            <a:pPr algn="ctr"/>
            <a:endParaRPr 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6588438" y="4984706"/>
            <a:ext cx="2810891" cy="1468751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Challenge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F=30000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Problem: Coupling Decrease in Vac. 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CEP?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0" y="4539357"/>
            <a:ext cx="5126400" cy="63775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FF0000"/>
                </a:solidFill>
                <a:latin typeface="Symbol"/>
              </a:rPr>
              <a:t>g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-ray </a:t>
            </a:r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observation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538491" y="6398520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3264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1" y="157203"/>
            <a:ext cx="9144000" cy="1462269"/>
          </a:xfrm>
        </p:spPr>
        <p:txBody>
          <a:bodyPr>
            <a:noAutofit/>
          </a:bodyPr>
          <a:lstStyle/>
          <a:p>
            <a:pPr>
              <a:lnSpc>
                <a:spcPts val="4354"/>
              </a:lnSpc>
            </a:pPr>
            <a:r>
              <a:rPr kumimoji="1" lang="en-US" altLang="ja-JP" sz="3600" b="1" dirty="0" smtClean="0">
                <a:solidFill>
                  <a:srgbClr val="0000FF"/>
                </a:solidFill>
              </a:rPr>
              <a:t>French Cavity aiming very high finesse.</a:t>
            </a:r>
            <a:br>
              <a:rPr kumimoji="1" lang="en-US" altLang="ja-JP" sz="3600" b="1" dirty="0" smtClean="0">
                <a:solidFill>
                  <a:srgbClr val="0000FF"/>
                </a:solidFill>
              </a:rPr>
            </a:br>
            <a:r>
              <a:rPr kumimoji="1" lang="en-US" altLang="ja-JP" sz="3600" b="1" dirty="0" smtClean="0">
                <a:solidFill>
                  <a:srgbClr val="0000FF"/>
                </a:solidFill>
              </a:rPr>
              <a:t>Issue: Lost stacking 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when goes vacuum.</a:t>
            </a:r>
            <a:br>
              <a:rPr lang="en-US" altLang="ja-JP" sz="3600" b="1" dirty="0" smtClean="0">
                <a:solidFill>
                  <a:srgbClr val="0000FF"/>
                </a:solidFill>
              </a:rPr>
            </a:br>
            <a:r>
              <a:rPr kumimoji="1" lang="en-US" altLang="ja-JP" sz="3200" b="1" dirty="0" smtClean="0">
                <a:solidFill>
                  <a:srgbClr val="0000FF"/>
                </a:solidFill>
              </a:rPr>
              <a:t>Carrier</a:t>
            </a:r>
            <a:r>
              <a:rPr kumimoji="1" lang="en-US" altLang="ja-JP" sz="3600" b="1" dirty="0" smtClean="0">
                <a:solidFill>
                  <a:srgbClr val="0000FF"/>
                </a:solidFill>
              </a:rPr>
              <a:t> Envelope Phase (CEP)</a:t>
            </a:r>
            <a:endParaRPr kumimoji="1" lang="ja-JP" altLang="en-US" sz="3600" b="1" dirty="0">
              <a:solidFill>
                <a:srgbClr val="0000FF"/>
              </a:solidFill>
            </a:endParaRPr>
          </a:p>
        </p:txBody>
      </p:sp>
      <p:grpSp>
        <p:nvGrpSpPr>
          <p:cNvPr id="13" name="図形グループ 12"/>
          <p:cNvGrpSpPr/>
          <p:nvPr/>
        </p:nvGrpSpPr>
        <p:grpSpPr>
          <a:xfrm>
            <a:off x="2113725" y="1893108"/>
            <a:ext cx="5282115" cy="3753275"/>
            <a:chOff x="1390435" y="3251199"/>
            <a:chExt cx="7151550" cy="508109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0435" y="3251199"/>
              <a:ext cx="6618124" cy="5081093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5760447" y="6475695"/>
              <a:ext cx="1757136" cy="6458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500" b="1" dirty="0">
                  <a:solidFill>
                    <a:srgbClr val="FF0000"/>
                  </a:solidFill>
                </a:rPr>
                <a:t>Carrier</a:t>
              </a:r>
              <a:endParaRPr lang="ja-JP" altLang="en-US" sz="25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299200" y="4477635"/>
              <a:ext cx="2242785" cy="6458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500" b="1" dirty="0">
                  <a:solidFill>
                    <a:schemeClr val="tx2"/>
                  </a:solidFill>
                </a:rPr>
                <a:t>Envelope</a:t>
              </a:r>
              <a:endParaRPr lang="ja-JP" altLang="en-US" sz="2500" b="1" dirty="0">
                <a:solidFill>
                  <a:schemeClr val="tx2"/>
                </a:solidFill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 bwMode="auto">
            <a:xfrm rot="10800000">
              <a:off x="4914900" y="6540500"/>
              <a:ext cx="850900" cy="1651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  <p:cxnSp>
          <p:nvCxnSpPr>
            <p:cNvPr id="12" name="直線矢印コネクタ 11"/>
            <p:cNvCxnSpPr/>
            <p:nvPr/>
          </p:nvCxnSpPr>
          <p:spPr bwMode="auto">
            <a:xfrm rot="10800000" flipV="1">
              <a:off x="6045200" y="4991100"/>
              <a:ext cx="635000" cy="2921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lg"/>
            </a:ln>
            <a:effectLst/>
          </p:spPr>
        </p:cxnSp>
      </p:grpSp>
      <p:sp>
        <p:nvSpPr>
          <p:cNvPr id="14" name="タイトル 1"/>
          <p:cNvSpPr txBox="1">
            <a:spLocks/>
          </p:cNvSpPr>
          <p:nvPr/>
        </p:nvSpPr>
        <p:spPr>
          <a:xfrm>
            <a:off x="-23039" y="5600749"/>
            <a:ext cx="9936877" cy="1142039"/>
          </a:xfrm>
          <a:prstGeom prst="rect">
            <a:avLst/>
          </a:prstGeom>
        </p:spPr>
        <p:txBody>
          <a:bodyPr vert="horz" lIns="82864" tIns="41433" rIns="82864" bIns="41433"/>
          <a:lstStyle/>
          <a:p>
            <a:pPr algn="ctr" defTabSz="407133" eaLnBrk="0" fontAlgn="base" hangingPunct="0">
              <a:lnSpc>
                <a:spcPts val="4354"/>
              </a:lnSpc>
              <a:spcBef>
                <a:spcPct val="0"/>
              </a:spcBef>
              <a:spcAft>
                <a:spcPct val="0"/>
              </a:spcAft>
              <a:buClr>
                <a:srgbClr val="23346C"/>
              </a:buClr>
              <a:buSzPct val="100000"/>
              <a:defRPr/>
            </a:pPr>
            <a:r>
              <a:rPr lang="en-US" altLang="ja-JP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Cure is on going at LAL </a:t>
            </a:r>
          </a:p>
          <a:p>
            <a:pPr algn="ctr" defTabSz="407133" eaLnBrk="0" fontAlgn="base" hangingPunct="0">
              <a:lnSpc>
                <a:spcPts val="4354"/>
              </a:lnSpc>
              <a:spcBef>
                <a:spcPct val="0"/>
              </a:spcBef>
              <a:spcAft>
                <a:spcPct val="0"/>
              </a:spcAft>
              <a:buClr>
                <a:srgbClr val="23346C"/>
              </a:buClr>
              <a:buSzPct val="100000"/>
              <a:defRPr/>
            </a:pPr>
            <a:r>
              <a:rPr lang="en-US" altLang="ja-JP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-&gt; Cavity back to KEK this summer</a:t>
            </a:r>
            <a:endParaRPr lang="ja-JP" altLang="en-US" sz="3600" b="1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620056" y="5769372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8556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図形グループ 13"/>
          <p:cNvGrpSpPr/>
          <p:nvPr/>
        </p:nvGrpSpPr>
        <p:grpSpPr>
          <a:xfrm>
            <a:off x="3778560" y="517580"/>
            <a:ext cx="5434560" cy="3537885"/>
            <a:chOff x="4089400" y="482600"/>
            <a:chExt cx="6321425" cy="4114800"/>
          </a:xfrm>
        </p:grpSpPr>
        <p:grpSp>
          <p:nvGrpSpPr>
            <p:cNvPr id="10" name="図形グループ 9"/>
            <p:cNvGrpSpPr/>
            <p:nvPr/>
          </p:nvGrpSpPr>
          <p:grpSpPr>
            <a:xfrm>
              <a:off x="4089400" y="482600"/>
              <a:ext cx="6321425" cy="4038600"/>
              <a:chOff x="4089400" y="863600"/>
              <a:chExt cx="6321425" cy="4038600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178" y="965200"/>
                <a:ext cx="5760447" cy="38270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正方形/長方形 7"/>
              <p:cNvSpPr/>
              <p:nvPr/>
            </p:nvSpPr>
            <p:spPr bwMode="auto">
              <a:xfrm>
                <a:off x="4089400" y="863600"/>
                <a:ext cx="660400" cy="40132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07526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kumimoji="0" lang="ja-JP" altLang="en-US" sz="2200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 bwMode="auto">
              <a:xfrm>
                <a:off x="9750425" y="889000"/>
                <a:ext cx="660400" cy="40132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07526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kumimoji="0" lang="ja-JP" altLang="en-US" sz="2200">
                  <a:solidFill>
                    <a:schemeClr val="bg1"/>
                  </a:solidFill>
                  <a:latin typeface="Arial" charset="0"/>
                </a:endParaRPr>
              </a:p>
            </p:txBody>
          </p:sp>
        </p:grpSp>
        <p:sp>
          <p:nvSpPr>
            <p:cNvPr id="13" name="正方形/長方形 12"/>
            <p:cNvSpPr/>
            <p:nvPr/>
          </p:nvSpPr>
          <p:spPr bwMode="auto">
            <a:xfrm>
              <a:off x="4546600" y="4064000"/>
              <a:ext cx="5534025" cy="533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220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1" name="Titre 10"/>
          <p:cNvSpPr>
            <a:spLocks noGrp="1"/>
          </p:cNvSpPr>
          <p:nvPr>
            <p:ph type="title" idx="4294967295"/>
          </p:nvPr>
        </p:nvSpPr>
        <p:spPr>
          <a:xfrm>
            <a:off x="-453060" y="13526"/>
            <a:ext cx="9976925" cy="1143000"/>
          </a:xfrm>
          <a:prstGeom prst="rect">
            <a:avLst/>
          </a:prstGeom>
        </p:spPr>
        <p:txBody>
          <a:bodyPr lIns="91340" tIns="45672" rIns="91340" bIns="45672">
            <a:noAutofit/>
          </a:bodyPr>
          <a:lstStyle/>
          <a:p>
            <a:r>
              <a:rPr lang="en-US" altLang="ja-JP" sz="2900" b="1" dirty="0">
                <a:solidFill>
                  <a:srgbClr val="0000FF"/>
                </a:solidFill>
              </a:rPr>
              <a:t> 2011 Autumn: KEK-Hiroshima 4M Cavity Installation</a:t>
            </a:r>
            <a:endParaRPr lang="ja-JP" altLang="en-US" sz="2900" b="1" dirty="0">
              <a:solidFill>
                <a:srgbClr val="0000FF"/>
              </a:solidFill>
            </a:endParaRPr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33" y="3750481"/>
            <a:ext cx="3774047" cy="282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8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305" y="3710963"/>
            <a:ext cx="4094644" cy="307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8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54" y="639755"/>
            <a:ext cx="3888766" cy="291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7538491" y="6398520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6038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/>
          </p:cNvSpPr>
          <p:nvPr>
            <p:ph type="title"/>
          </p:nvPr>
        </p:nvSpPr>
        <p:spPr bwMode="auto">
          <a:xfrm>
            <a:off x="257541" y="226971"/>
            <a:ext cx="8886459" cy="1144588"/>
          </a:xfrm>
          <a:noFill/>
          <a:ln w="12700">
            <a:miter lim="0"/>
            <a:headEnd/>
            <a:tailEnd/>
          </a:ln>
        </p:spPr>
        <p:txBody>
          <a:bodyPr wrap="square" lIns="50795" tIns="50795" rIns="50795" bIns="5079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defTabSz="914305"/>
            <a:r>
              <a:rPr kumimoji="0" lang="en-US" altLang="ja-JP" b="1" dirty="0" smtClean="0">
                <a:solidFill>
                  <a:srgbClr val="0000FF"/>
                </a:solidFill>
                <a:latin typeface="Helvetica"/>
                <a:ea typeface="ヒラギノ角ゴ ProN W3" charset="-128"/>
                <a:cs typeface="ヒラギノ角ゴ ProN W3" charset="-128"/>
                <a:sym typeface="ヒラギノ角ゴ ProN W3" charset="-128"/>
              </a:rPr>
              <a:t>Stable resonance with small spot size  </a:t>
            </a:r>
            <a:endParaRPr kumimoji="0" lang="en-US" altLang="ja-JP" b="1" dirty="0">
              <a:solidFill>
                <a:srgbClr val="0000FF"/>
              </a:solidFill>
              <a:latin typeface="Helvetica"/>
            </a:endParaRPr>
          </a:p>
        </p:txBody>
      </p:sp>
      <p:pic>
        <p:nvPicPr>
          <p:cNvPr id="46083" name="Picture 2" descr="c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5251" y="3716338"/>
            <a:ext cx="3968750" cy="285273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sp>
        <p:nvSpPr>
          <p:cNvPr id="46084" name="AutoShape 3"/>
          <p:cNvSpPr>
            <a:spLocks/>
          </p:cNvSpPr>
          <p:nvPr/>
        </p:nvSpPr>
        <p:spPr bwMode="auto">
          <a:xfrm>
            <a:off x="53596" y="1428235"/>
            <a:ext cx="10153124" cy="2590800"/>
          </a:xfrm>
          <a:custGeom>
            <a:avLst/>
            <a:gdLst>
              <a:gd name="T0" fmla="*/ 1687273042 w 21600"/>
              <a:gd name="T1" fmla="*/ 155376033 h 21600"/>
              <a:gd name="T2" fmla="*/ 1687273042 w 21600"/>
              <a:gd name="T3" fmla="*/ 155376033 h 21600"/>
              <a:gd name="T4" fmla="*/ 1687273042 w 21600"/>
              <a:gd name="T5" fmla="*/ 155376033 h 21600"/>
              <a:gd name="T6" fmla="*/ 1687273042 w 21600"/>
              <a:gd name="T7" fmla="*/ 15537603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</p:spPr>
        <p:txBody>
          <a:bodyPr lIns="50795" tIns="50795" rIns="50795" bIns="50795">
            <a:prstTxWarp prst="textNoShape">
              <a:avLst/>
            </a:prstTxWarp>
          </a:bodyPr>
          <a:lstStyle/>
          <a:p>
            <a:pPr marL="236514" indent="-236514" defTabSz="914305">
              <a:buSzPct val="100000"/>
              <a:buFont typeface="ArialMT" charset="0"/>
              <a:buChar char="•"/>
            </a:pPr>
            <a:r>
              <a:rPr lang="en-US" altLang="ja-JP" sz="2800" b="1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Stable resonance by new feedback sys. (analog)</a:t>
            </a:r>
          </a:p>
          <a:p>
            <a:pPr marL="236514" indent="-236514" defTabSz="914305">
              <a:buSzPct val="100000"/>
              <a:buFont typeface="ArialMT" charset="0"/>
              <a:buChar char="•"/>
            </a:pPr>
            <a:r>
              <a:rPr lang="en-US" altLang="ja-JP" sz="2800" b="1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2.6kW average power </a:t>
            </a:r>
            <a:r>
              <a:rPr lang="en-US" altLang="ja-JP" sz="2800" b="1" dirty="0" err="1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w</a:t>
            </a:r>
            <a:r>
              <a:rPr lang="en-US" altLang="ja-JP" sz="2800" b="1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/ 1.4% fluctuation</a:t>
            </a:r>
          </a:p>
          <a:p>
            <a:pPr marL="236514" indent="-236514" defTabSz="914305">
              <a:buSzPct val="100000"/>
              <a:buFont typeface="ArialMT" charset="0"/>
              <a:buChar char="•"/>
            </a:pPr>
            <a:r>
              <a:rPr lang="en-US" altLang="ja-JP" sz="2800" b="1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laser waist size at IP(σ)=13um (vertical scan)</a:t>
            </a:r>
          </a:p>
          <a:p>
            <a:pPr marL="236514" indent="-236514" defTabSz="914305">
              <a:buSzPct val="100000"/>
              <a:buFont typeface="ArialMT" charset="0"/>
              <a:buChar char="•"/>
            </a:pPr>
            <a:r>
              <a:rPr lang="en-US" altLang="ja-JP" sz="2800" b="1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Finesse 4040+-110  (Enhance = 1200) </a:t>
            </a:r>
          </a:p>
        </p:txBody>
      </p:sp>
      <p:sp>
        <p:nvSpPr>
          <p:cNvPr id="46085" name="Line 4"/>
          <p:cNvSpPr>
            <a:spLocks noChangeShapeType="1"/>
          </p:cNvSpPr>
          <p:nvPr/>
        </p:nvSpPr>
        <p:spPr bwMode="auto">
          <a:xfrm>
            <a:off x="1654176" y="4860925"/>
            <a:ext cx="792163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086" name="AutoShape 5"/>
          <p:cNvSpPr>
            <a:spLocks/>
          </p:cNvSpPr>
          <p:nvPr/>
        </p:nvSpPr>
        <p:spPr bwMode="auto">
          <a:xfrm>
            <a:off x="935039" y="4789488"/>
            <a:ext cx="2592387" cy="144462"/>
          </a:xfrm>
          <a:custGeom>
            <a:avLst/>
            <a:gdLst>
              <a:gd name="T0" fmla="*/ 155566503 w 21600"/>
              <a:gd name="T1" fmla="*/ 483085 h 21600"/>
              <a:gd name="T2" fmla="*/ 155566503 w 21600"/>
              <a:gd name="T3" fmla="*/ 483085 h 21600"/>
              <a:gd name="T4" fmla="*/ 155566503 w 21600"/>
              <a:gd name="T5" fmla="*/ 483085 h 21600"/>
              <a:gd name="T6" fmla="*/ 155566503 w 21600"/>
              <a:gd name="T7" fmla="*/ 48308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87" name="AutoShape 6"/>
          <p:cNvSpPr>
            <a:spLocks/>
          </p:cNvSpPr>
          <p:nvPr/>
        </p:nvSpPr>
        <p:spPr bwMode="auto">
          <a:xfrm rot="1521105">
            <a:off x="781051" y="5392739"/>
            <a:ext cx="2874963" cy="128587"/>
          </a:xfrm>
          <a:custGeom>
            <a:avLst/>
            <a:gdLst>
              <a:gd name="T0" fmla="*/ 191329054 w 21600"/>
              <a:gd name="T1" fmla="*/ 382743 h 21600"/>
              <a:gd name="T2" fmla="*/ 191329054 w 21600"/>
              <a:gd name="T3" fmla="*/ 382743 h 21600"/>
              <a:gd name="T4" fmla="*/ 191329054 w 21600"/>
              <a:gd name="T5" fmla="*/ 382743 h 21600"/>
              <a:gd name="T6" fmla="*/ 191329054 w 21600"/>
              <a:gd name="T7" fmla="*/ 38274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88" name="AutoShape 7"/>
          <p:cNvSpPr>
            <a:spLocks/>
          </p:cNvSpPr>
          <p:nvPr/>
        </p:nvSpPr>
        <p:spPr bwMode="auto">
          <a:xfrm rot="9195090">
            <a:off x="788989" y="5437189"/>
            <a:ext cx="2808287" cy="144462"/>
          </a:xfrm>
          <a:custGeom>
            <a:avLst/>
            <a:gdLst>
              <a:gd name="T0" fmla="*/ 182557377 w 21600"/>
              <a:gd name="T1" fmla="*/ 483085 h 21600"/>
              <a:gd name="T2" fmla="*/ 182557377 w 21600"/>
              <a:gd name="T3" fmla="*/ 483085 h 21600"/>
              <a:gd name="T4" fmla="*/ 182557377 w 21600"/>
              <a:gd name="T5" fmla="*/ 483085 h 21600"/>
              <a:gd name="T6" fmla="*/ 182557377 w 21600"/>
              <a:gd name="T7" fmla="*/ 48308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89" name="AutoShape 8"/>
          <p:cNvSpPr>
            <a:spLocks/>
          </p:cNvSpPr>
          <p:nvPr/>
        </p:nvSpPr>
        <p:spPr bwMode="auto">
          <a:xfrm rot="1200000">
            <a:off x="790575" y="4573588"/>
            <a:ext cx="142875" cy="576262"/>
          </a:xfrm>
          <a:custGeom>
            <a:avLst/>
            <a:gdLst>
              <a:gd name="T0" fmla="*/ 472533 w 21600"/>
              <a:gd name="T1" fmla="*/ 7686988 h 21600"/>
              <a:gd name="T2" fmla="*/ 472533 w 21600"/>
              <a:gd name="T3" fmla="*/ 7686988 h 21600"/>
              <a:gd name="T4" fmla="*/ 472533 w 21600"/>
              <a:gd name="T5" fmla="*/ 7686988 h 21600"/>
              <a:gd name="T6" fmla="*/ 472533 w 21600"/>
              <a:gd name="T7" fmla="*/ 76869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0" name="AutoShape 9"/>
          <p:cNvSpPr>
            <a:spLocks/>
          </p:cNvSpPr>
          <p:nvPr/>
        </p:nvSpPr>
        <p:spPr bwMode="auto">
          <a:xfrm rot="9599999">
            <a:off x="3455988" y="4573588"/>
            <a:ext cx="142875" cy="576262"/>
          </a:xfrm>
          <a:custGeom>
            <a:avLst/>
            <a:gdLst>
              <a:gd name="T0" fmla="*/ 472533 w 21600"/>
              <a:gd name="T1" fmla="*/ 7686988 h 21600"/>
              <a:gd name="T2" fmla="*/ 472533 w 21600"/>
              <a:gd name="T3" fmla="*/ 7686988 h 21600"/>
              <a:gd name="T4" fmla="*/ 472533 w 21600"/>
              <a:gd name="T5" fmla="*/ 7686988 h 21600"/>
              <a:gd name="T6" fmla="*/ 472533 w 21600"/>
              <a:gd name="T7" fmla="*/ 76869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1" name="AutoShape 10"/>
          <p:cNvSpPr>
            <a:spLocks/>
          </p:cNvSpPr>
          <p:nvPr/>
        </p:nvSpPr>
        <p:spPr bwMode="auto">
          <a:xfrm rot="5400000">
            <a:off x="1482365" y="5440568"/>
            <a:ext cx="215900" cy="13684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2" name="AutoShape 11"/>
          <p:cNvSpPr>
            <a:spLocks/>
          </p:cNvSpPr>
          <p:nvPr/>
        </p:nvSpPr>
        <p:spPr bwMode="auto">
          <a:xfrm rot="-5400000">
            <a:off x="2648867" y="5440568"/>
            <a:ext cx="215900" cy="13684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3" name="AutoShape 12"/>
          <p:cNvSpPr>
            <a:spLocks/>
          </p:cNvSpPr>
          <p:nvPr/>
        </p:nvSpPr>
        <p:spPr bwMode="auto">
          <a:xfrm rot="9599999">
            <a:off x="863600" y="5870576"/>
            <a:ext cx="142875" cy="576263"/>
          </a:xfrm>
          <a:custGeom>
            <a:avLst/>
            <a:gdLst>
              <a:gd name="T0" fmla="*/ 472533 w 21600"/>
              <a:gd name="T1" fmla="*/ 7687028 h 21600"/>
              <a:gd name="T2" fmla="*/ 472533 w 21600"/>
              <a:gd name="T3" fmla="*/ 7687028 h 21600"/>
              <a:gd name="T4" fmla="*/ 472533 w 21600"/>
              <a:gd name="T5" fmla="*/ 7687028 h 21600"/>
              <a:gd name="T6" fmla="*/ 472533 w 21600"/>
              <a:gd name="T7" fmla="*/ 768702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4" name="AutoShape 13"/>
          <p:cNvSpPr>
            <a:spLocks/>
          </p:cNvSpPr>
          <p:nvPr/>
        </p:nvSpPr>
        <p:spPr bwMode="auto">
          <a:xfrm rot="1200000">
            <a:off x="3384551" y="5799138"/>
            <a:ext cx="142875" cy="576262"/>
          </a:xfrm>
          <a:custGeom>
            <a:avLst/>
            <a:gdLst>
              <a:gd name="T0" fmla="*/ 472533 w 21600"/>
              <a:gd name="T1" fmla="*/ 7686988 h 21600"/>
              <a:gd name="T2" fmla="*/ 472533 w 21600"/>
              <a:gd name="T3" fmla="*/ 7686988 h 21600"/>
              <a:gd name="T4" fmla="*/ 472533 w 21600"/>
              <a:gd name="T5" fmla="*/ 7686988 h 21600"/>
              <a:gd name="T6" fmla="*/ 472533 w 21600"/>
              <a:gd name="T7" fmla="*/ 76869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5" name="AutoShape 14"/>
          <p:cNvSpPr>
            <a:spLocks/>
          </p:cNvSpPr>
          <p:nvPr/>
        </p:nvSpPr>
        <p:spPr bwMode="auto">
          <a:xfrm rot="5400000">
            <a:off x="1587501" y="5981742"/>
            <a:ext cx="287337" cy="2746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6" name="AutoShape 15"/>
          <p:cNvSpPr>
            <a:spLocks/>
          </p:cNvSpPr>
          <p:nvPr/>
        </p:nvSpPr>
        <p:spPr bwMode="auto">
          <a:xfrm rot="-4166459">
            <a:off x="2492375" y="5509182"/>
            <a:ext cx="287337" cy="2873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7" name="AutoShape 16"/>
          <p:cNvSpPr>
            <a:spLocks/>
          </p:cNvSpPr>
          <p:nvPr/>
        </p:nvSpPr>
        <p:spPr bwMode="auto">
          <a:xfrm rot="-6813446">
            <a:off x="2505075" y="5145645"/>
            <a:ext cx="287337" cy="25241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8" name="AutoShape 17"/>
          <p:cNvSpPr>
            <a:spLocks/>
          </p:cNvSpPr>
          <p:nvPr/>
        </p:nvSpPr>
        <p:spPr bwMode="auto">
          <a:xfrm rot="5400000">
            <a:off x="1788320" y="4736863"/>
            <a:ext cx="287337" cy="23177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2700">
            <a:noFill/>
            <a:miter lim="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defTabSz="914305"/>
            <a:endParaRPr lang="ja-JP" altLang="en-US" dirty="0"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46099" name="Line 18"/>
          <p:cNvSpPr>
            <a:spLocks noChangeShapeType="1"/>
          </p:cNvSpPr>
          <p:nvPr/>
        </p:nvSpPr>
        <p:spPr bwMode="auto">
          <a:xfrm>
            <a:off x="-36513" y="4862514"/>
            <a:ext cx="827088" cy="1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100" name="Line 19"/>
          <p:cNvSpPr>
            <a:spLocks noChangeShapeType="1"/>
          </p:cNvSpPr>
          <p:nvPr/>
        </p:nvSpPr>
        <p:spPr bwMode="auto">
          <a:xfrm>
            <a:off x="7308850" y="5229225"/>
            <a:ext cx="2873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101" name="Line 20"/>
          <p:cNvSpPr>
            <a:spLocks noChangeShapeType="1"/>
          </p:cNvSpPr>
          <p:nvPr/>
        </p:nvSpPr>
        <p:spPr bwMode="auto">
          <a:xfrm>
            <a:off x="7667625" y="5229225"/>
            <a:ext cx="2873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102" name="AutoShape 21"/>
          <p:cNvSpPr>
            <a:spLocks/>
          </p:cNvSpPr>
          <p:nvPr/>
        </p:nvSpPr>
        <p:spPr bwMode="auto">
          <a:xfrm>
            <a:off x="6243840" y="4812785"/>
            <a:ext cx="1520640" cy="993775"/>
          </a:xfrm>
          <a:custGeom>
            <a:avLst/>
            <a:gdLst>
              <a:gd name="T0" fmla="*/ 20861549 w 21600"/>
              <a:gd name="T1" fmla="*/ 22860874 h 21600"/>
              <a:gd name="T2" fmla="*/ 20861549 w 21600"/>
              <a:gd name="T3" fmla="*/ 22860874 h 21600"/>
              <a:gd name="T4" fmla="*/ 20861549 w 21600"/>
              <a:gd name="T5" fmla="*/ 22860874 h 21600"/>
              <a:gd name="T6" fmla="*/ 20861549 w 21600"/>
              <a:gd name="T7" fmla="*/ 2286087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</p:spPr>
        <p:txBody>
          <a:bodyPr lIns="50795" tIns="50795" rIns="50795" bIns="50795">
            <a:prstTxWarp prst="textNoShape">
              <a:avLst/>
            </a:prstTxWarp>
          </a:bodyPr>
          <a:lstStyle/>
          <a:p>
            <a:pPr defTabSz="914305"/>
            <a:r>
              <a:rPr lang="en-US" altLang="ja-JP" b="1" dirty="0">
                <a:solidFill>
                  <a:srgbClr val="FF0000"/>
                </a:solidFill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38W</a:t>
            </a:r>
          </a:p>
          <a:p>
            <a:pPr defTabSz="914305"/>
            <a:r>
              <a:rPr lang="en-US" altLang="ja-JP" b="1" dirty="0">
                <a:solidFill>
                  <a:srgbClr val="FF0000"/>
                </a:solidFill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4pm</a:t>
            </a:r>
          </a:p>
          <a:p>
            <a:pPr defTabSz="914305"/>
            <a:r>
              <a:rPr lang="en-US" altLang="ja-JP" b="1" dirty="0">
                <a:solidFill>
                  <a:srgbClr val="FF0000"/>
                </a:solidFill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(1.4%)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46103" name="AutoShape 22"/>
          <p:cNvSpPr>
            <a:spLocks/>
          </p:cNvSpPr>
          <p:nvPr/>
        </p:nvSpPr>
        <p:spPr bwMode="auto">
          <a:xfrm>
            <a:off x="6842125" y="6381751"/>
            <a:ext cx="2165350" cy="396875"/>
          </a:xfrm>
          <a:custGeom>
            <a:avLst/>
            <a:gdLst>
              <a:gd name="T0" fmla="*/ 108535663 w 21600"/>
              <a:gd name="T1" fmla="*/ 3646069 h 21600"/>
              <a:gd name="T2" fmla="*/ 108535663 w 21600"/>
              <a:gd name="T3" fmla="*/ 3646069 h 21600"/>
              <a:gd name="T4" fmla="*/ 108535663 w 21600"/>
              <a:gd name="T5" fmla="*/ 3646069 h 21600"/>
              <a:gd name="T6" fmla="*/ 108535663 w 21600"/>
              <a:gd name="T7" fmla="*/ 36460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noFill/>
            <a:miter lim="0"/>
            <a:headEnd/>
            <a:tailEnd/>
          </a:ln>
        </p:spPr>
        <p:txBody>
          <a:bodyPr lIns="50795" tIns="50795" rIns="50795" bIns="50795">
            <a:prstTxWarp prst="textNoShape">
              <a:avLst/>
            </a:prstTxWarp>
          </a:bodyPr>
          <a:lstStyle/>
          <a:p>
            <a:pPr defTabSz="914305"/>
            <a:r>
              <a:rPr lang="en-US" altLang="ja-JP" sz="2000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stack power [W]</a:t>
            </a:r>
            <a:endParaRPr lang="en-US" altLang="ja-JP" dirty="0"/>
          </a:p>
        </p:txBody>
      </p:sp>
      <p:sp>
        <p:nvSpPr>
          <p:cNvPr id="46104" name="Line 23"/>
          <p:cNvSpPr>
            <a:spLocks noChangeShapeType="1"/>
          </p:cNvSpPr>
          <p:nvPr/>
        </p:nvSpPr>
        <p:spPr bwMode="auto">
          <a:xfrm flipV="1">
            <a:off x="2159000" y="6157913"/>
            <a:ext cx="0" cy="288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105" name="Line 24"/>
          <p:cNvSpPr>
            <a:spLocks noChangeShapeType="1"/>
          </p:cNvSpPr>
          <p:nvPr/>
        </p:nvSpPr>
        <p:spPr bwMode="auto">
          <a:xfrm>
            <a:off x="2159000" y="5870575"/>
            <a:ext cx="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106" name="AutoShape 25"/>
          <p:cNvSpPr>
            <a:spLocks/>
          </p:cNvSpPr>
          <p:nvPr/>
        </p:nvSpPr>
        <p:spPr bwMode="auto">
          <a:xfrm>
            <a:off x="1706524" y="6173273"/>
            <a:ext cx="1574423" cy="368300"/>
          </a:xfrm>
          <a:custGeom>
            <a:avLst/>
            <a:gdLst>
              <a:gd name="T0" fmla="*/ 25750379 w 21600"/>
              <a:gd name="T1" fmla="*/ 3139928 h 21600"/>
              <a:gd name="T2" fmla="*/ 25750379 w 21600"/>
              <a:gd name="T3" fmla="*/ 3139928 h 21600"/>
              <a:gd name="T4" fmla="*/ 25750379 w 21600"/>
              <a:gd name="T5" fmla="*/ 3139928 h 21600"/>
              <a:gd name="T6" fmla="*/ 25750379 w 21600"/>
              <a:gd name="T7" fmla="*/ 313992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</p:spPr>
        <p:txBody>
          <a:bodyPr lIns="50795" tIns="50795" rIns="50795" bIns="50795">
            <a:prstTxWarp prst="textNoShape">
              <a:avLst/>
            </a:prstTxWarp>
          </a:bodyPr>
          <a:lstStyle/>
          <a:p>
            <a:pPr defTabSz="914305"/>
            <a:r>
              <a:rPr lang="en-US" altLang="ja-JP" b="1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13um (V)</a:t>
            </a:r>
            <a:endParaRPr lang="en-US" altLang="ja-JP" b="1" dirty="0">
              <a:solidFill>
                <a:schemeClr val="tx1"/>
              </a:solidFill>
            </a:endParaRPr>
          </a:p>
        </p:txBody>
      </p:sp>
      <p:sp>
        <p:nvSpPr>
          <p:cNvPr id="46107" name="AutoShape 26"/>
          <p:cNvSpPr>
            <a:spLocks/>
          </p:cNvSpPr>
          <p:nvPr/>
        </p:nvSpPr>
        <p:spPr bwMode="auto">
          <a:xfrm>
            <a:off x="1474789" y="4292600"/>
            <a:ext cx="1857375" cy="368300"/>
          </a:xfrm>
          <a:custGeom>
            <a:avLst/>
            <a:gdLst>
              <a:gd name="T0" fmla="*/ 79857494 w 21600"/>
              <a:gd name="T1" fmla="*/ 3139928 h 21600"/>
              <a:gd name="T2" fmla="*/ 79857494 w 21600"/>
              <a:gd name="T3" fmla="*/ 3139928 h 21600"/>
              <a:gd name="T4" fmla="*/ 79857494 w 21600"/>
              <a:gd name="T5" fmla="*/ 3139928 h 21600"/>
              <a:gd name="T6" fmla="*/ 79857494 w 21600"/>
              <a:gd name="T7" fmla="*/ 313992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</p:spPr>
        <p:txBody>
          <a:bodyPr lIns="50795" tIns="50795" rIns="50795" bIns="50795">
            <a:prstTxWarp prst="textNoShape">
              <a:avLst/>
            </a:prstTxWarp>
          </a:bodyPr>
          <a:lstStyle/>
          <a:p>
            <a:pPr defTabSz="914305"/>
            <a:r>
              <a:rPr lang="en-US" altLang="ja-JP" dirty="0">
                <a:latin typeface="ヒラギノ角ゴ ProN W3" charset="-128"/>
                <a:ea typeface="ヒラギノ角ゴ ProN W3" charset="-128"/>
                <a:cs typeface="ヒラギノ角ゴ ProN W3" charset="-128"/>
                <a:sym typeface="ヒラギノ角ゴ ProN W3" charset="-128"/>
              </a:rPr>
              <a:t>2.6kW stacking</a:t>
            </a:r>
            <a:endParaRPr lang="en-US" altLang="ja-JP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077812" y="6444431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88569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9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371725"/>
            <a:ext cx="56515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398766" y="4066182"/>
            <a:ext cx="2978432" cy="83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r>
              <a:rPr lang="en-US" altLang="ja-JP" sz="2400" b="1" dirty="0"/>
              <a:t>ATF</a:t>
            </a:r>
            <a:r>
              <a:rPr lang="ja-JP" altLang="en-US" sz="2400" b="1" dirty="0"/>
              <a:t>  </a:t>
            </a:r>
            <a:r>
              <a:rPr lang="en-US" altLang="ja-JP" sz="2400" b="1" dirty="0"/>
              <a:t>2.16MHz</a:t>
            </a:r>
            <a:endParaRPr lang="ja-JP" altLang="en-US" sz="2400" b="1" dirty="0"/>
          </a:p>
          <a:p>
            <a:r>
              <a:rPr lang="en-US" altLang="ja-JP" sz="2400" b="1" dirty="0"/>
              <a:t>        ~2.6×10</a:t>
            </a:r>
            <a:r>
              <a:rPr lang="en-US" altLang="ja-JP" sz="2400" b="1" baseline="30000" dirty="0"/>
              <a:t>8</a:t>
            </a:r>
            <a:r>
              <a:rPr lang="en-US" altLang="ja-JP" sz="2400" b="1" dirty="0"/>
              <a:t>/sec</a:t>
            </a:r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4984751" y="22764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endParaRPr lang="ja-JP" altLang="ja-JP" sz="2400"/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405300" y="997938"/>
            <a:ext cx="2516952" cy="46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r>
              <a:rPr lang="en-US" altLang="ja-JP" sz="2400" b="1" dirty="0"/>
              <a:t>5bunches/train</a:t>
            </a:r>
            <a:endParaRPr lang="ja-JP" altLang="en-US" sz="2400" b="1" dirty="0"/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323851" y="2983659"/>
            <a:ext cx="3362162" cy="120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r>
              <a:rPr lang="en-US" altLang="ja-JP" sz="2400" b="1" dirty="0"/>
              <a:t>2970±20 MeV</a:t>
            </a:r>
            <a:endParaRPr lang="ja-JP" altLang="en-US" sz="2400" b="1" dirty="0"/>
          </a:p>
          <a:p>
            <a:r>
              <a:rPr lang="ja-JP" altLang="en-US" sz="2400" b="1" dirty="0"/>
              <a:t>       ⇒　</a:t>
            </a:r>
            <a:r>
              <a:rPr lang="en-US" altLang="ja-JP" sz="2400" b="1" dirty="0"/>
              <a:t>~128</a:t>
            </a:r>
            <a:r>
              <a:rPr lang="en-US" altLang="ja-JP" sz="2400" b="1" dirty="0">
                <a:latin typeface="Symbol" pitchFamily="18" charset="2"/>
              </a:rPr>
              <a:t>g</a:t>
            </a:r>
            <a:r>
              <a:rPr lang="en-US" altLang="ja-JP" sz="2400" b="1" dirty="0"/>
              <a:t>s/train</a:t>
            </a:r>
            <a:r>
              <a:rPr lang="ja-JP" altLang="en-US" sz="2400" b="1" dirty="0"/>
              <a:t>のガンマ線に相当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67073" y="184720"/>
            <a:ext cx="8229600" cy="1142039"/>
          </a:xfrm>
          <a:prstGeom prst="rect">
            <a:avLst/>
          </a:prstGeom>
        </p:spPr>
        <p:txBody>
          <a:bodyPr/>
          <a:lstStyle/>
          <a:p>
            <a:r>
              <a:rPr lang="en-US" altLang="ja-JP" sz="4000" b="1" dirty="0" err="1">
                <a:solidFill>
                  <a:srgbClr val="0000FF"/>
                </a:solidFill>
                <a:latin typeface="Symbol"/>
              </a:rPr>
              <a:t>g</a:t>
            </a:r>
            <a:r>
              <a:rPr lang="en-US" altLang="ja-JP" sz="4000" b="1" dirty="0">
                <a:solidFill>
                  <a:srgbClr val="0000FF"/>
                </a:solidFill>
              </a:rPr>
              <a:t>-ray Generation / electron</a:t>
            </a:r>
            <a:endParaRPr lang="ja-JP" alt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円/楕円 2"/>
          <p:cNvSpPr/>
          <p:nvPr/>
        </p:nvSpPr>
        <p:spPr bwMode="auto">
          <a:xfrm>
            <a:off x="947932" y="1955313"/>
            <a:ext cx="355474" cy="17828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1631727" y="1955313"/>
            <a:ext cx="355474" cy="17828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" name="円/楕円 20"/>
          <p:cNvSpPr/>
          <p:nvPr/>
        </p:nvSpPr>
        <p:spPr bwMode="auto">
          <a:xfrm>
            <a:off x="2315521" y="1955578"/>
            <a:ext cx="355474" cy="17828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" name="円/楕円 21"/>
          <p:cNvSpPr/>
          <p:nvPr/>
        </p:nvSpPr>
        <p:spPr bwMode="auto">
          <a:xfrm>
            <a:off x="2999316" y="1955313"/>
            <a:ext cx="355474" cy="17828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3" name="円/楕円 22"/>
          <p:cNvSpPr/>
          <p:nvPr/>
        </p:nvSpPr>
        <p:spPr bwMode="auto">
          <a:xfrm>
            <a:off x="3683109" y="1955843"/>
            <a:ext cx="355474" cy="17828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 rot="20642525">
            <a:off x="3623575" y="1565216"/>
            <a:ext cx="3090651" cy="178816"/>
            <a:chOff x="1197429" y="2307771"/>
            <a:chExt cx="3407228" cy="197112"/>
          </a:xfrm>
        </p:grpSpPr>
        <p:sp>
          <p:nvSpPr>
            <p:cNvPr id="33" name="円/楕円 32"/>
            <p:cNvSpPr/>
            <p:nvPr/>
          </p:nvSpPr>
          <p:spPr bwMode="auto">
            <a:xfrm>
              <a:off x="1197429" y="2307771"/>
              <a:ext cx="391885" cy="19652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22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1951265" y="2307771"/>
              <a:ext cx="391885" cy="19652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22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705101" y="2308063"/>
              <a:ext cx="391885" cy="19652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22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3458937" y="2307771"/>
              <a:ext cx="391885" cy="19652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22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4212772" y="2308355"/>
              <a:ext cx="391885" cy="19652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ja-JP" altLang="en-US" sz="220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9" name="円/楕円 38"/>
          <p:cNvSpPr/>
          <p:nvPr/>
        </p:nvSpPr>
        <p:spPr bwMode="auto">
          <a:xfrm>
            <a:off x="5254485" y="1957060"/>
            <a:ext cx="355474" cy="178287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" name="円/楕円 39"/>
          <p:cNvSpPr/>
          <p:nvPr/>
        </p:nvSpPr>
        <p:spPr bwMode="auto">
          <a:xfrm>
            <a:off x="5938279" y="1957060"/>
            <a:ext cx="355474" cy="178287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1" name="円/楕円 40"/>
          <p:cNvSpPr/>
          <p:nvPr/>
        </p:nvSpPr>
        <p:spPr bwMode="auto">
          <a:xfrm>
            <a:off x="6622074" y="1957325"/>
            <a:ext cx="355474" cy="178287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2" name="円/楕円 41"/>
          <p:cNvSpPr/>
          <p:nvPr/>
        </p:nvSpPr>
        <p:spPr bwMode="auto">
          <a:xfrm>
            <a:off x="7305868" y="1957060"/>
            <a:ext cx="355474" cy="178287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3" name="円/楕円 42"/>
          <p:cNvSpPr/>
          <p:nvPr/>
        </p:nvSpPr>
        <p:spPr bwMode="auto">
          <a:xfrm>
            <a:off x="7989662" y="1957589"/>
            <a:ext cx="355474" cy="178287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ja-JP" altLang="en-US" sz="220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6" name="直線矢印コネクタ 5"/>
          <p:cNvCxnSpPr/>
          <p:nvPr/>
        </p:nvCxnSpPr>
        <p:spPr bwMode="auto">
          <a:xfrm flipH="1">
            <a:off x="4168199" y="1278847"/>
            <a:ext cx="1086286" cy="37577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直線矢印コネクタ 7"/>
          <p:cNvCxnSpPr/>
          <p:nvPr/>
        </p:nvCxnSpPr>
        <p:spPr bwMode="auto">
          <a:xfrm>
            <a:off x="1125669" y="1789203"/>
            <a:ext cx="166713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直線矢印コネクタ 10"/>
          <p:cNvCxnSpPr/>
          <p:nvPr/>
        </p:nvCxnSpPr>
        <p:spPr bwMode="auto">
          <a:xfrm>
            <a:off x="6205052" y="1842385"/>
            <a:ext cx="178461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739855" y="1498398"/>
            <a:ext cx="448414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/>
                </a:solidFill>
              </a:rPr>
              <a:t>e-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107915" y="972711"/>
            <a:ext cx="883049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altLang="ja-JP" b="1" dirty="0" smtClean="0">
                <a:solidFill>
                  <a:schemeClr val="tx1"/>
                </a:solidFill>
              </a:rPr>
              <a:t>laser</a:t>
            </a:r>
            <a:endParaRPr kumimoji="1" lang="en-US" altLang="ja-JP" b="1" dirty="0" smtClean="0">
              <a:solidFill>
                <a:schemeClr val="tx1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862426" y="1391525"/>
            <a:ext cx="304270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altLang="ja-JP" b="1" dirty="0">
                <a:solidFill>
                  <a:schemeClr val="tx1"/>
                </a:solidFill>
                <a:latin typeface="Symbol" pitchFamily="18" charset="2"/>
              </a:rPr>
              <a:t>g</a:t>
            </a:r>
            <a:endParaRPr kumimoji="1" lang="en-US" altLang="ja-JP" b="1" dirty="0" smtClean="0">
              <a:solidFill>
                <a:schemeClr val="tx1"/>
              </a:solidFill>
              <a:latin typeface="Symbol" pitchFamily="18" charset="2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08315" y="2276475"/>
            <a:ext cx="949735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/>
                </a:solidFill>
              </a:rPr>
              <a:t>5.6ns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21628" y="6216793"/>
            <a:ext cx="1333646" cy="360755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tx1"/>
                </a:solidFill>
              </a:rPr>
              <a:t>E</a:t>
            </a:r>
            <a:r>
              <a:rPr kumimoji="1" lang="en-US" altLang="ja-JP" b="1" dirty="0" err="1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kumimoji="1" lang="en-US" altLang="ja-JP" b="1" dirty="0" smtClean="0">
                <a:solidFill>
                  <a:schemeClr val="tx1"/>
                </a:solidFill>
              </a:rPr>
              <a:t>[MeV]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538491" y="6398520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268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タイトル 1"/>
          <p:cNvSpPr>
            <a:spLocks noGrp="1"/>
          </p:cNvSpPr>
          <p:nvPr>
            <p:ph type="title"/>
          </p:nvPr>
        </p:nvSpPr>
        <p:spPr bwMode="auto">
          <a:xfrm>
            <a:off x="457929" y="0"/>
            <a:ext cx="8229600" cy="609756"/>
          </a:xfrm>
          <a:noFill/>
          <a:ln>
            <a:miter lim="800000"/>
            <a:headEnd/>
            <a:tailEnd/>
          </a:ln>
        </p:spPr>
        <p:txBody>
          <a:bodyPr wrap="square" lIns="82864" tIns="41433" rIns="82864" bIns="41433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altLang="ja-JP" sz="4000" b="1" dirty="0">
                <a:solidFill>
                  <a:srgbClr val="0000FF"/>
                </a:solidFill>
              </a:rPr>
              <a:t>Summary</a:t>
            </a:r>
            <a:endParaRPr lang="ja-JP" altLang="en-US" sz="4000" b="1" dirty="0">
              <a:solidFill>
                <a:srgbClr val="0000FF"/>
              </a:solidFill>
            </a:endParaRPr>
          </a:p>
        </p:txBody>
      </p:sp>
      <p:sp>
        <p:nvSpPr>
          <p:cNvPr id="56323" name="コンテンツ プレースホルダ 2"/>
          <p:cNvSpPr>
            <a:spLocks noGrp="1"/>
          </p:cNvSpPr>
          <p:nvPr>
            <p:ph idx="1"/>
          </p:nvPr>
        </p:nvSpPr>
        <p:spPr bwMode="auto">
          <a:xfrm>
            <a:off x="61446" y="635690"/>
            <a:ext cx="9082554" cy="7221775"/>
          </a:xfrm>
          <a:noFill/>
          <a:ln>
            <a:miter lim="800000"/>
            <a:headEnd/>
            <a:tailEnd/>
          </a:ln>
        </p:spPr>
        <p:txBody>
          <a:bodyPr wrap="square" lIns="82864" tIns="41433" rIns="82864" bIns="4143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2866"/>
              </a:lnSpc>
            </a:pPr>
            <a:r>
              <a:rPr lang="en-US" altLang="ja-JP" b="1" dirty="0" smtClean="0"/>
              <a:t>Optical Cavity at the ATF is in progress</a:t>
            </a:r>
            <a:r>
              <a:rPr lang="ja-JP" altLang="en-US" b="1" dirty="0"/>
              <a:t> </a:t>
            </a:r>
            <a:r>
              <a:rPr lang="en-US" altLang="ja-JP" b="1" dirty="0" smtClean="0"/>
              <a:t>for Polarized positron source for the ILC</a:t>
            </a:r>
          </a:p>
          <a:p>
            <a:pPr lvl="1">
              <a:lnSpc>
                <a:spcPts val="2866"/>
              </a:lnSpc>
            </a:pPr>
            <a:r>
              <a:rPr kumimoji="1" lang="en-US" altLang="ja-JP" dirty="0" smtClean="0"/>
              <a:t>Good collaboration between France – Japan team</a:t>
            </a:r>
            <a:endParaRPr lang="en-US" altLang="ja-JP" dirty="0" smtClean="0"/>
          </a:p>
          <a:p>
            <a:pPr lvl="2">
              <a:lnSpc>
                <a:spcPts val="2866"/>
              </a:lnSpc>
            </a:pPr>
            <a:r>
              <a:rPr lang="en-US" altLang="ja-JP" b="1" dirty="0" smtClean="0"/>
              <a:t>information / technology exchange</a:t>
            </a:r>
          </a:p>
          <a:p>
            <a:pPr>
              <a:lnSpc>
                <a:spcPts val="2866"/>
              </a:lnSpc>
            </a:pPr>
            <a:r>
              <a:rPr lang="en-US" altLang="ja-JP" b="1" dirty="0" smtClean="0"/>
              <a:t>R&amp;D of 4 mirror ring cavities are in progress </a:t>
            </a:r>
          </a:p>
          <a:p>
            <a:pPr lvl="1">
              <a:lnSpc>
                <a:spcPts val="2866"/>
              </a:lnSpc>
            </a:pPr>
            <a:r>
              <a:rPr lang="en-US" altLang="ja-JP" dirty="0" smtClean="0"/>
              <a:t>Sophisticated mechanism </a:t>
            </a:r>
            <a:r>
              <a:rPr lang="en-US" altLang="ja-JP" dirty="0" err="1" smtClean="0"/>
              <a:t>aminig</a:t>
            </a:r>
            <a:r>
              <a:rPr lang="en-US" altLang="ja-JP" dirty="0" smtClean="0"/>
              <a:t> very high laser power enhancement  ,,, French team</a:t>
            </a:r>
            <a:endParaRPr lang="en-US" altLang="ja-JP" dirty="0" smtClean="0">
              <a:sym typeface="Wingdings" pitchFamily="2" charset="2"/>
            </a:endParaRPr>
          </a:p>
          <a:p>
            <a:pPr lvl="1">
              <a:lnSpc>
                <a:spcPts val="2866"/>
              </a:lnSpc>
            </a:pPr>
            <a:r>
              <a:rPr lang="en-US" altLang="ja-JP" dirty="0" smtClean="0">
                <a:sym typeface="Wingdings" pitchFamily="2" charset="2"/>
              </a:rPr>
              <a:t>Relatively simple but new cavity control practical experience w/ the ATF ,,, Japanese team</a:t>
            </a:r>
          </a:p>
          <a:p>
            <a:pPr>
              <a:lnSpc>
                <a:spcPts val="2866"/>
              </a:lnSpc>
            </a:pPr>
            <a:r>
              <a:rPr kumimoji="1" lang="en-US" altLang="ja-JP" b="1" dirty="0" smtClean="0">
                <a:sym typeface="Wingdings" pitchFamily="2" charset="2"/>
              </a:rPr>
              <a:t>Next Step (2013 and ,,,)</a:t>
            </a:r>
          </a:p>
          <a:p>
            <a:pPr lvl="1">
              <a:lnSpc>
                <a:spcPts val="2866"/>
              </a:lnSpc>
            </a:pPr>
            <a:r>
              <a:rPr kumimoji="1" lang="en-US" altLang="ja-JP" dirty="0" smtClean="0">
                <a:sym typeface="Wingdings" pitchFamily="2" charset="2"/>
              </a:rPr>
              <a:t>France : Laser with CEP control (</a:t>
            </a:r>
            <a:r>
              <a:rPr kumimoji="1" lang="en-US" altLang="ja-JP" dirty="0" err="1" smtClean="0">
                <a:sym typeface="Wingdings" pitchFamily="2" charset="2"/>
              </a:rPr>
              <a:t>ongoing@LAL</a:t>
            </a:r>
            <a:r>
              <a:rPr kumimoji="1" lang="en-US" altLang="ja-JP" dirty="0" smtClean="0">
                <a:sym typeface="Wingdings" pitchFamily="2" charset="2"/>
              </a:rPr>
              <a:t>)     </a:t>
            </a:r>
          </a:p>
          <a:p>
            <a:pPr lvl="2">
              <a:lnSpc>
                <a:spcPts val="2866"/>
              </a:lnSpc>
            </a:pPr>
            <a:r>
              <a:rPr kumimoji="1" lang="en-US" altLang="ja-JP" dirty="0" smtClean="0">
                <a:sym typeface="Wingdings" pitchFamily="2" charset="2"/>
              </a:rPr>
              <a:t>  Summer: Re Install whole system</a:t>
            </a:r>
          </a:p>
          <a:p>
            <a:pPr lvl="1">
              <a:lnSpc>
                <a:spcPts val="2866"/>
              </a:lnSpc>
            </a:pPr>
            <a:r>
              <a:rPr kumimoji="1" lang="en-US" altLang="ja-JP" dirty="0" smtClean="0">
                <a:sym typeface="Wingdings" pitchFamily="2" charset="2"/>
              </a:rPr>
              <a:t>Japan: Finesse 48,000 (16600 enhancement)</a:t>
            </a:r>
          </a:p>
          <a:p>
            <a:pPr lvl="1">
              <a:lnSpc>
                <a:spcPts val="2866"/>
              </a:lnSpc>
            </a:pPr>
            <a:r>
              <a:rPr kumimoji="1" lang="en-US" altLang="ja-JP" dirty="0" smtClean="0">
                <a:sym typeface="Wingdings" pitchFamily="2" charset="2"/>
              </a:rPr>
              <a:t>Japan: Digital Feedback (ongoing)</a:t>
            </a:r>
            <a:endParaRPr kumimoji="1" lang="ja-JP" altLang="en-US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78791" y="220378"/>
            <a:ext cx="122577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T.Omori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551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Application for the DR Laser Wire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88516" y="1957348"/>
            <a:ext cx="7498284" cy="4168815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2-mirror </a:t>
            </a:r>
            <a:r>
              <a:rPr kumimoji="1" lang="en-US" altLang="ja-JP" dirty="0" smtClean="0">
                <a:sym typeface="Wingdings"/>
              </a:rPr>
              <a:t> 4-mirror</a:t>
            </a:r>
          </a:p>
          <a:p>
            <a:r>
              <a:rPr kumimoji="1" lang="en-US" altLang="ja-JP" dirty="0" smtClean="0"/>
              <a:t>Improve the reliability of system</a:t>
            </a:r>
          </a:p>
          <a:p>
            <a:r>
              <a:rPr lang="en-US" altLang="ja-JP" dirty="0" smtClean="0"/>
              <a:t>Pulsed laser</a:t>
            </a:r>
            <a:r>
              <a:rPr lang="en-US" altLang="ja-JP" dirty="0" smtClean="0">
                <a:sym typeface="Wingdings"/>
              </a:rPr>
              <a:t> increase intensity</a:t>
            </a: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faster measurement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6912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Emittance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9214" y="1600200"/>
            <a:ext cx="7667094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Measured in DR</a:t>
            </a:r>
          </a:p>
          <a:p>
            <a:pPr lvl="1"/>
            <a:r>
              <a:rPr lang="en-US" altLang="ja-JP" dirty="0" smtClean="0"/>
              <a:t>XSR monitor</a:t>
            </a:r>
          </a:p>
          <a:p>
            <a:pPr lvl="1"/>
            <a:r>
              <a:rPr lang="en-US" altLang="ja-JP" dirty="0" smtClean="0"/>
              <a:t>ATF2</a:t>
            </a:r>
            <a:endParaRPr lang="en-US" altLang="ja-JP" dirty="0"/>
          </a:p>
          <a:p>
            <a:r>
              <a:rPr lang="en-US" altLang="ja-JP" dirty="0" smtClean="0"/>
              <a:t>Measured in EXT</a:t>
            </a:r>
          </a:p>
          <a:p>
            <a:pPr lvl="1"/>
            <a:r>
              <a:rPr lang="en-US" altLang="ja-JP" dirty="0" smtClean="0"/>
              <a:t>wire scanners (Tungsten 10 um, Carbon 6 um)</a:t>
            </a:r>
          </a:p>
          <a:p>
            <a:pPr lvl="1"/>
            <a:r>
              <a:rPr lang="en-US" altLang="ja-JP" dirty="0" smtClean="0"/>
              <a:t>Multi-OTR monitor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09499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53400" cy="609282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>
                <a:latin typeface="Times" pitchFamily="18" charset="0"/>
                <a:cs typeface="Times" pitchFamily="18" charset="0"/>
              </a:rPr>
              <a:t>Design Of Mirror holders &amp; Mirror Alignment scheme</a:t>
            </a:r>
            <a:endParaRPr kumimoji="1" lang="ja-JP" altLang="en-US" sz="2000" dirty="0">
              <a:latin typeface="Times" pitchFamily="18" charset="0"/>
              <a:cs typeface="Times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5469" y="6399834"/>
            <a:ext cx="3429000" cy="304800"/>
          </a:xfrm>
        </p:spPr>
        <p:txBody>
          <a:bodyPr/>
          <a:lstStyle/>
          <a:p>
            <a:fld id="{72DD57DA-E9AD-452F-80C5-EB203557B204}" type="datetime1">
              <a:rPr lang="en-US" altLang="ja-JP" smtClean="0"/>
              <a:t>2013/05/28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40" y="762000"/>
            <a:ext cx="843505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271040" y="2895600"/>
            <a:ext cx="6686309" cy="3086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239210" y="2514603"/>
            <a:ext cx="4332790" cy="95191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71040" y="2590800"/>
            <a:ext cx="5901160" cy="12954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1998005" y="3466520"/>
            <a:ext cx="5676823" cy="5322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23149" y="2616407"/>
            <a:ext cx="1052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Injection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734363">
            <a:off x="48680" y="2100718"/>
            <a:ext cx="133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Reflection</a:t>
            </a:r>
            <a:r>
              <a:rPr lang="en-US" dirty="0" smtClean="0">
                <a:solidFill>
                  <a:srgbClr val="0C13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0C13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0828989">
            <a:off x="44918" y="3389327"/>
            <a:ext cx="1394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 </a:t>
            </a:r>
            <a:endParaRPr lang="en-US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80359" y="3558604"/>
            <a:ext cx="1394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 </a:t>
            </a:r>
            <a:endParaRPr lang="en-US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88565" y="1676400"/>
            <a:ext cx="2037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13A4"/>
                </a:solidFill>
                <a:latin typeface="Times New Roman" pitchFamily="18" charset="0"/>
                <a:cs typeface="Times New Roman" pitchFamily="18" charset="0"/>
              </a:rPr>
              <a:t>Long PZT Actuator </a:t>
            </a:r>
            <a:endParaRPr lang="en-US" sz="1600" dirty="0">
              <a:solidFill>
                <a:srgbClr val="0C13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8563" y="1066800"/>
            <a:ext cx="2037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13A4"/>
                </a:solidFill>
                <a:latin typeface="Times New Roman" pitchFamily="18" charset="0"/>
                <a:cs typeface="Times New Roman" pitchFamily="18" charset="0"/>
              </a:rPr>
              <a:t>Short PZT Actuator </a:t>
            </a:r>
            <a:endParaRPr lang="en-US" sz="1600" dirty="0">
              <a:solidFill>
                <a:srgbClr val="0C13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600200" y="1405354"/>
            <a:ext cx="0" cy="1211053"/>
          </a:xfrm>
          <a:prstGeom prst="straightConnector1">
            <a:avLst/>
          </a:prstGeom>
          <a:ln w="57150">
            <a:solidFill>
              <a:srgbClr val="0C13A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334000" y="1963127"/>
            <a:ext cx="0" cy="657353"/>
          </a:xfrm>
          <a:prstGeom prst="straightConnector1">
            <a:avLst/>
          </a:prstGeom>
          <a:ln w="57150">
            <a:solidFill>
              <a:srgbClr val="0C13A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42152" y="3716923"/>
            <a:ext cx="98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13A4"/>
                </a:solidFill>
                <a:latin typeface="Times New Roman" pitchFamily="18" charset="0"/>
                <a:cs typeface="Times New Roman" pitchFamily="18" charset="0"/>
              </a:rPr>
              <a:t>Concave </a:t>
            </a:r>
            <a:endParaRPr lang="en-US" sz="1600" dirty="0">
              <a:solidFill>
                <a:srgbClr val="0C13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89057" y="3716923"/>
            <a:ext cx="98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13A4"/>
                </a:solidFill>
                <a:latin typeface="Times New Roman" pitchFamily="18" charset="0"/>
                <a:cs typeface="Times New Roman" pitchFamily="18" charset="0"/>
              </a:rPr>
              <a:t>Concave </a:t>
            </a:r>
            <a:endParaRPr lang="en-US" sz="1600" dirty="0">
              <a:solidFill>
                <a:srgbClr val="0C13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0800411">
            <a:off x="6858000" y="2462519"/>
            <a:ext cx="680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13A4"/>
                </a:solidFill>
                <a:latin typeface="Times New Roman" pitchFamily="18" charset="0"/>
                <a:cs typeface="Times New Roman" pitchFamily="18" charset="0"/>
              </a:rPr>
              <a:t>Plane </a:t>
            </a:r>
            <a:endParaRPr lang="en-US" sz="1600" dirty="0">
              <a:solidFill>
                <a:srgbClr val="0C13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665" y="5871808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Cavity length is  102.8 mm only , and side by side mirror distance is kept to 29.2 mm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82960" y="6398520"/>
            <a:ext cx="323620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R.Arpit</a:t>
            </a:r>
            <a:r>
              <a:rPr kumimoji="1" lang="en-US" altLang="ja-JP" dirty="0" smtClean="0"/>
              <a:t>, ATF2 project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4650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Parameters of Compact 4 mirror laser wire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comparison to old 2 mirror laser wirer system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962006"/>
              </p:ext>
            </p:extLst>
          </p:nvPr>
        </p:nvGraphicFramePr>
        <p:xfrm>
          <a:off x="304800" y="1295400"/>
          <a:ext cx="8229601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1"/>
                <a:gridCol w="1676400"/>
                <a:gridCol w="1752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mirror </a:t>
                      </a:r>
                    </a:p>
                    <a:p>
                      <a:r>
                        <a:rPr lang="en-US" sz="1600" dirty="0" smtClean="0"/>
                        <a:t>Horizontal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wire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mirror</a:t>
                      </a:r>
                    </a:p>
                    <a:p>
                      <a:r>
                        <a:rPr lang="en-US" sz="1600" dirty="0" smtClean="0"/>
                        <a:t>Vertical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wire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mirror laser</a:t>
                      </a:r>
                      <a:r>
                        <a:rPr lang="en-US" baseline="0" dirty="0" smtClean="0"/>
                        <a:t> wire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Reflectivity of mirrors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99.1%,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99.9%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99.8%, 99.9%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99.9%,99.99%,99.99%,99.99%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Mirror curvature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101.81</a:t>
                      </a:r>
                      <a:r>
                        <a:rPr lang="en-US" sz="1400" baseline="0" dirty="0" smtClean="0"/>
                        <a:t> mm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Finesse</a:t>
                      </a:r>
                      <a:r>
                        <a:rPr lang="en-US" sz="1400" baseline="0" dirty="0" smtClean="0"/>
                        <a:t> (measured)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4126.6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Power gain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Waist</a:t>
                      </a:r>
                      <a:r>
                        <a:rPr lang="en-US" sz="1400" baseline="0" dirty="0" smtClean="0"/>
                        <a:t> size (</a:t>
                      </a:r>
                      <a:r>
                        <a:rPr lang="en-US" sz="1400" dirty="0" smtClean="0"/>
                        <a:t> value)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5.7 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14.7 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(6 um,14 um)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Wavelength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532nm</a:t>
                      </a:r>
                      <a:r>
                        <a:rPr lang="en-US" sz="1400" baseline="0" dirty="0" smtClean="0"/>
                        <a:t> (CW green)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532 nm (CW</a:t>
                      </a:r>
                      <a:r>
                        <a:rPr lang="en-US" sz="1400" baseline="0" dirty="0" smtClean="0"/>
                        <a:t> green)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532 nm (Pulsed green, 714 M Hz)</a:t>
                      </a:r>
                      <a:endParaRPr lang="en-US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9534" y="4495800"/>
            <a:ext cx="8839200" cy="209288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1. Four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mirror resonator reduces the sensitivity to the misalignment of mirror compared to two mirror resonator, thus more stable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2. CW </a:t>
            </a:r>
            <a:r>
              <a:rPr lang="en-US" altLang="ja-JP" sz="1600" dirty="0">
                <a:latin typeface="Times New Roman" pitchFamily="18" charset="0"/>
                <a:cs typeface="Times New Roman" pitchFamily="18" charset="0"/>
              </a:rPr>
              <a:t>laser wire system takes more time in scanning of electron beam  compare to Pulsed  </a:t>
            </a:r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laser</a:t>
            </a:r>
            <a:r>
              <a:rPr lang="en-US" altLang="ja-JP" sz="1600" dirty="0">
                <a:latin typeface="Times New Roman" pitchFamily="18" charset="0"/>
                <a:cs typeface="Times New Roman" pitchFamily="18" charset="0"/>
              </a:rPr>
              <a:t>. Pulsed Compact resonator will take less than one minute to scan electron beam </a:t>
            </a:r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profile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3. With pulsed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laser wire, more efficient laser-beam collision can be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realized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4. High Finesse and high enhancement factor is achieved in 4 mirror pulsed laser wire system in comparison to 2 mirror laser wire system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126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MERITS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82960" y="6398520"/>
            <a:ext cx="323620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R.Arpit</a:t>
            </a:r>
            <a:r>
              <a:rPr kumimoji="1" lang="en-US" altLang="ja-JP" dirty="0" smtClean="0"/>
              <a:t>, ATF2 project meeting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2109304" y="2595217"/>
            <a:ext cx="4969566" cy="1082261"/>
          </a:xfrm>
          <a:prstGeom prst="round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684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>
                <a:latin typeface="Times New Roman" pitchFamily="18" charset="0"/>
                <a:cs typeface="Times New Roman" pitchFamily="18" charset="0"/>
              </a:rPr>
              <a:t>Preparation of Pulsed Green Laser oscillator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27855" y="3791243"/>
            <a:ext cx="1558945" cy="76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106084" y="3956478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714 M Hz IR LASER OSCILLATOR</a:t>
            </a:r>
            <a:endParaRPr kumimoji="1" lang="ja-JP" altLang="en-US" sz="14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520756" y="3502082"/>
            <a:ext cx="995188" cy="339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15944" y="3469142"/>
            <a:ext cx="0" cy="762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544088" y="4218594"/>
            <a:ext cx="1561995" cy="1610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174" y="3039438"/>
            <a:ext cx="201665" cy="92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 rot="10800000">
            <a:off x="6068295" y="4105802"/>
            <a:ext cx="238653" cy="231781"/>
          </a:xfrm>
          <a:prstGeom prst="rect">
            <a:avLst/>
          </a:prstGeom>
          <a:ln>
            <a:solidFill>
              <a:srgbClr val="181DF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0800000">
            <a:off x="6006461" y="4172723"/>
            <a:ext cx="51183" cy="1108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6321305" y="4169461"/>
            <a:ext cx="51183" cy="1108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6062615" y="4225440"/>
            <a:ext cx="244333" cy="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690605" y="4054020"/>
            <a:ext cx="78464" cy="3281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 rot="5400000">
            <a:off x="6983143" y="4173044"/>
            <a:ext cx="155793" cy="900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5372839" y="3387004"/>
            <a:ext cx="252137" cy="2906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89875" y="4123060"/>
            <a:ext cx="252138" cy="2476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 rot="16200000">
            <a:off x="3903727" y="3026255"/>
            <a:ext cx="81654" cy="95844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Process 23"/>
          <p:cNvSpPr/>
          <p:nvPr/>
        </p:nvSpPr>
        <p:spPr>
          <a:xfrm>
            <a:off x="2815155" y="3445373"/>
            <a:ext cx="109732" cy="130930"/>
          </a:xfrm>
          <a:prstGeom prst="flowChart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5400000">
            <a:off x="3020672" y="3212989"/>
            <a:ext cx="411029" cy="58497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Isosceles Triangle 28"/>
          <p:cNvSpPr/>
          <p:nvPr/>
        </p:nvSpPr>
        <p:spPr>
          <a:xfrm rot="16200000">
            <a:off x="2295107" y="3030748"/>
            <a:ext cx="81654" cy="95844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09600" y="3069385"/>
            <a:ext cx="1247113" cy="721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585514" y="3069385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/>
              <a:t>Yb</a:t>
            </a:r>
            <a:r>
              <a:rPr kumimoji="1" lang="en-US" altLang="ja-JP" sz="1400" dirty="0" smtClean="0"/>
              <a:t> doped</a:t>
            </a:r>
          </a:p>
          <a:p>
            <a:r>
              <a:rPr kumimoji="1" lang="en-US" altLang="ja-JP" sz="1400" dirty="0" smtClean="0"/>
              <a:t>Fiber </a:t>
            </a:r>
          </a:p>
          <a:p>
            <a:r>
              <a:rPr kumimoji="1" lang="en-US" altLang="ja-JP" sz="1400" dirty="0" smtClean="0"/>
              <a:t>Pre Amplifier</a:t>
            </a:r>
            <a:endParaRPr kumimoji="1" lang="ja-JP" altLang="en-US" sz="1400" dirty="0"/>
          </a:p>
        </p:txBody>
      </p:sp>
      <p:sp>
        <p:nvSpPr>
          <p:cNvPr id="32" name="Isosceles Triangle 31"/>
          <p:cNvSpPr/>
          <p:nvPr/>
        </p:nvSpPr>
        <p:spPr>
          <a:xfrm>
            <a:off x="1200150" y="2133599"/>
            <a:ext cx="95250" cy="93578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43905" y="1411741"/>
            <a:ext cx="1247113" cy="721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587829" y="1490993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PCF </a:t>
            </a:r>
            <a:r>
              <a:rPr kumimoji="1" lang="en-US" altLang="ja-JP" sz="1600" dirty="0"/>
              <a:t>b</a:t>
            </a:r>
            <a:r>
              <a:rPr kumimoji="1" lang="en-US" altLang="ja-JP" sz="1600" dirty="0" smtClean="0"/>
              <a:t>ased </a:t>
            </a:r>
          </a:p>
          <a:p>
            <a:r>
              <a:rPr kumimoji="1" lang="en-US" altLang="ja-JP" sz="1600" dirty="0" smtClean="0"/>
              <a:t>Main Amplifier</a:t>
            </a:r>
            <a:endParaRPr kumimoji="1" lang="ja-JP" altLang="en-US" sz="1600" dirty="0"/>
          </a:p>
        </p:txBody>
      </p:sp>
      <p:sp>
        <p:nvSpPr>
          <p:cNvPr id="35" name="Isosceles Triangle 34"/>
          <p:cNvSpPr/>
          <p:nvPr/>
        </p:nvSpPr>
        <p:spPr>
          <a:xfrm rot="5400000">
            <a:off x="2433669" y="1186122"/>
            <a:ext cx="122844" cy="1173094"/>
          </a:xfrm>
          <a:prstGeom prst="triangle">
            <a:avLst>
              <a:gd name="adj" fmla="val 6116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081638" y="1440995"/>
            <a:ext cx="1342137" cy="721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071638" y="1509536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SHG using Non Linear Crystal</a:t>
            </a:r>
            <a:endParaRPr kumimoji="1" lang="ja-JP" altLang="en-US" sz="1600" dirty="0"/>
          </a:p>
        </p:txBody>
      </p:sp>
      <p:sp>
        <p:nvSpPr>
          <p:cNvPr id="38" name="Isosceles Triangle 37"/>
          <p:cNvSpPr/>
          <p:nvPr/>
        </p:nvSpPr>
        <p:spPr>
          <a:xfrm rot="5400000">
            <a:off x="5024581" y="1099861"/>
            <a:ext cx="187617" cy="1345619"/>
          </a:xfrm>
          <a:prstGeom prst="triangle">
            <a:avLst>
              <a:gd name="adj" fmla="val 61169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791199" y="1490993"/>
            <a:ext cx="1558945" cy="76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852405" y="1549307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4 Mirror</a:t>
            </a:r>
          </a:p>
          <a:p>
            <a:r>
              <a:rPr kumimoji="1" lang="en-US" altLang="ja-JP" sz="1600" dirty="0" smtClean="0"/>
              <a:t> Compact Cavity</a:t>
            </a:r>
            <a:endParaRPr kumimoji="1" lang="ja-JP" alt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7467600" y="3421911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700 m W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84623" y="2731193"/>
                <a:ext cx="1143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 xmlns="">
                    <m:r>
                      <a:rPr kumimoji="1" lang="en-US" altLang="ja-JP" sz="1600" b="0" i="1" smtClean="0">
                        <a:latin typeface="Cambria Math"/>
                      </a:rPr>
                      <m:t>2</m:t>
                    </m:r>
                  </m:oMath>
                </a14:m>
                <a:r>
                  <a:rPr kumimoji="1" lang="en-US" altLang="ja-JP" sz="1600" dirty="0" smtClean="0"/>
                  <a:t> W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23" y="2731193"/>
                <a:ext cx="1143000" cy="338554"/>
              </a:xfrm>
              <a:prstGeom prst="rect">
                <a:avLst/>
              </a:prstGeom>
              <a:blipFill rotWithShape="1">
                <a:blip r:embed="rId3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938638" y="1909645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 xmlns="">
                    <m:r>
                      <a:rPr kumimoji="1" lang="en-US" altLang="ja-JP" i="1" smtClean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kumimoji="1" lang="en-US" altLang="ja-JP" dirty="0" smtClean="0"/>
                  <a:t>20 W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638" y="1909645"/>
                <a:ext cx="1143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597211" y="1978187"/>
                <a:ext cx="16810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 xmlns="">
                    <m:r>
                      <a:rPr kumimoji="1" lang="en-US" altLang="ja-JP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kumimoji="1" lang="en-US" altLang="ja-JP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kumimoji="1" lang="en-US" altLang="ja-JP" b="0" i="0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r>
                  <a:rPr kumimoji="1" lang="en-US" altLang="ja-JP" dirty="0" smtClean="0"/>
                  <a:t>W</a:t>
                </a:r>
              </a:p>
              <a:p>
                <a:r>
                  <a:rPr kumimoji="1" lang="en-US" altLang="ja-JP" dirty="0" smtClean="0"/>
                  <a:t>Pulsed green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211" y="1978187"/>
                <a:ext cx="1681034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899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/>
          <p:cNvSpPr txBox="1"/>
          <p:nvPr/>
        </p:nvSpPr>
        <p:spPr>
          <a:xfrm>
            <a:off x="137516" y="4800600"/>
            <a:ext cx="837826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We are now working on development of fiber amplifier in order to obtain high power green laser beam.</a:t>
            </a:r>
          </a:p>
          <a:p>
            <a:r>
              <a:rPr kumimoji="1" lang="en-US" altLang="ja-JP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We achieved 2 W IR power after </a:t>
            </a:r>
            <a:r>
              <a:rPr kumimoji="1" lang="en-US" altLang="ja-JP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Yb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doped fiber amplifier.</a:t>
            </a:r>
          </a:p>
          <a:p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Conversion efficiency of Non linear crystal for 2</a:t>
            </a:r>
            <a:r>
              <a:rPr kumimoji="1" lang="en-US" altLang="ja-JP" sz="16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 harmonics generation is 15 -20 %, so we have to achieve good amount of IR pulsed power after Photonic crystal fiber based main amplifier system.</a:t>
            </a:r>
            <a:endParaRPr kumimoji="1" lang="en-US" altLang="ja-JP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Date Placeholder 4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AAA86-C7F6-4955-82A7-5BE4DC180EB1}" type="datetime1">
              <a:rPr lang="en-US" altLang="ja-JP" smtClean="0"/>
              <a:t>2013/05/28</a:t>
            </a:fld>
            <a:endParaRPr lang="en-US" dirty="0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81550" y="3733758"/>
            <a:ext cx="170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Fiber coupler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2237390"/>
            <a:ext cx="1987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harmonics Generation</a:t>
            </a:r>
            <a:endParaRPr lang="en-US" dirty="0"/>
          </a:p>
        </p:txBody>
      </p:sp>
      <p:sp>
        <p:nvSpPr>
          <p:cNvPr id="48" name="角丸四角形 47"/>
          <p:cNvSpPr/>
          <p:nvPr/>
        </p:nvSpPr>
        <p:spPr>
          <a:xfrm>
            <a:off x="330372" y="1178906"/>
            <a:ext cx="2594515" cy="1228572"/>
          </a:xfrm>
          <a:prstGeom prst="round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782960" y="6398520"/>
            <a:ext cx="323620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R.Arpit</a:t>
            </a:r>
            <a:r>
              <a:rPr kumimoji="1" lang="en-US" altLang="ja-JP" dirty="0" smtClean="0"/>
              <a:t>, ATF2 project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6475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New Laserwire in ATF DR</a:t>
            </a:r>
            <a:endParaRPr kumimoji="1" lang="ja-JP" altLang="en-US" dirty="0"/>
          </a:p>
        </p:txBody>
      </p:sp>
      <p:pic>
        <p:nvPicPr>
          <p:cNvPr id="6" name="図 5" descr="DRLW-Cavity-in-chamb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56" y="1649198"/>
            <a:ext cx="2926420" cy="520880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183111" y="19223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90767" y="1829188"/>
            <a:ext cx="56629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ja-JP" sz="2400" dirty="0" smtClean="0"/>
              <a:t>It was installed in January</a:t>
            </a:r>
            <a:r>
              <a:rPr lang="en-US" altLang="ja-JP" sz="2400" dirty="0"/>
              <a:t> </a:t>
            </a:r>
            <a:r>
              <a:rPr kumimoji="1" lang="en-US" altLang="ja-JP" sz="2400" dirty="0" smtClean="0"/>
              <a:t>2013.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Unfortunately the cavity was out of the range for the possible DR frequency changes.</a:t>
            </a:r>
            <a:endParaRPr kumimoji="1" lang="en-US" altLang="ja-JP" sz="240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Removed from DR in May 2013.</a:t>
            </a:r>
          </a:p>
          <a:p>
            <a:pPr marL="342900" indent="-342900">
              <a:buFont typeface="Arial"/>
              <a:buChar char="•"/>
            </a:pPr>
            <a:endParaRPr lang="en-US" altLang="ja-JP" sz="240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Re-optimization of cavity and re-installation </a:t>
            </a:r>
            <a:r>
              <a:rPr lang="en-US" altLang="ja-JP" sz="2400" dirty="0" err="1" smtClean="0"/>
              <a:t>wil</a:t>
            </a:r>
            <a:r>
              <a:rPr lang="en-US" altLang="ja-JP" sz="2400" dirty="0" smtClean="0"/>
              <a:t> be done in this summer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The improvement of the laser amplifier is also ongoing.</a:t>
            </a:r>
          </a:p>
          <a:p>
            <a:pPr marL="342900" indent="-342900">
              <a:buFont typeface="Arial"/>
              <a:buChar char="•"/>
            </a:pPr>
            <a:endParaRPr lang="en-US" altLang="ja-JP" sz="2400" dirty="0"/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Hope to run in following autumn runs.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123608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56154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E</a:t>
            </a:r>
            <a:r>
              <a:rPr kumimoji="1" lang="en-US" altLang="ja-JP" dirty="0" smtClean="0"/>
              <a:t>mittance of the ATF DR is typically 10 pm recently. </a:t>
            </a:r>
          </a:p>
          <a:p>
            <a:pPr lvl="1"/>
            <a:r>
              <a:rPr kumimoji="1" lang="en-US" altLang="ja-JP" dirty="0" smtClean="0"/>
              <a:t>It is tuned within a shift in every startup of ATF.</a:t>
            </a:r>
          </a:p>
          <a:p>
            <a:pPr lvl="1"/>
            <a:r>
              <a:rPr lang="en-US" altLang="ja-JP" dirty="0" smtClean="0"/>
              <a:t>No more tuning had not been done in recent years because of the ATF2 priority.</a:t>
            </a:r>
          </a:p>
          <a:p>
            <a:r>
              <a:rPr lang="en-US" altLang="ja-JP" dirty="0" smtClean="0"/>
              <a:t>Small emittance study toward 2 pm should be resumed.</a:t>
            </a:r>
          </a:p>
          <a:p>
            <a:r>
              <a:rPr kumimoji="1" lang="en-US" altLang="ja-JP" dirty="0" smtClean="0"/>
              <a:t>Cavity </a:t>
            </a:r>
            <a:r>
              <a:rPr lang="en-US" altLang="ja-JP" dirty="0"/>
              <a:t>C</a:t>
            </a:r>
            <a:r>
              <a:rPr kumimoji="1" lang="en-US" altLang="ja-JP" dirty="0" smtClean="0"/>
              <a:t>ompton studies are also resumed.</a:t>
            </a:r>
          </a:p>
          <a:p>
            <a:r>
              <a:rPr lang="en-US" altLang="ja-JP" dirty="0" smtClean="0"/>
              <a:t>Others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TBT by </a:t>
            </a:r>
            <a:r>
              <a:rPr lang="en-US" altLang="ja-JP" dirty="0" err="1" smtClean="0"/>
              <a:t>Yevs</a:t>
            </a:r>
            <a:r>
              <a:rPr lang="en-US" altLang="ja-JP" dirty="0" smtClean="0"/>
              <a:t> (next talk)</a:t>
            </a:r>
          </a:p>
          <a:p>
            <a:pPr lvl="1"/>
            <a:r>
              <a:rPr lang="en-US" altLang="ja-JP" dirty="0" smtClean="0"/>
              <a:t>CLIC issues </a:t>
            </a:r>
            <a:r>
              <a:rPr lang="en-US" altLang="ja-JP" dirty="0" smtClean="0"/>
              <a:t>will be planned but mostly at EXT/ATF2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730600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線コネクタ 50"/>
          <p:cNvCxnSpPr/>
          <p:nvPr/>
        </p:nvCxnSpPr>
        <p:spPr>
          <a:xfrm rot="5400000">
            <a:off x="6175375" y="3865671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7347483" y="1471613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H="1">
            <a:off x="6589344" y="1451084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H="1">
            <a:off x="8128330" y="1461266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5065712" y="1474788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>
            <a:off x="3490022" y="1457124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H="1">
            <a:off x="4265613" y="1471613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377825" y="1152525"/>
            <a:ext cx="85248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90525" y="1471613"/>
            <a:ext cx="85121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699" name="テキスト ボックス 23"/>
          <p:cNvSpPr txBox="1">
            <a:spLocks noChangeArrowheads="1"/>
          </p:cNvSpPr>
          <p:nvPr/>
        </p:nvSpPr>
        <p:spPr bwMode="auto">
          <a:xfrm>
            <a:off x="860383" y="800194"/>
            <a:ext cx="98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2000" b="1" dirty="0" smtClean="0"/>
              <a:t>JFY</a:t>
            </a:r>
            <a:endParaRPr lang="ja-JP" altLang="en-US" sz="2000" b="1" dirty="0"/>
          </a:p>
        </p:txBody>
      </p:sp>
      <p:sp>
        <p:nvSpPr>
          <p:cNvPr id="29701" name="テキスト ボックス 24"/>
          <p:cNvSpPr txBox="1">
            <a:spLocks noChangeArrowheads="1"/>
          </p:cNvSpPr>
          <p:nvPr/>
        </p:nvSpPr>
        <p:spPr bwMode="auto">
          <a:xfrm>
            <a:off x="3474253" y="685824"/>
            <a:ext cx="11807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2800" b="1" dirty="0" smtClean="0"/>
              <a:t>2013</a:t>
            </a:r>
            <a:endParaRPr lang="ja-JP" altLang="en-US" sz="3200" b="1" dirty="0"/>
          </a:p>
        </p:txBody>
      </p:sp>
      <p:sp>
        <p:nvSpPr>
          <p:cNvPr id="29702" name="テキスト ボックス 24"/>
          <p:cNvSpPr txBox="1">
            <a:spLocks noChangeArrowheads="1"/>
          </p:cNvSpPr>
          <p:nvPr/>
        </p:nvSpPr>
        <p:spPr bwMode="auto">
          <a:xfrm>
            <a:off x="6511536" y="679279"/>
            <a:ext cx="12928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2800" b="1" dirty="0" smtClean="0"/>
              <a:t>2014</a:t>
            </a:r>
            <a:endParaRPr lang="ja-JP" altLang="en-US" sz="3200" b="1" dirty="0"/>
          </a:p>
        </p:txBody>
      </p:sp>
      <p:cxnSp>
        <p:nvCxnSpPr>
          <p:cNvPr id="17" name="直線コネクタ 16"/>
          <p:cNvCxnSpPr/>
          <p:nvPr/>
        </p:nvCxnSpPr>
        <p:spPr>
          <a:xfrm flipH="1">
            <a:off x="5830614" y="1157087"/>
            <a:ext cx="1587" cy="54562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-2362200" y="388937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rot="5400000">
            <a:off x="26717" y="3915693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24" name="テキスト ボックス 30"/>
          <p:cNvSpPr txBox="1">
            <a:spLocks noChangeArrowheads="1"/>
          </p:cNvSpPr>
          <p:nvPr/>
        </p:nvSpPr>
        <p:spPr bwMode="auto">
          <a:xfrm>
            <a:off x="377824" y="1793557"/>
            <a:ext cx="20649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latin typeface="13" charset="0"/>
                <a:ea typeface="13" charset="0"/>
                <a:cs typeface="13" charset="0"/>
              </a:rPr>
              <a:t>ATF2(50%)</a:t>
            </a:r>
          </a:p>
          <a:p>
            <a:r>
              <a:rPr lang="en-US" altLang="ja-JP" sz="1800" b="1" dirty="0" smtClean="0">
                <a:latin typeface="13" charset="0"/>
                <a:ea typeface="13" charset="0"/>
                <a:cs typeface="13" charset="0"/>
              </a:rPr>
              <a:t>(10pm or less)</a:t>
            </a:r>
            <a:endParaRPr lang="en-US" altLang="ja-JP" sz="1400" b="1" dirty="0"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9733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9279"/>
          </a:xfrm>
          <a:solidFill>
            <a:srgbClr val="215968"/>
          </a:solidFill>
        </p:spPr>
        <p:txBody>
          <a:bodyPr>
            <a:normAutofit fontScale="90000"/>
          </a:bodyPr>
          <a:lstStyle/>
          <a:p>
            <a:r>
              <a:rPr lang="en-US" altLang="ja-JP" sz="4000" dirty="0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Schedule? of ATF-DR since 2013 </a:t>
            </a:r>
            <a:endParaRPr lang="ja-JP" altLang="en-US" sz="4000" dirty="0">
              <a:solidFill>
                <a:schemeClr val="bg1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57" name="テキスト ボックス 24"/>
          <p:cNvSpPr txBox="1">
            <a:spLocks noChangeArrowheads="1"/>
          </p:cNvSpPr>
          <p:nvPr/>
        </p:nvSpPr>
        <p:spPr bwMode="auto">
          <a:xfrm>
            <a:off x="2739911" y="1156853"/>
            <a:ext cx="229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4</a:t>
            </a:r>
            <a:endParaRPr lang="ja-JP" altLang="en-US" sz="1600" b="1" dirty="0"/>
          </a:p>
        </p:txBody>
      </p:sp>
      <p:sp>
        <p:nvSpPr>
          <p:cNvPr id="75" name="テキスト ボックス 24"/>
          <p:cNvSpPr txBox="1">
            <a:spLocks noChangeArrowheads="1"/>
          </p:cNvSpPr>
          <p:nvPr/>
        </p:nvSpPr>
        <p:spPr bwMode="auto">
          <a:xfrm>
            <a:off x="3411089" y="1156853"/>
            <a:ext cx="229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7</a:t>
            </a:r>
            <a:endParaRPr lang="ja-JP" altLang="en-US" sz="1600" b="1" dirty="0"/>
          </a:p>
        </p:txBody>
      </p:sp>
      <p:sp>
        <p:nvSpPr>
          <p:cNvPr id="76" name="テキスト ボックス 24"/>
          <p:cNvSpPr txBox="1">
            <a:spLocks noChangeArrowheads="1"/>
          </p:cNvSpPr>
          <p:nvPr/>
        </p:nvSpPr>
        <p:spPr bwMode="auto">
          <a:xfrm>
            <a:off x="4122509" y="1157087"/>
            <a:ext cx="3900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10</a:t>
            </a:r>
          </a:p>
        </p:txBody>
      </p:sp>
      <p:sp>
        <p:nvSpPr>
          <p:cNvPr id="78" name="テキスト ボックス 24"/>
          <p:cNvSpPr txBox="1">
            <a:spLocks noChangeArrowheads="1"/>
          </p:cNvSpPr>
          <p:nvPr/>
        </p:nvSpPr>
        <p:spPr bwMode="auto">
          <a:xfrm>
            <a:off x="4903578" y="1156853"/>
            <a:ext cx="3900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1</a:t>
            </a:r>
          </a:p>
        </p:txBody>
      </p:sp>
      <p:sp>
        <p:nvSpPr>
          <p:cNvPr id="80" name="テキスト ボックス 24"/>
          <p:cNvSpPr txBox="1">
            <a:spLocks noChangeArrowheads="1"/>
          </p:cNvSpPr>
          <p:nvPr/>
        </p:nvSpPr>
        <p:spPr bwMode="auto">
          <a:xfrm>
            <a:off x="5848391" y="1158294"/>
            <a:ext cx="229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4</a:t>
            </a:r>
            <a:endParaRPr lang="ja-JP" altLang="en-US" sz="1600" b="1" dirty="0"/>
          </a:p>
        </p:txBody>
      </p:sp>
      <p:sp>
        <p:nvSpPr>
          <p:cNvPr id="81" name="テキスト ボックス 24"/>
          <p:cNvSpPr txBox="1">
            <a:spLocks noChangeArrowheads="1"/>
          </p:cNvSpPr>
          <p:nvPr/>
        </p:nvSpPr>
        <p:spPr bwMode="auto">
          <a:xfrm>
            <a:off x="6519569" y="1158294"/>
            <a:ext cx="229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7</a:t>
            </a:r>
            <a:endParaRPr lang="ja-JP" altLang="en-US" sz="1600" b="1" dirty="0"/>
          </a:p>
        </p:txBody>
      </p:sp>
      <p:sp>
        <p:nvSpPr>
          <p:cNvPr id="83" name="テキスト ボックス 24"/>
          <p:cNvSpPr txBox="1">
            <a:spLocks noChangeArrowheads="1"/>
          </p:cNvSpPr>
          <p:nvPr/>
        </p:nvSpPr>
        <p:spPr bwMode="auto">
          <a:xfrm>
            <a:off x="7230989" y="1158528"/>
            <a:ext cx="3900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10</a:t>
            </a:r>
          </a:p>
        </p:txBody>
      </p:sp>
      <p:sp>
        <p:nvSpPr>
          <p:cNvPr id="84" name="テキスト ボックス 24"/>
          <p:cNvSpPr txBox="1">
            <a:spLocks noChangeArrowheads="1"/>
          </p:cNvSpPr>
          <p:nvPr/>
        </p:nvSpPr>
        <p:spPr bwMode="auto">
          <a:xfrm>
            <a:off x="8012058" y="1158294"/>
            <a:ext cx="3900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 dirty="0" smtClean="0"/>
              <a:t>1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7349071" y="1967608"/>
            <a:ext cx="1553629" cy="4788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265613" y="1967608"/>
            <a:ext cx="2323731" cy="4788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2766742" y="1967608"/>
            <a:ext cx="707511" cy="47888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71" name="テキスト ボックス 30"/>
          <p:cNvSpPr txBox="1">
            <a:spLocks noChangeArrowheads="1"/>
          </p:cNvSpPr>
          <p:nvPr/>
        </p:nvSpPr>
        <p:spPr bwMode="auto">
          <a:xfrm>
            <a:off x="602198" y="3452835"/>
            <a:ext cx="18532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latin typeface="13" charset="0"/>
                <a:ea typeface="13" charset="0"/>
                <a:cs typeface="13" charset="0"/>
              </a:rPr>
              <a:t>1~2pm</a:t>
            </a:r>
          </a:p>
        </p:txBody>
      </p:sp>
      <p:sp>
        <p:nvSpPr>
          <p:cNvPr id="73" name="テキスト ボックス 30"/>
          <p:cNvSpPr txBox="1">
            <a:spLocks noChangeArrowheads="1"/>
          </p:cNvSpPr>
          <p:nvPr/>
        </p:nvSpPr>
        <p:spPr bwMode="auto">
          <a:xfrm>
            <a:off x="683460" y="4176565"/>
            <a:ext cx="169231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latin typeface="13" charset="0"/>
                <a:ea typeface="13" charset="0"/>
                <a:cs typeface="13" charset="0"/>
              </a:rPr>
              <a:t>Cavity </a:t>
            </a:r>
            <a:r>
              <a:rPr lang="en-US" altLang="ja-JP" b="1" dirty="0" err="1" smtClean="0">
                <a:latin typeface="13" charset="0"/>
                <a:ea typeface="13" charset="0"/>
                <a:cs typeface="13" charset="0"/>
              </a:rPr>
              <a:t>Comptons</a:t>
            </a:r>
            <a:endParaRPr lang="en-US" altLang="ja-JP" b="1" dirty="0" smtClean="0"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3491610" y="3497166"/>
            <a:ext cx="774004" cy="47888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3411089" y="4007288"/>
            <a:ext cx="1272146" cy="5847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DR-LW </a:t>
            </a:r>
          </a:p>
          <a:p>
            <a:r>
              <a:rPr lang="en-US" altLang="ja-JP" sz="1600" b="1" dirty="0" smtClean="0"/>
              <a:t>installation</a:t>
            </a:r>
            <a:endParaRPr lang="en-US" altLang="ja-JP" sz="1600" dirty="0"/>
          </a:p>
        </p:txBody>
      </p:sp>
      <p:sp>
        <p:nvSpPr>
          <p:cNvPr id="82" name="正方形/長方形 81"/>
          <p:cNvSpPr/>
          <p:nvPr/>
        </p:nvSpPr>
        <p:spPr>
          <a:xfrm>
            <a:off x="4267201" y="3497166"/>
            <a:ext cx="2323731" cy="478889"/>
          </a:xfrm>
          <a:prstGeom prst="rect">
            <a:avLst/>
          </a:prstGeom>
          <a:gradFill flip="none" rotWithShape="1">
            <a:gsLst>
              <a:gs pos="51000">
                <a:srgbClr val="77933C"/>
              </a:gs>
              <a:gs pos="100000">
                <a:srgbClr val="FFFFFF"/>
              </a:gs>
            </a:gsLst>
            <a:lin ang="108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7347483" y="3497166"/>
            <a:ext cx="1553629" cy="478889"/>
          </a:xfrm>
          <a:prstGeom prst="rect">
            <a:avLst/>
          </a:prstGeom>
          <a:gradFill flip="none" rotWithShape="1">
            <a:gsLst>
              <a:gs pos="0">
                <a:srgbClr val="77933C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3275727" y="5438495"/>
            <a:ext cx="215883" cy="478889"/>
          </a:xfrm>
          <a:prstGeom prst="rect">
            <a:avLst/>
          </a:prstGeom>
          <a:gradFill flip="none" rotWithShape="1">
            <a:gsLst>
              <a:gs pos="0">
                <a:srgbClr val="77933C"/>
              </a:gs>
              <a:gs pos="100000">
                <a:srgbClr val="FFFFFF"/>
              </a:gs>
            </a:gsLst>
            <a:lin ang="108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4252242" y="4742682"/>
            <a:ext cx="2337102" cy="478889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4267201" y="5438495"/>
            <a:ext cx="2337102" cy="478889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6589344" y="4742682"/>
            <a:ext cx="1272146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Return to LAL?</a:t>
            </a:r>
            <a:endParaRPr lang="en-US" altLang="ja-JP" sz="1600" dirty="0"/>
          </a:p>
        </p:txBody>
      </p:sp>
      <p:sp>
        <p:nvSpPr>
          <p:cNvPr id="97" name="正方形/長方形 96"/>
          <p:cNvSpPr/>
          <p:nvPr/>
        </p:nvSpPr>
        <p:spPr>
          <a:xfrm>
            <a:off x="3640165" y="4742682"/>
            <a:ext cx="627035" cy="47888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2722601" y="4742682"/>
            <a:ext cx="1363109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Laser Re-installation</a:t>
            </a:r>
            <a:endParaRPr lang="en-US" altLang="ja-JP" sz="1600" dirty="0"/>
          </a:p>
        </p:txBody>
      </p:sp>
      <p:sp>
        <p:nvSpPr>
          <p:cNvPr id="99" name="正方形/長方形 98"/>
          <p:cNvSpPr/>
          <p:nvPr/>
        </p:nvSpPr>
        <p:spPr>
          <a:xfrm>
            <a:off x="7347483" y="5438495"/>
            <a:ext cx="1553629" cy="478889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2229717" y="4993392"/>
            <a:ext cx="5345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LAL</a:t>
            </a:r>
            <a:endParaRPr lang="en-US" altLang="ja-JP" sz="1600" dirty="0"/>
          </a:p>
        </p:txBody>
      </p:sp>
      <p:sp>
        <p:nvSpPr>
          <p:cNvPr id="101" name="正方形/長方形 100"/>
          <p:cNvSpPr/>
          <p:nvPr/>
        </p:nvSpPr>
        <p:spPr>
          <a:xfrm>
            <a:off x="1259625" y="5517358"/>
            <a:ext cx="15581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 smtClean="0"/>
              <a:t>Hiroshima/KEK</a:t>
            </a:r>
            <a:endParaRPr lang="en-US" altLang="ja-JP" sz="1600" dirty="0"/>
          </a:p>
        </p:txBody>
      </p:sp>
      <p:sp>
        <p:nvSpPr>
          <p:cNvPr id="102" name="テキスト ボックス 30"/>
          <p:cNvSpPr txBox="1">
            <a:spLocks noChangeArrowheads="1"/>
          </p:cNvSpPr>
          <p:nvPr/>
        </p:nvSpPr>
        <p:spPr bwMode="auto">
          <a:xfrm>
            <a:off x="390525" y="2855670"/>
            <a:ext cx="20649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latin typeface="13" charset="0"/>
                <a:ea typeface="13" charset="0"/>
                <a:cs typeface="13" charset="0"/>
              </a:rPr>
              <a:t>Others (50%)</a:t>
            </a:r>
          </a:p>
        </p:txBody>
      </p:sp>
      <p:sp>
        <p:nvSpPr>
          <p:cNvPr id="103" name="テキスト ボックス 30"/>
          <p:cNvSpPr txBox="1">
            <a:spLocks noChangeArrowheads="1"/>
          </p:cNvSpPr>
          <p:nvPr/>
        </p:nvSpPr>
        <p:spPr bwMode="auto">
          <a:xfrm>
            <a:off x="683460" y="6145619"/>
            <a:ext cx="18532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latin typeface="13" charset="0"/>
                <a:ea typeface="13" charset="0"/>
                <a:cs typeface="13" charset="0"/>
              </a:rPr>
              <a:t>CLIC etc.?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5848391" y="6128395"/>
            <a:ext cx="755912" cy="47888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08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7347482" y="6134435"/>
            <a:ext cx="1553629" cy="478889"/>
          </a:xfrm>
          <a:prstGeom prst="rect">
            <a:avLst/>
          </a:prstGeom>
          <a:solidFill>
            <a:srgbClr val="95B3D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74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81075"/>
            <a:ext cx="4279900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Text Box 1027"/>
          <p:cNvSpPr txBox="1">
            <a:spLocks noChangeArrowheads="1"/>
          </p:cNvSpPr>
          <p:nvPr/>
        </p:nvSpPr>
        <p:spPr bwMode="auto">
          <a:xfrm>
            <a:off x="4248150" y="981075"/>
            <a:ext cx="4895850" cy="3354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>
                <a:solidFill>
                  <a:srgbClr val="000090"/>
                </a:solidFill>
              </a:rPr>
              <a:t>The most accurate emittance monitor in ATF DR.</a:t>
            </a:r>
          </a:p>
          <a:p>
            <a:pPr lvl="2"/>
            <a:r>
              <a:rPr lang="en-US" altLang="ja-JP" sz="1800">
                <a:cs typeface="Arial" charset="0"/>
              </a:rPr>
              <a:t>14.7µm laser wire for X scan</a:t>
            </a:r>
          </a:p>
          <a:p>
            <a:pPr lvl="2"/>
            <a:r>
              <a:rPr lang="en-US" altLang="ja-JP" sz="1800">
                <a:cs typeface="Arial" charset="0"/>
              </a:rPr>
              <a:t> 5.7µm for Y scan</a:t>
            </a:r>
          </a:p>
          <a:p>
            <a:pPr lvl="2"/>
            <a:endParaRPr lang="en-US" altLang="ja-JP" sz="2000" b="1">
              <a:cs typeface="Arial" charset="0"/>
            </a:endParaRPr>
          </a:p>
          <a:p>
            <a:r>
              <a:rPr lang="en-US" altLang="ja-JP" sz="2000" b="1">
                <a:cs typeface="Arial" charset="0"/>
              </a:rPr>
              <a:t>But the measurement is </a:t>
            </a:r>
          </a:p>
          <a:p>
            <a:pPr lvl="1"/>
            <a:r>
              <a:rPr lang="en-US" altLang="ja-JP" sz="2800" b="1">
                <a:solidFill>
                  <a:srgbClr val="000090"/>
                </a:solidFill>
                <a:cs typeface="Arial" charset="0"/>
              </a:rPr>
              <a:t>time consuming</a:t>
            </a:r>
            <a:r>
              <a:rPr lang="en-US" altLang="ja-JP" sz="2000" b="1">
                <a:cs typeface="Arial" charset="0"/>
              </a:rPr>
              <a:t>.</a:t>
            </a:r>
          </a:p>
          <a:p>
            <a:pPr lvl="1"/>
            <a:r>
              <a:rPr lang="en-US" altLang="ja-JP" sz="2000" b="1">
                <a:solidFill>
                  <a:srgbClr val="FF0000"/>
                </a:solidFill>
                <a:cs typeface="Arial" charset="0"/>
              </a:rPr>
              <a:t>(scan: 15 min for X, 6 min for Y)</a:t>
            </a:r>
          </a:p>
          <a:p>
            <a:endParaRPr lang="en-US" altLang="ja-JP" sz="2000" b="1">
              <a:solidFill>
                <a:srgbClr val="FF0000"/>
              </a:solidFill>
              <a:cs typeface="Arial" charset="0"/>
            </a:endParaRPr>
          </a:p>
          <a:p>
            <a:endParaRPr lang="en-US" altLang="ja-JP" sz="2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6625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79475"/>
          </a:xfrm>
          <a:solidFill>
            <a:srgbClr val="1F497D"/>
          </a:solidFill>
        </p:spPr>
        <p:txBody>
          <a:bodyPr/>
          <a:lstStyle/>
          <a:p>
            <a:pPr>
              <a:defRPr/>
            </a:pPr>
            <a:r>
              <a:rPr lang="en-US" altLang="ja-JP" sz="4000" b="1" i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Laser Wire with Optical Cavity (DR)</a:t>
            </a:r>
            <a:endParaRPr lang="ja-JP" altLang="en-US" sz="4000" b="1" i="1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9396" name="Text Box 1028"/>
          <p:cNvSpPr txBox="1">
            <a:spLocks noChangeArrowheads="1"/>
          </p:cNvSpPr>
          <p:nvPr/>
        </p:nvSpPr>
        <p:spPr bwMode="auto">
          <a:xfrm>
            <a:off x="250825" y="5949950"/>
            <a:ext cx="3887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 b="1">
                <a:latin typeface="Times" charset="0"/>
                <a:ea typeface="Osaka" charset="0"/>
                <a:cs typeface="Osaka" charset="0"/>
              </a:rPr>
              <a:t>300mW 532nm Solid-state Laser</a:t>
            </a:r>
          </a:p>
          <a:p>
            <a:r>
              <a:rPr lang="en-US" altLang="ja-JP" sz="2000" b="1">
                <a:latin typeface="Times" charset="0"/>
                <a:ea typeface="Osaka" charset="0"/>
                <a:cs typeface="Osaka" charset="0"/>
              </a:rPr>
              <a:t>fed into optical cavity</a:t>
            </a:r>
            <a:endParaRPr lang="en-US" altLang="ja-JP" sz="2000">
              <a:latin typeface="Times" charset="0"/>
              <a:ea typeface="Osaka" charset="0"/>
              <a:cs typeface="Osaka" charset="0"/>
            </a:endParaRPr>
          </a:p>
        </p:txBody>
      </p:sp>
      <p:pic>
        <p:nvPicPr>
          <p:cNvPr id="59397" name="図 3" descr="スナップショット 2009-04-18 09-54-1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13" y="4037013"/>
            <a:ext cx="5157787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Text Box 1028"/>
          <p:cNvSpPr txBox="1">
            <a:spLocks noChangeArrowheads="1"/>
          </p:cNvSpPr>
          <p:nvPr/>
        </p:nvSpPr>
        <p:spPr bwMode="auto">
          <a:xfrm>
            <a:off x="4294188" y="3798888"/>
            <a:ext cx="43275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 b="1">
                <a:latin typeface="Times" charset="0"/>
                <a:ea typeface="Osaka" charset="0"/>
                <a:cs typeface="Osaka" charset="0"/>
              </a:rPr>
              <a:t>Multi-bunch separated measurement </a:t>
            </a:r>
            <a:endParaRPr lang="en-US" altLang="ja-JP" sz="2000">
              <a:latin typeface="Times" charset="0"/>
              <a:ea typeface="Osaka" charset="0"/>
              <a:cs typeface="Osaka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292600"/>
            <a:ext cx="2362200" cy="1584325"/>
          </a:xfrm>
          <a:prstGeom prst="rect">
            <a:avLst/>
          </a:prstGeom>
          <a:noFill/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" name="テキスト ボックス 1"/>
          <p:cNvSpPr txBox="1"/>
          <p:nvPr/>
        </p:nvSpPr>
        <p:spPr>
          <a:xfrm>
            <a:off x="3904642" y="5301145"/>
            <a:ext cx="46355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FF"/>
                </a:solidFill>
              </a:rPr>
              <a:t>Two mirror cavity</a:t>
            </a:r>
          </a:p>
          <a:p>
            <a:pPr marL="457200" indent="-457200">
              <a:buFont typeface="Arial"/>
              <a:buChar char="•"/>
            </a:pPr>
            <a:r>
              <a:rPr kumimoji="1" lang="en-US" altLang="ja-JP" sz="2400" b="1" dirty="0" smtClean="0">
                <a:solidFill>
                  <a:srgbClr val="0000FF"/>
                </a:solidFill>
              </a:rPr>
              <a:t>Difficult to maintain</a:t>
            </a:r>
          </a:p>
          <a:p>
            <a:pPr marL="457200" indent="-457200">
              <a:buFont typeface="Arial"/>
              <a:buChar char="•"/>
            </a:pPr>
            <a:r>
              <a:rPr kumimoji="1" lang="en-US" altLang="ja-JP" sz="2400" b="1" dirty="0" smtClean="0">
                <a:solidFill>
                  <a:srgbClr val="0000FF"/>
                </a:solidFill>
              </a:rPr>
              <a:t>low signal intensity</a:t>
            </a:r>
          </a:p>
          <a:p>
            <a:r>
              <a:rPr lang="en-US" altLang="ja-JP" sz="2400" b="1" dirty="0" smtClean="0">
                <a:solidFill>
                  <a:srgbClr val="0000FF"/>
                </a:solidFill>
              </a:rPr>
              <a:t>Not in function in recent years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8994316">
            <a:off x="6640888" y="5164328"/>
            <a:ext cx="299249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Upgrade is ongoing!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891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Lay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3733800" cy="1338263"/>
          </a:xfrm>
          <a:prstGeom prst="rect">
            <a:avLst/>
          </a:prstGeom>
          <a:noFill/>
          <a:ln>
            <a:noFill/>
          </a:ln>
          <a:effectLst>
            <a:outerShdw blurRad="127000" dist="101600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5" name="Picture 5" descr="FZP2106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81400"/>
            <a:ext cx="10668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92166" name="Picture 6" descr="XSRBeamLine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00613"/>
            <a:ext cx="5638800" cy="1957387"/>
          </a:xfrm>
          <a:prstGeom prst="rect">
            <a:avLst/>
          </a:prstGeom>
          <a:solidFill>
            <a:srgbClr val="D6FFF9"/>
          </a:solidFill>
          <a:ln>
            <a:noFill/>
          </a:ln>
          <a:effectLst>
            <a:outerShdw blurRad="127000" dist="1016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7" name="Picture 7" descr="DSCF00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4343400"/>
            <a:ext cx="2743200" cy="2057400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92168" name="Picture 8" descr="XSR_image_1m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1600200"/>
            <a:ext cx="2971800" cy="2082800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60422" name="Text Box 10"/>
          <p:cNvSpPr txBox="1">
            <a:spLocks noChangeArrowheads="1"/>
          </p:cNvSpPr>
          <p:nvPr/>
        </p:nvSpPr>
        <p:spPr bwMode="auto">
          <a:xfrm>
            <a:off x="4572000" y="4548188"/>
            <a:ext cx="113823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>
            <a:lvl1pPr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>
                <a:latin typeface="Helvetica" charset="0"/>
              </a:rPr>
              <a:t>Zone plate</a:t>
            </a:r>
            <a:endParaRPr lang="en-US" altLang="ja-JP" sz="2300"/>
          </a:p>
        </p:txBody>
      </p:sp>
      <p:sp>
        <p:nvSpPr>
          <p:cNvPr id="60423" name="Text Box 12"/>
          <p:cNvSpPr txBox="1">
            <a:spLocks noChangeArrowheads="1"/>
          </p:cNvSpPr>
          <p:nvPr/>
        </p:nvSpPr>
        <p:spPr bwMode="auto">
          <a:xfrm>
            <a:off x="6904038" y="2957513"/>
            <a:ext cx="20256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>
            <a:lvl1pPr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>
                <a:latin typeface="Helvetica" charset="0"/>
              </a:rPr>
              <a:t>image of 1ms exposure</a:t>
            </a:r>
            <a:endParaRPr lang="en-US" altLang="ja-JP" sz="2300"/>
          </a:p>
        </p:txBody>
      </p:sp>
      <p:sp>
        <p:nvSpPr>
          <p:cNvPr id="60424" name="Text Box 14"/>
          <p:cNvSpPr txBox="1">
            <a:spLocks noChangeArrowheads="1"/>
          </p:cNvSpPr>
          <p:nvPr/>
        </p:nvSpPr>
        <p:spPr bwMode="auto">
          <a:xfrm>
            <a:off x="6553200" y="6400800"/>
            <a:ext cx="19399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>
            <a:lvl1pPr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>
                <a:latin typeface="Helvetica" charset="0"/>
              </a:rPr>
              <a:t>SR X-ray beam line</a:t>
            </a:r>
            <a:endParaRPr lang="en-US" altLang="ja-JP" sz="2300"/>
          </a:p>
        </p:txBody>
      </p:sp>
      <p:sp>
        <p:nvSpPr>
          <p:cNvPr id="60425" name="Rectangle 19"/>
          <p:cNvSpPr>
            <a:spLocks noChangeArrowheads="1"/>
          </p:cNvSpPr>
          <p:nvPr/>
        </p:nvSpPr>
        <p:spPr bwMode="auto">
          <a:xfrm>
            <a:off x="5867400" y="3336925"/>
            <a:ext cx="3048000" cy="685800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426" name="Text Box 20"/>
          <p:cNvSpPr txBox="1">
            <a:spLocks noChangeArrowheads="1"/>
          </p:cNvSpPr>
          <p:nvPr/>
        </p:nvSpPr>
        <p:spPr bwMode="auto">
          <a:xfrm>
            <a:off x="6019800" y="3414713"/>
            <a:ext cx="26955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altLang="ja-JP" sz="1800">
                <a:solidFill>
                  <a:srgbClr val="000000"/>
                </a:solidFill>
                <a:latin typeface="Symbol" charset="0"/>
              </a:rPr>
              <a:t>s</a:t>
            </a:r>
            <a:r>
              <a:rPr lang="en-US" altLang="ja-JP" sz="900">
                <a:solidFill>
                  <a:srgbClr val="000000"/>
                </a:solidFill>
                <a:latin typeface="Tahoma" charset="0"/>
              </a:rPr>
              <a:t>x</a:t>
            </a:r>
            <a:r>
              <a:rPr lang="en-US" altLang="ja-JP" sz="1800">
                <a:solidFill>
                  <a:srgbClr val="000000"/>
                </a:solidFill>
                <a:latin typeface="Tahoma" charset="0"/>
              </a:rPr>
              <a:t> = 48.2 ± 0.5  [</a:t>
            </a:r>
            <a:r>
              <a:rPr lang="en-US" altLang="ja-JP" sz="1800">
                <a:solidFill>
                  <a:srgbClr val="000000"/>
                </a:solidFill>
                <a:latin typeface="Symbol" charset="0"/>
              </a:rPr>
              <a:t>m</a:t>
            </a:r>
            <a:r>
              <a:rPr lang="en-US" altLang="ja-JP" sz="1800">
                <a:solidFill>
                  <a:srgbClr val="000000"/>
                </a:solidFill>
                <a:latin typeface="Tahoma" charset="0"/>
              </a:rPr>
              <a:t>m]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altLang="ja-JP" sz="1800">
                <a:solidFill>
                  <a:srgbClr val="000000"/>
                </a:solidFill>
                <a:latin typeface="Symbol" charset="0"/>
              </a:rPr>
              <a:t>s</a:t>
            </a:r>
            <a:r>
              <a:rPr lang="en-US" altLang="ja-JP" sz="900">
                <a:solidFill>
                  <a:srgbClr val="000000"/>
                </a:solidFill>
                <a:latin typeface="Tahoma" charset="0"/>
              </a:rPr>
              <a:t>y</a:t>
            </a:r>
            <a:r>
              <a:rPr lang="en-US" altLang="ja-JP" sz="1800">
                <a:solidFill>
                  <a:srgbClr val="000000"/>
                </a:solidFill>
                <a:latin typeface="Tahoma" charset="0"/>
              </a:rPr>
              <a:t> = 6.4 ± 0.1  [</a:t>
            </a:r>
            <a:r>
              <a:rPr lang="en-US" altLang="ja-JP" sz="1800">
                <a:solidFill>
                  <a:srgbClr val="000000"/>
                </a:solidFill>
                <a:latin typeface="Symbol" charset="0"/>
              </a:rPr>
              <a:t>m</a:t>
            </a:r>
            <a:r>
              <a:rPr lang="en-US" altLang="ja-JP" sz="1800">
                <a:solidFill>
                  <a:srgbClr val="000000"/>
                </a:solidFill>
                <a:latin typeface="Tahoma" charset="0"/>
              </a:rPr>
              <a:t>m]</a:t>
            </a:r>
          </a:p>
        </p:txBody>
      </p:sp>
      <p:sp>
        <p:nvSpPr>
          <p:cNvPr id="60427" name="Text Box 3"/>
          <p:cNvSpPr txBox="1">
            <a:spLocks noChangeArrowheads="1"/>
          </p:cNvSpPr>
          <p:nvPr/>
        </p:nvSpPr>
        <p:spPr bwMode="auto">
          <a:xfrm>
            <a:off x="171450" y="908050"/>
            <a:ext cx="8999538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>
            <a:lvl1pPr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93763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937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200" b="1" i="1">
                <a:solidFill>
                  <a:srgbClr val="FF0000"/>
                </a:solidFill>
                <a:latin typeface="Helvetica" charset="0"/>
              </a:rPr>
              <a:t>Real-time monitor for emittance tuning in DR</a:t>
            </a:r>
          </a:p>
          <a:p>
            <a:endParaRPr lang="en-US" altLang="ja-JP" sz="1000" b="1" i="1">
              <a:latin typeface="Helvetica" charset="0"/>
            </a:endParaRPr>
          </a:p>
          <a:p>
            <a:r>
              <a:rPr lang="en-US" altLang="ja-JP" sz="1600" b="1" i="1">
                <a:latin typeface="Helvetica" charset="0"/>
              </a:rPr>
              <a:t>X-Ray Telescope using Zone Plate at 3.2KeV </a:t>
            </a:r>
          </a:p>
          <a:p>
            <a:r>
              <a:rPr lang="en-US" altLang="ja-JP" sz="1600" b="1" i="1">
                <a:latin typeface="Helvetica" charset="0"/>
              </a:rPr>
              <a:t>   magnification : 20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ja-JP" sz="1800" b="1">
                <a:solidFill>
                  <a:srgbClr val="000090"/>
                </a:solidFill>
                <a:latin typeface="Times New Roman" charset="0"/>
              </a:rPr>
              <a:t>Non destructive measurement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ja-JP" sz="2000" b="1">
                <a:solidFill>
                  <a:srgbClr val="FF0000"/>
                </a:solidFill>
                <a:latin typeface="Times New Roman" charset="0"/>
              </a:rPr>
              <a:t>High resolution (&lt; 1</a:t>
            </a:r>
            <a:r>
              <a:rPr lang="en-US" altLang="ja-JP" sz="2000" b="1">
                <a:solidFill>
                  <a:srgbClr val="FF0000"/>
                </a:solidFill>
                <a:latin typeface="Symbol" charset="0"/>
              </a:rPr>
              <a:t>m</a:t>
            </a:r>
            <a:r>
              <a:rPr lang="en-US" altLang="ja-JP" sz="2000" b="1">
                <a:solidFill>
                  <a:srgbClr val="FF0000"/>
                </a:solidFill>
                <a:latin typeface="Times New Roman" charset="0"/>
              </a:rPr>
              <a:t>m)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ja-JP" sz="1800" b="1">
                <a:solidFill>
                  <a:srgbClr val="000090"/>
                </a:solidFill>
                <a:latin typeface="Times New Roman" charset="0"/>
              </a:rPr>
              <a:t>2D direct imaging of the electron beam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ja-JP" sz="1800" b="1">
                <a:solidFill>
                  <a:srgbClr val="FF0000"/>
                </a:solidFill>
                <a:latin typeface="Times New Roman" charset="0"/>
              </a:rPr>
              <a:t>Exposure time (1 ms ~ 20 ms)</a:t>
            </a:r>
          </a:p>
          <a:p>
            <a:endParaRPr lang="en-US" altLang="ja-JP" sz="2300"/>
          </a:p>
        </p:txBody>
      </p:sp>
      <p:sp>
        <p:nvSpPr>
          <p:cNvPr id="60428" name="タイトル 1"/>
          <p:cNvSpPr txBox="1">
            <a:spLocks/>
          </p:cNvSpPr>
          <p:nvPr/>
        </p:nvSpPr>
        <p:spPr bwMode="auto">
          <a:xfrm>
            <a:off x="0" y="0"/>
            <a:ext cx="9144000" cy="879475"/>
          </a:xfrm>
          <a:prstGeom prst="rect">
            <a:avLst/>
          </a:prstGeom>
          <a:solidFill>
            <a:srgbClr val="1F49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4400" b="1" i="1">
                <a:solidFill>
                  <a:srgbClr val="FFFFFF"/>
                </a:solidFill>
                <a:cs typeface="Arial" charset="0"/>
              </a:rPr>
              <a:t>X-ray SR Monitor (XSR)</a:t>
            </a:r>
            <a:endParaRPr lang="ja-JP" altLang="en-US" sz="4400" b="1" i="1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883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3438"/>
          </a:xfrm>
        </p:spPr>
        <p:txBody>
          <a:bodyPr/>
          <a:lstStyle/>
          <a:p>
            <a:r>
              <a:rPr lang="en-US" altLang="ja-JP">
                <a:latin typeface="Calibri" charset="0"/>
                <a:ea typeface="ＭＳ Ｐゴシック" charset="0"/>
              </a:rPr>
              <a:t>Beta Measurement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8229600" cy="1096962"/>
          </a:xfrm>
        </p:spPr>
        <p:txBody>
          <a:bodyPr/>
          <a:lstStyle/>
          <a:p>
            <a:r>
              <a:rPr lang="en-US" altLang="ja-JP">
                <a:latin typeface="Calibri" charset="0"/>
                <a:ea typeface="ＭＳ Ｐゴシック" charset="0"/>
              </a:rPr>
              <a:t>Emittance is calculated by the formula;</a:t>
            </a:r>
          </a:p>
          <a:p>
            <a:pPr lvl="3">
              <a:buFont typeface="Arial" charset="0"/>
              <a:buNone/>
            </a:pPr>
            <a:endParaRPr lang="en-US" altLang="ja-JP">
              <a:latin typeface="Calibri" charset="0"/>
              <a:ea typeface="ＭＳ Ｐゴシック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090863" y="1354138"/>
            <a:ext cx="2179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3200">
                <a:latin typeface="Symbol" charset="0"/>
                <a:sym typeface="Symbol" charset="0"/>
              </a:rPr>
              <a:t></a:t>
            </a:r>
            <a:r>
              <a:rPr lang="en-US" altLang="ja-JP" sz="3200" baseline="-25000"/>
              <a:t>y</a:t>
            </a:r>
            <a:r>
              <a:rPr lang="en-US" altLang="ja-JP" sz="3200" baseline="30000"/>
              <a:t>2</a:t>
            </a:r>
            <a:r>
              <a:rPr lang="en-US" altLang="ja-JP" sz="3200"/>
              <a:t>=</a:t>
            </a:r>
            <a:r>
              <a:rPr lang="en-US" altLang="ja-JP" sz="3200">
                <a:latin typeface="Symbol" charset="0"/>
                <a:sym typeface="Symbol" charset="0"/>
              </a:rPr>
              <a:t></a:t>
            </a:r>
            <a:r>
              <a:rPr lang="en-US" altLang="ja-JP" sz="3200" baseline="-25000"/>
              <a:t>y</a:t>
            </a:r>
            <a:r>
              <a:rPr lang="en-US" altLang="ja-JP" sz="3200"/>
              <a:t> </a:t>
            </a:r>
            <a:r>
              <a:rPr lang="en-US" altLang="ja-JP" sz="3200">
                <a:latin typeface="Symbol" charset="0"/>
                <a:sym typeface="Symbol" charset="0"/>
              </a:rPr>
              <a:t></a:t>
            </a:r>
            <a:r>
              <a:rPr lang="en-US" altLang="ja-JP" sz="3200" baseline="-25000"/>
              <a:t>y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04850" y="2255838"/>
            <a:ext cx="7270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>
                <a:latin typeface="Symbol" charset="0"/>
                <a:sym typeface="Symbol" charset="0"/>
              </a:rPr>
              <a:t></a:t>
            </a:r>
            <a:r>
              <a:rPr lang="en-US" altLang="ja-JP" sz="3200"/>
              <a:t> is calculated by fitting the </a:t>
            </a:r>
            <a:r>
              <a:rPr lang="en-US" altLang="ja-JP" sz="3200">
                <a:latin typeface="Symbol" charset="0"/>
                <a:sym typeface="Symbol" charset="0"/>
              </a:rPr>
              <a:t></a:t>
            </a:r>
            <a:r>
              <a:rPr lang="en-US" altLang="ja-JP" sz="3200"/>
              <a:t> s at near Qs, </a:t>
            </a:r>
          </a:p>
          <a:p>
            <a:r>
              <a:rPr lang="en-US" altLang="ja-JP" sz="3200"/>
              <a:t>which are measured by  tune slope.</a:t>
            </a:r>
          </a:p>
        </p:txBody>
      </p:sp>
      <p:pic>
        <p:nvPicPr>
          <p:cNvPr id="29702" name="Picture 6" descr="betafit130312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322638"/>
            <a:ext cx="4311650" cy="353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betafitdat13031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3322638"/>
            <a:ext cx="2235200" cy="353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95275" y="3608388"/>
            <a:ext cx="11144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/>
              <a:t>ex.)-&gt;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50877" y="6328292"/>
            <a:ext cx="261054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S.Kuroda</a:t>
            </a:r>
            <a:r>
              <a:rPr kumimoji="1" lang="en-US" altLang="ja-JP" dirty="0" smtClean="0"/>
              <a:t>, ATF2 Review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2273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1"/>
          <p:cNvSpPr txBox="1">
            <a:spLocks noGrp="1"/>
          </p:cNvSpPr>
          <p:nvPr/>
        </p:nvSpPr>
        <p:spPr bwMode="auto">
          <a:xfrm>
            <a:off x="2268538" y="6021388"/>
            <a:ext cx="6486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400">
                <a:solidFill>
                  <a:srgbClr val="898989"/>
                </a:solidFill>
                <a:latin typeface="Calibri" charset="0"/>
              </a:rPr>
              <a:t>Modified from figure in 13th ATF2 Project Meeting, January 12 2012, by Mark Woodley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1" t="27022" r="22252" b="59485"/>
          <a:stretch>
            <a:fillRect/>
          </a:stretch>
        </p:blipFill>
        <p:spPr bwMode="auto">
          <a:xfrm>
            <a:off x="684213" y="1628775"/>
            <a:ext cx="799306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50"/>
          <p:cNvSpPr txBox="1">
            <a:spLocks noChangeArrowheads="1"/>
          </p:cNvSpPr>
          <p:nvPr/>
        </p:nvSpPr>
        <p:spPr bwMode="auto">
          <a:xfrm>
            <a:off x="304800" y="457200"/>
            <a:ext cx="4773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3600">
                <a:latin typeface="Calibri" charset="0"/>
              </a:rPr>
              <a:t>Layout of Extraction Line</a:t>
            </a:r>
          </a:p>
        </p:txBody>
      </p:sp>
      <p:sp>
        <p:nvSpPr>
          <p:cNvPr id="101425" name="Text Box 49"/>
          <p:cNvSpPr txBox="1">
            <a:spLocks noChangeArrowheads="1"/>
          </p:cNvSpPr>
          <p:nvPr/>
        </p:nvSpPr>
        <p:spPr bwMode="auto">
          <a:xfrm>
            <a:off x="2843213" y="1773238"/>
            <a:ext cx="20685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/>
              <a:t>Skew Quads</a:t>
            </a:r>
          </a:p>
          <a:p>
            <a:pPr>
              <a:defRPr/>
            </a:pPr>
            <a:r>
              <a:rPr lang="en-US" altLang="ja-JP" sz="1600"/>
              <a:t>(Coupling correction)</a:t>
            </a:r>
          </a:p>
        </p:txBody>
      </p:sp>
      <p:sp>
        <p:nvSpPr>
          <p:cNvPr id="101426" name="Text Box 50"/>
          <p:cNvSpPr txBox="1">
            <a:spLocks noChangeArrowheads="1"/>
          </p:cNvSpPr>
          <p:nvPr/>
        </p:nvSpPr>
        <p:spPr bwMode="auto">
          <a:xfrm>
            <a:off x="755650" y="2732088"/>
            <a:ext cx="21288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/>
              <a:t>Beam size monitors</a:t>
            </a:r>
          </a:p>
          <a:p>
            <a:pPr>
              <a:defRPr/>
            </a:pPr>
            <a:r>
              <a:rPr lang="en-US" altLang="ja-JP" sz="1600"/>
              <a:t>(Emittance, </a:t>
            </a:r>
          </a:p>
          <a:p>
            <a:pPr>
              <a:defRPr/>
            </a:pPr>
            <a:r>
              <a:rPr lang="en-US" altLang="ja-JP" sz="1600"/>
              <a:t>Optics measurement)</a:t>
            </a:r>
          </a:p>
        </p:txBody>
      </p:sp>
      <p:sp>
        <p:nvSpPr>
          <p:cNvPr id="101427" name="Text Box 51"/>
          <p:cNvSpPr txBox="1">
            <a:spLocks noChangeArrowheads="1"/>
          </p:cNvSpPr>
          <p:nvPr/>
        </p:nvSpPr>
        <p:spPr bwMode="auto">
          <a:xfrm rot="1159898">
            <a:off x="5795963" y="1844675"/>
            <a:ext cx="23526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/>
              <a:t>Dispersive area.</a:t>
            </a:r>
          </a:p>
          <a:p>
            <a:pPr>
              <a:defRPr/>
            </a:pPr>
            <a:r>
              <a:rPr lang="en-US" altLang="ja-JP" sz="1600"/>
              <a:t>Quads and skew Quads</a:t>
            </a:r>
          </a:p>
          <a:p>
            <a:pPr>
              <a:defRPr/>
            </a:pPr>
            <a:r>
              <a:rPr lang="en-US" altLang="ja-JP" sz="1600"/>
              <a:t>(Dispersion correction)</a:t>
            </a:r>
          </a:p>
        </p:txBody>
      </p:sp>
      <p:sp>
        <p:nvSpPr>
          <p:cNvPr id="101428" name="Text Box 52"/>
          <p:cNvSpPr txBox="1">
            <a:spLocks noChangeArrowheads="1"/>
          </p:cNvSpPr>
          <p:nvPr/>
        </p:nvSpPr>
        <p:spPr bwMode="auto">
          <a:xfrm>
            <a:off x="6424613" y="4456113"/>
            <a:ext cx="1873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septum magnets</a:t>
            </a:r>
          </a:p>
        </p:txBody>
      </p:sp>
      <p:sp>
        <p:nvSpPr>
          <p:cNvPr id="101429" name="Line 53"/>
          <p:cNvSpPr>
            <a:spLocks noChangeShapeType="1"/>
          </p:cNvSpPr>
          <p:nvPr/>
        </p:nvSpPr>
        <p:spPr bwMode="auto">
          <a:xfrm flipV="1">
            <a:off x="7740650" y="3573463"/>
            <a:ext cx="1444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1430" name="Text Box 54"/>
          <p:cNvSpPr txBox="1">
            <a:spLocks noChangeArrowheads="1"/>
          </p:cNvSpPr>
          <p:nvPr/>
        </p:nvSpPr>
        <p:spPr bwMode="auto">
          <a:xfrm>
            <a:off x="4840288" y="2824163"/>
            <a:ext cx="11096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/>
              <a:t>2nd kicker</a:t>
            </a:r>
          </a:p>
        </p:txBody>
      </p:sp>
      <p:sp>
        <p:nvSpPr>
          <p:cNvPr id="101431" name="Line 55"/>
          <p:cNvSpPr>
            <a:spLocks noChangeShapeType="1"/>
          </p:cNvSpPr>
          <p:nvPr/>
        </p:nvSpPr>
        <p:spPr bwMode="auto">
          <a:xfrm flipH="1" flipV="1">
            <a:off x="5003800" y="2636838"/>
            <a:ext cx="730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1432" name="Text Box 56"/>
          <p:cNvSpPr txBox="1">
            <a:spLocks noChangeArrowheads="1"/>
          </p:cNvSpPr>
          <p:nvPr/>
        </p:nvSpPr>
        <p:spPr bwMode="auto">
          <a:xfrm>
            <a:off x="3111500" y="3881438"/>
            <a:ext cx="163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Damping Ring</a:t>
            </a:r>
          </a:p>
        </p:txBody>
      </p:sp>
      <p:sp>
        <p:nvSpPr>
          <p:cNvPr id="101433" name="Text Box 57"/>
          <p:cNvSpPr txBox="1">
            <a:spLocks noChangeArrowheads="1"/>
          </p:cNvSpPr>
          <p:nvPr/>
        </p:nvSpPr>
        <p:spPr bwMode="auto">
          <a:xfrm>
            <a:off x="231775" y="2224088"/>
            <a:ext cx="463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FF</a:t>
            </a:r>
          </a:p>
        </p:txBody>
      </p:sp>
      <p:sp>
        <p:nvSpPr>
          <p:cNvPr id="101434" name="Line 58"/>
          <p:cNvSpPr>
            <a:spLocks noChangeShapeType="1"/>
          </p:cNvSpPr>
          <p:nvPr/>
        </p:nvSpPr>
        <p:spPr bwMode="auto">
          <a:xfrm flipH="1">
            <a:off x="468313" y="24923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01435" name="Text Box 59"/>
          <p:cNvSpPr txBox="1">
            <a:spLocks noChangeArrowheads="1"/>
          </p:cNvSpPr>
          <p:nvPr/>
        </p:nvSpPr>
        <p:spPr bwMode="auto">
          <a:xfrm>
            <a:off x="7720013" y="5032375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Kicker</a:t>
            </a:r>
          </a:p>
        </p:txBody>
      </p:sp>
      <p:sp>
        <p:nvSpPr>
          <p:cNvPr id="101436" name="Line 60"/>
          <p:cNvSpPr>
            <a:spLocks noChangeShapeType="1"/>
          </p:cNvSpPr>
          <p:nvPr/>
        </p:nvSpPr>
        <p:spPr bwMode="auto">
          <a:xfrm flipV="1">
            <a:off x="8388350" y="3573463"/>
            <a:ext cx="360363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478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3200" smtClean="0"/>
              <a:t>OTR beam profile monitor</a:t>
            </a: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708275"/>
            <a:ext cx="5962650" cy="373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7092950" y="6308725"/>
            <a:ext cx="175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J. Alabau, et.al.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altLang="ja-JP" sz="2000" smtClean="0"/>
              <a:t>Measure Single pulse beam size (faster than wire scanner).</a:t>
            </a:r>
          </a:p>
          <a:p>
            <a:pPr>
              <a:defRPr/>
            </a:pPr>
            <a:r>
              <a:rPr lang="en-US" altLang="ja-JP" sz="2000" smtClean="0"/>
              <a:t>We have 4 monitors </a:t>
            </a:r>
            <a:r>
              <a:rPr lang="en-US" altLang="ja-JP" sz="2000" smtClean="0">
                <a:sym typeface="Wingdings" charset="0"/>
              </a:rPr>
              <a:t> Evaluate projected x, y emittance </a:t>
            </a:r>
          </a:p>
          <a:p>
            <a:pPr lvl="1">
              <a:defRPr/>
            </a:pPr>
            <a:r>
              <a:rPr lang="en-US" altLang="ja-JP" sz="2000" smtClean="0">
                <a:sym typeface="Wingdings" charset="0"/>
              </a:rPr>
              <a:t>Could evaluate normal mode emittance (4-D analysis)</a:t>
            </a:r>
            <a:endParaRPr lang="en-US" altLang="ja-JP" sz="2000" smtClean="0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4356100" y="3789363"/>
            <a:ext cx="1352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microscope</a:t>
            </a:r>
          </a:p>
        </p:txBody>
      </p:sp>
    </p:spTree>
    <p:extLst>
      <p:ext uri="{BB962C8B-B14F-4D97-AF65-F5344CB8AC3E}">
        <p14:creationId xmlns:p14="http://schemas.microsoft.com/office/powerpoint/2010/main" val="1979930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Example of OTR profile</a:t>
            </a:r>
          </a:p>
        </p:txBody>
      </p:sp>
      <p:pic>
        <p:nvPicPr>
          <p:cNvPr id="20482" name="Picture 4" descr="otr2x-DRramp-7kh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7640638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6567488" y="6375400"/>
            <a:ext cx="216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/>
              <a:t>from ATF Log Book</a:t>
            </a:r>
          </a:p>
        </p:txBody>
      </p:sp>
    </p:spTree>
    <p:extLst>
      <p:ext uri="{BB962C8B-B14F-4D97-AF65-F5344CB8AC3E}">
        <p14:creationId xmlns:p14="http://schemas.microsoft.com/office/powerpoint/2010/main" val="62040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1970</Words>
  <Application>Microsoft Macintosh PowerPoint</Application>
  <PresentationFormat>画面に合わせる (4:3)</PresentationFormat>
  <Paragraphs>419</Paragraphs>
  <Slides>35</Slides>
  <Notes>10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36" baseType="lpstr">
      <vt:lpstr>ホワイト</vt:lpstr>
      <vt:lpstr>Status and update plan of the ATF DR</vt:lpstr>
      <vt:lpstr>ATF DR status</vt:lpstr>
      <vt:lpstr>Emittance</vt:lpstr>
      <vt:lpstr>Laser Wire with Optical Cavity (DR)</vt:lpstr>
      <vt:lpstr>PowerPoint プレゼンテーション</vt:lpstr>
      <vt:lpstr>Beta Measurement</vt:lpstr>
      <vt:lpstr>PowerPoint プレゼンテーション</vt:lpstr>
      <vt:lpstr>OTR beam profile monitor</vt:lpstr>
      <vt:lpstr>Example of OTR profile</vt:lpstr>
      <vt:lpstr>DR Emittance Summary</vt:lpstr>
      <vt:lpstr>Emittance Summary 2011-2013</vt:lpstr>
      <vt:lpstr>Emittance of extracted beam</vt:lpstr>
      <vt:lpstr>PowerPoint プレゼンテーション</vt:lpstr>
      <vt:lpstr>PowerPoint プレゼンテーション</vt:lpstr>
      <vt:lpstr>PowerPoint プレゼンテーション</vt:lpstr>
      <vt:lpstr>DR BPM Upgrade for 2 pm emittance</vt:lpstr>
      <vt:lpstr>Summary: Emittance in Damping Ring</vt:lpstr>
      <vt:lpstr>Optical Cavities in ATF DR</vt:lpstr>
      <vt:lpstr>PowerPoint プレゼンテーション</vt:lpstr>
      <vt:lpstr>Introduction</vt:lpstr>
      <vt:lpstr>Way 4-mirror Cavity?  get small sport size</vt:lpstr>
      <vt:lpstr>2010 Summer: French cavity Installation</vt:lpstr>
      <vt:lpstr>PowerPoint プレゼンテーション</vt:lpstr>
      <vt:lpstr>French Cavity aiming very high finesse. Issue: Lost stacking when goes vacuum. Carrier Envelope Phase (CEP)</vt:lpstr>
      <vt:lpstr> 2011 Autumn: KEK-Hiroshima 4M Cavity Installation</vt:lpstr>
      <vt:lpstr>Stable resonance with small spot size  </vt:lpstr>
      <vt:lpstr>g-ray Generation / electron</vt:lpstr>
      <vt:lpstr>Summary</vt:lpstr>
      <vt:lpstr>Application for the DR Laser Wire</vt:lpstr>
      <vt:lpstr>Design Of Mirror holders &amp; Mirror Alignment scheme</vt:lpstr>
      <vt:lpstr>Parameters of Compact 4 mirror laser wire  in comparison to old 2 mirror laser wirer system</vt:lpstr>
      <vt:lpstr>Preparation of Pulsed Green Laser oscillator</vt:lpstr>
      <vt:lpstr>New Laserwire in ATF DR</vt:lpstr>
      <vt:lpstr>Summary</vt:lpstr>
      <vt:lpstr>Schedule? of ATF-DR since 2013 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update plan of the ATF DR</dc:title>
  <dc:creator>Nobuhiro Terunuma</dc:creator>
  <cp:lastModifiedBy>Nobuhiro Terunuma</cp:lastModifiedBy>
  <cp:revision>21</cp:revision>
  <dcterms:created xsi:type="dcterms:W3CDTF">2013-05-26T01:59:45Z</dcterms:created>
  <dcterms:modified xsi:type="dcterms:W3CDTF">2013-05-28T06:00:58Z</dcterms:modified>
</cp:coreProperties>
</file>