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78" r:id="rId3"/>
    <p:sldId id="280" r:id="rId4"/>
    <p:sldId id="282" r:id="rId5"/>
    <p:sldId id="283" r:id="rId6"/>
    <p:sldId id="281" r:id="rId7"/>
    <p:sldId id="293" r:id="rId8"/>
    <p:sldId id="285" r:id="rId9"/>
    <p:sldId id="298" r:id="rId10"/>
    <p:sldId id="294" r:id="rId11"/>
    <p:sldId id="296" r:id="rId12"/>
    <p:sldId id="297" r:id="rId13"/>
    <p:sldId id="299" r:id="rId14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99"/>
    <a:srgbClr val="00FF00"/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6377" autoAdjust="0"/>
  </p:normalViewPr>
  <p:slideViewPr>
    <p:cSldViewPr>
      <p:cViewPr>
        <p:scale>
          <a:sx n="75" d="100"/>
          <a:sy n="75" d="100"/>
        </p:scale>
        <p:origin x="-1450" y="-29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154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44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12E05-BB37-4F77-86E2-886204394E1C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DB5EF-51DB-4637-AB4C-1364AB81D72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BB0C9-A746-4E6C-97E3-C6FC04F9D9C2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5D9A5-BC11-44CB-B42F-E5AF3A14C8D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26/09/2012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-15300"/>
            <a:ext cx="9906000" cy="932400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j-lt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85875" y="188182"/>
            <a:ext cx="748982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0" y="914400"/>
            <a:ext cx="9906000" cy="158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17" descr="CLIC-Logo-Color-72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9190366" y="116632"/>
            <a:ext cx="664109" cy="66410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9" name="Rectangle 28"/>
          <p:cNvSpPr/>
          <p:nvPr userDrawn="1"/>
        </p:nvSpPr>
        <p:spPr bwMode="auto">
          <a:xfrm>
            <a:off x="-620" y="6551735"/>
            <a:ext cx="9910678" cy="311122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3" name="Line 10"/>
          <p:cNvSpPr>
            <a:spLocks noChangeShapeType="1"/>
          </p:cNvSpPr>
          <p:nvPr userDrawn="1"/>
        </p:nvSpPr>
        <p:spPr bwMode="auto">
          <a:xfrm>
            <a:off x="0" y="654568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-15552" y="652534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John</a:t>
            </a:r>
            <a:r>
              <a:rPr lang="en-GB" sz="1600" baseline="0" dirty="0" smtClean="0"/>
              <a:t> Marshall</a:t>
            </a:r>
            <a:endParaRPr lang="en-GB" sz="1600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3800872" y="652534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PandoraPFA Status</a:t>
            </a:r>
            <a:endParaRPr lang="en-GB" sz="1600" dirty="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7617296" y="652534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EA66196-95B4-41ED-AAF8-FB507B2365B7}" type="slidenum">
              <a:rPr lang="en-GB" sz="1600" smtClean="0"/>
              <a:pPr algn="r"/>
              <a:t>‹#›</a:t>
            </a:fld>
            <a:endParaRPr lang="en-GB" sz="1600" dirty="0"/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14" cstate="print">
            <a:lum/>
          </a:blip>
          <a:srcRect/>
          <a:stretch>
            <a:fillRect/>
          </a:stretch>
        </p:blipFill>
        <p:spPr bwMode="auto">
          <a:xfrm>
            <a:off x="200472" y="242586"/>
            <a:ext cx="360040" cy="4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>
        <a:defRPr sz="4400">
          <a:latin typeface="+mj-lt"/>
        </a:defRPr>
      </a:lvl1pPr>
    </p:titleStyle>
    <p:bodyStyle>
      <a:lvl5pPr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2993" y="2204864"/>
            <a:ext cx="3458399" cy="1470025"/>
          </a:xfrm>
        </p:spPr>
        <p:txBody>
          <a:bodyPr>
            <a:noAutofit/>
          </a:bodyPr>
          <a:lstStyle/>
          <a:p>
            <a:pPr algn="l"/>
            <a:r>
              <a:rPr lang="en-GB" sz="4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PandoraPFA:</a:t>
            </a:r>
            <a:br>
              <a:rPr lang="en-GB" sz="4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Status for ILD</a:t>
            </a:r>
            <a:endParaRPr lang="en-GB" sz="42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6616" y="4869160"/>
            <a:ext cx="6934200" cy="1320552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ILD Analysis/Software Meeting, 26/09/2012</a:t>
            </a:r>
          </a:p>
          <a:p>
            <a:endParaRPr lang="en-GB" sz="11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r>
              <a:rPr lang="en-GB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J.S. Marshall, University of Cambridge</a:t>
            </a:r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424608" y="1844824"/>
            <a:ext cx="340039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Ilcsoft v01-15-02-pre05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432720" y="1556400"/>
          <a:ext cx="5040559" cy="792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482518"/>
                <a:gridCol w="1779021"/>
                <a:gridCol w="1779020"/>
              </a:tblGrid>
              <a:tr h="232792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  <a:tabLst/>
                      </a:pPr>
                      <a:r>
                        <a:rPr lang="en-GB" sz="1400" dirty="0" smtClean="0"/>
                        <a:t>E</a:t>
                      </a:r>
                      <a:r>
                        <a:rPr lang="en-GB" sz="1400" baseline="-25000" dirty="0" smtClean="0"/>
                        <a:t>jj</a:t>
                      </a:r>
                      <a:r>
                        <a:rPr lang="en-GB" sz="1400" baseline="0" dirty="0" smtClean="0"/>
                        <a:t> (= 2 * 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      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91GeV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500GeV</a:t>
                      </a:r>
                      <a:endParaRPr lang="en-GB" sz="1400" b="1" dirty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ILD_o1_v05</a:t>
                      </a: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b="1" dirty="0" smtClean="0"/>
                        <a:t> RecoTracker</a:t>
                      </a:r>
                      <a:endParaRPr lang="en-GB" sz="1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ym typeface="Symbol"/>
                        </a:rPr>
                        <a:t>    </a:t>
                      </a:r>
                      <a:r>
                        <a:rPr lang="en-GB" sz="1400" b="1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1" dirty="0" smtClean="0">
                          <a:sym typeface="Symbol"/>
                        </a:rPr>
                        <a:t>/E: </a:t>
                      </a:r>
                      <a:r>
                        <a:rPr lang="en-GB" sz="1400" b="1" dirty="0" smtClean="0"/>
                        <a:t>3.73 </a:t>
                      </a:r>
                      <a:r>
                        <a:rPr lang="en-GB" sz="1400" b="1" dirty="0" smtClean="0">
                          <a:sym typeface="Symbol"/>
                        </a:rPr>
                        <a:t> </a:t>
                      </a:r>
                      <a:r>
                        <a:rPr lang="en-GB" sz="1400" b="1" dirty="0" smtClean="0"/>
                        <a:t>0.05</a:t>
                      </a:r>
                      <a:br>
                        <a:rPr lang="en-GB" sz="1400" b="1" dirty="0" smtClean="0"/>
                      </a:br>
                      <a:r>
                        <a:rPr lang="en-GB" sz="1400" b="1" dirty="0" smtClean="0"/>
                        <a:t>mean: 91.14</a:t>
                      </a:r>
                      <a:r>
                        <a:rPr lang="en-GB" sz="1400" b="1" baseline="0" dirty="0" smtClean="0"/>
                        <a:t> GeV</a:t>
                      </a:r>
                      <a:endParaRPr lang="en-GB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ym typeface="Symbol"/>
                        </a:rPr>
                        <a:t> </a:t>
                      </a:r>
                      <a:r>
                        <a:rPr lang="en-GB" sz="1400" b="1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1" dirty="0" smtClean="0">
                          <a:sym typeface="Symbol"/>
                        </a:rPr>
                        <a:t>/E: </a:t>
                      </a:r>
                      <a:r>
                        <a:rPr lang="en-GB" sz="1400" b="1" dirty="0" smtClean="0"/>
                        <a:t>3.12 </a:t>
                      </a:r>
                      <a:r>
                        <a:rPr lang="en-GB" sz="1400" b="1" dirty="0" smtClean="0">
                          <a:sym typeface="Symbol"/>
                        </a:rPr>
                        <a:t> </a:t>
                      </a:r>
                      <a:r>
                        <a:rPr lang="en-GB" sz="1400" b="1" dirty="0" smtClean="0"/>
                        <a:t>0.04 mean: 506.39</a:t>
                      </a:r>
                      <a:r>
                        <a:rPr lang="en-GB" sz="1400" b="1" baseline="0" dirty="0" smtClean="0"/>
                        <a:t> GeV</a:t>
                      </a:r>
                      <a:endParaRPr lang="en-GB" sz="1400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72480" y="1052736"/>
            <a:ext cx="9361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New tracking code finalised in Ilcsoft pre-release v01-15-02-pre05, giving performance figures: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04528" y="4149080"/>
          <a:ext cx="8280920" cy="2286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087801"/>
                <a:gridCol w="2744847"/>
                <a:gridCol w="2448272"/>
              </a:tblGrid>
              <a:tr h="232792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  <a:tabLst/>
                      </a:pPr>
                      <a:r>
                        <a:rPr lang="en-GB" sz="1400" dirty="0" smtClean="0"/>
                        <a:t>E</a:t>
                      </a:r>
                      <a:r>
                        <a:rPr lang="en-GB" sz="1400" baseline="-25000" dirty="0" smtClean="0"/>
                        <a:t>jj</a:t>
                      </a:r>
                      <a:r>
                        <a:rPr lang="en-GB" sz="1400" baseline="0" dirty="0" smtClean="0"/>
                        <a:t> (= 2 * 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      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91GeV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500GeV</a:t>
                      </a:r>
                      <a:endParaRPr lang="en-GB" sz="1400" b="1" dirty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1.00 * ECALToHAD, 0.95 * HCALToHAD</a:t>
                      </a:r>
                      <a:endParaRPr lang="en-GB" sz="1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3.65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  <a:br>
                        <a:rPr lang="en-GB" sz="1400" b="0" dirty="0" smtClean="0"/>
                      </a:br>
                      <a:r>
                        <a:rPr lang="en-GB" sz="1400" b="0" dirty="0" smtClean="0"/>
                        <a:t>mean: 90.75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2</a:t>
                      </a:r>
                      <a:r>
                        <a:rPr lang="en-GB" sz="1400" b="0" dirty="0" smtClean="0"/>
                        <a:t>.99</a:t>
                      </a:r>
                      <a:r>
                        <a:rPr lang="en-GB" sz="1400" b="0" baseline="0" dirty="0" smtClean="0"/>
                        <a:t>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 </a:t>
                      </a:r>
                      <a:br>
                        <a:rPr lang="en-GB" sz="1400" b="0" dirty="0" smtClean="0"/>
                      </a:br>
                      <a:r>
                        <a:rPr lang="en-GB" sz="1400" b="0" dirty="0" smtClean="0"/>
                        <a:t>mean: 501.75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0.95 * ECALToHAD, 0.95 * HCALToHAD</a:t>
                      </a:r>
                      <a:endParaRPr lang="en-GB" sz="1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3.64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  <a:br>
                        <a:rPr lang="en-GB" sz="1400" b="0" dirty="0" smtClean="0"/>
                      </a:br>
                      <a:r>
                        <a:rPr lang="en-GB" sz="1400" b="0" dirty="0" smtClean="0"/>
                        <a:t>mean: 90.57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2.97</a:t>
                      </a:r>
                      <a:r>
                        <a:rPr lang="en-GB" sz="1400" b="0" baseline="0" dirty="0" smtClean="0"/>
                        <a:t>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 </a:t>
                      </a:r>
                      <a:br>
                        <a:rPr lang="en-GB" sz="1400" b="0" dirty="0" smtClean="0"/>
                      </a:br>
                      <a:r>
                        <a:rPr lang="en-GB" sz="1400" b="0" dirty="0" smtClean="0"/>
                        <a:t>mean: 499.06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0.96 * ECALToHAD, 0.96 * HCALToHAD</a:t>
                      </a:r>
                      <a:endParaRPr lang="en-GB" sz="1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ym typeface="Symbol"/>
                        </a:rPr>
                        <a:t>    </a:t>
                      </a:r>
                      <a:r>
                        <a:rPr lang="en-GB" sz="1400" b="1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1" dirty="0" smtClean="0">
                          <a:sym typeface="Symbol"/>
                        </a:rPr>
                        <a:t>/E: </a:t>
                      </a:r>
                      <a:r>
                        <a:rPr lang="en-GB" sz="1400" b="1" dirty="0" smtClean="0"/>
                        <a:t>3.65 </a:t>
                      </a:r>
                      <a:r>
                        <a:rPr lang="en-GB" sz="1400" b="1" dirty="0" smtClean="0">
                          <a:sym typeface="Symbol"/>
                        </a:rPr>
                        <a:t> </a:t>
                      </a:r>
                      <a:r>
                        <a:rPr lang="en-GB" sz="1400" b="1" dirty="0" smtClean="0"/>
                        <a:t>0.05</a:t>
                      </a:r>
                      <a:br>
                        <a:rPr lang="en-GB" sz="1400" b="1" dirty="0" smtClean="0"/>
                      </a:br>
                      <a:r>
                        <a:rPr lang="en-GB" sz="1400" b="1" dirty="0" smtClean="0"/>
                        <a:t>mean: 90.49</a:t>
                      </a:r>
                      <a:r>
                        <a:rPr lang="en-GB" sz="1400" b="1" baseline="0" dirty="0" smtClean="0"/>
                        <a:t> GeV</a:t>
                      </a:r>
                      <a:endParaRPr lang="en-GB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ym typeface="Symbol"/>
                        </a:rPr>
                        <a:t> </a:t>
                      </a:r>
                      <a:r>
                        <a:rPr lang="en-GB" sz="1400" b="1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1" dirty="0" smtClean="0">
                          <a:sym typeface="Symbol"/>
                        </a:rPr>
                        <a:t>/E: </a:t>
                      </a:r>
                      <a:r>
                        <a:rPr lang="en-GB" sz="1400" b="1" dirty="0" smtClean="0"/>
                        <a:t>2.97</a:t>
                      </a:r>
                      <a:r>
                        <a:rPr lang="en-GB" sz="1400" b="1" baseline="0" dirty="0" smtClean="0"/>
                        <a:t> </a:t>
                      </a:r>
                      <a:r>
                        <a:rPr lang="en-GB" sz="1400" b="1" dirty="0" smtClean="0">
                          <a:sym typeface="Symbol"/>
                        </a:rPr>
                        <a:t> </a:t>
                      </a:r>
                      <a:r>
                        <a:rPr lang="en-GB" sz="1400" b="1" dirty="0" smtClean="0"/>
                        <a:t>0.04 </a:t>
                      </a:r>
                      <a:br>
                        <a:rPr lang="en-GB" sz="1400" b="1" dirty="0" smtClean="0"/>
                      </a:br>
                      <a:r>
                        <a:rPr lang="en-GB" sz="1400" b="1" dirty="0" smtClean="0"/>
                        <a:t>mean: 500.57</a:t>
                      </a:r>
                      <a:r>
                        <a:rPr lang="en-GB" sz="1400" b="1" baseline="0" dirty="0" smtClean="0"/>
                        <a:t> GeV</a:t>
                      </a:r>
                      <a:endParaRPr lang="en-GB" sz="1400" b="1" dirty="0" smtClean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0.97 * ECALToHAD, 0.97 * HCALToHAD</a:t>
                      </a:r>
                      <a:endParaRPr lang="en-GB" sz="1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3.68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  <a:br>
                        <a:rPr lang="en-GB" sz="1400" b="0" dirty="0" smtClean="0"/>
                      </a:br>
                      <a:r>
                        <a:rPr lang="en-GB" sz="1400" b="0" dirty="0" smtClean="0"/>
                        <a:t>mean: 90.71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2.97</a:t>
                      </a:r>
                      <a:r>
                        <a:rPr lang="en-GB" sz="1400" b="0" baseline="0" dirty="0" smtClean="0"/>
                        <a:t>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 </a:t>
                      </a:r>
                      <a:br>
                        <a:rPr lang="en-GB" sz="1400" b="0" dirty="0" smtClean="0"/>
                      </a:br>
                      <a:r>
                        <a:rPr lang="en-GB" sz="1400" b="0" dirty="0" smtClean="0"/>
                        <a:t>mean: 501.73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0472" y="2650847"/>
            <a:ext cx="936104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Reconstruction now complete. However, can obtain further improvements if choose to optimise calibration for jet energy reconstruction, rather than single particle reconstruction.</a:t>
            </a:r>
          </a:p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000" dirty="0" smtClean="0"/>
          </a:p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Reducing hadronic energy scale improves jet energy resolution, reducing impact of fake neutral hadrons, created from charged hadron fragments. Cannot reduce much, as affects reclustering.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ld_o1_v05_eDistFina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600" y="1124744"/>
            <a:ext cx="4356000" cy="3688371"/>
          </a:xfrm>
          <a:prstGeom prst="rect">
            <a:avLst/>
          </a:prstGeom>
        </p:spPr>
      </p:pic>
      <p:pic>
        <p:nvPicPr>
          <p:cNvPr id="15" name="Picture 14" descr="ild_o1_v05_resVsCosFina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97600" y="1124744"/>
            <a:ext cx="4356000" cy="3688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Z</a:t>
            </a:r>
            <a:r>
              <a:rPr lang="en-GB" dirty="0" smtClean="0">
                <a:sym typeface="Symbol"/>
              </a:rPr>
              <a:t></a:t>
            </a:r>
            <a:r>
              <a:rPr lang="en-GB" dirty="0" smtClean="0"/>
              <a:t>uds Results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753200" y="5322025"/>
            <a:ext cx="2592288" cy="843279"/>
          </a:xfrm>
          <a:prstGeom prst="rect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6850955" y="5472421"/>
          <a:ext cx="2422525" cy="608012"/>
        </p:xfrm>
        <a:graphic>
          <a:graphicData uri="http://schemas.openxmlformats.org/presentationml/2006/ole">
            <p:oleObj spid="_x0000_s34818" name="Equation" r:id="rId6" imgW="1828800" imgH="457200" progId="Equation.3">
              <p:embed/>
            </p:oleObj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88502" y="5323840"/>
          <a:ext cx="5566857" cy="8331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676764"/>
                <a:gridCol w="2271820"/>
                <a:gridCol w="1618273"/>
              </a:tblGrid>
              <a:tr h="309749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  <a:tabLst/>
                      </a:pPr>
                      <a:r>
                        <a:rPr lang="en-GB" sz="1400" dirty="0" smtClean="0"/>
                        <a:t>E</a:t>
                      </a:r>
                      <a:r>
                        <a:rPr lang="en-GB" sz="1400" baseline="-25000" dirty="0" smtClean="0"/>
                        <a:t>jj</a:t>
                      </a:r>
                      <a:r>
                        <a:rPr lang="en-GB" sz="1400" baseline="0" dirty="0" smtClean="0"/>
                        <a:t> (= 2 * 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      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91GeV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500GeV</a:t>
                      </a:r>
                      <a:endParaRPr lang="en-GB" sz="1400" b="1" dirty="0"/>
                    </a:p>
                  </a:txBody>
                  <a:tcPr/>
                </a:tc>
              </a:tr>
              <a:tr h="523371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ILD_o1_v05</a:t>
                      </a:r>
                      <a:r>
                        <a:rPr lang="en-GB" sz="1400" dirty="0" smtClean="0"/>
                        <a:t/>
                      </a:r>
                      <a:br>
                        <a:rPr lang="en-GB" sz="1400" dirty="0" smtClean="0"/>
                      </a:br>
                      <a:r>
                        <a:rPr lang="en-GB" sz="1400" b="1" baseline="0" dirty="0" smtClean="0"/>
                        <a:t> v01-15-02-pre05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ym typeface="Symbol"/>
                        </a:rPr>
                        <a:t>    </a:t>
                      </a:r>
                      <a:r>
                        <a:rPr lang="en-GB" sz="1400" b="1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1" dirty="0" smtClean="0">
                          <a:sym typeface="Symbol"/>
                        </a:rPr>
                        <a:t>/E: </a:t>
                      </a:r>
                      <a:r>
                        <a:rPr lang="en-GB" sz="1400" b="1" dirty="0" smtClean="0"/>
                        <a:t>3.65 </a:t>
                      </a:r>
                      <a:r>
                        <a:rPr lang="en-GB" sz="1400" b="1" dirty="0" smtClean="0">
                          <a:sym typeface="Symbol"/>
                        </a:rPr>
                        <a:t> </a:t>
                      </a:r>
                      <a:r>
                        <a:rPr lang="en-GB" sz="1400" b="1" dirty="0" smtClean="0"/>
                        <a:t>0.05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mean: 90.49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ym typeface="Symbol"/>
                        </a:rPr>
                        <a:t>  </a:t>
                      </a:r>
                      <a:r>
                        <a:rPr lang="en-GB" sz="1400" b="1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1" dirty="0" smtClean="0">
                          <a:sym typeface="Symbol"/>
                        </a:rPr>
                        <a:t>/E: </a:t>
                      </a:r>
                      <a:r>
                        <a:rPr lang="en-GB" sz="1400" b="1" dirty="0" smtClean="0"/>
                        <a:t>2.97 </a:t>
                      </a:r>
                      <a:r>
                        <a:rPr lang="en-GB" sz="1400" b="1" dirty="0" smtClean="0">
                          <a:sym typeface="Symbol"/>
                        </a:rPr>
                        <a:t> </a:t>
                      </a:r>
                      <a:r>
                        <a:rPr lang="en-GB" sz="1400" b="1" dirty="0" smtClean="0"/>
                        <a:t>0.04</a:t>
                      </a:r>
                      <a:br>
                        <a:rPr lang="en-GB" sz="1400" b="1" dirty="0" smtClean="0"/>
                      </a:br>
                      <a:r>
                        <a:rPr lang="en-GB" sz="1400" b="1" dirty="0" smtClean="0"/>
                        <a:t>mean: 500.57 GeV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761312" y="1486336"/>
            <a:ext cx="1072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 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24808" y="1486336"/>
            <a:ext cx="1072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 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ld_o1_v05_eDistFinal_ild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600" y="1000880"/>
            <a:ext cx="4356000" cy="3688372"/>
          </a:xfrm>
          <a:prstGeom prst="rect">
            <a:avLst/>
          </a:prstGeom>
        </p:spPr>
      </p:pic>
      <p:pic>
        <p:nvPicPr>
          <p:cNvPr id="10" name="Picture 9" descr="ild_o1_v05_resVsCosFinal_ild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97600" y="1000880"/>
            <a:ext cx="4356000" cy="3688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Z</a:t>
            </a:r>
            <a:r>
              <a:rPr lang="en-GB" dirty="0" smtClean="0">
                <a:sym typeface="Symbol"/>
              </a:rPr>
              <a:t></a:t>
            </a:r>
            <a:r>
              <a:rPr lang="en-GB" dirty="0" smtClean="0"/>
              <a:t>uds Results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761312" y="1362472"/>
            <a:ext cx="1072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 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24808" y="1362472"/>
            <a:ext cx="1072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 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488504" y="5019000"/>
          <a:ext cx="5544615" cy="12903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800200"/>
                <a:gridCol w="1944216"/>
                <a:gridCol w="1800199"/>
              </a:tblGrid>
              <a:tr h="232792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  <a:tabLst/>
                      </a:pPr>
                      <a:r>
                        <a:rPr lang="en-GB" sz="1400" dirty="0" smtClean="0"/>
                        <a:t>E</a:t>
                      </a:r>
                      <a:r>
                        <a:rPr lang="en-GB" sz="1400" baseline="-25000" dirty="0" smtClean="0"/>
                        <a:t>z</a:t>
                      </a:r>
                      <a:r>
                        <a:rPr lang="en-GB" sz="1400" baseline="0" dirty="0" smtClean="0"/>
                        <a:t> (= 2 * 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      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91GeV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500GeV</a:t>
                      </a:r>
                      <a:endParaRPr lang="en-GB" sz="1400" b="1" dirty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ILD_o1_v05</a:t>
                      </a:r>
                      <a:r>
                        <a:rPr lang="en-GB" sz="1400" dirty="0" smtClean="0"/>
                        <a:t> </a:t>
                      </a:r>
                      <a:br>
                        <a:rPr lang="en-GB" sz="1400" dirty="0" smtClean="0"/>
                      </a:br>
                      <a:r>
                        <a:rPr lang="en-GB" sz="1400" b="1" baseline="0" dirty="0" smtClean="0"/>
                        <a:t>v01-15-02-pre05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3.65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90.49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2.97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 mean: 500.57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/>
                        <a:t>ILD00</a:t>
                      </a:r>
                      <a:r>
                        <a:rPr lang="en-GB" sz="1400" b="0" baseline="0" dirty="0" smtClean="0"/>
                        <a:t> </a:t>
                      </a:r>
                      <a:br>
                        <a:rPr lang="en-GB" sz="1400" b="0" baseline="0" dirty="0" smtClean="0"/>
                      </a:br>
                      <a:r>
                        <a:rPr lang="en-GB" sz="1400" b="1" baseline="0" dirty="0" smtClean="0"/>
                        <a:t>v01-14, old steering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3.69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  <a:br>
                        <a:rPr lang="en-GB" sz="1400" b="0" dirty="0" smtClean="0"/>
                      </a:br>
                      <a:r>
                        <a:rPr lang="en-GB" sz="1400" b="0" dirty="0" smtClean="0"/>
                        <a:t>mean: 91.59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3.43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 mean: 499.70 GeV</a:t>
                      </a:r>
                      <a:endParaRPr lang="en-GB" sz="1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681192" y="5466041"/>
            <a:ext cx="2592288" cy="843279"/>
          </a:xfrm>
          <a:prstGeom prst="rect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9" name="Object 2"/>
          <p:cNvGraphicFramePr>
            <a:graphicFrameLocks noChangeAspect="1"/>
          </p:cNvGraphicFramePr>
          <p:nvPr/>
        </p:nvGraphicFramePr>
        <p:xfrm>
          <a:off x="6778947" y="5616437"/>
          <a:ext cx="2422525" cy="608012"/>
        </p:xfrm>
        <a:graphic>
          <a:graphicData uri="http://schemas.openxmlformats.org/presentationml/2006/ole">
            <p:oleObj spid="_x0000_s33796" name="Equation" r:id="rId6" imgW="1828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ld_o1_v05_eDistFinal_ild00_9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600" y="1000800"/>
            <a:ext cx="4356000" cy="3688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Z</a:t>
            </a:r>
            <a:r>
              <a:rPr lang="en-GB" dirty="0" smtClean="0">
                <a:sym typeface="Symbol"/>
              </a:rPr>
              <a:t></a:t>
            </a:r>
            <a:r>
              <a:rPr lang="en-GB" dirty="0" smtClean="0"/>
              <a:t>uds Results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88504" y="5019000"/>
          <a:ext cx="5544615" cy="12903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800200"/>
                <a:gridCol w="1944216"/>
                <a:gridCol w="1800199"/>
              </a:tblGrid>
              <a:tr h="232792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  <a:tabLst/>
                      </a:pPr>
                      <a:r>
                        <a:rPr lang="en-GB" sz="1400" dirty="0" smtClean="0"/>
                        <a:t>E</a:t>
                      </a:r>
                      <a:r>
                        <a:rPr lang="en-GB" sz="1400" baseline="-25000" dirty="0" smtClean="0"/>
                        <a:t>z</a:t>
                      </a:r>
                      <a:r>
                        <a:rPr lang="en-GB" sz="1400" baseline="0" dirty="0" smtClean="0"/>
                        <a:t> (= 2 * 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      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91GeV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500GeV</a:t>
                      </a:r>
                      <a:endParaRPr lang="en-GB" sz="1400" b="1" dirty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ILD_o1_v05</a:t>
                      </a:r>
                      <a:r>
                        <a:rPr lang="en-GB" sz="1400" dirty="0" smtClean="0"/>
                        <a:t> </a:t>
                      </a:r>
                      <a:br>
                        <a:rPr lang="en-GB" sz="1400" dirty="0" smtClean="0"/>
                      </a:br>
                      <a:r>
                        <a:rPr lang="en-GB" sz="1400" b="1" baseline="0" dirty="0" smtClean="0"/>
                        <a:t>v01-15-02-pre05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3.65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90.49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2.97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 mean: 500.57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smtClean="0"/>
                        <a:t>ILD00</a:t>
                      </a:r>
                      <a:r>
                        <a:rPr lang="en-GB" sz="1400" b="0" baseline="0" dirty="0" smtClean="0"/>
                        <a:t> </a:t>
                      </a:r>
                      <a:br>
                        <a:rPr lang="en-GB" sz="1400" b="0" baseline="0" dirty="0" smtClean="0"/>
                      </a:br>
                      <a:r>
                        <a:rPr lang="en-GB" sz="1400" b="1" baseline="0" dirty="0" smtClean="0"/>
                        <a:t>v01-14, old steering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3.69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  <a:br>
                        <a:rPr lang="en-GB" sz="1400" b="0" dirty="0" smtClean="0"/>
                      </a:br>
                      <a:r>
                        <a:rPr lang="en-GB" sz="1400" b="0" dirty="0" smtClean="0"/>
                        <a:t>mean: 91.59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3.43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 mean: 499.70 GeV</a:t>
                      </a:r>
                      <a:endParaRPr lang="en-GB" sz="14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 descr="ild_o1_v05_eDistFinal_ild00_5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97600" y="1000800"/>
            <a:ext cx="4356000" cy="368837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681192" y="5466041"/>
            <a:ext cx="2592288" cy="843279"/>
          </a:xfrm>
          <a:prstGeom prst="rect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6" name="Object 2"/>
          <p:cNvGraphicFramePr>
            <a:graphicFrameLocks noChangeAspect="1"/>
          </p:cNvGraphicFramePr>
          <p:nvPr/>
        </p:nvGraphicFramePr>
        <p:xfrm>
          <a:off x="6778947" y="5616437"/>
          <a:ext cx="2422525" cy="608012"/>
        </p:xfrm>
        <a:graphic>
          <a:graphicData uri="http://schemas.openxmlformats.org/presentationml/2006/ole">
            <p:oleObj spid="_x0000_s35842" name="Equation" r:id="rId6" imgW="1828800" imgH="457200" progId="Equation.3">
              <p:embed/>
            </p:oleObj>
          </a:graphicData>
        </a:graphic>
      </p:graphicFrame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5431" y="1648991"/>
            <a:ext cx="592335" cy="17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64271" y="1412776"/>
            <a:ext cx="980417" cy="17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33120" y="1412776"/>
            <a:ext cx="956673" cy="18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211" y="1613371"/>
            <a:ext cx="596186" cy="15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7761312" y="1362472"/>
            <a:ext cx="1072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 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24808" y="1362472"/>
            <a:ext cx="1072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 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>
            <a:off x="4832981" y="3564008"/>
            <a:ext cx="0" cy="2880000"/>
          </a:xfrm>
          <a:prstGeom prst="line">
            <a:avLst/>
          </a:prstGeom>
          <a:ln w="28575">
            <a:solidFill>
              <a:schemeClr val="dk1">
                <a:shade val="95000"/>
                <a:satMod val="105000"/>
                <a:alpha val="50000"/>
              </a:schemeClr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00472" y="1052736"/>
            <a:ext cx="9505056" cy="233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Recent Ilcsoft changes, especially new tracking,  have affected the particle flow reconstruction.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7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Pandora algorithms are isolated from these changes by the MarlinPandora client app.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7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MarlinPandora is responsible for performing the following software/detector-specific tasks: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Providing calibrated energy values for each calorimeter cell,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Making quality cuts for all input inner-detector tracks and calorimeter cells,</a:t>
            </a:r>
          </a:p>
          <a:p>
            <a:pPr marL="635000" lvl="1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Specifying information about inner-detector tracks and their relationships (kinks, prongs, etc.).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700" dirty="0" smtClean="0">
              <a:solidFill>
                <a:srgbClr val="FF0000"/>
              </a:solidFill>
            </a:endParaRP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Will now discuss changes to MarlinPandora...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538843" y="4387934"/>
            <a:ext cx="2333059" cy="612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+mj-lt"/>
              </a:rPr>
              <a:t>Pandora Client Application</a:t>
            </a:r>
            <a:endParaRPr lang="en-GB" sz="16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940152" y="4203708"/>
            <a:ext cx="2232248" cy="972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+mj-lt"/>
              </a:rPr>
              <a:t>Pandora</a:t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>Framework</a:t>
            </a:r>
            <a:endParaRPr lang="en-GB" sz="1600" dirty="0">
              <a:latin typeface="+mj-lt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422220" y="4293208"/>
            <a:ext cx="1034836" cy="791976"/>
          </a:xfrm>
          <a:prstGeom prst="rightArrow">
            <a:avLst>
              <a:gd name="adj1" fmla="val 50000"/>
              <a:gd name="adj2" fmla="val 4444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>
              <a:latin typeface="+mj-lt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9294" y="5143950"/>
            <a:ext cx="1252356" cy="10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5565" y="5143950"/>
            <a:ext cx="1221501" cy="1085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1567646" y="6178484"/>
            <a:ext cx="10710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+mj-lt"/>
              </a:rPr>
              <a:t>ILD/Marlin</a:t>
            </a:r>
            <a:endParaRPr lang="en-GB" sz="11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25874" y="6178484"/>
            <a:ext cx="11180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+mj-lt"/>
              </a:rPr>
              <a:t>SiD/org.lcsim</a:t>
            </a:r>
            <a:endParaRPr lang="en-GB" sz="1100" dirty="0">
              <a:latin typeface="+mj-lt"/>
            </a:endParaRPr>
          </a:p>
        </p:txBody>
      </p:sp>
      <p:sp>
        <p:nvSpPr>
          <p:cNvPr id="21" name="Rounded Rectangle 4"/>
          <p:cNvSpPr/>
          <p:nvPr/>
        </p:nvSpPr>
        <p:spPr>
          <a:xfrm>
            <a:off x="5745088" y="3415252"/>
            <a:ext cx="2592288" cy="72553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Run registered algorithms/tools and perform book-keeping</a:t>
            </a:r>
            <a:endParaRPr lang="en-GB" sz="1400" b="1" kern="1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22" name="Group 46"/>
          <p:cNvGrpSpPr/>
          <p:nvPr/>
        </p:nvGrpSpPr>
        <p:grpSpPr>
          <a:xfrm>
            <a:off x="5961112" y="5264997"/>
            <a:ext cx="2190518" cy="1031081"/>
            <a:chOff x="7359596" y="2139108"/>
            <a:chExt cx="1661077" cy="103108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3" name="Rounded Rectangle 4"/>
            <p:cNvSpPr/>
            <p:nvPr/>
          </p:nvSpPr>
          <p:spPr>
            <a:xfrm>
              <a:off x="7359597" y="213910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kern="1200" dirty="0" smtClean="0">
                  <a:solidFill>
                    <a:schemeClr val="tx1"/>
                  </a:solidFill>
                  <a:latin typeface="+mj-lt"/>
                </a:rPr>
                <a:t>Algorithm Manager</a:t>
              </a:r>
              <a:endParaRPr lang="en-GB" sz="11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4" name="Rounded Rectangle 4"/>
            <p:cNvSpPr/>
            <p:nvPr/>
          </p:nvSpPr>
          <p:spPr>
            <a:xfrm>
              <a:off x="7359596" y="249910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kern="1200" dirty="0" smtClean="0">
                  <a:solidFill>
                    <a:schemeClr val="tx1"/>
                  </a:solidFill>
                  <a:latin typeface="+mj-lt"/>
                </a:rPr>
                <a:t>CaloHit Manager</a:t>
              </a:r>
              <a:endParaRPr lang="en-GB" sz="11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6" name="Rounded Rectangle 4"/>
            <p:cNvSpPr/>
            <p:nvPr/>
          </p:nvSpPr>
          <p:spPr>
            <a:xfrm>
              <a:off x="7359598" y="285910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kern="1200" dirty="0" smtClean="0">
                  <a:solidFill>
                    <a:schemeClr val="tx1"/>
                  </a:solidFill>
                  <a:latin typeface="+mj-lt"/>
                </a:rPr>
                <a:t>Cluster Manager, etc.</a:t>
              </a:r>
              <a:endParaRPr lang="en-GB" sz="11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27" name="Rounded Rectangle 4"/>
          <p:cNvSpPr/>
          <p:nvPr/>
        </p:nvSpPr>
        <p:spPr>
          <a:xfrm>
            <a:off x="1424608" y="3415758"/>
            <a:ext cx="2592288" cy="9361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Isolate specific detector and software details, creating self-describing hits, tracks, etc.</a:t>
            </a:r>
            <a:endParaRPr lang="en-GB" sz="1400" b="1" kern="1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4451382" y="6014433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API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Particle Calibration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0472" y="1124744"/>
            <a:ext cx="943304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With any important change to simulation or reconstruction, need to perform calibration.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1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PandoraAnalysis</a:t>
            </a:r>
            <a:r>
              <a:rPr lang="en-GB" dirty="0" smtClean="0"/>
              <a:t> package contains Marlin processors and simple binaries to ease this process.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100" dirty="0" smtClean="0"/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n-GB" dirty="0" smtClean="0"/>
              <a:t>Ensure that Mokka hits are calibrated, using following MC samples: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5,000 10GeV photons, with flat cos(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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) and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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distributions,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5,000 10GeV K</a:t>
            </a:r>
            <a:r>
              <a:rPr lang="en-GB" sz="1750" baseline="-25000" dirty="0" smtClean="0">
                <a:solidFill>
                  <a:schemeClr val="accent1">
                    <a:lumMod val="75000"/>
                  </a:schemeClr>
                </a:solidFill>
              </a:rPr>
              <a:t>L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, with flat cos(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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) and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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distributions,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5,000 10GeV muons, with flat cos(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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) and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 </a:t>
            </a: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</a:rPr>
              <a:t>distributions.</a:t>
            </a:r>
          </a:p>
          <a:p>
            <a:pPr marL="1092200" lvl="2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100" dirty="0" smtClean="0"/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n-GB" dirty="0" smtClean="0"/>
              <a:t>Determine PandoraPFA MIP calibration constants, using the muon sample.</a:t>
            </a:r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endParaRPr lang="en-GB" sz="1100" dirty="0" smtClean="0"/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en-GB" dirty="0" smtClean="0"/>
              <a:t>Identify the PandoraPFA constants (below). We might expect these to just be 1.0, but need to account for mip cuts applied in MarlinPandora and also for PandoraPFA isolation cuts.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ECAL_To_EM_GeV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ECAL_To_HAD_GeV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HCAL_To_EM_GeV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HCAL_To_HAD_GeV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z="175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MUON_To_GeV</a:t>
            </a:r>
          </a:p>
          <a:p>
            <a:pPr marL="1344613" lvl="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>
              <a:solidFill>
                <a:schemeClr val="accent1">
                  <a:lumMod val="75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pPr marL="182563" lvl="1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>
                <a:cs typeface="Consolas" pitchFamily="49" charset="0"/>
              </a:rPr>
              <a:t>Ultimately, aim to optimise jet energy reconstruction: quantify </a:t>
            </a:r>
            <a:r>
              <a:rPr lang="en-GB" dirty="0" smtClean="0">
                <a:cs typeface="Consolas" pitchFamily="49" charset="0"/>
              </a:rPr>
              <a:t>performance using </a:t>
            </a:r>
            <a:r>
              <a:rPr lang="en-GB" dirty="0" smtClean="0">
                <a:cs typeface="Consolas" pitchFamily="49" charset="0"/>
              </a:rPr>
              <a:t>Z</a:t>
            </a:r>
            <a:r>
              <a:rPr lang="en-GB" dirty="0" smtClean="0">
                <a:cs typeface="Consolas" pitchFamily="49" charset="0"/>
                <a:sym typeface="Symbol"/>
              </a:rPr>
              <a:t></a:t>
            </a:r>
            <a:r>
              <a:rPr lang="en-GB" dirty="0" smtClean="0">
                <a:cs typeface="Consolas" pitchFamily="49" charset="0"/>
              </a:rPr>
              <a:t>uds events.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Calibration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44488" y="4005064"/>
            <a:ext cx="4824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EM calibration </a:t>
            </a:r>
            <a:r>
              <a:rPr lang="en-GB" dirty="0" smtClean="0"/>
              <a:t>rather straightforward.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4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Change </a:t>
            </a:r>
            <a:r>
              <a:rPr lang="en-GB" dirty="0" smtClean="0">
                <a:solidFill>
                  <a:schemeClr val="tx2"/>
                </a:solidFill>
              </a:rPr>
              <a:t>CalibrECAL</a:t>
            </a:r>
            <a:r>
              <a:rPr lang="en-GB" dirty="0" smtClean="0"/>
              <a:t> from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40.91, 81.81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		        to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42.91, 85.82</a:t>
            </a:r>
          </a:p>
          <a:p>
            <a:pPr marL="2463800" lvl="5" indent="-177800">
              <a:buClr>
                <a:schemeClr val="accent2">
                  <a:lumMod val="75000"/>
                </a:schemeClr>
              </a:buClr>
            </a:pPr>
            <a:endParaRPr lang="en-GB" sz="1400" dirty="0" smtClean="0"/>
          </a:p>
          <a:p>
            <a:pPr marL="179388" lvl="5" indent="-179388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Pandora constants: 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ECAL_To_EM_GeV=1.007</a:t>
            </a:r>
          </a:p>
          <a:p>
            <a:pPr marL="1971675" lvl="8" indent="-179388">
              <a:buClr>
                <a:schemeClr val="accent2">
                  <a:lumMod val="75000"/>
                </a:schemeClr>
              </a:buClr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GB" sz="40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HCAL_To_EM_GeV=1.007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60512" y="6001543"/>
            <a:ext cx="33123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</a:rPr>
              <a:t>HCAL To EM constant not too important</a:t>
            </a:r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072680" y="5877272"/>
            <a:ext cx="288032" cy="144016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000" y="1053040"/>
            <a:ext cx="3224072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504" y="1053040"/>
            <a:ext cx="3290420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000" y="3789344"/>
            <a:ext cx="3293916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HAD Calibration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00472" y="3980090"/>
            <a:ext cx="496855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HAD calibration </a:t>
            </a:r>
            <a:r>
              <a:rPr lang="en-GB" dirty="0" smtClean="0"/>
              <a:t>needs to account for division of K</a:t>
            </a:r>
            <a:r>
              <a:rPr lang="en-GB" baseline="-25000" dirty="0" smtClean="0"/>
              <a:t>L</a:t>
            </a:r>
            <a:r>
              <a:rPr lang="en-GB" dirty="0" smtClean="0"/>
              <a:t> energy between ECAL/HCAL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400" dirty="0" smtClean="0"/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Change </a:t>
            </a:r>
            <a:r>
              <a:rPr lang="en-GB" dirty="0" smtClean="0">
                <a:solidFill>
                  <a:schemeClr val="tx2"/>
                </a:solidFill>
              </a:rPr>
              <a:t>CalibrHCAL</a:t>
            </a:r>
            <a:r>
              <a:rPr lang="en-GB" dirty="0" smtClean="0"/>
              <a:t> from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34.80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                        to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54.70</a:t>
            </a:r>
          </a:p>
          <a:p>
            <a:pPr marL="2463800" lvl="5" indent="-177800">
              <a:buClr>
                <a:schemeClr val="accent2">
                  <a:lumMod val="75000"/>
                </a:schemeClr>
              </a:buClr>
            </a:pPr>
            <a:endParaRPr lang="en-GB" sz="1400" dirty="0" smtClean="0"/>
          </a:p>
          <a:p>
            <a:pPr marL="179388" lvl="5" indent="-179388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Pandora constants: 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ECAL_To_HAD_GeV=1.12</a:t>
            </a:r>
          </a:p>
          <a:p>
            <a:pPr marL="1971675" lvl="8" indent="-179388">
              <a:buClr>
                <a:schemeClr val="accent2">
                  <a:lumMod val="75000"/>
                </a:schemeClr>
              </a:buClr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GB" sz="400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HCAL_To_HAD_GeV=1.07</a:t>
            </a:r>
            <a:endParaRPr lang="en-GB" dirty="0" smtClean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000" y="3789344"/>
            <a:ext cx="3302069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3999" y="1053040"/>
            <a:ext cx="3325500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9600" y="1053040"/>
            <a:ext cx="3330979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000" y="1053040"/>
            <a:ext cx="3363532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000" y="3789344"/>
            <a:ext cx="3341492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9600" y="1052736"/>
            <a:ext cx="3399556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MIP Calibration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008784" y="1268760"/>
            <a:ext cx="648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ECAL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46639" y="1268760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HCAL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91949" y="4077072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MUON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2480" y="3933056"/>
            <a:ext cx="489654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r>
              <a:rPr lang="en-GB" dirty="0" smtClean="0"/>
              <a:t>MIP constants: 	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ECAL_To_MIP=160.0	HCAL_To_MIP=34.8</a:t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	MUON_To_MIP=10.0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endParaRPr lang="en-GB" sz="1200" dirty="0" smtClean="0">
              <a:cs typeface="Consolas" pitchFamily="49" charset="0"/>
            </a:endParaRP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r>
              <a:rPr lang="en-GB" dirty="0" smtClean="0">
                <a:cs typeface="Consolas" pitchFamily="49" charset="0"/>
              </a:rPr>
              <a:t>Need to change product of </a:t>
            </a:r>
            <a:r>
              <a:rPr lang="en-GB" dirty="0" smtClean="0">
                <a:solidFill>
                  <a:schemeClr val="tx2"/>
                </a:solidFill>
                <a:cs typeface="Consolas" pitchFamily="49" charset="0"/>
              </a:rPr>
              <a:t>CalibrMUON</a:t>
            </a:r>
            <a:r>
              <a:rPr lang="en-GB" dirty="0" smtClean="0">
                <a:cs typeface="Consolas" pitchFamily="49" charset="0"/>
              </a:rPr>
              <a:t> and </a:t>
            </a:r>
            <a:r>
              <a:rPr lang="en-GB" dirty="0" smtClean="0">
                <a:solidFill>
                  <a:schemeClr val="tx2"/>
                </a:solidFill>
                <a:cs typeface="Consolas" pitchFamily="49" charset="0"/>
              </a:rPr>
              <a:t>MUON_To_MIP</a:t>
            </a:r>
            <a:r>
              <a:rPr lang="en-GB" dirty="0" smtClean="0">
                <a:cs typeface="Consolas" pitchFamily="49" charset="0"/>
              </a:rPr>
              <a:t> from 100,000 to 567.</a:t>
            </a: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endParaRPr lang="en-GB" sz="1200" dirty="0" smtClean="0">
              <a:cs typeface="Consolas" pitchFamily="49" charset="0"/>
            </a:endParaRPr>
          </a:p>
          <a:p>
            <a:pPr marL="177800" indent="-177800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  <a:tabLst>
                <a:tab pos="1612900" algn="l"/>
              </a:tabLst>
            </a:pPr>
            <a:r>
              <a:rPr lang="en-GB" dirty="0" smtClean="0">
                <a:cs typeface="Consolas" pitchFamily="49" charset="0"/>
              </a:rPr>
              <a:t>Choose to keep </a:t>
            </a:r>
            <a:r>
              <a:rPr lang="en-GB" dirty="0" smtClean="0">
                <a:solidFill>
                  <a:schemeClr val="tx2"/>
                </a:solidFill>
                <a:cs typeface="Consolas" pitchFamily="49" charset="0"/>
              </a:rPr>
              <a:t>MUON_To_MIP</a:t>
            </a:r>
            <a:r>
              <a:rPr lang="en-GB" dirty="0" smtClean="0">
                <a:cs typeface="Consolas" pitchFamily="49" charset="0"/>
              </a:rPr>
              <a:t> unchanged, intermediate </a:t>
            </a:r>
            <a:r>
              <a:rPr lang="en-GB" dirty="0" smtClean="0">
                <a:solidFill>
                  <a:schemeClr val="tx2"/>
                </a:solidFill>
                <a:cs typeface="Consolas" pitchFamily="49" charset="0"/>
              </a:rPr>
              <a:t>MUON_To_GeV</a:t>
            </a:r>
            <a:r>
              <a:rPr lang="en-GB" dirty="0" smtClean="0">
                <a:cs typeface="Consolas" pitchFamily="49" charset="0"/>
              </a:rPr>
              <a:t> becomes 56.7.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TruthTracker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44488" y="1322179"/>
            <a:ext cx="92890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Frank, Steve, Mark and I met in Cambridge in June to address impact of new tracking on </a:t>
            </a:r>
            <a:r>
              <a:rPr lang="en-GB" dirty="0" smtClean="0"/>
              <a:t>PFA. Quickly </a:t>
            </a:r>
            <a:r>
              <a:rPr lang="en-GB" dirty="0" smtClean="0"/>
              <a:t>decided best approach was to </a:t>
            </a:r>
            <a:r>
              <a:rPr lang="en-GB" dirty="0" smtClean="0"/>
              <a:t>decouple PFA development from tracking development. </a:t>
            </a:r>
          </a:p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/>
          </a:p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A “</a:t>
            </a:r>
            <a:r>
              <a:rPr lang="en-GB" dirty="0" err="1" smtClean="0"/>
              <a:t>TruthTracker</a:t>
            </a:r>
            <a:r>
              <a:rPr lang="en-GB" dirty="0" smtClean="0"/>
              <a:t>” was created, providing level of tracking performance </a:t>
            </a:r>
            <a:r>
              <a:rPr lang="en-GB" dirty="0" smtClean="0"/>
              <a:t>to which full reconstruction aspires</a:t>
            </a:r>
            <a:r>
              <a:rPr lang="en-GB" dirty="0" smtClean="0"/>
              <a:t>.</a:t>
            </a:r>
          </a:p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/>
          </a:p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/>
              <a:t>This </a:t>
            </a:r>
            <a:r>
              <a:rPr lang="en-GB" dirty="0" err="1" smtClean="0"/>
              <a:t>TruthTracker</a:t>
            </a:r>
            <a:r>
              <a:rPr lang="en-GB" dirty="0" smtClean="0"/>
              <a:t> </a:t>
            </a:r>
            <a:r>
              <a:rPr lang="en-GB" dirty="0" smtClean="0"/>
              <a:t>(ask Frank </a:t>
            </a:r>
            <a:r>
              <a:rPr lang="en-GB" dirty="0" smtClean="0"/>
              <a:t>or Steve for details) proved vital for understanding the PFA performance and then </a:t>
            </a:r>
            <a:r>
              <a:rPr lang="en-GB" dirty="0" smtClean="0"/>
              <a:t>modifying the </a:t>
            </a:r>
            <a:r>
              <a:rPr lang="en-GB" dirty="0" smtClean="0"/>
              <a:t>way that MarlinPandora handles input tracks:</a:t>
            </a:r>
          </a:p>
          <a:p>
            <a:pPr marL="639763" lvl="1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000" dirty="0" smtClean="0"/>
          </a:p>
          <a:p>
            <a:pPr marL="639763" lvl="1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Now copy track states directly from input lcio tracks to Pandora tracks, rather than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performing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helix fits in MarlinPandora TrackCreator class.</a:t>
            </a:r>
          </a:p>
          <a:p>
            <a:pPr marL="639763" lvl="1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sz="1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639763" lvl="1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Small changes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made to the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way that Pandora track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track relationships are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handled in MarlinPandora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and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to the way these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relationships affect Pandora track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quality flags.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/>
          </a:p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endParaRPr lang="en-GB" dirty="0" smtClean="0"/>
          </a:p>
          <a:p>
            <a:pPr marL="182563" indent="-182563"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GB" smtClean="0"/>
              <a:t>Initially </a:t>
            </a:r>
            <a:r>
              <a:rPr lang="en-GB" smtClean="0"/>
              <a:t>focused </a:t>
            </a:r>
            <a:r>
              <a:rPr lang="en-GB" dirty="0" smtClean="0"/>
              <a:t>on performance for low energy jets (using 91GeV Z</a:t>
            </a:r>
            <a:r>
              <a:rPr lang="en-GB" dirty="0" smtClean="0">
                <a:sym typeface="Symbol"/>
              </a:rPr>
              <a:t></a:t>
            </a:r>
            <a:r>
              <a:rPr lang="en-GB" dirty="0" smtClean="0"/>
              <a:t>uds events), for which the track reconstruction, and the usage of low p</a:t>
            </a:r>
            <a:r>
              <a:rPr lang="en-GB" baseline="-25000" dirty="0" smtClean="0"/>
              <a:t>T</a:t>
            </a:r>
            <a:r>
              <a:rPr lang="en-GB" dirty="0" smtClean="0"/>
              <a:t> tracks, has largest impact on final jet energies.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322" y="1052737"/>
            <a:ext cx="3966405" cy="33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3039" y="1019008"/>
            <a:ext cx="3960441" cy="334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Ilcsoft v01-14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543435" y="1309667"/>
            <a:ext cx="617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</a:t>
            </a:r>
            <a:b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69224" y="5469051"/>
            <a:ext cx="2592288" cy="912277"/>
          </a:xfrm>
          <a:prstGeom prst="rect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0" name="Object 2"/>
          <p:cNvGraphicFramePr>
            <a:graphicFrameLocks noChangeAspect="1"/>
          </p:cNvGraphicFramePr>
          <p:nvPr/>
        </p:nvGraphicFramePr>
        <p:xfrm>
          <a:off x="7066979" y="5629301"/>
          <a:ext cx="2422525" cy="608012"/>
        </p:xfrm>
        <a:graphic>
          <a:graphicData uri="http://schemas.openxmlformats.org/presentationml/2006/ole">
            <p:oleObj spid="_x0000_s1031" name="Equation" r:id="rId6" imgW="1828800" imgH="457200" progId="Equation.3">
              <p:embed/>
            </p:oleObj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60512" y="4581128"/>
          <a:ext cx="5832649" cy="17881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440161"/>
                <a:gridCol w="2232248"/>
                <a:gridCol w="2160240"/>
              </a:tblGrid>
              <a:tr h="247896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  <a:tabLst/>
                      </a:pPr>
                      <a:r>
                        <a:rPr lang="en-GB" sz="1400" dirty="0" smtClean="0"/>
                        <a:t>E</a:t>
                      </a:r>
                      <a:r>
                        <a:rPr lang="en-GB" sz="1400" baseline="-25000" dirty="0" smtClean="0"/>
                        <a:t>jj</a:t>
                      </a:r>
                      <a:r>
                        <a:rPr lang="en-GB" sz="1400" baseline="0" dirty="0" smtClean="0"/>
                        <a:t> (= 2 * 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      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91GeV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500GeV</a:t>
                      </a:r>
                      <a:endParaRPr lang="en-GB" sz="1400" b="1" dirty="0"/>
                    </a:p>
                  </a:txBody>
                  <a:tcPr/>
                </a:tc>
              </a:tr>
              <a:tr h="421424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</a:pPr>
                      <a:r>
                        <a:rPr lang="en-GB" sz="1400" b="1" dirty="0" smtClean="0"/>
                        <a:t>ILD_o1_v05 </a:t>
                      </a:r>
                      <a:r>
                        <a:rPr lang="en-GB" sz="1400" b="1" dirty="0" err="1" smtClean="0"/>
                        <a:t>TruthTracker</a:t>
                      </a:r>
                      <a:endParaRPr lang="en-GB" sz="14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sym typeface="Symbol"/>
                        </a:rPr>
                        <a:t>    </a:t>
                      </a:r>
                      <a:r>
                        <a:rPr lang="en-GB" sz="1400" b="0" dirty="0" smtClean="0">
                          <a:sym typeface="Symbol"/>
                        </a:rPr>
                        <a:t>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3.71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91.24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b="0" baseline="0" dirty="0" smtClean="0">
                          <a:sym typeface="Symbol"/>
                        </a:rPr>
                        <a:t> </a:t>
                      </a:r>
                      <a:r>
                        <a:rPr lang="en-GB" sz="1400" b="0" dirty="0" smtClean="0">
                          <a:sym typeface="Symbol"/>
                        </a:rPr>
                        <a:t>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3.30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</a:t>
                      </a:r>
                    </a:p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b="0" dirty="0" smtClean="0"/>
                        <a:t>mean: 506.71 GeV</a:t>
                      </a:r>
                      <a:endParaRPr lang="en-GB" sz="1400" b="0" dirty="0"/>
                    </a:p>
                  </a:txBody>
                  <a:tcPr/>
                </a:tc>
              </a:tr>
              <a:tr h="421424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ILD_o1_v05 </a:t>
                      </a:r>
                      <a:r>
                        <a:rPr lang="en-GB" sz="1400" b="1" dirty="0" smtClean="0"/>
                        <a:t>RecoTracker</a:t>
                      </a:r>
                      <a:endParaRPr lang="en-GB" sz="1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sym typeface="Symbol"/>
                        </a:rPr>
                        <a:t>    </a:t>
                      </a:r>
                      <a:r>
                        <a:rPr lang="en-GB" sz="1400" b="0" dirty="0" smtClean="0">
                          <a:sym typeface="Symbol"/>
                        </a:rPr>
                        <a:t>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3.98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89.98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sym typeface="Symbol"/>
                        </a:rPr>
                        <a:t> </a:t>
                      </a:r>
                      <a:r>
                        <a:rPr lang="en-GB" sz="1400" b="0" dirty="0" smtClean="0">
                          <a:sym typeface="Symbol"/>
                        </a:rPr>
                        <a:t>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3.32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504.79 GeV</a:t>
                      </a:r>
                    </a:p>
                  </a:txBody>
                  <a:tcPr/>
                </a:tc>
              </a:tr>
              <a:tr h="421424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</a:pPr>
                      <a:r>
                        <a:rPr lang="en-GB" sz="1400" b="1" dirty="0" smtClean="0"/>
                        <a:t>ILD_00 </a:t>
                      </a:r>
                      <a:r>
                        <a:rPr lang="en-GB" sz="1400" b="1" baseline="0" dirty="0" smtClean="0"/>
                        <a:t> </a:t>
                      </a:r>
                      <a:r>
                        <a:rPr lang="en-GB" sz="1400" b="1" dirty="0" smtClean="0"/>
                        <a:t>RecoTracker</a:t>
                      </a:r>
                      <a:endParaRPr lang="en-GB" sz="14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3.69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91.59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3.43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</a:t>
                      </a:r>
                    </a:p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b="0" dirty="0" smtClean="0"/>
                        <a:t>mean: 499.70 GeV</a:t>
                      </a:r>
                      <a:endParaRPr lang="en-GB" sz="1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845766" y="1309667"/>
            <a:ext cx="1072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91GeV,</a:t>
            </a:r>
            <a:b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 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Pandora Settings</a:t>
            </a:r>
            <a:endParaRPr lang="en-GB" dirty="0"/>
          </a:p>
        </p:txBody>
      </p:sp>
      <p:pic>
        <p:nvPicPr>
          <p:cNvPr id="13" name="Picture 12" descr="500GeV_GammaClus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65863" y="1525424"/>
            <a:ext cx="4251633" cy="3600000"/>
          </a:xfrm>
          <a:prstGeom prst="rect">
            <a:avLst/>
          </a:prstGeom>
        </p:spPr>
      </p:pic>
      <p:pic>
        <p:nvPicPr>
          <p:cNvPr id="14" name="Picture 13" descr="91GeV_GammaClust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4488" y="1525424"/>
            <a:ext cx="4251633" cy="36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07672" y="2001614"/>
            <a:ext cx="1224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91 GeV, </a:t>
            </a:r>
            <a:b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 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9684" y="1988840"/>
            <a:ext cx="1072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500GeV,</a:t>
            </a:r>
            <a:b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10,000 </a:t>
            </a:r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</a:rPr>
              <a:t>events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4488" y="1013837"/>
            <a:ext cx="9361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763">
              <a:buClr>
                <a:schemeClr val="accent2">
                  <a:lumMod val="75000"/>
                </a:schemeClr>
              </a:buClr>
            </a:pPr>
            <a:r>
              <a:rPr lang="en-GB" dirty="0" smtClean="0"/>
              <a:t>At this point, also adopted latest Pandora steering file: includes standalone muon and photon reconstruction algorithms (which reduce confusion), plus a managed transition to energy flow.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16498" y="5147032"/>
          <a:ext cx="9000998" cy="12903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512168"/>
                <a:gridCol w="2016224"/>
                <a:gridCol w="1656184"/>
                <a:gridCol w="1800200"/>
                <a:gridCol w="2016222"/>
              </a:tblGrid>
              <a:tr h="232792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  <a:tabLst/>
                      </a:pPr>
                      <a:r>
                        <a:rPr lang="en-GB" sz="1400" dirty="0" smtClean="0"/>
                        <a:t>E</a:t>
                      </a:r>
                      <a:r>
                        <a:rPr lang="en-GB" sz="1400" baseline="-25000" dirty="0" smtClean="0"/>
                        <a:t>jj</a:t>
                      </a:r>
                      <a:r>
                        <a:rPr lang="en-GB" sz="1400" baseline="0" dirty="0" smtClean="0"/>
                        <a:t> (= 2 * E</a:t>
                      </a:r>
                      <a:r>
                        <a:rPr lang="en-GB" sz="1400" baseline="-25000" dirty="0" smtClean="0"/>
                        <a:t>j</a:t>
                      </a:r>
                      <a:r>
                        <a:rPr lang="en-GB" sz="1400" baseline="0" dirty="0" smtClean="0"/>
                        <a:t>)       </a:t>
                      </a:r>
                      <a:endParaRPr lang="en-GB" sz="1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91GeV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dirty="0" smtClean="0"/>
                        <a:t>500GeV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b="1" dirty="0" smtClean="0"/>
                        <a:t>91GeV </a:t>
                      </a:r>
                      <a:r>
                        <a:rPr lang="en-GB" sz="1400" b="1" dirty="0" smtClean="0">
                          <a:sym typeface="Symbol"/>
                        </a:rPr>
                        <a:t> </a:t>
                      </a:r>
                      <a:r>
                        <a:rPr lang="en-GB" sz="1400" b="1" baseline="0" dirty="0" smtClean="0"/>
                        <a:t>Cluster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500GeV </a:t>
                      </a:r>
                      <a:r>
                        <a:rPr lang="en-GB" sz="1400" b="1" dirty="0" smtClean="0">
                          <a:sym typeface="Symbol"/>
                        </a:rPr>
                        <a:t> </a:t>
                      </a:r>
                      <a:r>
                        <a:rPr lang="en-GB" sz="1400" b="1" baseline="0" dirty="0" smtClean="0"/>
                        <a:t>Cluster</a:t>
                      </a:r>
                      <a:endParaRPr lang="en-GB" sz="1400" b="1" dirty="0"/>
                    </a:p>
                  </a:txBody>
                  <a:tcPr/>
                </a:tc>
              </a:tr>
              <a:tr h="388248">
                <a:tc>
                  <a:txBody>
                    <a:bodyPr/>
                    <a:lstStyle/>
                    <a:p>
                      <a:pPr algn="r">
                        <a:lnSpc>
                          <a:spcPts val="1630"/>
                        </a:lnSpc>
                      </a:pPr>
                      <a:r>
                        <a:rPr lang="en-GB" sz="1400" b="1" dirty="0" smtClean="0"/>
                        <a:t>ILD_o1_v05 </a:t>
                      </a:r>
                      <a:r>
                        <a:rPr lang="en-GB" sz="1400" b="1" dirty="0" err="1" smtClean="0"/>
                        <a:t>TruthTracker</a:t>
                      </a:r>
                      <a:endParaRPr lang="en-GB" sz="14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3.71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91.24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b="0" dirty="0" smtClean="0">
                          <a:sym typeface="Symbol"/>
                        </a:rPr>
                        <a:t>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3.30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</a:t>
                      </a:r>
                    </a:p>
                    <a:p>
                      <a:pPr algn="ctr">
                        <a:lnSpc>
                          <a:spcPts val="1630"/>
                        </a:lnSpc>
                      </a:pPr>
                      <a:r>
                        <a:rPr lang="en-GB" sz="1400" b="0" dirty="0" smtClean="0"/>
                        <a:t>mean: 506.71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3.69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 mean: 91.28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3.15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507.06 GeV</a:t>
                      </a:r>
                    </a:p>
                  </a:txBody>
                  <a:tcPr/>
                </a:tc>
              </a:tr>
              <a:tr h="232792"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ILD_o1_v05 RecoTracker</a:t>
                      </a:r>
                      <a:endParaRPr lang="en-GB" sz="1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3.98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0.05</a:t>
                      </a:r>
                      <a:br>
                        <a:rPr lang="en-GB" sz="1400" b="0" dirty="0" smtClean="0"/>
                      </a:br>
                      <a:r>
                        <a:rPr lang="en-GB" sz="1400" b="0" dirty="0" smtClean="0"/>
                        <a:t>mean: 89.98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3.32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504.79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  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3.93 </a:t>
                      </a:r>
                      <a:r>
                        <a:rPr lang="en-GB" sz="1400" b="0" dirty="0" smtClean="0">
                          <a:sym typeface="Symbol"/>
                        </a:rPr>
                        <a:t> 0</a:t>
                      </a:r>
                      <a:r>
                        <a:rPr lang="en-GB" sz="1400" b="0" dirty="0" smtClean="0"/>
                        <a:t>.05 mean: 90.29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ym typeface="Symbol"/>
                        </a:rPr>
                        <a:t> </a:t>
                      </a:r>
                      <a:r>
                        <a:rPr lang="en-GB" sz="1400" b="0" baseline="-25000" dirty="0" smtClean="0">
                          <a:sym typeface="Symbol"/>
                        </a:rPr>
                        <a:t>E</a:t>
                      </a:r>
                      <a:r>
                        <a:rPr lang="en-GB" sz="1400" b="0" dirty="0" smtClean="0">
                          <a:sym typeface="Symbol"/>
                        </a:rPr>
                        <a:t>/E: </a:t>
                      </a:r>
                      <a:r>
                        <a:rPr lang="en-GB" sz="1400" b="0" dirty="0" smtClean="0"/>
                        <a:t>3.16 </a:t>
                      </a:r>
                      <a:r>
                        <a:rPr lang="en-GB" sz="1400" b="0" dirty="0" smtClean="0">
                          <a:sym typeface="Symbol"/>
                        </a:rPr>
                        <a:t> </a:t>
                      </a:r>
                      <a:r>
                        <a:rPr lang="en-GB" sz="1400" b="0" dirty="0" smtClean="0"/>
                        <a:t>0.04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ts val="16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mean: 505.14</a:t>
                      </a:r>
                      <a:r>
                        <a:rPr lang="en-GB" sz="1400" b="0" baseline="0" dirty="0" smtClean="0"/>
                        <a:t> GeV</a:t>
                      </a:r>
                      <a:endParaRPr lang="en-GB" sz="1400" b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5400</TotalTime>
  <Words>1080</Words>
  <Application>Microsoft Office PowerPoint</Application>
  <PresentationFormat>A4 Paper (210x297 mm)</PresentationFormat>
  <Paragraphs>201</Paragraphs>
  <Slides>13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PandoraPFA: Status for ILD</vt:lpstr>
      <vt:lpstr>Overview</vt:lpstr>
      <vt:lpstr>Single Particle Calibration</vt:lpstr>
      <vt:lpstr>EM Calibration</vt:lpstr>
      <vt:lpstr>HAD Calibration</vt:lpstr>
      <vt:lpstr>MIP Calibration</vt:lpstr>
      <vt:lpstr>TruthTracker</vt:lpstr>
      <vt:lpstr>Ilcsoft v01-14</vt:lpstr>
      <vt:lpstr>Pandora Settings</vt:lpstr>
      <vt:lpstr>Ilcsoft v01-15-02-pre05</vt:lpstr>
      <vt:lpstr>Final Zuds Results</vt:lpstr>
      <vt:lpstr>Final Zuds Results</vt:lpstr>
      <vt:lpstr>Final Zuds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1284</cp:revision>
  <dcterms:created xsi:type="dcterms:W3CDTF">2011-11-06T00:55:19Z</dcterms:created>
  <dcterms:modified xsi:type="dcterms:W3CDTF">2012-09-26T12:09:57Z</dcterms:modified>
</cp:coreProperties>
</file>