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93" r:id="rId3"/>
    <p:sldId id="304" r:id="rId4"/>
    <p:sldId id="259" r:id="rId5"/>
    <p:sldId id="257" r:id="rId6"/>
    <p:sldId id="303" r:id="rId7"/>
    <p:sldId id="258" r:id="rId8"/>
    <p:sldId id="294" r:id="rId9"/>
    <p:sldId id="260" r:id="rId10"/>
    <p:sldId id="279" r:id="rId11"/>
    <p:sldId id="261" r:id="rId12"/>
    <p:sldId id="284" r:id="rId13"/>
    <p:sldId id="262" r:id="rId14"/>
    <p:sldId id="263" r:id="rId15"/>
    <p:sldId id="285" r:id="rId16"/>
    <p:sldId id="264" r:id="rId17"/>
    <p:sldId id="265" r:id="rId18"/>
    <p:sldId id="286" r:id="rId19"/>
    <p:sldId id="266" r:id="rId20"/>
    <p:sldId id="268" r:id="rId21"/>
    <p:sldId id="267" r:id="rId22"/>
    <p:sldId id="295" r:id="rId23"/>
    <p:sldId id="269" r:id="rId24"/>
    <p:sldId id="287" r:id="rId25"/>
    <p:sldId id="270" r:id="rId26"/>
    <p:sldId id="271" r:id="rId27"/>
    <p:sldId id="272" r:id="rId28"/>
    <p:sldId id="288" r:id="rId29"/>
    <p:sldId id="273" r:id="rId30"/>
    <p:sldId id="289" r:id="rId31"/>
    <p:sldId id="292" r:id="rId32"/>
    <p:sldId id="300" r:id="rId33"/>
    <p:sldId id="274" r:id="rId34"/>
    <p:sldId id="296" r:id="rId35"/>
    <p:sldId id="290" r:id="rId36"/>
    <p:sldId id="291" r:id="rId37"/>
    <p:sldId id="275" r:id="rId38"/>
    <p:sldId id="297" r:id="rId39"/>
    <p:sldId id="276" r:id="rId40"/>
    <p:sldId id="281" r:id="rId41"/>
    <p:sldId id="299" r:id="rId42"/>
    <p:sldId id="282" r:id="rId43"/>
    <p:sldId id="298" r:id="rId44"/>
    <p:sldId id="301" r:id="rId45"/>
    <p:sldId id="277" r:id="rId46"/>
    <p:sldId id="278" r:id="rId4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D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08" autoAdjust="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7AD3-BB1B-4D0C-BF67-0A5F671866E4}" type="datetimeFigureOut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787DA-AC09-40E4-8437-D9E99BE4785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80560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07BD8-6891-4681-A5DB-6B1354977611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DDCF-BF7C-49DD-9092-40D6D85F3A6A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77B-39AC-4DA7-86B4-DCB3F5571308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E7E9D-3C8C-4975-838D-B4AE9476AF79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0C80-15B8-4FA9-9897-5893AA7FE758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90DC-8C70-4999-BF77-DAF4EB7EA364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FE829-3A1C-437C-8BE8-50A6E027089B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B4CB-7B65-4EC3-BB6B-4080805F5ADE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F736-9C9F-4B75-91A0-8A6237A3823B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3CC1-14FF-4C5D-B761-8D26AF4830EF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9F8B-546C-422F-9E1A-8F3B08A16294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B9C6D-9945-4C2D-BB27-315F5F1758AF}" type="datetime1">
              <a:rPr kumimoji="1" lang="ja-JP" altLang="en-US" smtClean="0"/>
              <a:pPr/>
              <a:t>2012/12/14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7" y="1"/>
            <a:ext cx="9668127" cy="685799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ILD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Yasuhiro Sugimoto (KEK) 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for ILD concept group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2012/12/14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ILC PAC @KEK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04056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Vertex detector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600201"/>
            <a:ext cx="5688632" cy="5160912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CMOS option</a:t>
            </a:r>
          </a:p>
          <a:p>
            <a:pPr lvl="1"/>
            <a:r>
              <a:rPr lang="en-US" altLang="ja-JP" dirty="0" smtClean="0"/>
              <a:t>Pixel size: 17x17(L1), 17x85(L2), 34x34(L3-6)</a:t>
            </a:r>
          </a:p>
          <a:p>
            <a:pPr lvl="1"/>
            <a:r>
              <a:rPr lang="en-US" altLang="ja-JP" dirty="0" smtClean="0"/>
              <a:t>Frame readout time: 10us~100us</a:t>
            </a:r>
          </a:p>
          <a:p>
            <a:pPr lvl="1"/>
            <a:r>
              <a:rPr kumimoji="1" lang="en-US" altLang="ja-JP" dirty="0" smtClean="0"/>
              <a:t>Power consumption: 600W </a:t>
            </a:r>
            <a:r>
              <a:rPr kumimoji="1" lang="en-US" altLang="ja-JP" dirty="0" smtClean="0">
                <a:sym typeface="Wingdings" pitchFamily="2" charset="2"/>
              </a:rPr>
              <a:t> 10W by power pulsing</a:t>
            </a:r>
            <a:endParaRPr lang="en-US" altLang="ja-JP" dirty="0" smtClean="0">
              <a:sym typeface="Wingdings" pitchFamily="2" charset="2"/>
            </a:endParaRPr>
          </a:p>
          <a:p>
            <a:r>
              <a:rPr kumimoji="1" lang="en-US" altLang="ja-JP" dirty="0" smtClean="0">
                <a:sym typeface="Wingdings" pitchFamily="2" charset="2"/>
              </a:rPr>
              <a:t>FPCCD option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Pixel size: 5x5 (L1-2), 10x10(L3-6)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Readout between trains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Power consumption: ~40W (no power pulsing)</a:t>
            </a:r>
          </a:p>
          <a:p>
            <a:r>
              <a:rPr lang="en-US" altLang="ja-JP" dirty="0" smtClean="0">
                <a:sym typeface="Wingdings" pitchFamily="2" charset="2"/>
              </a:rPr>
              <a:t>DEPFET option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Experience at Belle-II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Frame readout time: 50us~100us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5-single layer of all-Si ladder option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Cooling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CO2 cooling for FPCCD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Additional material budget is small: 0.3%X</a:t>
            </a:r>
            <a:r>
              <a:rPr lang="en-US" altLang="ja-JP" baseline="-25000" dirty="0" smtClean="0">
                <a:sym typeface="Wingdings" pitchFamily="2" charset="2"/>
              </a:rPr>
              <a:t>0</a:t>
            </a:r>
            <a:r>
              <a:rPr lang="en-US" altLang="ja-JP" dirty="0" smtClean="0">
                <a:sym typeface="Wingdings" pitchFamily="2" charset="2"/>
              </a:rPr>
              <a:t> in end-plate 0.1%X</a:t>
            </a:r>
            <a:r>
              <a:rPr lang="en-US" altLang="ja-JP" baseline="-25000" dirty="0" smtClean="0">
                <a:sym typeface="Wingdings" pitchFamily="2" charset="2"/>
              </a:rPr>
              <a:t>0</a:t>
            </a:r>
            <a:r>
              <a:rPr lang="en-US" altLang="ja-JP" dirty="0" smtClean="0">
                <a:sym typeface="Wingdings" pitchFamily="2" charset="2"/>
              </a:rPr>
              <a:t> in cryostat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Air cooling for CMOS/DEPFET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722" y="2492896"/>
            <a:ext cx="3203848" cy="155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830722" y="3707440"/>
            <a:ext cx="32038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</a:rPr>
              <a:t>FPCCD real size (12x62.4mm</a:t>
            </a:r>
            <a:r>
              <a:rPr lang="en-US" altLang="ja-JP" sz="1200" baseline="30000" dirty="0" smtClean="0">
                <a:solidFill>
                  <a:schemeClr val="bg1"/>
                </a:solidFill>
              </a:rPr>
              <a:t>2</a:t>
            </a:r>
            <a:r>
              <a:rPr lang="en-US" altLang="ja-JP" sz="1200" dirty="0" smtClean="0">
                <a:solidFill>
                  <a:schemeClr val="bg1"/>
                </a:solidFill>
              </a:rPr>
              <a:t>) prototype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28184" y="6453336"/>
            <a:ext cx="1875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DEPFET all Si ladder</a:t>
            </a:r>
            <a:endParaRPr kumimoji="1" lang="ja-JP" altLang="en-US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054" y="4509120"/>
            <a:ext cx="3346063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615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Silicon tracking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6923112" cy="518457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Silicon tracking system</a:t>
            </a:r>
          </a:p>
          <a:p>
            <a:pPr lvl="1"/>
            <a:r>
              <a:rPr lang="en-US" altLang="ja-JP" dirty="0" smtClean="0"/>
              <a:t>SIT (Silicon </a:t>
            </a:r>
            <a:r>
              <a:rPr lang="en-US" altLang="ja-JP" dirty="0"/>
              <a:t>I</a:t>
            </a:r>
            <a:r>
              <a:rPr lang="en-US" altLang="ja-JP" dirty="0" smtClean="0"/>
              <a:t>nner </a:t>
            </a:r>
            <a:r>
              <a:rPr lang="en-US" altLang="ja-JP" dirty="0"/>
              <a:t>T</a:t>
            </a:r>
            <a:r>
              <a:rPr lang="en-US" altLang="ja-JP" dirty="0" smtClean="0"/>
              <a:t>racker)</a:t>
            </a:r>
          </a:p>
          <a:p>
            <a:pPr lvl="1"/>
            <a:r>
              <a:rPr kumimoji="1" lang="en-US" altLang="ja-JP" dirty="0" smtClean="0"/>
              <a:t>SET (Silicon External Tracker)</a:t>
            </a:r>
          </a:p>
          <a:p>
            <a:pPr lvl="1"/>
            <a:r>
              <a:rPr lang="en-US" altLang="ja-JP" dirty="0" smtClean="0"/>
              <a:t>ETD (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 Tracking Detector)</a:t>
            </a:r>
          </a:p>
          <a:p>
            <a:pPr lvl="1"/>
            <a:r>
              <a:rPr kumimoji="1" lang="en-US" altLang="ja-JP" dirty="0" smtClean="0"/>
              <a:t>FTD (Forward Tracking Detector)</a:t>
            </a:r>
          </a:p>
          <a:p>
            <a:r>
              <a:rPr lang="en-US" altLang="ja-JP" dirty="0" smtClean="0"/>
              <a:t>Role of Silicon tracking system</a:t>
            </a:r>
          </a:p>
          <a:p>
            <a:pPr lvl="1"/>
            <a:r>
              <a:rPr lang="en-US" altLang="ja-JP" dirty="0" smtClean="0"/>
              <a:t>Additional precise space points</a:t>
            </a:r>
          </a:p>
          <a:p>
            <a:pPr lvl="1"/>
            <a:r>
              <a:rPr lang="en-US" altLang="ja-JP" dirty="0" smtClean="0"/>
              <a:t>Improvement of forward coverage</a:t>
            </a:r>
          </a:p>
          <a:p>
            <a:pPr lvl="1"/>
            <a:r>
              <a:rPr lang="en-US" altLang="ja-JP" dirty="0" smtClean="0"/>
              <a:t>Alignment of overall tracking system</a:t>
            </a:r>
          </a:p>
          <a:p>
            <a:pPr lvl="1"/>
            <a:r>
              <a:rPr lang="en-US" altLang="ja-JP" dirty="0" smtClean="0"/>
              <a:t>Time stamping</a:t>
            </a:r>
          </a:p>
          <a:p>
            <a:r>
              <a:rPr lang="en-US" altLang="ja-JP" dirty="0" smtClean="0"/>
              <a:t>SIT/SET/ETD</a:t>
            </a:r>
          </a:p>
          <a:p>
            <a:pPr lvl="1"/>
            <a:r>
              <a:rPr lang="en-US" altLang="ja-JP" dirty="0" smtClean="0"/>
              <a:t>Two/one/one  false double-sided layers of Si strip</a:t>
            </a:r>
          </a:p>
          <a:p>
            <a:pPr lvl="1"/>
            <a:r>
              <a:rPr lang="en-US" altLang="ja-JP" dirty="0" smtClean="0"/>
              <a:t>Material budget: 0.65%X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/layer</a:t>
            </a:r>
          </a:p>
          <a:p>
            <a:pPr lvl="1"/>
            <a:r>
              <a:rPr lang="en-US" altLang="ja-JP" dirty="0" smtClean="0"/>
              <a:t>Same silicon strip tiles of 10cmx10cm with 50um pitch, 200um thick, edgeless sensors will be used</a:t>
            </a:r>
          </a:p>
          <a:p>
            <a:pPr lvl="1"/>
            <a:r>
              <a:rPr lang="en-US" altLang="ja-JP" dirty="0" smtClean="0"/>
              <a:t>Point resolution of ~7um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12776"/>
            <a:ext cx="3617700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02777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Silicon tracking system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57200" y="1600200"/>
            <a:ext cx="452472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FTD</a:t>
            </a:r>
          </a:p>
          <a:p>
            <a:pPr lvl="1"/>
            <a:r>
              <a:rPr lang="en-US" altLang="ja-JP" dirty="0"/>
              <a:t>Two pixel discs and five false double-sided strip </a:t>
            </a:r>
            <a:r>
              <a:rPr lang="en-US" altLang="ja-JP" dirty="0" smtClean="0"/>
              <a:t>disks</a:t>
            </a:r>
          </a:p>
          <a:p>
            <a:pPr lvl="1"/>
            <a:r>
              <a:rPr lang="en-US" altLang="ja-JP" dirty="0" smtClean="0"/>
              <a:t>Pixel sensor options: CMOS, FPCCD, DEPFET</a:t>
            </a:r>
          </a:p>
          <a:p>
            <a:pPr lvl="1"/>
            <a:r>
              <a:rPr lang="en-US" altLang="ja-JP" dirty="0" smtClean="0"/>
              <a:t>Power consumption: 2kW/disk </a:t>
            </a:r>
            <a:r>
              <a:rPr lang="en-US" altLang="ja-JP" dirty="0" smtClean="0">
                <a:sym typeface="Wingdings" pitchFamily="2" charset="2"/>
              </a:rPr>
              <a:t> 100W/disk by power pulsing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Supercapacitor</a:t>
            </a:r>
            <a:r>
              <a:rPr lang="en-US" altLang="ja-JP" dirty="0" smtClean="0">
                <a:sym typeface="Wingdings" pitchFamily="2" charset="2"/>
              </a:rPr>
              <a:t>-based power distribution system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Low current from outside and high pulse current on the readout electronics board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Radiation hardness and lifetime to be studied</a:t>
            </a:r>
            <a:endParaRPr lang="en-US" altLang="ja-JP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928" y="1772817"/>
            <a:ext cx="4060557" cy="2880320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56137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Plot_Extrapolation_T2K_4T_smallpad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5" y="3770558"/>
            <a:ext cx="4427985" cy="282679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TPC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600200"/>
            <a:ext cx="4752528" cy="5141168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Time Projection Chamber: The central tracker of ILD</a:t>
            </a:r>
          </a:p>
          <a:p>
            <a:r>
              <a:rPr lang="en-US" altLang="ja-JP" dirty="0" smtClean="0"/>
              <a:t>Tracks can be measured with many (~200/track) 3-dimensional r-</a:t>
            </a:r>
            <a:r>
              <a:rPr lang="en-US" altLang="ja-JP" dirty="0" smtClean="0">
                <a:latin typeface="Symbol" pitchFamily="18" charset="2"/>
              </a:rPr>
              <a:t>f</a:t>
            </a:r>
            <a:r>
              <a:rPr lang="en-US" altLang="ja-JP" dirty="0" smtClean="0"/>
              <a:t>-z space points</a:t>
            </a:r>
          </a:p>
          <a:p>
            <a:r>
              <a:rPr lang="en-US" altLang="ja-JP" dirty="0" err="1" smtClean="0">
                <a:latin typeface="Symbol" pitchFamily="18" charset="2"/>
              </a:rPr>
              <a:t>s</a:t>
            </a:r>
            <a:r>
              <a:rPr lang="en-US" altLang="ja-JP" baseline="-25000" dirty="0" err="1" smtClean="0"/>
              <a:t>r</a:t>
            </a:r>
            <a:r>
              <a:rPr lang="en-US" altLang="ja-JP" baseline="-25000" dirty="0" err="1" smtClean="0">
                <a:latin typeface="Symbol" pitchFamily="18" charset="2"/>
              </a:rPr>
              <a:t>f</a:t>
            </a:r>
            <a:r>
              <a:rPr lang="en-US" altLang="ja-JP" dirty="0" smtClean="0"/>
              <a:t>&lt;100um is expected</a:t>
            </a:r>
          </a:p>
          <a:p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dx</a:t>
            </a:r>
            <a:r>
              <a:rPr kumimoji="1" lang="en-US" altLang="ja-JP" dirty="0" smtClean="0"/>
              <a:t> information for particle identification</a:t>
            </a:r>
          </a:p>
          <a:p>
            <a:r>
              <a:rPr lang="en-US" altLang="ja-JP" dirty="0" smtClean="0"/>
              <a:t>Two main options for gas amplification: GEM or </a:t>
            </a:r>
            <a:r>
              <a:rPr lang="en-US" altLang="ja-JP" dirty="0" err="1" smtClean="0"/>
              <a:t>Micromegas</a:t>
            </a:r>
            <a:r>
              <a:rPr lang="en-US" altLang="ja-JP" dirty="0" smtClean="0"/>
              <a:t> </a:t>
            </a:r>
          </a:p>
          <a:p>
            <a:r>
              <a:rPr kumimoji="1" lang="en-US" altLang="ja-JP" dirty="0" smtClean="0"/>
              <a:t>Readout pad size ~ 1x6mm</a:t>
            </a:r>
            <a:r>
              <a:rPr kumimoji="1" lang="en-US" altLang="ja-JP" baseline="30000" dirty="0" smtClean="0"/>
              <a:t>2</a:t>
            </a:r>
            <a:r>
              <a:rPr lang="ja-JP" altLang="en-US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10</a:t>
            </a:r>
            <a:r>
              <a:rPr lang="en-US" altLang="ja-JP" baseline="30000" dirty="0" smtClean="0">
                <a:sym typeface="Wingdings" pitchFamily="2" charset="2"/>
              </a:rPr>
              <a:t>6</a:t>
            </a:r>
            <a:r>
              <a:rPr lang="en-US" altLang="ja-JP" dirty="0" smtClean="0">
                <a:sym typeface="Wingdings" pitchFamily="2" charset="2"/>
              </a:rPr>
              <a:t> pads/side</a:t>
            </a:r>
          </a:p>
          <a:p>
            <a:r>
              <a:rPr lang="en-US" altLang="ja-JP" dirty="0" smtClean="0">
                <a:sym typeface="Wingdings" pitchFamily="2" charset="2"/>
              </a:rPr>
              <a:t>Pixel readout R&amp;D as a future alternative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Material budget: 5%X</a:t>
            </a:r>
            <a:r>
              <a:rPr kumimoji="1" lang="en-US" altLang="ja-JP" baseline="-25000" dirty="0" smtClean="0">
                <a:sym typeface="Wingdings" pitchFamily="2" charset="2"/>
              </a:rPr>
              <a:t>0</a:t>
            </a:r>
            <a:r>
              <a:rPr kumimoji="1" lang="en-US" altLang="ja-JP" dirty="0" smtClean="0">
                <a:sym typeface="Wingdings" pitchFamily="2" charset="2"/>
              </a:rPr>
              <a:t> in barrel region and &lt;25%X</a:t>
            </a:r>
            <a:r>
              <a:rPr kumimoji="1" lang="en-US" altLang="ja-JP" baseline="-25000" dirty="0" smtClean="0">
                <a:sym typeface="Wingdings" pitchFamily="2" charset="2"/>
              </a:rPr>
              <a:t>0</a:t>
            </a:r>
            <a:r>
              <a:rPr kumimoji="1" lang="en-US" altLang="ja-JP" dirty="0" smtClean="0">
                <a:sym typeface="Wingdings" pitchFamily="2" charset="2"/>
              </a:rPr>
              <a:t> in endplate region</a:t>
            </a:r>
          </a:p>
          <a:p>
            <a:r>
              <a:rPr lang="en-US" altLang="ja-JP" dirty="0" smtClean="0">
                <a:sym typeface="Wingdings" pitchFamily="2" charset="2"/>
              </a:rPr>
              <a:t>Cooling by 2-phase CO2</a:t>
            </a:r>
            <a:endParaRPr kumimoji="1" lang="en-US" altLang="ja-JP" dirty="0" smtClean="0"/>
          </a:p>
        </p:txBody>
      </p:sp>
      <p:pic>
        <p:nvPicPr>
          <p:cNvPr id="5" name="図 4" descr="ILD_TP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4652" y="1484784"/>
            <a:ext cx="3049154" cy="2304256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4709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ECAL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Sampling calorimeter of tungsten absorber / Si or </a:t>
            </a:r>
            <a:r>
              <a:rPr lang="en-US" altLang="ja-JP" dirty="0" err="1" smtClean="0"/>
              <a:t>s</a:t>
            </a:r>
            <a:r>
              <a:rPr kumimoji="1" lang="en-US" altLang="ja-JP" dirty="0" err="1" smtClean="0"/>
              <a:t>cintillator</a:t>
            </a:r>
            <a:r>
              <a:rPr kumimoji="1" lang="en-US" altLang="ja-JP" dirty="0" smtClean="0"/>
              <a:t>-strip sensitive layer sandwich</a:t>
            </a:r>
          </a:p>
          <a:p>
            <a:r>
              <a:rPr lang="en-US" altLang="ja-JP" dirty="0" smtClean="0"/>
              <a:t>30 layers / 24X</a:t>
            </a:r>
            <a:r>
              <a:rPr lang="en-US" altLang="ja-JP" baseline="-25000" dirty="0" smtClean="0"/>
              <a:t>0</a:t>
            </a:r>
            <a:endParaRPr kumimoji="1" lang="en-US" altLang="ja-JP" baseline="-25000" dirty="0" smtClean="0"/>
          </a:p>
          <a:p>
            <a:r>
              <a:rPr lang="en-US" altLang="ja-JP" dirty="0" smtClean="0"/>
              <a:t>Si sensor: 5x5mm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pixel size</a:t>
            </a:r>
          </a:p>
          <a:p>
            <a:r>
              <a:rPr kumimoji="1" lang="en-US" altLang="ja-JP" dirty="0" err="1" smtClean="0"/>
              <a:t>Scintillator</a:t>
            </a:r>
            <a:r>
              <a:rPr kumimoji="1" lang="en-US" altLang="ja-JP" dirty="0" smtClean="0"/>
              <a:t> strip: 5x45mm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, read out by MPPC</a:t>
            </a:r>
          </a:p>
          <a:p>
            <a:r>
              <a:rPr lang="en-US" altLang="ja-JP" dirty="0" smtClean="0"/>
              <a:t>Leak-less water cooling </a:t>
            </a:r>
            <a:r>
              <a:rPr lang="en-US" altLang="ja-JP" dirty="0" smtClean="0">
                <a:sym typeface="Wingdings" pitchFamily="2" charset="2"/>
              </a:rPr>
              <a:t> Other methods are also investigated </a:t>
            </a:r>
            <a:endParaRPr kumimoji="1" lang="ja-JP" altLang="en-US" dirty="0"/>
          </a:p>
        </p:txBody>
      </p:sp>
      <p:pic>
        <p:nvPicPr>
          <p:cNvPr id="4" name="図 3" descr="ECal_inser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412775"/>
            <a:ext cx="3565027" cy="2540081"/>
          </a:xfrm>
          <a:prstGeom prst="rect">
            <a:avLst/>
          </a:prstGeom>
        </p:spPr>
      </p:pic>
      <p:pic>
        <p:nvPicPr>
          <p:cNvPr id="5" name="図 4" descr="slab_cro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4766" y="4293096"/>
            <a:ext cx="2666328" cy="201622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6068" y="4365104"/>
            <a:ext cx="202793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6808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ECAL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3528" y="1600200"/>
            <a:ext cx="4752528" cy="452596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Detector optimization</a:t>
            </a:r>
          </a:p>
          <a:p>
            <a:pPr lvl="1"/>
            <a:r>
              <a:rPr lang="en-US" altLang="ja-JP" dirty="0" smtClean="0"/>
              <a:t>Si sensor is one of the cost drivers of ILD</a:t>
            </a:r>
          </a:p>
          <a:p>
            <a:pPr lvl="1"/>
            <a:r>
              <a:rPr lang="en-US" altLang="ja-JP" dirty="0" smtClean="0"/>
              <a:t>How to reduce the cost</a:t>
            </a:r>
          </a:p>
          <a:p>
            <a:pPr lvl="2"/>
            <a:r>
              <a:rPr kumimoji="1" lang="en-US" altLang="ja-JP" dirty="0" smtClean="0"/>
              <a:t>Reduce inner radius ?</a:t>
            </a:r>
          </a:p>
          <a:p>
            <a:pPr lvl="2"/>
            <a:r>
              <a:rPr lang="en-US" altLang="ja-JP" dirty="0" smtClean="0"/>
              <a:t>Reduce number of layers ?</a:t>
            </a:r>
          </a:p>
          <a:p>
            <a:pPr lvl="2"/>
            <a:r>
              <a:rPr kumimoji="1" lang="en-US" altLang="ja-JP" dirty="0" smtClean="0"/>
              <a:t>Si-</a:t>
            </a:r>
            <a:r>
              <a:rPr kumimoji="1" lang="en-US" altLang="ja-JP" dirty="0" err="1" smtClean="0"/>
              <a:t>Scintillator</a:t>
            </a:r>
            <a:r>
              <a:rPr kumimoji="1" lang="en-US" altLang="ja-JP" dirty="0" smtClean="0"/>
              <a:t> hybrid </a:t>
            </a:r>
            <a:r>
              <a:rPr kumimoji="1" lang="en-US" altLang="ja-JP" dirty="0" smtClean="0">
                <a:sym typeface="Wingdings" pitchFamily="2" charset="2"/>
              </a:rPr>
              <a:t>Performance is not degraded up to 50%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268760"/>
            <a:ext cx="289065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05063"/>
            <a:ext cx="2808312" cy="265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5868144" y="5733256"/>
            <a:ext cx="20072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Number of layers is different</a:t>
            </a:r>
          </a:p>
          <a:p>
            <a:r>
              <a:rPr lang="en-US" altLang="ja-JP" sz="1100" dirty="0" smtClean="0"/>
              <a:t>from the default configuration</a:t>
            </a:r>
            <a:endParaRPr kumimoji="1" lang="ja-JP" altLang="en-US" sz="11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24128" y="4653136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250 </a:t>
            </a:r>
            <a:r>
              <a:rPr kumimoji="1" lang="en-US" altLang="ja-JP" sz="1200" dirty="0" err="1" smtClean="0"/>
              <a:t>GeV</a:t>
            </a:r>
            <a:r>
              <a:rPr kumimoji="1" lang="en-US" altLang="ja-JP" sz="1200" dirty="0" smtClean="0"/>
              <a:t> jet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HCAL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5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Sampling calorimeter with steel absorber (</a:t>
            </a:r>
            <a:r>
              <a:rPr lang="en-US" altLang="ja-JP" dirty="0" smtClean="0"/>
              <a:t>48 layers, 6</a:t>
            </a:r>
            <a:r>
              <a:rPr lang="en-US" altLang="ja-JP" dirty="0" smtClean="0">
                <a:latin typeface="Symbol" pitchFamily="18" charset="2"/>
              </a:rPr>
              <a:t>l</a:t>
            </a:r>
            <a:r>
              <a:rPr lang="en-US" altLang="ja-JP" baseline="-25000" dirty="0" smtClean="0"/>
              <a:t>I</a:t>
            </a:r>
            <a:r>
              <a:rPr lang="ja-JP" altLang="en-US" baseline="-25000" dirty="0" smtClean="0"/>
              <a:t> 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r>
              <a:rPr lang="en-US" altLang="ja-JP" dirty="0" smtClean="0"/>
              <a:t>Two options for the active layer</a:t>
            </a:r>
          </a:p>
          <a:p>
            <a:pPr lvl="1"/>
            <a:r>
              <a:rPr kumimoji="1" lang="en-US" altLang="ja-JP" dirty="0" err="1" smtClean="0"/>
              <a:t>Scintillator</a:t>
            </a:r>
            <a:r>
              <a:rPr kumimoji="1" lang="en-US" altLang="ja-JP" dirty="0" smtClean="0"/>
              <a:t> tiles with analog readout </a:t>
            </a:r>
            <a:r>
              <a:rPr kumimoji="1" lang="en-US" altLang="ja-JP" dirty="0" smtClean="0">
                <a:sym typeface="Wingdings" pitchFamily="2" charset="2"/>
              </a:rPr>
              <a:t> AHCAL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Glass RPC with semi digital (2-bits) readout  SDHCAL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Different mechanical structure is proposed by the two groups</a:t>
            </a:r>
            <a:endParaRPr kumimoji="1" lang="ja-JP" altLang="en-US" dirty="0"/>
          </a:p>
        </p:txBody>
      </p:sp>
      <p:pic>
        <p:nvPicPr>
          <p:cNvPr id="5" name="図 4" descr="SDHCAL_segm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822963"/>
            <a:ext cx="2757114" cy="2000103"/>
          </a:xfrm>
          <a:prstGeom prst="rect">
            <a:avLst/>
          </a:prstGeom>
        </p:spPr>
      </p:pic>
      <p:pic>
        <p:nvPicPr>
          <p:cNvPr id="6" name="図 5" descr="AHCALmodu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933056"/>
            <a:ext cx="4264545" cy="215838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835696" y="6237312"/>
            <a:ext cx="1766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AHCAL module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56176" y="6237312"/>
            <a:ext cx="1932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SDHCAL module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2775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429000"/>
            <a:ext cx="3450878" cy="296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AHCAL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3x3cm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segmentation of 3mm thick </a:t>
            </a:r>
            <a:r>
              <a:rPr kumimoji="1" lang="en-US" altLang="ja-JP" dirty="0" err="1" smtClean="0"/>
              <a:t>scintillator</a:t>
            </a:r>
            <a:r>
              <a:rPr kumimoji="1" lang="en-US" altLang="ja-JP" dirty="0" smtClean="0"/>
              <a:t> read out by </a:t>
            </a:r>
            <a:r>
              <a:rPr kumimoji="1" lang="en-US" altLang="ja-JP" dirty="0" err="1" smtClean="0"/>
              <a:t>SiPM</a:t>
            </a:r>
            <a:r>
              <a:rPr kumimoji="1" lang="en-US" altLang="ja-JP" dirty="0" smtClean="0"/>
              <a:t> through wavelength shifting fiber (Elimination of WLS under study)</a:t>
            </a:r>
          </a:p>
          <a:p>
            <a:r>
              <a:rPr lang="en-US" altLang="ja-JP" dirty="0" smtClean="0"/>
              <a:t>Software compensation (e/</a:t>
            </a:r>
            <a:r>
              <a:rPr lang="en-US" altLang="ja-JP" dirty="0" smtClean="0">
                <a:latin typeface="Symbol" pitchFamily="18" charset="2"/>
              </a:rPr>
              <a:t>p</a:t>
            </a:r>
            <a:r>
              <a:rPr lang="en-US" altLang="ja-JP" dirty="0" smtClean="0"/>
              <a:t> ~1.2) technique was shown to work well through beam tests: 58%/E</a:t>
            </a:r>
            <a:r>
              <a:rPr lang="en-US" altLang="ja-JP" baseline="30000" dirty="0" smtClean="0"/>
              <a:t>1/2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 45%/E</a:t>
            </a:r>
            <a:r>
              <a:rPr lang="en-US" altLang="ja-JP" baseline="30000" dirty="0" smtClean="0">
                <a:sym typeface="Wingdings" pitchFamily="2" charset="2"/>
              </a:rPr>
              <a:t>1/2</a:t>
            </a:r>
          </a:p>
          <a:p>
            <a:r>
              <a:rPr lang="en-US" altLang="ja-JP" dirty="0" smtClean="0">
                <a:sym typeface="Wingdings" pitchFamily="2" charset="2"/>
              </a:rPr>
              <a:t>Test beam results are also used for evaluation of GEANT4 physics list</a:t>
            </a:r>
            <a:endParaRPr kumimoji="1" lang="en-US" altLang="ja-JP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700808"/>
            <a:ext cx="2952577" cy="173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6376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00808"/>
            <a:ext cx="4253483" cy="1685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SDHCAL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600201"/>
            <a:ext cx="4680520" cy="2548879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Active layer: GRPC with 1.2mm gap with 1x1cm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signal pick-up pads</a:t>
            </a:r>
          </a:p>
          <a:p>
            <a:r>
              <a:rPr lang="en-US" altLang="ja-JP" dirty="0" smtClean="0"/>
              <a:t>Demonstrated to work with power-pulsing in 3T B-field</a:t>
            </a:r>
          </a:p>
          <a:p>
            <a:r>
              <a:rPr kumimoji="1" lang="en-US" altLang="ja-JP" dirty="0" smtClean="0"/>
              <a:t>Test beam at CERN PS and SPS</a:t>
            </a:r>
          </a:p>
          <a:p>
            <a:pPr lvl="1"/>
            <a:r>
              <a:rPr lang="en-US" altLang="ja-JP" dirty="0" smtClean="0"/>
              <a:t>Still better resolution is expected using more detailed analyses</a:t>
            </a:r>
            <a:endParaRPr kumimoji="1" lang="ja-JP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429000"/>
            <a:ext cx="3107931" cy="307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77072"/>
            <a:ext cx="3312368" cy="269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Forward calorimeters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5122912" cy="3412975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err="1" smtClean="0"/>
              <a:t>LumiCal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Precise (&lt;10</a:t>
            </a:r>
            <a:r>
              <a:rPr kumimoji="1" lang="en-US" altLang="ja-JP" baseline="30000" dirty="0" smtClean="0"/>
              <a:t>-3</a:t>
            </a:r>
            <a:r>
              <a:rPr kumimoji="1" lang="en-US" altLang="ja-JP" dirty="0" smtClean="0"/>
              <a:t>) luminosity measurement</a:t>
            </a:r>
          </a:p>
          <a:p>
            <a:r>
              <a:rPr kumimoji="1" lang="en-US" altLang="ja-JP" dirty="0" err="1" smtClean="0"/>
              <a:t>BeamCal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Better </a:t>
            </a:r>
            <a:r>
              <a:rPr kumimoji="1" lang="en-US" altLang="ja-JP" dirty="0" err="1" smtClean="0"/>
              <a:t>hermeticity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B</a:t>
            </a:r>
            <a:r>
              <a:rPr kumimoji="1" lang="en-US" altLang="ja-JP" dirty="0" smtClean="0"/>
              <a:t>unch-by-bunch luminosity and other beam parameter measurements (~10%)</a:t>
            </a:r>
          </a:p>
          <a:p>
            <a:r>
              <a:rPr kumimoji="1" lang="en-US" altLang="ja-JP" dirty="0" smtClean="0"/>
              <a:t>LHCAL</a:t>
            </a:r>
          </a:p>
          <a:p>
            <a:pPr lvl="1"/>
            <a:r>
              <a:rPr kumimoji="1" lang="en-US" altLang="ja-JP" dirty="0" smtClean="0"/>
              <a:t>Better </a:t>
            </a:r>
            <a:r>
              <a:rPr kumimoji="1" lang="en-US" altLang="ja-JP" dirty="0" err="1" smtClean="0"/>
              <a:t>hermeticity</a:t>
            </a:r>
            <a:r>
              <a:rPr kumimoji="1" lang="en-US" altLang="ja-JP" dirty="0" smtClean="0"/>
              <a:t> for hadrons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611560" y="5013176"/>
          <a:ext cx="518457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717"/>
                <a:gridCol w="2289944"/>
                <a:gridCol w="157791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Technology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Coverage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LumiCal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W-Si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 – 77 </a:t>
                      </a:r>
                      <a:r>
                        <a:rPr kumimoji="1" lang="en-US" altLang="ja-JP" dirty="0" err="1" smtClean="0"/>
                        <a:t>mrad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LHCAL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W-Si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BeamCal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</a:t>
                      </a:r>
                      <a:r>
                        <a:rPr kumimoji="1" lang="en-US" altLang="ja-JP" dirty="0" err="1" smtClean="0"/>
                        <a:t>GaAs</a:t>
                      </a:r>
                      <a:r>
                        <a:rPr kumimoji="1" lang="en-US" altLang="ja-JP" dirty="0" smtClean="0"/>
                        <a:t> /</a:t>
                      </a:r>
                      <a:r>
                        <a:rPr kumimoji="1" lang="en-US" altLang="ja-JP" baseline="0" dirty="0" smtClean="0"/>
                        <a:t> Diamond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 – 40 </a:t>
                      </a:r>
                      <a:r>
                        <a:rPr kumimoji="1" lang="en-US" altLang="ja-JP" dirty="0" err="1" smtClean="0"/>
                        <a:t>mrad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図 4" descr="forward_region_ne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772816"/>
            <a:ext cx="3470627" cy="2570835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16377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</a:p>
          <a:p>
            <a:r>
              <a:rPr lang="en-US" altLang="ja-JP" dirty="0" smtClean="0"/>
              <a:t>Sub-systems</a:t>
            </a:r>
          </a:p>
          <a:p>
            <a:r>
              <a:rPr kumimoji="1" lang="en-US" altLang="ja-JP" dirty="0" smtClean="0"/>
              <a:t>ILD system</a:t>
            </a:r>
          </a:p>
          <a:p>
            <a:r>
              <a:rPr lang="en-US" altLang="ja-JP" dirty="0" smtClean="0"/>
              <a:t>ILD performance</a:t>
            </a:r>
          </a:p>
          <a:p>
            <a:r>
              <a:rPr kumimoji="1" lang="en-US" altLang="ja-JP" dirty="0" smtClean="0"/>
              <a:t>Cost</a:t>
            </a:r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5721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D_barel_endc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3870" y="1628800"/>
            <a:ext cx="3980130" cy="282835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5122912" cy="290892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Active layers (14 for barrel, 12 for 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)</a:t>
            </a:r>
            <a:r>
              <a:rPr kumimoji="1" lang="en-US" altLang="ja-JP" dirty="0" smtClean="0"/>
              <a:t> interleaved with iron slabs of return yoke</a:t>
            </a:r>
          </a:p>
          <a:p>
            <a:r>
              <a:rPr lang="en-US" altLang="ja-JP" dirty="0" smtClean="0"/>
              <a:t>Baseline design adopts </a:t>
            </a:r>
            <a:r>
              <a:rPr lang="en-US" altLang="ja-JP" dirty="0" err="1" smtClean="0"/>
              <a:t>scintillator</a:t>
            </a:r>
            <a:r>
              <a:rPr lang="en-US" altLang="ja-JP" dirty="0" smtClean="0"/>
              <a:t> strips + WLS fiber + </a:t>
            </a:r>
            <a:r>
              <a:rPr lang="en-US" altLang="ja-JP" dirty="0" err="1" smtClean="0"/>
              <a:t>SiPM</a:t>
            </a:r>
            <a:r>
              <a:rPr lang="en-US" altLang="ja-JP" dirty="0" smtClean="0"/>
              <a:t> readout as the active layer</a:t>
            </a:r>
          </a:p>
          <a:p>
            <a:r>
              <a:rPr lang="en-US" altLang="ja-JP" dirty="0" smtClean="0"/>
              <a:t>RPC is considered as an alternative</a:t>
            </a:r>
          </a:p>
          <a:p>
            <a:r>
              <a:rPr lang="en-US" altLang="ja-JP" dirty="0" smtClean="0"/>
              <a:t>Used for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identification and</a:t>
            </a:r>
            <a:r>
              <a:rPr kumimoji="1" lang="en-US" altLang="ja-JP" dirty="0" smtClean="0"/>
              <a:t> as a tail catcher of the HCAL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397649"/>
            <a:ext cx="2554040" cy="246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365104"/>
            <a:ext cx="2585665" cy="228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0782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Coil and yoke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5698976" cy="4781127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B field: Nominal 3.5T, maximum 4T</a:t>
            </a:r>
          </a:p>
          <a:p>
            <a:r>
              <a:rPr lang="en-US" altLang="ja-JP" dirty="0" smtClean="0"/>
              <a:t>Anti-DID in the same cryostat</a:t>
            </a:r>
          </a:p>
          <a:p>
            <a:r>
              <a:rPr kumimoji="1" lang="en-US" altLang="ja-JP" dirty="0" smtClean="0"/>
              <a:t>Self shielding in terms of radiation protection</a:t>
            </a:r>
          </a:p>
          <a:p>
            <a:r>
              <a:rPr lang="en-US" altLang="ja-JP" dirty="0" smtClean="0"/>
              <a:t>Leakage field &lt; 50G at 15m from IP</a:t>
            </a:r>
            <a:endParaRPr kumimoji="1" lang="en-US" altLang="ja-JP" dirty="0" smtClean="0"/>
          </a:p>
          <a:p>
            <a:r>
              <a:rPr lang="en-US" altLang="ja-JP" dirty="0" smtClean="0"/>
              <a:t>Magnet design</a:t>
            </a:r>
          </a:p>
          <a:p>
            <a:pPr lvl="1"/>
            <a:r>
              <a:rPr kumimoji="1" lang="en-US" altLang="ja-JP" dirty="0" smtClean="0"/>
              <a:t>Similar to CMS: 3 barrel rings + 2 </a:t>
            </a:r>
            <a:r>
              <a:rPr kumimoji="1" lang="en-US" altLang="ja-JP" dirty="0" err="1" smtClean="0"/>
              <a:t>endcaps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Cryostat size: </a:t>
            </a:r>
            <a:r>
              <a:rPr lang="en-US" altLang="ja-JP" dirty="0" smtClean="0">
                <a:latin typeface="Symbol" pitchFamily="18" charset="2"/>
              </a:rPr>
              <a:t>f</a:t>
            </a:r>
            <a:r>
              <a:rPr lang="en-US" altLang="ja-JP" dirty="0" smtClean="0"/>
              <a:t>=8.8m, L=7.8m</a:t>
            </a:r>
          </a:p>
          <a:p>
            <a:pPr lvl="1"/>
            <a:r>
              <a:rPr kumimoji="1" lang="en-US" altLang="ja-JP" dirty="0" smtClean="0"/>
              <a:t>Coil is divided into 3 modules in z</a:t>
            </a:r>
          </a:p>
          <a:p>
            <a:pPr lvl="1"/>
            <a:r>
              <a:rPr lang="en-US" altLang="ja-JP" dirty="0" smtClean="0"/>
              <a:t>Cold mass = 168t</a:t>
            </a:r>
          </a:p>
          <a:p>
            <a:pPr lvl="1"/>
            <a:r>
              <a:rPr kumimoji="1" lang="en-US" altLang="ja-JP" dirty="0" smtClean="0"/>
              <a:t>Total weight = 13400t</a:t>
            </a:r>
          </a:p>
          <a:p>
            <a:pPr lvl="1"/>
            <a:r>
              <a:rPr lang="en-US" altLang="ja-JP" dirty="0" smtClean="0"/>
              <a:t>Stored energy ~2.3GJ</a:t>
            </a:r>
          </a:p>
          <a:p>
            <a:r>
              <a:rPr lang="en-US" altLang="ja-JP" dirty="0" smtClean="0"/>
              <a:t>Yoke design</a:t>
            </a:r>
          </a:p>
          <a:p>
            <a:pPr lvl="1"/>
            <a:r>
              <a:rPr lang="en-US" altLang="ja-JP" dirty="0" smtClean="0"/>
              <a:t>Each barrel ring consists of 12 trapezoidal blocks of ~190t: </a:t>
            </a:r>
            <a:r>
              <a:rPr lang="en-US" altLang="ja-JP" dirty="0" smtClean="0">
                <a:sym typeface="Wingdings" pitchFamily="2" charset="2"/>
              </a:rPr>
              <a:t>2300t for a ring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yoke consists of 12 sectors: total weight~3250t/side</a:t>
            </a:r>
          </a:p>
          <a:p>
            <a:pPr lvl="1"/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5528" y="4293096"/>
            <a:ext cx="2551076" cy="229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707666"/>
            <a:ext cx="2232248" cy="244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8915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ILD system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62301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inner_suppo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4334656"/>
            <a:ext cx="3905749" cy="232857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integration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600200"/>
            <a:ext cx="5328592" cy="5141168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 smtClean="0"/>
              <a:t>Yoke and magnet</a:t>
            </a:r>
          </a:p>
          <a:p>
            <a:pPr lvl="1"/>
            <a:r>
              <a:rPr lang="en-US" altLang="ja-JP" dirty="0" smtClean="0"/>
              <a:t>Solenoid cryostat, which supports all of the central detectors, is supported from central barrel yoke ring</a:t>
            </a:r>
          </a:p>
          <a:p>
            <a:pPr lvl="1"/>
            <a:r>
              <a:rPr kumimoji="1" lang="en-US" altLang="ja-JP" dirty="0" smtClean="0"/>
              <a:t>Maximum deformation of the cryostat &lt;2.5mm</a:t>
            </a:r>
          </a:p>
          <a:p>
            <a:r>
              <a:rPr lang="en-US" altLang="ja-JP" dirty="0" smtClean="0"/>
              <a:t>Barrel HCAL (~600t) is supported by 2 rails inside the cryostat</a:t>
            </a:r>
          </a:p>
          <a:p>
            <a:r>
              <a:rPr kumimoji="1" lang="en-US" altLang="ja-JP" dirty="0" smtClean="0"/>
              <a:t>Barrel ECAL modules are supported by rails attached to </a:t>
            </a:r>
            <a:r>
              <a:rPr lang="en-US" altLang="ja-JP" dirty="0" smtClean="0"/>
              <a:t>barrel HCAL</a:t>
            </a:r>
          </a:p>
          <a:p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calorimeters are supported from the </a:t>
            </a:r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yoke</a:t>
            </a:r>
          </a:p>
          <a:p>
            <a:r>
              <a:rPr lang="en-US" altLang="ja-JP" dirty="0" smtClean="0"/>
              <a:t>TPC is supported from the cryostat </a:t>
            </a:r>
          </a:p>
          <a:p>
            <a:r>
              <a:rPr kumimoji="1" lang="en-US" altLang="ja-JP" dirty="0" smtClean="0"/>
              <a:t>Inner trackers (SIT, FTD, VTX) are housed in a inner support structure (ISS), and the ISS is supported from TPC  end-plate</a:t>
            </a:r>
          </a:p>
          <a:p>
            <a:r>
              <a:rPr lang="en-US" altLang="ja-JP" dirty="0" smtClean="0"/>
              <a:t>Forward detectors (</a:t>
            </a:r>
            <a:r>
              <a:rPr lang="en-US" altLang="ja-JP" dirty="0" err="1" smtClean="0"/>
              <a:t>LumiCal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BeamCal</a:t>
            </a:r>
            <a:r>
              <a:rPr lang="en-US" altLang="ja-JP" dirty="0" smtClean="0"/>
              <a:t>, LHCA) are supported together with QD0 from a support tube extended from the external pillar</a:t>
            </a:r>
            <a:endParaRPr kumimoji="1" lang="ja-JP" altLang="en-US" dirty="0"/>
          </a:p>
        </p:txBody>
      </p:sp>
      <p:pic>
        <p:nvPicPr>
          <p:cNvPr id="5" name="図 4" descr="ECal_inser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844824"/>
            <a:ext cx="3059706" cy="2180040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45548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Detector integration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8363272" cy="247687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Detector assembly: site-dependent</a:t>
            </a:r>
          </a:p>
          <a:p>
            <a:pPr lvl="1"/>
            <a:r>
              <a:rPr kumimoji="1" lang="en-US" altLang="ja-JP" dirty="0" smtClean="0"/>
              <a:t>Non-mountain site: CMS style</a:t>
            </a:r>
          </a:p>
          <a:p>
            <a:pPr lvl="2"/>
            <a:r>
              <a:rPr lang="en-US" altLang="ja-JP" dirty="0" smtClean="0"/>
              <a:t>Pre-assembled and tested on surface</a:t>
            </a:r>
          </a:p>
          <a:p>
            <a:pPr lvl="2"/>
            <a:r>
              <a:rPr kumimoji="1" lang="en-US" altLang="ja-JP" dirty="0" smtClean="0"/>
              <a:t>Large pieces (3 barrel rings + 2 </a:t>
            </a:r>
            <a:r>
              <a:rPr kumimoji="1" lang="en-US" altLang="ja-JP" dirty="0" err="1" smtClean="0"/>
              <a:t>endcaps</a:t>
            </a:r>
            <a:r>
              <a:rPr kumimoji="1" lang="en-US" altLang="ja-JP" dirty="0" smtClean="0"/>
              <a:t>) are lowered through vertical shaft</a:t>
            </a:r>
          </a:p>
          <a:p>
            <a:pPr lvl="2"/>
            <a:r>
              <a:rPr lang="en-US" altLang="ja-JP" dirty="0" smtClean="0"/>
              <a:t>3500t crane for the vertical shaft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Mountain site: Access through horizontal tunnel</a:t>
            </a:r>
          </a:p>
          <a:p>
            <a:pPr lvl="2"/>
            <a:r>
              <a:rPr kumimoji="1" lang="en-US" altLang="ja-JP" dirty="0" smtClean="0"/>
              <a:t>Yoke rings are assembled underground</a:t>
            </a:r>
          </a:p>
          <a:p>
            <a:pPr lvl="2"/>
            <a:r>
              <a:rPr lang="en-US" altLang="ja-JP" dirty="0" smtClean="0"/>
              <a:t>250t crane(/detector) in the underground experimental hall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half" idx="2"/>
          </p:nvPr>
        </p:nvSpPr>
        <p:spPr>
          <a:xfrm>
            <a:off x="323528" y="3933056"/>
            <a:ext cx="5400600" cy="2736304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Detector service path</a:t>
            </a:r>
          </a:p>
          <a:p>
            <a:pPr lvl="1"/>
            <a:r>
              <a:rPr lang="en-US" altLang="ja-JP" dirty="0" smtClean="0"/>
              <a:t>Detector services (cables and tubes) are considered seriously for ILD</a:t>
            </a:r>
          </a:p>
          <a:p>
            <a:pPr lvl="1"/>
            <a:r>
              <a:rPr lang="en-US" altLang="ja-JP" dirty="0" smtClean="0"/>
              <a:t>Barrel detectors</a:t>
            </a:r>
          </a:p>
          <a:p>
            <a:pPr lvl="2"/>
            <a:r>
              <a:rPr lang="en-US" altLang="ja-JP" dirty="0" smtClean="0"/>
              <a:t>services go through gap of central yoke rings</a:t>
            </a:r>
          </a:p>
          <a:p>
            <a:pPr lvl="1"/>
            <a:r>
              <a:rPr lang="en-US" altLang="ja-JP" dirty="0" err="1" smtClean="0"/>
              <a:t>Endcap</a:t>
            </a:r>
            <a:r>
              <a:rPr lang="en-US" altLang="ja-JP" dirty="0" smtClean="0"/>
              <a:t> detectors</a:t>
            </a:r>
          </a:p>
          <a:p>
            <a:pPr lvl="2"/>
            <a:r>
              <a:rPr lang="en-US" altLang="ja-JP" dirty="0" smtClean="0"/>
              <a:t>gap between  </a:t>
            </a:r>
            <a:r>
              <a:rPr lang="en-US" altLang="ja-JP" dirty="0" err="1" smtClean="0"/>
              <a:t>endcap</a:t>
            </a:r>
            <a:r>
              <a:rPr lang="en-US" altLang="ja-JP" dirty="0" smtClean="0"/>
              <a:t> yoke and barrel yoke</a:t>
            </a:r>
          </a:p>
          <a:p>
            <a:pPr lvl="1"/>
            <a:r>
              <a:rPr lang="en-US" altLang="ja-JP" dirty="0" smtClean="0"/>
              <a:t>Forward detectors</a:t>
            </a:r>
          </a:p>
          <a:p>
            <a:pPr lvl="2"/>
            <a:r>
              <a:rPr lang="en-US" altLang="ja-JP" dirty="0" smtClean="0"/>
              <a:t>along the QD0 support structure</a:t>
            </a:r>
          </a:p>
          <a:p>
            <a:pPr lvl="1"/>
            <a:endParaRPr lang="ja-JP" altLang="en-US" dirty="0" smtClean="0"/>
          </a:p>
          <a:p>
            <a:endParaRPr kumimoji="1" lang="ja-JP" altLang="en-US" dirty="0"/>
          </a:p>
        </p:txBody>
      </p:sp>
      <p:pic>
        <p:nvPicPr>
          <p:cNvPr id="4" name="図 3" descr="cable_way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05064"/>
            <a:ext cx="3491880" cy="2609721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293096"/>
            <a:ext cx="4139952" cy="248986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Calibration/alignment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2908919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Alignment procedure</a:t>
            </a:r>
          </a:p>
          <a:p>
            <a:pPr lvl="1"/>
            <a:r>
              <a:rPr lang="en-US" altLang="ja-JP" dirty="0" smtClean="0"/>
              <a:t>Accurate positioning during construction of sub-detectors by coordinate measuring machine</a:t>
            </a:r>
          </a:p>
          <a:p>
            <a:pPr lvl="1"/>
            <a:r>
              <a:rPr kumimoji="1" lang="en-US" altLang="ja-JP" dirty="0" smtClean="0"/>
              <a:t>Alignment at the installation phase by standard survey techniqu</a:t>
            </a:r>
            <a:r>
              <a:rPr lang="en-US" altLang="ja-JP" dirty="0" smtClean="0"/>
              <a:t>e</a:t>
            </a:r>
          </a:p>
          <a:p>
            <a:pPr lvl="1"/>
            <a:r>
              <a:rPr kumimoji="1" lang="en-US" altLang="ja-JP" dirty="0" smtClean="0"/>
              <a:t>Hardware alignment system during operation</a:t>
            </a:r>
          </a:p>
          <a:p>
            <a:pPr lvl="1"/>
            <a:r>
              <a:rPr lang="en-US" altLang="ja-JP" dirty="0" smtClean="0"/>
              <a:t>Ultimate micro-meter order alignment by “track-based alignment”</a:t>
            </a:r>
          </a:p>
          <a:p>
            <a:r>
              <a:rPr kumimoji="1" lang="en-US" altLang="ja-JP" dirty="0" smtClean="0"/>
              <a:t>Alignment techniques under R&amp;D</a:t>
            </a:r>
          </a:p>
          <a:p>
            <a:pPr lvl="1"/>
            <a:r>
              <a:rPr lang="en-US" altLang="ja-JP" dirty="0" smtClean="0"/>
              <a:t>IR laser alignment for Si strip detectors</a:t>
            </a:r>
          </a:p>
          <a:p>
            <a:pPr lvl="1"/>
            <a:r>
              <a:rPr kumimoji="1" lang="en-US" altLang="ja-JP" dirty="0" smtClean="0"/>
              <a:t>Fiber Bragg Grating (FBG) sensors for mechanical structure alignment </a:t>
            </a:r>
            <a:r>
              <a:rPr kumimoji="1" lang="en-US" altLang="ja-JP" dirty="0" smtClean="0">
                <a:sym typeface="Wingdings" pitchFamily="2" charset="2"/>
              </a:rPr>
              <a:t> Smart support structure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159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Data acquisition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ILD DAQ: Trigger-less</a:t>
            </a:r>
          </a:p>
          <a:p>
            <a:r>
              <a:rPr lang="en-US" altLang="ja-JP" dirty="0" smtClean="0"/>
              <a:t>Compared to LHC, ILD DAQ is less demanding in throughput, but the number of readout channels is &gt;x10 larger </a:t>
            </a:r>
            <a:r>
              <a:rPr lang="en-US" altLang="ja-JP" dirty="0" smtClean="0">
                <a:sym typeface="Wingdings" pitchFamily="2" charset="2"/>
              </a:rPr>
              <a:t> Data suppression at detector level (digitization in front-end electronics)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Most of the data volume (99%) come from beam background</a:t>
            </a:r>
          </a:p>
          <a:p>
            <a:r>
              <a:rPr lang="en-US" altLang="ja-JP" dirty="0" smtClean="0">
                <a:sym typeface="Wingdings" pitchFamily="2" charset="2"/>
              </a:rPr>
              <a:t>Design of the DAQ system is still at the conceptual design level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511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 tools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Core tools</a:t>
            </a:r>
          </a:p>
          <a:p>
            <a:pPr lvl="1"/>
            <a:r>
              <a:rPr lang="en-US" altLang="ja-JP" dirty="0" smtClean="0"/>
              <a:t>LCIO</a:t>
            </a:r>
          </a:p>
          <a:p>
            <a:pPr lvl="2"/>
            <a:r>
              <a:rPr lang="en-US" altLang="ja-JP" dirty="0"/>
              <a:t>P</a:t>
            </a:r>
            <a:r>
              <a:rPr lang="en-US" altLang="ja-JP" dirty="0" smtClean="0"/>
              <a:t>rovides a hierarchical event data</a:t>
            </a:r>
          </a:p>
          <a:p>
            <a:pPr lvl="2"/>
            <a:r>
              <a:rPr lang="en-US" altLang="ja-JP" dirty="0" smtClean="0"/>
              <a:t>Commonly used by ILD,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, CLIC</a:t>
            </a:r>
          </a:p>
          <a:p>
            <a:pPr lvl="1"/>
            <a:r>
              <a:rPr kumimoji="1" lang="en-US" altLang="ja-JP" dirty="0" smtClean="0"/>
              <a:t>Gear: API for detector geometry</a:t>
            </a:r>
          </a:p>
          <a:p>
            <a:pPr lvl="1"/>
            <a:r>
              <a:rPr lang="en-US" altLang="ja-JP" dirty="0" err="1" smtClean="0"/>
              <a:t>Mokka</a:t>
            </a:r>
            <a:r>
              <a:rPr lang="en-US" altLang="ja-JP" dirty="0" smtClean="0"/>
              <a:t>: GEANT4 based full simulation </a:t>
            </a:r>
          </a:p>
          <a:p>
            <a:pPr lvl="1"/>
            <a:r>
              <a:rPr kumimoji="1" lang="en-US" altLang="ja-JP" dirty="0" smtClean="0"/>
              <a:t>Marlin: Framework for further processing of the simulated data</a:t>
            </a:r>
          </a:p>
          <a:p>
            <a:r>
              <a:rPr lang="en-US" altLang="ja-JP" dirty="0" smtClean="0"/>
              <a:t>Detector models in </a:t>
            </a:r>
            <a:r>
              <a:rPr lang="en-US" altLang="ja-JP" dirty="0" err="1" smtClean="0"/>
              <a:t>Mokka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Realistic model: Mechanical support structures, electronics, cables, dead materials, and cracks are also implemented</a:t>
            </a:r>
          </a:p>
          <a:p>
            <a:pPr lvl="1"/>
            <a:r>
              <a:rPr lang="en-US" altLang="ja-JP" dirty="0" smtClean="0"/>
              <a:t>Three models created</a:t>
            </a:r>
          </a:p>
          <a:p>
            <a:pPr lvl="2"/>
            <a:r>
              <a:rPr kumimoji="1" lang="en-US" altLang="ja-JP" dirty="0" smtClean="0"/>
              <a:t>ILD_o1_v05: AHCAL and </a:t>
            </a:r>
            <a:r>
              <a:rPr kumimoji="1" lang="en-US" altLang="ja-JP" dirty="0" err="1" smtClean="0"/>
              <a:t>SiECAL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ILD_o2_v05: SDHCAL and </a:t>
            </a:r>
            <a:r>
              <a:rPr lang="en-US" altLang="ja-JP" dirty="0" err="1" smtClean="0"/>
              <a:t>SiECAL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ILD_o3_v05: AHCAL and </a:t>
            </a:r>
            <a:r>
              <a:rPr kumimoji="1" lang="en-US" altLang="ja-JP" dirty="0" err="1" smtClean="0"/>
              <a:t>ScECAL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0483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Software tools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Marlin</a:t>
            </a:r>
          </a:p>
          <a:p>
            <a:pPr lvl="1"/>
            <a:r>
              <a:rPr lang="en-US" altLang="ja-JP" dirty="0" smtClean="0"/>
              <a:t>Reconstruction and analysis system</a:t>
            </a:r>
          </a:p>
          <a:p>
            <a:pPr lvl="1"/>
            <a:r>
              <a:rPr lang="en-US" altLang="ja-JP" dirty="0" smtClean="0"/>
              <a:t>Some</a:t>
            </a:r>
            <a:r>
              <a:rPr kumimoji="1" lang="en-US" altLang="ja-JP" dirty="0" smtClean="0"/>
              <a:t> new/updated packages have been developed for DBD analysis</a:t>
            </a:r>
          </a:p>
          <a:p>
            <a:pPr lvl="2"/>
            <a:r>
              <a:rPr kumimoji="1" lang="en-US" altLang="ja-JP" dirty="0" smtClean="0"/>
              <a:t>Track reconstruction: </a:t>
            </a:r>
            <a:r>
              <a:rPr kumimoji="1" lang="en-US" altLang="ja-JP" dirty="0" err="1" smtClean="0"/>
              <a:t>Kaltest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IMarlinTrK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Clupatra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FwdTracking</a:t>
            </a:r>
            <a:r>
              <a:rPr kumimoji="1" lang="en-US" altLang="ja-JP" dirty="0" smtClean="0"/>
              <a:t> – replacing old Fortran code with C++ code</a:t>
            </a:r>
          </a:p>
          <a:p>
            <a:pPr lvl="2"/>
            <a:r>
              <a:rPr lang="en-US" altLang="ja-JP" dirty="0" smtClean="0"/>
              <a:t>Particle flow: </a:t>
            </a:r>
            <a:r>
              <a:rPr lang="en-US" altLang="ja-JP" dirty="0" err="1" smtClean="0"/>
              <a:t>PandoraPFA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Secondary verte</a:t>
            </a:r>
            <a:r>
              <a:rPr lang="en-US" altLang="ja-JP" dirty="0" smtClean="0"/>
              <a:t>x tagging: </a:t>
            </a:r>
            <a:r>
              <a:rPr lang="en-US" altLang="ja-JP" dirty="0" err="1" smtClean="0"/>
              <a:t>LCFIVertex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LCFIPlus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Background overlay</a:t>
            </a:r>
          </a:p>
          <a:p>
            <a:pPr lvl="2"/>
            <a:r>
              <a:rPr kumimoji="1" lang="en-US" altLang="ja-JP" dirty="0" smtClean="0"/>
              <a:t>Pair background is not overlaid in MC study</a:t>
            </a:r>
          </a:p>
          <a:p>
            <a:pPr lvl="2"/>
            <a:r>
              <a:rPr lang="en-US" altLang="ja-JP" dirty="0" smtClean="0"/>
              <a:t>Two-photon background events are overlaid before reconstruction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7423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872356"/>
            <a:ext cx="3278560" cy="1985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MDI and experimental area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85313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Push-pull</a:t>
            </a:r>
          </a:p>
          <a:p>
            <a:pPr lvl="1"/>
            <a:r>
              <a:rPr kumimoji="1" lang="en-US" altLang="ja-JP" dirty="0" smtClean="0"/>
              <a:t>ILD (~14kt) is place on a platform (20x20x2.2m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) for push-pull operation</a:t>
            </a:r>
          </a:p>
          <a:p>
            <a:pPr lvl="1"/>
            <a:r>
              <a:rPr lang="en-US" altLang="ja-JP" dirty="0" smtClean="0"/>
              <a:t>ILD has its own moving system (air pads and grease pads) on the platform</a:t>
            </a:r>
          </a:p>
          <a:p>
            <a:pPr lvl="1"/>
            <a:r>
              <a:rPr lang="en-US" altLang="ja-JP" dirty="0" smtClean="0"/>
              <a:t>Alignment accuracy after movement should be &lt;1mm</a:t>
            </a:r>
          </a:p>
          <a:p>
            <a:r>
              <a:rPr kumimoji="1" lang="en-US" altLang="ja-JP" dirty="0" smtClean="0"/>
              <a:t>QD0</a:t>
            </a:r>
          </a:p>
          <a:p>
            <a:pPr lvl="1"/>
            <a:r>
              <a:rPr lang="en-US" altLang="ja-JP" dirty="0" smtClean="0"/>
              <a:t>QD0 is supported by a support tube which is supported from a pillar standing on the platform</a:t>
            </a:r>
          </a:p>
          <a:p>
            <a:pPr lvl="1"/>
            <a:r>
              <a:rPr lang="en-US" altLang="ja-JP" dirty="0" smtClean="0"/>
              <a:t>Vibration of QD0 has to be less than 50nm above 1Hz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632" y="1689594"/>
            <a:ext cx="2950368" cy="3424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7235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47" y="4149080"/>
            <a:ext cx="4913041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19807"/>
            <a:ext cx="3635896" cy="292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MDI and experimental area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4978896" cy="3052935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Experimental area for flat surface</a:t>
            </a:r>
          </a:p>
          <a:p>
            <a:pPr lvl="1"/>
            <a:r>
              <a:rPr lang="en-US" altLang="ja-JP" dirty="0" smtClean="0"/>
              <a:t>Z-shape experimental hall</a:t>
            </a:r>
          </a:p>
          <a:p>
            <a:pPr lvl="1"/>
            <a:r>
              <a:rPr lang="en-US" altLang="ja-JP" dirty="0" smtClean="0">
                <a:latin typeface="Symbol" pitchFamily="18" charset="2"/>
              </a:rPr>
              <a:t>f</a:t>
            </a:r>
            <a:r>
              <a:rPr lang="en-US" altLang="ja-JP" dirty="0" smtClean="0"/>
              <a:t>18m vertical shaft above IP</a:t>
            </a:r>
          </a:p>
          <a:p>
            <a:pPr lvl="1"/>
            <a:r>
              <a:rPr lang="en-US" altLang="ja-JP" dirty="0" smtClean="0">
                <a:latin typeface="Symbol" pitchFamily="18" charset="2"/>
              </a:rPr>
              <a:t>f</a:t>
            </a:r>
            <a:r>
              <a:rPr lang="en-US" altLang="ja-JP" dirty="0" smtClean="0"/>
              <a:t>10m </a:t>
            </a:r>
            <a:r>
              <a:rPr lang="en-US" altLang="ja-JP" dirty="0"/>
              <a:t>vertical </a:t>
            </a:r>
            <a:r>
              <a:rPr lang="en-US" altLang="ja-JP" dirty="0" smtClean="0"/>
              <a:t>shaft in ILD garage (</a:t>
            </a:r>
            <a:r>
              <a:rPr lang="en-US" altLang="ja-JP" dirty="0">
                <a:latin typeface="Symbol" pitchFamily="18" charset="2"/>
              </a:rPr>
              <a:t>f</a:t>
            </a:r>
            <a:r>
              <a:rPr lang="en-US" altLang="ja-JP" dirty="0" smtClean="0"/>
              <a:t>8m for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Two </a:t>
            </a:r>
            <a:r>
              <a:rPr lang="en-US" altLang="ja-JP" dirty="0">
                <a:latin typeface="Symbol" pitchFamily="18" charset="2"/>
              </a:rPr>
              <a:t>f</a:t>
            </a:r>
            <a:r>
              <a:rPr kumimoji="1" lang="en-US" altLang="ja-JP" dirty="0" smtClean="0"/>
              <a:t>5m shafts for elevator/services</a:t>
            </a:r>
          </a:p>
          <a:p>
            <a:r>
              <a:rPr lang="en-US" altLang="ja-JP" dirty="0" smtClean="0"/>
              <a:t>Experimental area for mountain site</a:t>
            </a:r>
          </a:p>
          <a:p>
            <a:pPr lvl="1"/>
            <a:r>
              <a:rPr kumimoji="1" lang="en-US" altLang="ja-JP" dirty="0" smtClean="0"/>
              <a:t>I-shape experimental hall with garage alcoves for detector maintenance</a:t>
            </a:r>
          </a:p>
          <a:p>
            <a:pPr lvl="1"/>
            <a:r>
              <a:rPr lang="en-US" altLang="ja-JP" dirty="0" smtClean="0"/>
              <a:t>Access  through horizontal tunnel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92" y="4149080"/>
            <a:ext cx="3704412" cy="2625174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8798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ILD performance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8907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ILD benchmark analysis is still on-going</a:t>
            </a:r>
          </a:p>
          <a:p>
            <a:r>
              <a:rPr lang="en-US" altLang="ja-JP" dirty="0" smtClean="0"/>
              <a:t>All the numbers may change by the end of January 2013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821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Tracking 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9552" y="1600200"/>
            <a:ext cx="5245630" cy="2329649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Detector coverage and material budget</a:t>
            </a:r>
          </a:p>
          <a:p>
            <a:pPr lvl="1"/>
            <a:r>
              <a:rPr lang="en-US" altLang="ja-JP" dirty="0" smtClean="0"/>
              <a:t>More material budget than LOI because of more realistic detector implementation</a:t>
            </a:r>
            <a:endParaRPr kumimoji="1" lang="en-US" altLang="ja-JP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37110"/>
            <a:ext cx="3184993" cy="292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3929849"/>
            <a:ext cx="3096344" cy="2888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373855"/>
            <a:ext cx="2528600" cy="243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860032" y="5374161"/>
            <a:ext cx="720080" cy="3590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LOI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09587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Tracking 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3394720" cy="1108719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Performance goal</a:t>
            </a:r>
          </a:p>
          <a:p>
            <a:pPr lvl="1"/>
            <a:r>
              <a:rPr lang="en-US" altLang="ja-JP" dirty="0">
                <a:latin typeface="Symbol" pitchFamily="18" charset="2"/>
              </a:rPr>
              <a:t>s</a:t>
            </a:r>
            <a:r>
              <a:rPr lang="en-US" altLang="ja-JP" baseline="-25000" dirty="0"/>
              <a:t>1/pT</a:t>
            </a:r>
            <a:r>
              <a:rPr lang="en-US" altLang="ja-JP" dirty="0"/>
              <a:t>~2x10</a:t>
            </a:r>
            <a:r>
              <a:rPr lang="en-US" altLang="ja-JP" baseline="30000" dirty="0"/>
              <a:t>-5</a:t>
            </a:r>
            <a:r>
              <a:rPr lang="en-US" altLang="ja-JP" dirty="0"/>
              <a:t>GeV</a:t>
            </a:r>
            <a:r>
              <a:rPr lang="en-US" altLang="ja-JP" baseline="30000" dirty="0"/>
              <a:t>-1</a:t>
            </a:r>
          </a:p>
          <a:p>
            <a:pPr lvl="1"/>
            <a:r>
              <a:rPr lang="en-US" altLang="ja-JP" dirty="0" err="1" smtClean="0">
                <a:latin typeface="Symbol" pitchFamily="18" charset="2"/>
              </a:rPr>
              <a:t>s</a:t>
            </a:r>
            <a:r>
              <a:rPr lang="en-US" altLang="ja-JP" baseline="-25000" dirty="0" err="1" smtClean="0"/>
              <a:t>r</a:t>
            </a:r>
            <a:r>
              <a:rPr lang="en-US" altLang="ja-JP" baseline="-25000" dirty="0" err="1" smtClean="0">
                <a:latin typeface="Symbol" pitchFamily="18" charset="2"/>
              </a:rPr>
              <a:t>f</a:t>
            </a:r>
            <a:r>
              <a:rPr lang="en-US" altLang="ja-JP" dirty="0" smtClean="0"/>
              <a:t>=5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⊕</a:t>
            </a:r>
            <a:r>
              <a:rPr lang="en-US" altLang="ja-JP" dirty="0" smtClean="0"/>
              <a:t>10/psin</a:t>
            </a:r>
            <a:r>
              <a:rPr lang="en-US" altLang="ja-JP" baseline="30000" dirty="0" smtClean="0"/>
              <a:t>3/2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dirty="0" smtClean="0"/>
              <a:t> </a:t>
            </a:r>
            <a:r>
              <a:rPr lang="en-US" altLang="ja-JP" dirty="0"/>
              <a:t>[um]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4" y="2564904"/>
            <a:ext cx="2283291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373" y="1412776"/>
            <a:ext cx="3168352" cy="27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698" y="4725143"/>
            <a:ext cx="2224374" cy="213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373" y="3789040"/>
            <a:ext cx="3168352" cy="2903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275856" y="4221088"/>
            <a:ext cx="1557952" cy="4664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Tracking efficiency for t </a:t>
            </a:r>
            <a:r>
              <a:rPr kumimoji="1" lang="en-US" altLang="ja-JP" sz="1200" dirty="0" err="1" smtClean="0">
                <a:solidFill>
                  <a:schemeClr val="tx1"/>
                </a:solidFill>
              </a:rPr>
              <a:t>t</a:t>
            </a:r>
            <a:r>
              <a:rPr lang="en-US" altLang="ja-JP" sz="1200" dirty="0">
                <a:solidFill>
                  <a:schemeClr val="tx1"/>
                </a:solidFill>
              </a:rPr>
              <a:t> </a:t>
            </a:r>
            <a:r>
              <a:rPr lang="en-US" altLang="ja-JP" sz="1200" dirty="0" smtClean="0">
                <a:solidFill>
                  <a:schemeClr val="tx1"/>
                </a:solidFill>
              </a:rPr>
              <a:t>events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943676" y="5589240"/>
            <a:ext cx="1557952" cy="4664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Impact parameter resolution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943676" y="2770781"/>
            <a:ext cx="1557952" cy="46643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err="1" smtClean="0">
                <a:solidFill>
                  <a:schemeClr val="tx1"/>
                </a:solidFill>
              </a:rPr>
              <a:t>Pt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 resolution for </a:t>
            </a:r>
            <a:r>
              <a:rPr kumimoji="1" lang="en-US" altLang="ja-JP" sz="1200" dirty="0" err="1" smtClean="0">
                <a:solidFill>
                  <a:schemeClr val="tx1"/>
                </a:solidFill>
              </a:rPr>
              <a:t>muon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 tracks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9357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PFA 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88839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Performance goal</a:t>
            </a:r>
          </a:p>
          <a:p>
            <a:pPr lvl="1"/>
            <a:r>
              <a:rPr lang="en-US" altLang="ja-JP" dirty="0" smtClean="0"/>
              <a:t>Jet energy resolution &lt; 3.5% for efficient separation of W, Z, and Higgs in </a:t>
            </a:r>
            <a:r>
              <a:rPr lang="en-US" altLang="ja-JP" dirty="0" err="1" smtClean="0"/>
              <a:t>hadronic</a:t>
            </a:r>
            <a:r>
              <a:rPr lang="en-US" altLang="ja-JP" dirty="0" smtClean="0"/>
              <a:t> mode</a:t>
            </a:r>
          </a:p>
          <a:p>
            <a:pPr lvl="1"/>
            <a:r>
              <a:rPr kumimoji="1" lang="en-US" altLang="ja-JP" dirty="0" err="1" smtClean="0">
                <a:latin typeface="Symbol" pitchFamily="18" charset="2"/>
              </a:rPr>
              <a:t>s</a:t>
            </a:r>
            <a:r>
              <a:rPr kumimoji="1" lang="en-US" altLang="ja-JP" baseline="-25000" dirty="0" err="1" smtClean="0"/>
              <a:t>E</a:t>
            </a:r>
            <a:r>
              <a:rPr kumimoji="1" lang="en-US" altLang="ja-JP" dirty="0" smtClean="0"/>
              <a:t>/E = </a:t>
            </a:r>
            <a:r>
              <a:rPr kumimoji="1" lang="en-US" altLang="ja-JP" dirty="0" smtClean="0">
                <a:latin typeface="Symbol" pitchFamily="18" charset="2"/>
              </a:rPr>
              <a:t>a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sqrt</a:t>
            </a:r>
            <a:r>
              <a:rPr kumimoji="1" lang="en-US" altLang="ja-JP" dirty="0" smtClean="0"/>
              <a:t>(E) is not applicable because particle density depends on </a:t>
            </a:r>
            <a:r>
              <a:rPr kumimoji="1" lang="en-US" altLang="ja-JP" dirty="0" err="1" smtClean="0"/>
              <a:t>Ejet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Jet energy resolution is slightly better than LOI due to improvement of reconstruction software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27381808"/>
              </p:ext>
            </p:extLst>
          </p:nvPr>
        </p:nvGraphicFramePr>
        <p:xfrm>
          <a:off x="1115616" y="4005064"/>
          <a:ext cx="288032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Jet energy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E</a:t>
                      </a:r>
                      <a:r>
                        <a:rPr kumimoji="1" lang="en-US" altLang="ja-JP" dirty="0" smtClean="0"/>
                        <a:t>/E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45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3.66%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2.83%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2.86%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 </a:t>
                      </a:r>
                      <a:r>
                        <a:rPr kumimoji="1" lang="en-US" altLang="ja-JP" dirty="0" err="1" smtClean="0"/>
                        <a:t>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2.95%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927659"/>
            <a:ext cx="4167336" cy="274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1259632" y="5943600"/>
            <a:ext cx="2520280" cy="7275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>
                <a:solidFill>
                  <a:schemeClr val="tx1"/>
                </a:solidFill>
              </a:rPr>
              <a:t>Z</a:t>
            </a:r>
            <a:r>
              <a:rPr kumimoji="1"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u,d,s</a:t>
            </a:r>
            <a:r>
              <a:rPr kumimoji="1" lang="en-US" altLang="ja-JP" dirty="0" smtClean="0">
                <a:solidFill>
                  <a:schemeClr val="tx1"/>
                </a:solidFill>
                <a:sym typeface="Wingdings" pitchFamily="2" charset="2"/>
              </a:rPr>
              <a:t> events</a:t>
            </a:r>
          </a:p>
          <a:p>
            <a:pPr algn="ctr"/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|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cos</a:t>
            </a:r>
            <a:r>
              <a:rPr lang="en-US" altLang="ja-JP" dirty="0" err="1" smtClean="0">
                <a:solidFill>
                  <a:schemeClr val="tx1"/>
                </a:solidFill>
                <a:latin typeface="Symbol" pitchFamily="18" charset="2"/>
                <a:sym typeface="Wingdings" pitchFamily="2" charset="2"/>
              </a:rPr>
              <a:t>q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|&lt;0.7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5482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Flavor-tag 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2980928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New software </a:t>
            </a:r>
            <a:r>
              <a:rPr kumimoji="1" lang="en-US" altLang="ja-JP" dirty="0" err="1" smtClean="0"/>
              <a:t>LCFIPlus</a:t>
            </a:r>
            <a:r>
              <a:rPr kumimoji="1" lang="en-US" altLang="ja-JP" dirty="0" smtClean="0"/>
              <a:t> is used</a:t>
            </a:r>
          </a:p>
          <a:p>
            <a:r>
              <a:rPr lang="en-US" altLang="ja-JP" dirty="0" smtClean="0"/>
              <a:t>Improvement from LOI can be seen although VTX point resolution is worse</a:t>
            </a:r>
            <a:r>
              <a:rPr lang="ja-JP" altLang="en-US" dirty="0"/>
              <a:t> </a:t>
            </a:r>
            <a:r>
              <a:rPr lang="en-US" altLang="ja-JP" dirty="0" smtClean="0"/>
              <a:t>in DBD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507908"/>
            <a:ext cx="2728938" cy="25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672" y="4086867"/>
            <a:ext cx="2728938" cy="2565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22213"/>
            <a:ext cx="2696617" cy="2564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6876256" y="2276872"/>
            <a:ext cx="864096" cy="360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>
                <a:solidFill>
                  <a:schemeClr val="tx1"/>
                </a:solidFill>
              </a:rPr>
              <a:t>ＬＯＩ</a:t>
            </a:r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37272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LOI benchmark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74245362"/>
              </p:ext>
            </p:extLst>
          </p:nvPr>
        </p:nvGraphicFramePr>
        <p:xfrm>
          <a:off x="467544" y="1628800"/>
          <a:ext cx="8229599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1584176"/>
                <a:gridCol w="1338553"/>
                <a:gridCol w="3053935"/>
                <a:gridCol w="1450503"/>
              </a:tblGrid>
              <a:tr h="422015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ECM (</a:t>
                      </a:r>
                      <a:r>
                        <a:rPr kumimoji="1" lang="en-US" altLang="ja-JP" sz="1400" dirty="0" err="1" smtClean="0"/>
                        <a:t>GeV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Observable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Precision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Comments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Post LOI analysis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kumimoji="1" lang="en-US" altLang="ja-JP" sz="1400" baseline="0" dirty="0" err="1" smtClean="0">
                          <a:sym typeface="Wingdings" pitchFamily="2" charset="2"/>
                        </a:rPr>
                        <a:t>Zh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2.5%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Model independent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h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32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Model independent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h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27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Model dependent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4501">
                <a:tc rowSpan="5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bb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2.7%</a:t>
                      </a:r>
                      <a:endParaRPr kumimoji="1" lang="ja-JP" altLang="en-US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Includes 2.5% of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Zh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2.7%*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cc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12%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7.3%*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gg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29%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8.9%*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dirty="0" err="1" smtClean="0">
                          <a:latin typeface="Symbol" pitchFamily="18" charset="2"/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4.9%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WW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*)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8.6%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5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0.6%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2.4 </a:t>
                      </a:r>
                      <a:r>
                        <a:rPr kumimoji="1" lang="en-US" altLang="ja-JP" sz="140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From kinematical</a:t>
                      </a:r>
                      <a:r>
                        <a:rPr kumimoji="1" lang="en-US" altLang="ja-JP" sz="1400" baseline="0" dirty="0" smtClean="0"/>
                        <a:t> edges</a:t>
                      </a:r>
                    </a:p>
                    <a:p>
                      <a:r>
                        <a:rPr kumimoji="1" lang="en-US" altLang="ja-JP" sz="1400" dirty="0" smtClean="0"/>
                        <a:t>Two masses (LSP and 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dirty="0" smtClean="0"/>
                        <a:t>/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dirty="0" smtClean="0"/>
                        <a:t>) are fitted simultaneously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0.9 </a:t>
                      </a:r>
                      <a:r>
                        <a:rPr kumimoji="1" lang="en-US" altLang="ja-JP" sz="140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latin typeface="Symbol" pitchFamily="18" charset="2"/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0.8 </a:t>
                      </a:r>
                      <a:r>
                        <a:rPr kumimoji="1" lang="en-US" altLang="ja-JP" sz="140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220072" y="6256476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* http</a:t>
            </a:r>
            <a:r>
              <a:rPr lang="en-US" altLang="ja-JP" sz="1400" dirty="0"/>
              <a:t>://arxiv.org/abs/arXiv:</a:t>
            </a:r>
            <a:r>
              <a:rPr lang="en-US" altLang="ja-JP" sz="1400" dirty="0" smtClean="0"/>
              <a:t>1207.0300</a:t>
            </a:r>
          </a:p>
          <a:p>
            <a:r>
              <a:rPr lang="en-US" altLang="ja-JP" sz="1400" dirty="0" smtClean="0"/>
              <a:t>   </a:t>
            </a:r>
            <a:r>
              <a:rPr lang="en-US" altLang="ja-JP" sz="1400" dirty="0" err="1" smtClean="0"/>
              <a:t>H.Ono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Akiya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Miaymoto</a:t>
            </a:r>
            <a:endParaRPr lang="ja-JP" altLang="en-US" sz="1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6660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LOI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31038734"/>
              </p:ext>
            </p:extLst>
          </p:nvPr>
        </p:nvGraphicFramePr>
        <p:xfrm>
          <a:off x="457200" y="1600200"/>
          <a:ext cx="6779096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1584176"/>
                <a:gridCol w="1584176"/>
                <a:gridCol w="2808312"/>
              </a:tblGrid>
              <a:tr h="422015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ECM (</a:t>
                      </a:r>
                      <a:r>
                        <a:rPr kumimoji="1" lang="en-US" altLang="ja-JP" sz="1400" dirty="0" err="1" smtClean="0"/>
                        <a:t>GeV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Observable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Precision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Comments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err="1" smtClean="0">
                          <a:latin typeface="Symbol" pitchFamily="18" charset="2"/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0.29%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qtt</a:t>
                      </a:r>
                      <a:r>
                        <a:rPr kumimoji="1" lang="en-US" altLang="ja-JP" sz="1400" dirty="0" smtClean="0"/>
                        <a:t>&gt;178degree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A</a:t>
                      </a:r>
                      <a:r>
                        <a:rPr kumimoji="1" lang="en-US" altLang="ja-JP" sz="1400" baseline="30000" dirty="0" err="1" smtClean="0">
                          <a:latin typeface="Symbol" pitchFamily="18" charset="2"/>
                        </a:rPr>
                        <a:t>t</a:t>
                      </a:r>
                      <a:r>
                        <a:rPr kumimoji="1" lang="en-US" altLang="ja-JP" sz="1400" baseline="-25000" dirty="0" err="1" smtClean="0"/>
                        <a:t>FB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0.0025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qtt</a:t>
                      </a:r>
                      <a:r>
                        <a:rPr kumimoji="1" lang="en-US" altLang="ja-JP" sz="1400" dirty="0" smtClean="0"/>
                        <a:t>&gt;178degree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P</a:t>
                      </a: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t</a:t>
                      </a:r>
                      <a:endParaRPr kumimoji="1" lang="ja-JP" altLang="en-US" sz="14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Excluding  a</a:t>
                      </a:r>
                      <a:r>
                        <a:rPr kumimoji="1" lang="en-US" altLang="ja-JP" sz="1400" baseline="-25000" dirty="0" smtClean="0"/>
                        <a:t>1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n</a:t>
                      </a:r>
                      <a:endParaRPr kumimoji="1" lang="ja-JP" altLang="en-US" sz="1400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244501">
                <a:tc row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kumimoji="1" lang="en-US" altLang="ja-JP" sz="1400" baseline="0" dirty="0" err="1" smtClean="0"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bqq</a:t>
                      </a:r>
                      <a:r>
                        <a:rPr kumimoji="1" lang="en-US" altLang="ja-JP" sz="1400" dirty="0" smtClean="0"/>
                        <a:t>)(</a:t>
                      </a:r>
                      <a:r>
                        <a:rPr kumimoji="1" lang="en-US" altLang="ja-JP" sz="1400" dirty="0" err="1" smtClean="0"/>
                        <a:t>bqq</a:t>
                      </a:r>
                      <a:r>
                        <a:rPr kumimoji="1" lang="en-US" altLang="ja-JP" sz="1400" dirty="0" smtClean="0"/>
                        <a:t>)</a:t>
                      </a:r>
                      <a:r>
                        <a:rPr kumimoji="1" lang="en-US" altLang="ja-JP" sz="1400" baseline="0" dirty="0" smtClean="0"/>
                        <a:t> only</a:t>
                      </a:r>
                      <a:endParaRPr kumimoji="1" lang="en-US" altLang="ja-JP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40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Fully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r>
                        <a:rPr kumimoji="1" lang="en-US" altLang="ja-JP" sz="1400" baseline="0" dirty="0" smtClean="0"/>
                        <a:t> only</a:t>
                      </a:r>
                      <a:endParaRPr kumimoji="1" lang="en-US" altLang="ja-JP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30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</a:t>
                      </a:r>
                      <a:r>
                        <a:rPr kumimoji="1" lang="en-US" altLang="ja-JP" sz="1400" baseline="0" dirty="0" smtClean="0"/>
                        <a:t> semi-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27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Fully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r>
                        <a:rPr kumimoji="1" lang="en-US" altLang="ja-JP" sz="1400" baseline="0" dirty="0" smtClean="0"/>
                        <a:t> only</a:t>
                      </a:r>
                      <a:endParaRPr kumimoji="1" lang="en-US" altLang="ja-JP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22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</a:t>
                      </a:r>
                      <a:r>
                        <a:rPr kumimoji="1" lang="en-US" altLang="ja-JP" sz="1400" baseline="0" dirty="0" smtClean="0"/>
                        <a:t> semi-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</a:t>
                      </a:r>
                      <a:r>
                        <a:rPr kumimoji="1" lang="en-US" altLang="ja-JP" sz="1400" baseline="-25000" dirty="0" smtClean="0"/>
                        <a:t>FB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0.0079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Fully </a:t>
                      </a:r>
                      <a:r>
                        <a:rPr kumimoji="1" lang="en-US" altLang="ja-JP" sz="1400" dirty="0" err="1" smtClean="0"/>
                        <a:t>hadronic</a:t>
                      </a:r>
                      <a:r>
                        <a:rPr kumimoji="1" lang="en-US" altLang="ja-JP" sz="1400" dirty="0" smtClean="0"/>
                        <a:t> only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err="1" smtClean="0">
                          <a:latin typeface="Symbol" pitchFamily="18" charset="2"/>
                          <a:sym typeface="Wingdings" pitchFamily="2" charset="2"/>
                        </a:rPr>
                        <a:t>m</a:t>
                      </a:r>
                      <a:r>
                        <a:rPr kumimoji="1" lang="en-US" altLang="ja-JP" sz="1400" baseline="-25000" dirty="0" err="1" smtClean="0">
                          <a:latin typeface="+mn-lt"/>
                          <a:sym typeface="Wingdings" pitchFamily="2" charset="2"/>
                        </a:rPr>
                        <a:t>L</a:t>
                      </a:r>
                      <a:r>
                        <a:rPr kumimoji="1" lang="en-US" altLang="ja-JP" sz="1400" baseline="30000" dirty="0" err="1" smtClean="0">
                          <a:latin typeface="+mn-lt"/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baseline="0" dirty="0" err="1" smtClean="0">
                          <a:latin typeface="Symbol" pitchFamily="18" charset="2"/>
                          <a:sym typeface="Wingdings" pitchFamily="2" charset="2"/>
                        </a:rPr>
                        <a:t>m</a:t>
                      </a:r>
                      <a:r>
                        <a:rPr kumimoji="1" lang="en-US" altLang="ja-JP" sz="1400" baseline="-25000" dirty="0" err="1" smtClean="0">
                          <a:latin typeface="+mn-lt"/>
                          <a:sym typeface="Wingdings" pitchFamily="2" charset="2"/>
                        </a:rPr>
                        <a:t>L</a:t>
                      </a:r>
                      <a:r>
                        <a:rPr kumimoji="1" lang="en-US" altLang="ja-JP" sz="1400" baseline="30000" dirty="0" smtClean="0">
                          <a:latin typeface="+mn-lt"/>
                          <a:sym typeface="Wingdings" pitchFamily="2" charset="2"/>
                        </a:rPr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2.5%</a:t>
                      </a:r>
                      <a:endParaRPr kumimoji="1" lang="ja-JP" alt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SPS1a’ (</a:t>
                      </a:r>
                      <a:r>
                        <a:rPr kumimoji="1" lang="en-US" altLang="ja-JP" sz="1400" dirty="0" err="1" smtClean="0"/>
                        <a:t>smuon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 anchor="ctr"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400" baseline="-25000" dirty="0" smtClean="0"/>
                        <a:t>L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0.5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</a:tr>
              <a:tr h="244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t</a:t>
                      </a:r>
                      <a:r>
                        <a:rPr kumimoji="1" lang="en-US" altLang="ja-JP" sz="1400" baseline="-25000" dirty="0" smtClean="0"/>
                        <a:t>1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0.1GeV</a:t>
                      </a:r>
                      <a:r>
                        <a:rPr lang="en-US" altLang="ja-JP" sz="1400" dirty="0" smtClean="0">
                          <a:latin typeface="Arial Unicode MS"/>
                          <a:ea typeface="Arial Unicode MS"/>
                          <a:cs typeface="Arial Unicode MS"/>
                        </a:rPr>
                        <a:t>⊕</a:t>
                      </a:r>
                      <a:r>
                        <a:rPr kumimoji="1" lang="en-US" altLang="ja-JP" sz="1400" dirty="0" smtClean="0"/>
                        <a:t>1.3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baseline="-25000" dirty="0" smtClean="0"/>
                        <a:t>LSP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SPS1a’  (</a:t>
                      </a:r>
                      <a:r>
                        <a:rPr kumimoji="1" lang="en-US" altLang="ja-JP" sz="1400" dirty="0" err="1" smtClean="0"/>
                        <a:t>stau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244501"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4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-1.4&lt;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4</a:t>
                      </a:r>
                      <a:r>
                        <a:rPr kumimoji="1" lang="en-US" altLang="ja-JP" sz="1400" baseline="0" dirty="0" smtClean="0"/>
                        <a:t> &lt;1.1</a:t>
                      </a:r>
                      <a:endParaRPr kumimoji="1" lang="ja-JP" alt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Strong EWSB in WW scattering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endParaRPr kumimoji="1" lang="ja-JP" altLang="en-US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-0.9</a:t>
                      </a:r>
                      <a:r>
                        <a:rPr kumimoji="1" lang="en-US" altLang="ja-JP" sz="1400" baseline="0" dirty="0" smtClean="0"/>
                        <a:t>&lt;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r>
                        <a:rPr kumimoji="1" lang="en-US" altLang="ja-JP" sz="1400" baseline="0" dirty="0" smtClean="0"/>
                        <a:t> &lt; 0.8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927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20118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Jet clustering algorithm</a:t>
            </a:r>
          </a:p>
          <a:p>
            <a:pPr lvl="1"/>
            <a:r>
              <a:rPr lang="en-US" altLang="ja-JP" dirty="0" err="1"/>
              <a:t>k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algorithm is used for jet clustering to reject low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and small 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dirty="0" smtClean="0"/>
              <a:t> particles from </a:t>
            </a:r>
            <a:r>
              <a:rPr lang="en-US" altLang="ja-JP" dirty="0" err="1" smtClean="0">
                <a:latin typeface="Symbol" pitchFamily="18" charset="2"/>
              </a:rPr>
              <a:t>gg</a:t>
            </a:r>
            <a:r>
              <a:rPr lang="en-US" altLang="ja-JP" dirty="0" smtClean="0"/>
              <a:t> background pile-up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20319"/>
            <a:ext cx="5213623" cy="358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004048" y="4814589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WW</a:t>
            </a:r>
            <a:r>
              <a:rPr kumimoji="1" lang="en-US" altLang="ja-JP" dirty="0" err="1" smtClean="0">
                <a:sym typeface="Wingdings" pitchFamily="2" charset="2"/>
              </a:rPr>
              <a:t>l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kumimoji="1" lang="en-US" altLang="ja-JP" dirty="0" err="1" smtClean="0">
                <a:sym typeface="Wingdings" pitchFamily="2" charset="2"/>
              </a:rPr>
              <a:t>qq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6351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Events on ILD since last PAC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May 15-16: ILC PAC @</a:t>
            </a:r>
            <a:r>
              <a:rPr kumimoji="1" lang="en-US" altLang="ja-JP" dirty="0" err="1" smtClean="0"/>
              <a:t>Fermilab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ILD status report by Graham Wilson</a:t>
            </a:r>
            <a:endParaRPr kumimoji="1" lang="en-US" altLang="ja-JP" dirty="0" smtClean="0"/>
          </a:p>
          <a:p>
            <a:r>
              <a:rPr lang="en-US" altLang="ja-JP" dirty="0" smtClean="0"/>
              <a:t>May 23-25: ILD Workshop @Kyushu Univ.</a:t>
            </a:r>
          </a:p>
          <a:p>
            <a:r>
              <a:rPr lang="en-US" altLang="ja-JP" dirty="0" smtClean="0"/>
              <a:t>Sep.28: ILD DBD 0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draft sent to IDAG</a:t>
            </a:r>
          </a:p>
          <a:p>
            <a:pPr lvl="1"/>
            <a:r>
              <a:rPr lang="en-US" altLang="ja-JP" dirty="0" smtClean="0"/>
              <a:t>Many holes, particularly in physics analysis section</a:t>
            </a:r>
          </a:p>
          <a:p>
            <a:r>
              <a:rPr kumimoji="1" lang="en-US" altLang="ja-JP" dirty="0" smtClean="0"/>
              <a:t>Oct. 22-26: LCWS2012 @</a:t>
            </a:r>
            <a:r>
              <a:rPr lang="en-US" altLang="ja-JP" dirty="0" smtClean="0"/>
              <a:t>UT</a:t>
            </a:r>
            <a:r>
              <a:rPr kumimoji="1" lang="en-US" altLang="ja-JP" dirty="0" smtClean="0"/>
              <a:t>A</a:t>
            </a:r>
          </a:p>
          <a:p>
            <a:pPr lvl="1"/>
            <a:r>
              <a:rPr lang="en-US" altLang="ja-JP" dirty="0" smtClean="0"/>
              <a:t>IDAG review</a:t>
            </a:r>
          </a:p>
          <a:p>
            <a:pPr lvl="1"/>
            <a:r>
              <a:rPr kumimoji="1" lang="en-US" altLang="ja-JP" dirty="0" smtClean="0"/>
              <a:t>ILD meeting (discussed mainly physics analysis)</a:t>
            </a:r>
          </a:p>
          <a:p>
            <a:r>
              <a:rPr lang="en-US" altLang="ja-JP" dirty="0" smtClean="0"/>
              <a:t>Nov. 30: Submission of ILD DBD draft </a:t>
            </a:r>
          </a:p>
          <a:p>
            <a:pPr lvl="1"/>
            <a:r>
              <a:rPr kumimoji="1" lang="en-US" altLang="ja-JP" dirty="0" smtClean="0"/>
              <a:t>Draft is quite complete</a:t>
            </a:r>
          </a:p>
          <a:p>
            <a:pPr lvl="1"/>
            <a:r>
              <a:rPr lang="en-US" altLang="ja-JP" dirty="0" smtClean="0"/>
              <a:t>Results of benchmark analysis is still preliminary</a:t>
            </a:r>
          </a:p>
          <a:p>
            <a:pPr lvl="1"/>
            <a:r>
              <a:rPr lang="en-US" altLang="ja-JP" dirty="0" smtClean="0"/>
              <a:t>Delay in finalization of the numbers of costing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1533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50467"/>
            <a:ext cx="2627783" cy="248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1236" y="1570134"/>
            <a:ext cx="6284980" cy="2044823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err="1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dirty="0" err="1" smtClean="0">
                <a:sym typeface="Wingdings" pitchFamily="2" charset="2"/>
              </a:rPr>
              <a:t>h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Higgs production cross section is larger than 250 </a:t>
            </a:r>
            <a:r>
              <a:rPr lang="en-US" altLang="ja-JP" dirty="0" err="1" smtClean="0">
                <a:sym typeface="Wingdings" pitchFamily="2" charset="2"/>
              </a:rPr>
              <a:t>GeV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Luminosity is larger than 250 </a:t>
            </a:r>
            <a:r>
              <a:rPr kumimoji="1" lang="en-US" altLang="ja-JP" dirty="0" err="1" smtClean="0">
                <a:sym typeface="Wingdings" pitchFamily="2" charset="2"/>
              </a:rPr>
              <a:t>GeV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Higgs 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mm</a:t>
            </a:r>
            <a:r>
              <a:rPr lang="en-US" altLang="ja-JP" dirty="0" smtClean="0">
                <a:sym typeface="Wingdings" pitchFamily="2" charset="2"/>
              </a:rPr>
              <a:t>  channel can be measured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80132365"/>
              </p:ext>
            </p:extLst>
          </p:nvPr>
        </p:nvGraphicFramePr>
        <p:xfrm>
          <a:off x="683568" y="3789040"/>
          <a:ext cx="518457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2160240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Decay</a:t>
                      </a:r>
                      <a:r>
                        <a:rPr kumimoji="1" lang="en-US" altLang="ja-JP" baseline="0" dirty="0" smtClean="0"/>
                        <a:t> mode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err="1" smtClean="0"/>
                        <a:t>Br</a:t>
                      </a:r>
                      <a:r>
                        <a:rPr kumimoji="1" lang="en-US" altLang="ja-JP" dirty="0" smtClean="0"/>
                        <a:t> accuracy (500fb</a:t>
                      </a:r>
                      <a:r>
                        <a:rPr kumimoji="1" lang="en-US" altLang="ja-JP" baseline="30000" dirty="0" smtClean="0"/>
                        <a:t>-1</a:t>
                      </a:r>
                      <a:r>
                        <a:rPr kumimoji="1" lang="en-US" altLang="ja-JP" dirty="0" smtClean="0"/>
                        <a:t>,</a:t>
                      </a:r>
                      <a:r>
                        <a:rPr kumimoji="1" lang="en-US" altLang="ja-JP" baseline="0" dirty="0" smtClean="0"/>
                        <a:t> -0.8,+0.2)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Comments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gg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WW*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Fully </a:t>
                      </a:r>
                      <a:r>
                        <a:rPr kumimoji="1" lang="en-US" altLang="ja-JP" sz="1400" dirty="0" err="1" smtClean="0"/>
                        <a:t>hadronic</a:t>
                      </a:r>
                      <a:r>
                        <a:rPr kumimoji="1" lang="en-US" altLang="ja-JP" sz="1400" baseline="0" dirty="0" smtClean="0"/>
                        <a:t> mode only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mm</a:t>
                      </a:r>
                      <a:endParaRPr kumimoji="1" lang="ja-JP" altLang="en-US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??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78" y="3916494"/>
            <a:ext cx="3115612" cy="26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 rot="-1860000">
            <a:off x="1508865" y="4712313"/>
            <a:ext cx="3539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Preliminary</a:t>
            </a:r>
            <a:endParaRPr kumimoji="1" lang="ja-JP" altLang="en-US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2941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821" y="3764222"/>
            <a:ext cx="4297363" cy="304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2044823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e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W</a:t>
            </a:r>
            <a:r>
              <a:rPr kumimoji="1" lang="en-US" altLang="ja-JP" baseline="30000" dirty="0" smtClean="0">
                <a:sym typeface="Wingdings" pitchFamily="2" charset="2"/>
              </a:rPr>
              <a:t>+</a:t>
            </a:r>
            <a:r>
              <a:rPr kumimoji="1" lang="en-US" altLang="ja-JP" dirty="0" smtClean="0">
                <a:sym typeface="Wingdings" pitchFamily="2" charset="2"/>
              </a:rPr>
              <a:t> W</a:t>
            </a:r>
            <a:r>
              <a:rPr kumimoji="1" lang="en-US" altLang="ja-JP" baseline="30000" dirty="0" smtClean="0">
                <a:sym typeface="Wingdings" pitchFamily="2" charset="2"/>
              </a:rPr>
              <a:t>-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Precise measurement of beam polarization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Two methods 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Modified </a:t>
            </a:r>
            <a:r>
              <a:rPr lang="en-US" altLang="ja-JP" dirty="0" err="1" smtClean="0">
                <a:sym typeface="Wingdings" pitchFamily="2" charset="2"/>
              </a:rPr>
              <a:t>Blondel</a:t>
            </a:r>
            <a:r>
              <a:rPr lang="en-US" altLang="ja-JP" dirty="0" smtClean="0">
                <a:sym typeface="Wingdings" pitchFamily="2" charset="2"/>
              </a:rPr>
              <a:t> scheme: (+,+),(+,-),(-,+),(-.-) data required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Angular distribution of W  Analysis not finished yet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099786" y="5208371"/>
            <a:ext cx="158417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err="1" smtClean="0">
                <a:solidFill>
                  <a:schemeClr val="tx1"/>
                </a:solidFill>
              </a:rPr>
              <a:t>Blondel</a:t>
            </a:r>
            <a:r>
              <a:rPr lang="en-US" altLang="ja-JP" sz="1400" dirty="0" smtClean="0">
                <a:solidFill>
                  <a:schemeClr val="tx1"/>
                </a:solidFill>
              </a:rPr>
              <a:t> method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7475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562" cy="370100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e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 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</a:t>
            </a:r>
            <a:r>
              <a:rPr lang="en-US" altLang="ja-JP" dirty="0">
                <a:sym typeface="Wingdings" pitchFamily="2" charset="2"/>
              </a:rPr>
              <a:t> </a:t>
            </a:r>
            <a:r>
              <a:rPr lang="en-US" altLang="ja-JP" dirty="0" smtClean="0">
                <a:sym typeface="Wingdings" pitchFamily="2" charset="2"/>
              </a:rPr>
              <a:t>t </a:t>
            </a:r>
            <a:r>
              <a:rPr lang="en-US" altLang="ja-JP" dirty="0" err="1" smtClean="0">
                <a:sym typeface="Wingdings" pitchFamily="2" charset="2"/>
              </a:rPr>
              <a:t>t</a:t>
            </a:r>
            <a:r>
              <a:rPr lang="en-US" altLang="ja-JP" dirty="0" smtClean="0">
                <a:sym typeface="Wingdings" pitchFamily="2" charset="2"/>
              </a:rPr>
              <a:t> h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Fully </a:t>
            </a:r>
            <a:r>
              <a:rPr lang="en-US" altLang="ja-JP" dirty="0" err="1" smtClean="0">
                <a:sym typeface="Wingdings" pitchFamily="2" charset="2"/>
              </a:rPr>
              <a:t>hadronic</a:t>
            </a:r>
            <a:r>
              <a:rPr lang="en-US" altLang="ja-JP" dirty="0" smtClean="0">
                <a:sym typeface="Wingdings" pitchFamily="2" charset="2"/>
              </a:rPr>
              <a:t> mode (8 jets, no isolated lepton)  and semi-</a:t>
            </a:r>
            <a:r>
              <a:rPr lang="en-US" altLang="ja-JP" dirty="0" err="1" smtClean="0">
                <a:sym typeface="Wingdings" pitchFamily="2" charset="2"/>
              </a:rPr>
              <a:t>leptonic</a:t>
            </a:r>
            <a:r>
              <a:rPr lang="en-US" altLang="ja-JP" dirty="0" smtClean="0">
                <a:sym typeface="Wingdings" pitchFamily="2" charset="2"/>
              </a:rPr>
              <a:t> mode (6 jets + 1 isolated lepton) were used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Main background: </a:t>
            </a:r>
            <a:r>
              <a:rPr lang="en-US" altLang="ja-JP" dirty="0" err="1" smtClean="0">
                <a:sym typeface="Wingdings" pitchFamily="2" charset="2"/>
              </a:rPr>
              <a:t>ttbb</a:t>
            </a:r>
            <a:r>
              <a:rPr lang="en-US" altLang="ja-JP" dirty="0" smtClean="0">
                <a:sym typeface="Wingdings" pitchFamily="2" charset="2"/>
              </a:rPr>
              <a:t>, </a:t>
            </a:r>
            <a:r>
              <a:rPr lang="en-US" altLang="ja-JP" dirty="0" err="1" smtClean="0">
                <a:sym typeface="Wingdings" pitchFamily="2" charset="2"/>
              </a:rPr>
              <a:t>ttZ</a:t>
            </a:r>
            <a:r>
              <a:rPr lang="en-US" altLang="ja-JP" dirty="0" smtClean="0">
                <a:sym typeface="Wingdings" pitchFamily="2" charset="2"/>
              </a:rPr>
              <a:t>, and </a:t>
            </a:r>
            <a:r>
              <a:rPr lang="en-US" altLang="ja-JP" dirty="0" err="1" smtClean="0">
                <a:sym typeface="Wingdings" pitchFamily="2" charset="2"/>
              </a:rPr>
              <a:t>tt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Multivariable analysis technique is effective to reduce the background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Preliminary result on </a:t>
            </a:r>
            <a:r>
              <a:rPr lang="en-US" altLang="ja-JP" dirty="0">
                <a:sym typeface="Wingdings" pitchFamily="2" charset="2"/>
              </a:rPr>
              <a:t>accuracy </a:t>
            </a:r>
            <a:r>
              <a:rPr lang="en-US" altLang="ja-JP" dirty="0" smtClean="0">
                <a:sym typeface="Wingdings" pitchFamily="2" charset="2"/>
              </a:rPr>
              <a:t>of top Yukawa coupling with 500fb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(+0.8,-0.2) and 500fb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(-0.8,+0.2)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7.0% for semi-</a:t>
            </a:r>
            <a:r>
              <a:rPr lang="en-US" altLang="ja-JP" dirty="0" err="1" smtClean="0">
                <a:sym typeface="Wingdings" pitchFamily="2" charset="2"/>
              </a:rPr>
              <a:t>leptonic</a:t>
            </a:r>
            <a:r>
              <a:rPr lang="en-US" altLang="ja-JP" dirty="0" smtClean="0">
                <a:sym typeface="Wingdings" pitchFamily="2" charset="2"/>
              </a:rPr>
              <a:t> mode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6.5% for </a:t>
            </a:r>
            <a:r>
              <a:rPr lang="en-US" altLang="ja-JP" dirty="0" err="1" smtClean="0">
                <a:sym typeface="Wingdings" pitchFamily="2" charset="2"/>
              </a:rPr>
              <a:t>hadronic</a:t>
            </a:r>
            <a:r>
              <a:rPr lang="en-US" altLang="ja-JP" dirty="0" smtClean="0">
                <a:sym typeface="Wingdings" pitchFamily="2" charset="2"/>
              </a:rPr>
              <a:t> mode</a:t>
            </a:r>
          </a:p>
          <a:p>
            <a:pPr lvl="2"/>
            <a:r>
              <a:rPr lang="en-US" altLang="ja-JP" b="1" dirty="0" smtClean="0">
                <a:sym typeface="Wingdings" pitchFamily="2" charset="2"/>
              </a:rPr>
              <a:t>4.8% for combined data</a:t>
            </a:r>
          </a:p>
          <a:p>
            <a:pPr lvl="2"/>
            <a:endParaRPr lang="en-US" altLang="ja-JP" dirty="0">
              <a:sym typeface="Wingdings" pitchFamily="2" charset="2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423690" cy="240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93923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LOI-DBD common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We used 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t </a:t>
            </a:r>
            <a:r>
              <a:rPr kumimoji="1" lang="en-US" altLang="ja-JP" dirty="0" err="1" smtClean="0">
                <a:sym typeface="Wingdings" pitchFamily="2" charset="2"/>
              </a:rPr>
              <a:t>t</a:t>
            </a:r>
            <a:r>
              <a:rPr kumimoji="1" lang="en-US" altLang="ja-JP" dirty="0" smtClean="0">
                <a:sym typeface="Wingdings" pitchFamily="2" charset="2"/>
              </a:rPr>
              <a:t> channel for the comparison between LOI and DBD analysis @500 </a:t>
            </a:r>
            <a:r>
              <a:rPr kumimoji="1" lang="en-US" altLang="ja-JP" dirty="0" err="1" smtClean="0">
                <a:sym typeface="Wingdings" pitchFamily="2" charset="2"/>
              </a:rPr>
              <a:t>GeV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Forward-backward asymmetry is determined</a:t>
            </a:r>
            <a:r>
              <a:rPr lang="ja-JP" altLang="en-US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by </a:t>
            </a:r>
            <a:r>
              <a:rPr lang="en-US" altLang="ja-JP" dirty="0" err="1" smtClean="0">
                <a:sym typeface="Wingdings" pitchFamily="2" charset="2"/>
              </a:rPr>
              <a:t>hadronic</a:t>
            </a:r>
            <a:r>
              <a:rPr lang="en-US" altLang="ja-JP" dirty="0" smtClean="0">
                <a:sym typeface="Wingdings" pitchFamily="2" charset="2"/>
              </a:rPr>
              <a:t> decay mode</a:t>
            </a:r>
          </a:p>
          <a:p>
            <a:r>
              <a:rPr lang="en-US" altLang="ja-JP" dirty="0" smtClean="0">
                <a:sym typeface="Wingdings" pitchFamily="2" charset="2"/>
              </a:rPr>
              <a:t>Vertex charge determination is needed  good benchmark for vertex detector/finding</a:t>
            </a:r>
          </a:p>
          <a:p>
            <a:r>
              <a:rPr lang="en-US" altLang="ja-JP" dirty="0" smtClean="0">
                <a:sym typeface="Wingdings" pitchFamily="2" charset="2"/>
              </a:rPr>
              <a:t>Results with 500fb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, P(e</a:t>
            </a:r>
            <a:r>
              <a:rPr lang="en-US" altLang="ja-JP" baseline="30000" dirty="0" smtClean="0">
                <a:sym typeface="Wingdings" pitchFamily="2" charset="2"/>
              </a:rPr>
              <a:t>-</a:t>
            </a:r>
            <a:r>
              <a:rPr lang="en-US" altLang="ja-JP" dirty="0" smtClean="0">
                <a:sym typeface="Wingdings" pitchFamily="2" charset="2"/>
              </a:rPr>
              <a:t>, e</a:t>
            </a:r>
            <a:r>
              <a:rPr lang="en-US" altLang="ja-JP" baseline="30000" dirty="0" smtClean="0">
                <a:sym typeface="Wingdings" pitchFamily="2" charset="2"/>
              </a:rPr>
              <a:t>+</a:t>
            </a:r>
            <a:r>
              <a:rPr lang="en-US" altLang="ja-JP" dirty="0" smtClean="0">
                <a:sym typeface="Wingdings" pitchFamily="2" charset="2"/>
              </a:rPr>
              <a:t>)=(-0.8, +0.3) :</a:t>
            </a:r>
          </a:p>
          <a:p>
            <a:pPr lvl="1"/>
            <a:r>
              <a:rPr kumimoji="1" lang="en-US" altLang="ja-JP" dirty="0" err="1" smtClean="0">
                <a:sym typeface="Wingdings" pitchFamily="2" charset="2"/>
              </a:rPr>
              <a:t>A</a:t>
            </a:r>
            <a:r>
              <a:rPr kumimoji="1" lang="en-US" altLang="ja-JP" baseline="30000" dirty="0" err="1" smtClean="0">
                <a:sym typeface="Wingdings" pitchFamily="2" charset="2"/>
              </a:rPr>
              <a:t>t</a:t>
            </a:r>
            <a:r>
              <a:rPr kumimoji="1" lang="en-US" altLang="ja-JP" baseline="-25000" dirty="0" err="1" smtClean="0">
                <a:sym typeface="Wingdings" pitchFamily="2" charset="2"/>
              </a:rPr>
              <a:t>FB</a:t>
            </a:r>
            <a:r>
              <a:rPr kumimoji="1" lang="en-US" altLang="ja-JP" dirty="0" smtClean="0">
                <a:sym typeface="Wingdings" pitchFamily="2" charset="2"/>
              </a:rPr>
              <a:t> =                          (DBD) 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A</a:t>
            </a:r>
            <a:r>
              <a:rPr lang="en-US" altLang="ja-JP" baseline="30000" dirty="0" err="1" smtClean="0">
                <a:sym typeface="Wingdings" pitchFamily="2" charset="2"/>
              </a:rPr>
              <a:t>t</a:t>
            </a:r>
            <a:r>
              <a:rPr lang="en-US" altLang="ja-JP" baseline="-25000" dirty="0" err="1" smtClean="0">
                <a:sym typeface="Wingdings" pitchFamily="2" charset="2"/>
              </a:rPr>
              <a:t>FB</a:t>
            </a:r>
            <a:r>
              <a:rPr lang="en-US" altLang="ja-JP" dirty="0" smtClean="0">
                <a:sym typeface="Wingdings" pitchFamily="2" charset="2"/>
              </a:rPr>
              <a:t> = 0.334</a:t>
            </a:r>
            <a:r>
              <a:rPr lang="en-US" altLang="ja-JP" dirty="0" smtClean="0">
                <a:latin typeface="Symbol" pitchFamily="18" charset="2"/>
                <a:ea typeface="+mj-ea"/>
                <a:sym typeface="Wingdings" pitchFamily="2" charset="2"/>
              </a:rPr>
              <a:t>±</a:t>
            </a:r>
            <a:r>
              <a:rPr lang="en-US" altLang="ja-JP" dirty="0" smtClean="0">
                <a:sym typeface="Wingdings" pitchFamily="2" charset="2"/>
              </a:rPr>
              <a:t>0.0079 (LOI)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195736" y="4797152"/>
            <a:ext cx="2304256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Coming soon</a:t>
            </a:r>
            <a:endParaRPr kumimoji="1" lang="ja-JP" altLang="en-US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43</a:t>
            </a:fld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4382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physics processes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484784"/>
            <a:ext cx="4176464" cy="525658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Higgs self coupling</a:t>
            </a:r>
          </a:p>
          <a:p>
            <a:pPr lvl="1"/>
            <a:r>
              <a:rPr lang="en-US" altLang="ja-JP" dirty="0" err="1" smtClean="0"/>
              <a:t>Zhh</a:t>
            </a:r>
            <a:r>
              <a:rPr lang="en-US" altLang="ja-JP" dirty="0" smtClean="0"/>
              <a:t> final state at 500 </a:t>
            </a:r>
            <a:r>
              <a:rPr lang="en-US" altLang="ja-JP" dirty="0" err="1" smtClean="0"/>
              <a:t>GeV</a:t>
            </a:r>
            <a:r>
              <a:rPr lang="en-US" altLang="ja-JP" dirty="0"/>
              <a:t> </a:t>
            </a:r>
            <a:endParaRPr lang="en-US" altLang="ja-JP" dirty="0">
              <a:sym typeface="Wingdings" pitchFamily="2" charset="2"/>
            </a:endParaRPr>
          </a:p>
          <a:p>
            <a:pPr lvl="2"/>
            <a:r>
              <a:rPr lang="en-US" altLang="ja-JP" dirty="0" smtClean="0">
                <a:sym typeface="Wingdings" pitchFamily="2" charset="2"/>
              </a:rPr>
              <a:t>27% accuracy in </a:t>
            </a:r>
            <a:r>
              <a:rPr lang="en-US" altLang="ja-JP" dirty="0" err="1" smtClean="0">
                <a:sym typeface="Wingdings" pitchFamily="2" charset="2"/>
              </a:rPr>
              <a:t>Zhh</a:t>
            </a:r>
            <a:r>
              <a:rPr lang="en-US" altLang="ja-JP" dirty="0" smtClean="0">
                <a:sym typeface="Wingdings" pitchFamily="2" charset="2"/>
              </a:rPr>
              <a:t> cross section = 44% accuracy in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l</a:t>
            </a:r>
            <a:r>
              <a:rPr lang="en-US" altLang="ja-JP" dirty="0" smtClean="0">
                <a:sym typeface="Wingdings" pitchFamily="2" charset="2"/>
              </a:rPr>
              <a:t>  with 2ab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altLang="ja-JP" dirty="0" err="1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dirty="0" err="1" smtClean="0">
                <a:sym typeface="Wingdings" pitchFamily="2" charset="2"/>
              </a:rPr>
              <a:t>hh</a:t>
            </a:r>
            <a:r>
              <a:rPr lang="en-US" altLang="ja-JP" dirty="0" smtClean="0">
                <a:sym typeface="Wingdings" pitchFamily="2" charset="2"/>
              </a:rPr>
              <a:t> final state at 1TeV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17% accuracy in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l</a:t>
            </a:r>
            <a:r>
              <a:rPr lang="en-US" altLang="ja-JP" dirty="0" smtClean="0">
                <a:sym typeface="Wingdings" pitchFamily="2" charset="2"/>
              </a:rPr>
              <a:t> with 2ab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(Fast simulation)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Full simulation study on going</a:t>
            </a:r>
            <a:endParaRPr kumimoji="1" lang="en-US" altLang="ja-JP" dirty="0" smtClean="0"/>
          </a:p>
          <a:p>
            <a:r>
              <a:rPr lang="en-US" altLang="ja-JP" dirty="0" smtClean="0"/>
              <a:t>Further t </a:t>
            </a:r>
            <a:r>
              <a:rPr lang="en-US" altLang="ja-JP" dirty="0" err="1" smtClean="0"/>
              <a:t>t</a:t>
            </a:r>
            <a:r>
              <a:rPr lang="en-US" altLang="ja-JP" dirty="0" smtClean="0"/>
              <a:t> study</a:t>
            </a:r>
          </a:p>
          <a:p>
            <a:pPr lvl="1"/>
            <a:r>
              <a:rPr lang="en-US" altLang="ja-JP" dirty="0" err="1" smtClean="0"/>
              <a:t>A</a:t>
            </a:r>
            <a:r>
              <a:rPr lang="en-US" altLang="ja-JP" baseline="30000" dirty="0" err="1" smtClean="0"/>
              <a:t>t</a:t>
            </a:r>
            <a:r>
              <a:rPr lang="en-US" altLang="ja-JP" baseline="-25000" dirty="0" err="1" smtClean="0"/>
              <a:t>FB</a:t>
            </a:r>
            <a:r>
              <a:rPr lang="en-US" altLang="ja-JP" dirty="0" smtClean="0"/>
              <a:t> by semi-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decay mode</a:t>
            </a:r>
          </a:p>
          <a:p>
            <a:pPr lvl="2"/>
            <a:r>
              <a:rPr lang="en-US" altLang="ja-JP" dirty="0" smtClean="0"/>
              <a:t>1% measurement can be done</a:t>
            </a:r>
          </a:p>
          <a:p>
            <a:pPr lvl="1"/>
            <a:r>
              <a:rPr lang="en-US" altLang="ja-JP" dirty="0" err="1" smtClean="0"/>
              <a:t>A</a:t>
            </a:r>
            <a:r>
              <a:rPr lang="en-US" altLang="ja-JP" baseline="30000" dirty="0" err="1" smtClean="0"/>
              <a:t>t</a:t>
            </a:r>
            <a:r>
              <a:rPr lang="en-US" altLang="ja-JP" baseline="-25000" dirty="0" err="1" smtClean="0"/>
              <a:t>hel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helicity</a:t>
            </a:r>
            <a:r>
              <a:rPr lang="en-US" altLang="ja-JP" dirty="0" smtClean="0"/>
              <a:t> asymmetry) measurement</a:t>
            </a:r>
          </a:p>
          <a:p>
            <a:pPr lvl="1"/>
            <a:r>
              <a:rPr lang="en-US" altLang="ja-JP" dirty="0" smtClean="0"/>
              <a:t>t </a:t>
            </a:r>
            <a:r>
              <a:rPr lang="en-US" altLang="ja-JP" dirty="0" err="1" smtClean="0"/>
              <a:t>t</a:t>
            </a:r>
            <a:r>
              <a:rPr lang="en-US" altLang="ja-JP" dirty="0" smtClean="0"/>
              <a:t> at threshold: measurement of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t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and </a:t>
            </a:r>
            <a:r>
              <a:rPr lang="en-US" altLang="ja-JP" dirty="0" smtClean="0">
                <a:latin typeface="Symbol" pitchFamily="18" charset="2"/>
              </a:rPr>
              <a:t>a</a:t>
            </a:r>
            <a:r>
              <a:rPr lang="en-US" altLang="ja-JP" baseline="-25000" dirty="0" smtClean="0"/>
              <a:t>s</a:t>
            </a:r>
          </a:p>
          <a:p>
            <a:pPr lvl="2"/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049" y="4725144"/>
            <a:ext cx="2596789" cy="185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861" y="1705120"/>
            <a:ext cx="3237813" cy="215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660" y="4687607"/>
            <a:ext cx="2360407" cy="199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5119"/>
            <a:ext cx="1340295" cy="109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252" y="3068960"/>
            <a:ext cx="1385742" cy="100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699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30840"/>
            <a:ext cx="4824536" cy="302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48879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Progress since LOI</a:t>
            </a:r>
          </a:p>
          <a:p>
            <a:pPr lvl="1"/>
            <a:r>
              <a:rPr lang="en-US" altLang="ja-JP" dirty="0" smtClean="0"/>
              <a:t>Development of technological prototypes close to final design </a:t>
            </a:r>
            <a:r>
              <a:rPr lang="en-US" altLang="ja-JP" dirty="0" smtClean="0">
                <a:sym typeface="Wingdings" pitchFamily="2" charset="2"/>
              </a:rPr>
              <a:t> Information on costs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Integration of whole detector has been studied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New agreement on methodology and unit costs</a:t>
            </a:r>
            <a:r>
              <a:rPr lang="ja-JP" altLang="en-US" dirty="0"/>
              <a:t> </a:t>
            </a:r>
            <a:r>
              <a:rPr lang="en-US" altLang="ja-JP" dirty="0" smtClean="0"/>
              <a:t>of cost drivers </a:t>
            </a:r>
          </a:p>
          <a:p>
            <a:r>
              <a:rPr lang="en-US" altLang="ja-JP" dirty="0" smtClean="0"/>
              <a:t>ILD current cost evaluation</a:t>
            </a:r>
          </a:p>
          <a:p>
            <a:pPr lvl="1"/>
            <a:r>
              <a:rPr lang="en-US" altLang="ja-JP" dirty="0" smtClean="0"/>
              <a:t>Study is on-going</a:t>
            </a:r>
          </a:p>
          <a:p>
            <a:pPr lvl="1"/>
            <a:r>
              <a:rPr lang="en-US" altLang="ja-JP" dirty="0" smtClean="0"/>
              <a:t>~500 MILCU including manpower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548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Detailed baseline design of ILD based on validated </a:t>
            </a:r>
            <a:r>
              <a:rPr lang="en-US" altLang="ja-JP" dirty="0"/>
              <a:t>detector technologies has been </a:t>
            </a:r>
            <a:r>
              <a:rPr lang="en-US" altLang="ja-JP" dirty="0" smtClean="0"/>
              <a:t>presented</a:t>
            </a:r>
            <a:endParaRPr kumimoji="1" lang="en-US" altLang="ja-JP" dirty="0" smtClean="0"/>
          </a:p>
          <a:p>
            <a:r>
              <a:rPr lang="en-US" altLang="ja-JP" dirty="0" smtClean="0"/>
              <a:t>Compared with LOI, more realistic design including support structure, cables, other services, and dead material has been made</a:t>
            </a:r>
          </a:p>
          <a:p>
            <a:r>
              <a:rPr kumimoji="1" lang="en-US" altLang="ja-JP" dirty="0" smtClean="0"/>
              <a:t>Although the material budget has been increased, better detector performance than LOI has been obtained thanks to the improvement of software tools and analysis methods</a:t>
            </a:r>
          </a:p>
          <a:p>
            <a:r>
              <a:rPr lang="en-US" altLang="ja-JP" dirty="0" smtClean="0"/>
              <a:t>New benchmark processes at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have </a:t>
            </a:r>
            <a:r>
              <a:rPr lang="en-US" altLang="ja-JP" dirty="0"/>
              <a:t>b</a:t>
            </a:r>
            <a:r>
              <a:rPr lang="en-US" altLang="ja-JP" dirty="0" smtClean="0"/>
              <a:t>een studied with 2-photon process background overlaid (We still need few weeks to finalize the results, though)</a:t>
            </a:r>
          </a:p>
          <a:p>
            <a:r>
              <a:rPr lang="en-US" altLang="ja-JP" dirty="0" smtClean="0"/>
              <a:t>We still need detector R&amp;D, particularly in the engineering aspect, after completion of DBD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176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philosophy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Detector for precision measurement</a:t>
            </a:r>
          </a:p>
          <a:p>
            <a:r>
              <a:rPr lang="en-US" altLang="ja-JP" dirty="0" smtClean="0"/>
              <a:t>Excellent jet energy resolution by PFA</a:t>
            </a:r>
          </a:p>
          <a:p>
            <a:pPr lvl="1"/>
            <a:r>
              <a:rPr lang="en-US" altLang="ja-JP" dirty="0" smtClean="0"/>
              <a:t>Calorimeters inside the solenoid of 3.5T</a:t>
            </a:r>
          </a:p>
          <a:p>
            <a:pPr lvl="1"/>
            <a:r>
              <a:rPr kumimoji="1" lang="en-US" altLang="ja-JP" dirty="0" smtClean="0"/>
              <a:t>High granularity calorimeters (ECAL + HCAL +FCAL)</a:t>
            </a:r>
          </a:p>
          <a:p>
            <a:pPr lvl="1"/>
            <a:r>
              <a:rPr lang="en-US" altLang="ja-JP" dirty="0" smtClean="0"/>
              <a:t>Large size detector for particle separation in space and excellent momentum resolution</a:t>
            </a:r>
          </a:p>
          <a:p>
            <a:r>
              <a:rPr kumimoji="1" lang="en-US" altLang="ja-JP" dirty="0" smtClean="0"/>
              <a:t>Powerful tracking system (micro-pixel vertex detector + Si trackers + TPC) for high momentum resolution, efficient track reconstruction and flavor tagging</a:t>
            </a:r>
          </a:p>
          <a:p>
            <a:r>
              <a:rPr lang="en-US" altLang="ja-JP" dirty="0" smtClean="0"/>
              <a:t>Hermetic coverage down to 5mrad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8286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</a:t>
            </a:r>
            <a:endParaRPr kumimoji="1" lang="ja-JP" altLang="en-US" dirty="0"/>
          </a:p>
        </p:txBody>
      </p:sp>
      <p:pic>
        <p:nvPicPr>
          <p:cNvPr id="5" name="コンテンツ プレースホルダ 4" descr="図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5688632" cy="5569028"/>
          </a:xfrm>
        </p:spPr>
      </p:pic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cxnSp>
        <p:nvCxnSpPr>
          <p:cNvPr id="7" name="直線コネクタ 6"/>
          <p:cNvCxnSpPr>
            <a:endCxn id="31" idx="1"/>
          </p:cNvCxnSpPr>
          <p:nvPr/>
        </p:nvCxnSpPr>
        <p:spPr>
          <a:xfrm flipV="1">
            <a:off x="4572000" y="1525434"/>
            <a:ext cx="1800200" cy="67943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>
            <a:endCxn id="32" idx="1"/>
          </p:cNvCxnSpPr>
          <p:nvPr/>
        </p:nvCxnSpPr>
        <p:spPr>
          <a:xfrm flipV="1">
            <a:off x="4644008" y="1957482"/>
            <a:ext cx="1728192" cy="67943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>
            <a:endCxn id="33" idx="1"/>
          </p:cNvCxnSpPr>
          <p:nvPr/>
        </p:nvCxnSpPr>
        <p:spPr>
          <a:xfrm flipV="1">
            <a:off x="4139952" y="2389530"/>
            <a:ext cx="2304256" cy="7514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>
            <a:endCxn id="34" idx="1"/>
          </p:cNvCxnSpPr>
          <p:nvPr/>
        </p:nvCxnSpPr>
        <p:spPr>
          <a:xfrm flipV="1">
            <a:off x="4139952" y="2821578"/>
            <a:ext cx="2304256" cy="5354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>
            <a:endCxn id="35" idx="1"/>
          </p:cNvCxnSpPr>
          <p:nvPr/>
        </p:nvCxnSpPr>
        <p:spPr>
          <a:xfrm flipV="1">
            <a:off x="4211960" y="3325634"/>
            <a:ext cx="2232248" cy="31939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endCxn id="38" idx="1"/>
          </p:cNvCxnSpPr>
          <p:nvPr/>
        </p:nvCxnSpPr>
        <p:spPr>
          <a:xfrm flipV="1">
            <a:off x="4427984" y="3685674"/>
            <a:ext cx="1944216" cy="1753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>
            <a:endCxn id="37" idx="1"/>
          </p:cNvCxnSpPr>
          <p:nvPr/>
        </p:nvCxnSpPr>
        <p:spPr>
          <a:xfrm>
            <a:off x="4644008" y="4005064"/>
            <a:ext cx="1800200" cy="68872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endCxn id="36" idx="1"/>
          </p:cNvCxnSpPr>
          <p:nvPr/>
        </p:nvCxnSpPr>
        <p:spPr>
          <a:xfrm>
            <a:off x="4788024" y="3933056"/>
            <a:ext cx="1584176" cy="25667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>
            <a:endCxn id="41" idx="1"/>
          </p:cNvCxnSpPr>
          <p:nvPr/>
        </p:nvCxnSpPr>
        <p:spPr>
          <a:xfrm>
            <a:off x="3707904" y="4005064"/>
            <a:ext cx="2664296" cy="22728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endCxn id="39" idx="1"/>
          </p:cNvCxnSpPr>
          <p:nvPr/>
        </p:nvCxnSpPr>
        <p:spPr>
          <a:xfrm>
            <a:off x="4139952" y="4005064"/>
            <a:ext cx="2232248" cy="11927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endCxn id="40" idx="1"/>
          </p:cNvCxnSpPr>
          <p:nvPr/>
        </p:nvCxnSpPr>
        <p:spPr>
          <a:xfrm>
            <a:off x="3779912" y="3933056"/>
            <a:ext cx="2592288" cy="184085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372200" y="1340768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system/yoke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372200" y="177281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Solenoid coil</a:t>
            </a:r>
            <a:endParaRPr kumimoji="1"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44208" y="220486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HCAL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444208" y="263691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ECAL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444208" y="314096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TPC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372200" y="400506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BeamCAL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444208" y="450912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LHCAL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372200" y="3501008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LumiCAL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372200" y="501317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FTD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372200" y="558924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SIT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372200" y="609329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VTX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6300192" y="3501008"/>
            <a:ext cx="1440160" cy="1368152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740352" y="400506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FCAL</a:t>
            </a:r>
            <a:endParaRPr kumimoji="1" lang="ja-JP" altLang="en-US" dirty="0"/>
          </a:p>
        </p:txBody>
      </p:sp>
      <p:cxnSp>
        <p:nvCxnSpPr>
          <p:cNvPr id="57" name="直線コネクタ 56"/>
          <p:cNvCxnSpPr>
            <a:endCxn id="33" idx="1"/>
          </p:cNvCxnSpPr>
          <p:nvPr/>
        </p:nvCxnSpPr>
        <p:spPr>
          <a:xfrm flipV="1">
            <a:off x="4644008" y="2389530"/>
            <a:ext cx="1800200" cy="7514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>
            <a:endCxn id="34" idx="1"/>
          </p:cNvCxnSpPr>
          <p:nvPr/>
        </p:nvCxnSpPr>
        <p:spPr>
          <a:xfrm flipV="1">
            <a:off x="4427984" y="2821578"/>
            <a:ext cx="2016224" cy="67943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baseline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40403437"/>
              </p:ext>
            </p:extLst>
          </p:nvPr>
        </p:nvGraphicFramePr>
        <p:xfrm>
          <a:off x="827585" y="1340771"/>
          <a:ext cx="784887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/>
                <a:gridCol w="1800200"/>
                <a:gridCol w="1829005"/>
                <a:gridCol w="1569774"/>
                <a:gridCol w="1569774"/>
              </a:tblGrid>
              <a:tr h="16617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Sensor</a:t>
                      </a:r>
                      <a:r>
                        <a:rPr kumimoji="1" lang="en-US" altLang="ja-JP" baseline="0" dirty="0" smtClean="0"/>
                        <a:t> o</a:t>
                      </a:r>
                      <a:r>
                        <a:rPr kumimoji="1" lang="en-US" altLang="ja-JP" dirty="0" smtClean="0"/>
                        <a:t>ptions for baseline design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Alternative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66172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VTX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CMOS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FPCCD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DEPFET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801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SIT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False double-sided strip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Double-sided</a:t>
                      </a:r>
                      <a:r>
                        <a:rPr kumimoji="1" lang="en-US" altLang="ja-JP" baseline="0" dirty="0" smtClean="0"/>
                        <a:t> strip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6172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FTD 1-2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CMOS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FPCCD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DEPFET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801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FTD 3-7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False double-sided strip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6172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TPC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GEM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MicroMEGAS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Pixel readout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0801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ECAL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W-Si pad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W-Scintillator strip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W-Pixel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0801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HCAL</a:t>
                      </a:r>
                      <a:endParaRPr kumimoji="1" lang="ja-JP" altLang="en-US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Analog  (Scintillator)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Semi digital  (RPC)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dirty="0" smtClean="0">
                          <a:sym typeface="Wingdings" pitchFamily="2" charset="2"/>
                        </a:rPr>
                        <a:t> </a:t>
                      </a:r>
                      <a:r>
                        <a:rPr kumimoji="1" lang="en-US" altLang="ja-JP" baseline="0" dirty="0" smtClean="0">
                          <a:sym typeface="Wingdings" pitchFamily="2" charset="2"/>
                        </a:rPr>
                        <a:t>Mechanical structure is also different 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6172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FCAL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W-Si / </a:t>
                      </a:r>
                      <a:r>
                        <a:rPr kumimoji="1" lang="en-US" altLang="ja-JP" dirty="0" err="1" smtClean="0"/>
                        <a:t>GaAs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W-Si / Diamond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6172">
                <a:tc>
                  <a:txBody>
                    <a:bodyPr/>
                    <a:lstStyle/>
                    <a:p>
                      <a:r>
                        <a:rPr kumimoji="1" lang="en-US" altLang="ja-JP" b="1" dirty="0" err="1" smtClean="0"/>
                        <a:t>Muon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Scintillator strip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RPC</a:t>
                      </a:r>
                      <a:endParaRPr kumimoji="1" lang="ja-JP" altLang="en-US" dirty="0" smtClean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45303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Sub-systems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393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90720"/>
            <a:ext cx="7920880" cy="312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Vertex detector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373808" cy="2188839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 smtClean="0"/>
              <a:t>Excellent impact parameter resolution better than </a:t>
            </a:r>
            <a:r>
              <a:rPr lang="en-US" altLang="ja-JP" dirty="0" smtClean="0"/>
              <a:t>5</a:t>
            </a:r>
            <a:r>
              <a:rPr lang="en-US" altLang="ja-JP" dirty="0" smtClean="0">
                <a:latin typeface="Arial Unicode MS"/>
                <a:ea typeface="Arial Unicode MS"/>
                <a:cs typeface="Arial Unicode MS"/>
              </a:rPr>
              <a:t>⊕</a:t>
            </a:r>
            <a:r>
              <a:rPr lang="en-US" altLang="ja-JP" dirty="0" smtClean="0"/>
              <a:t>10/p</a:t>
            </a:r>
            <a:r>
              <a:rPr lang="en-US" altLang="ja-JP" dirty="0" smtClean="0">
                <a:latin typeface="Symbol" pitchFamily="18" charset="2"/>
              </a:rPr>
              <a:t>b</a:t>
            </a:r>
            <a:r>
              <a:rPr lang="en-US" altLang="ja-JP" dirty="0" smtClean="0"/>
              <a:t>sin</a:t>
            </a:r>
            <a:r>
              <a:rPr lang="en-US" altLang="ja-JP" baseline="30000" dirty="0" smtClean="0"/>
              <a:t>3/2</a:t>
            </a:r>
            <a:r>
              <a:rPr lang="en-US" altLang="ja-JP" dirty="0" smtClean="0">
                <a:latin typeface="Symbol" pitchFamily="18" charset="2"/>
              </a:rPr>
              <a:t>q</a:t>
            </a:r>
            <a:r>
              <a:rPr lang="en-US" altLang="ja-JP" dirty="0" smtClean="0"/>
              <a:t> is required for efficient flavor tagging</a:t>
            </a:r>
            <a:endParaRPr kumimoji="1" lang="en-US" altLang="ja-JP" dirty="0" smtClean="0"/>
          </a:p>
          <a:p>
            <a:r>
              <a:rPr kumimoji="1" lang="en-US" altLang="ja-JP" dirty="0" smtClean="0"/>
              <a:t>3 layers of double-sided ladders (6 pixel layers)</a:t>
            </a:r>
          </a:p>
          <a:p>
            <a:pPr lvl="1"/>
            <a:r>
              <a:rPr kumimoji="1" lang="en-US" altLang="ja-JP" dirty="0" smtClean="0"/>
              <a:t>Effect on pair-background rejection is expected, but not demonstrated yet</a:t>
            </a:r>
          </a:p>
          <a:p>
            <a:r>
              <a:rPr lang="en-US" altLang="ja-JP" dirty="0" smtClean="0"/>
              <a:t>Barrel only: |</a:t>
            </a:r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dirty="0" smtClean="0"/>
              <a:t>|&lt;0.97 for inner layer and |</a:t>
            </a:r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dirty="0" smtClean="0"/>
              <a:t>|&lt;0.9 for outer layer</a:t>
            </a:r>
            <a:endParaRPr lang="en-US" altLang="ja-JP" dirty="0"/>
          </a:p>
          <a:p>
            <a:r>
              <a:rPr kumimoji="1" lang="en-US" altLang="ja-JP" dirty="0" smtClean="0"/>
              <a:t>Point resolution &lt;3um for innermost layer</a:t>
            </a:r>
          </a:p>
          <a:p>
            <a:r>
              <a:rPr lang="en-US" altLang="ja-JP" dirty="0" smtClean="0"/>
              <a:t>Material budget: 0.3%X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/ladder=0.15%X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/layer</a:t>
            </a:r>
            <a:endParaRPr kumimoji="1" lang="en-US" altLang="ja-JP" dirty="0" smtClean="0"/>
          </a:p>
          <a:p>
            <a:r>
              <a:rPr lang="en-US" altLang="ja-JP" dirty="0" smtClean="0"/>
              <a:t>Sensor options: CMOS, FPCCD, DEPFET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28809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2586</TotalTime>
  <Words>2643</Words>
  <Application>Microsoft Office PowerPoint</Application>
  <PresentationFormat>画面に合わせる (4:3)</PresentationFormat>
  <Paragraphs>548</Paragraphs>
  <Slides>46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46</vt:i4>
      </vt:variant>
    </vt:vector>
  </HeadingPairs>
  <TitlesOfParts>
    <vt:vector size="47" baseType="lpstr">
      <vt:lpstr>Office テーマ</vt:lpstr>
      <vt:lpstr>ILD</vt:lpstr>
      <vt:lpstr>Outline</vt:lpstr>
      <vt:lpstr>Introduction</vt:lpstr>
      <vt:lpstr>Events on ILD since last PAC</vt:lpstr>
      <vt:lpstr>ILD philosophy</vt:lpstr>
      <vt:lpstr>ILD</vt:lpstr>
      <vt:lpstr>ILD baseline</vt:lpstr>
      <vt:lpstr>Sub-systems</vt:lpstr>
      <vt:lpstr>Vertex detector</vt:lpstr>
      <vt:lpstr>Vertex detector</vt:lpstr>
      <vt:lpstr>Silicon tracking system</vt:lpstr>
      <vt:lpstr>Silicon tracking system</vt:lpstr>
      <vt:lpstr>TPC</vt:lpstr>
      <vt:lpstr>ECAL</vt:lpstr>
      <vt:lpstr>ECAL</vt:lpstr>
      <vt:lpstr>HCAL</vt:lpstr>
      <vt:lpstr>AHCAL</vt:lpstr>
      <vt:lpstr>SDHCAL</vt:lpstr>
      <vt:lpstr>Forward calorimeters</vt:lpstr>
      <vt:lpstr>Muon system</vt:lpstr>
      <vt:lpstr>Coil and yoke</vt:lpstr>
      <vt:lpstr>ILD system</vt:lpstr>
      <vt:lpstr>Detector integration</vt:lpstr>
      <vt:lpstr>Detector integration</vt:lpstr>
      <vt:lpstr>Calibration/alignment</vt:lpstr>
      <vt:lpstr>Data acquisition</vt:lpstr>
      <vt:lpstr>Software tools</vt:lpstr>
      <vt:lpstr>Software tools</vt:lpstr>
      <vt:lpstr>MDI and experimental area</vt:lpstr>
      <vt:lpstr>MDI and experimental area</vt:lpstr>
      <vt:lpstr>ILD performance</vt:lpstr>
      <vt:lpstr>スライド 32</vt:lpstr>
      <vt:lpstr>Tracking performance</vt:lpstr>
      <vt:lpstr>Tracking performance</vt:lpstr>
      <vt:lpstr>PFA performance</vt:lpstr>
      <vt:lpstr>Flavor-tag performance</vt:lpstr>
      <vt:lpstr>LOI benchmark</vt:lpstr>
      <vt:lpstr>LOI benchmark</vt:lpstr>
      <vt:lpstr>1TeV benchmark</vt:lpstr>
      <vt:lpstr>1TeV benchmark</vt:lpstr>
      <vt:lpstr>1TeV benchmark</vt:lpstr>
      <vt:lpstr>1TeV benchmark</vt:lpstr>
      <vt:lpstr>LOI-DBD common benchmark</vt:lpstr>
      <vt:lpstr>Other physics processes</vt:lpstr>
      <vt:lpstr>Cost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</dc:title>
  <dc:creator>sugimoto</dc:creator>
  <cp:lastModifiedBy>sugimoto</cp:lastModifiedBy>
  <cp:revision>212</cp:revision>
  <dcterms:modified xsi:type="dcterms:W3CDTF">2012-12-14T00:17:42Z</dcterms:modified>
</cp:coreProperties>
</file>