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C8BEE-F9B8-7B40-A4D2-437E719AD9B7}" type="datetimeFigureOut">
              <a:rPr kumimoji="1" lang="ja-JP" altLang="en-US" smtClean="0"/>
              <a:t>12/09/28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3314E-2D6B-8C40-8BF6-89AF59934B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568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So, I’m </a:t>
            </a:r>
            <a:r>
              <a:rPr kumimoji="1" lang="en-US" altLang="ja-JP" dirty="0" err="1" smtClean="0"/>
              <a:t>gonna</a:t>
            </a:r>
            <a:r>
              <a:rPr kumimoji="1" lang="en-US" altLang="ja-JP" baseline="0" dirty="0" smtClean="0"/>
              <a:t> talk about FPCCD SOFTWARE.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84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First</a:t>
            </a:r>
            <a:r>
              <a:rPr kumimoji="1" lang="en-US" altLang="ja-JP" baseline="0" dirty="0" smtClean="0"/>
              <a:t> of all, let me refer to summary about FPCCD Vertex Detector.  FPCCD Vertex Detector may come true the followings. 1</a:t>
            </a:r>
            <a:r>
              <a:rPr kumimoji="1" lang="en-US" altLang="ja-JP" baseline="30000" dirty="0" smtClean="0"/>
              <a:t>st</a:t>
            </a:r>
            <a:r>
              <a:rPr kumimoji="1" lang="en-US" altLang="ja-JP" baseline="0" dirty="0" smtClean="0"/>
              <a:t>  is Good Impact Parameter Resolution for flavor tagging. </a:t>
            </a:r>
          </a:p>
          <a:p>
            <a:r>
              <a:rPr kumimoji="1" lang="en-US" altLang="ja-JP" baseline="0" dirty="0" smtClean="0"/>
              <a:t>In this presentation, I concentrate on Impact Parameter Resolution Study.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43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</a:t>
            </a:r>
            <a:r>
              <a:rPr kumimoji="1" lang="en-US" altLang="ja-JP" baseline="0" dirty="0" smtClean="0"/>
              <a:t> let’s go to performance study. </a:t>
            </a:r>
            <a:r>
              <a:rPr kumimoji="1" lang="en-US" altLang="ja-JP" baseline="0" dirty="0" err="1" smtClean="0"/>
              <a:t>Especislly</a:t>
            </a:r>
            <a:r>
              <a:rPr kumimoji="1" lang="en-US" altLang="ja-JP" baseline="0" dirty="0" smtClean="0"/>
              <a:t>, now I’m studying the </a:t>
            </a:r>
            <a:r>
              <a:rPr kumimoji="1" lang="en-US" altLang="ja-JP" baseline="0" dirty="0" err="1" smtClean="0"/>
              <a:t>IPResolution</a:t>
            </a:r>
            <a:r>
              <a:rPr kumimoji="1" lang="en-US" altLang="ja-JP" baseline="0" dirty="0" smtClean="0"/>
              <a:t> Performance of FPCCD and handling with the following two question. Which pixel size </a:t>
            </a:r>
            <a:r>
              <a:rPr kumimoji="1" lang="en-US" altLang="ja-JP" baseline="0" dirty="0" err="1" smtClean="0"/>
              <a:t>config</a:t>
            </a:r>
            <a:r>
              <a:rPr kumimoji="1" lang="en-US" altLang="ja-JP" baseline="0" dirty="0" smtClean="0"/>
              <a:t>. Is the Best for physics and electronics performance?  Of course the smaller pixel size becomes, the better physics performance becomes, but </a:t>
            </a:r>
          </a:p>
          <a:p>
            <a:r>
              <a:rPr kumimoji="1" lang="en-US" altLang="ja-JP" baseline="0" dirty="0" smtClean="0"/>
              <a:t>the worse electronics performance. The other is, ”If BG is taken into account, does </a:t>
            </a:r>
            <a:r>
              <a:rPr kumimoji="1" lang="en-US" altLang="ja-JP" baseline="0" dirty="0" err="1" smtClean="0"/>
              <a:t>IPResolution</a:t>
            </a:r>
            <a:r>
              <a:rPr kumimoji="1" lang="en-US" altLang="ja-JP" baseline="0" dirty="0" smtClean="0"/>
              <a:t> keep the required level?”. For now, I’m tackling the former </a:t>
            </a:r>
          </a:p>
          <a:p>
            <a:r>
              <a:rPr kumimoji="1" lang="en-US" altLang="ja-JP" baseline="0" dirty="0" smtClean="0"/>
              <a:t>Question.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651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Until</a:t>
            </a:r>
            <a:r>
              <a:rPr kumimoji="1" lang="en-US" altLang="ja-JP" baseline="0" dirty="0" smtClean="0"/>
              <a:t> yesterday, I have not resolved the following. “Why is the </a:t>
            </a:r>
            <a:r>
              <a:rPr kumimoji="1" lang="en-US" altLang="ja-JP" baseline="0" dirty="0" err="1" smtClean="0"/>
              <a:t>σ</a:t>
            </a:r>
            <a:r>
              <a:rPr kumimoji="1" lang="en-US" altLang="ja-JP" baseline="0" dirty="0" smtClean="0"/>
              <a:t> of “d0 pull distribution so away from 1??</a:t>
            </a:r>
            <a:r>
              <a:rPr kumimoji="1" lang="en-US" altLang="ja-JP" baseline="0" dirty="0" smtClean="0"/>
              <a:t>”. Finally, </a:t>
            </a:r>
            <a:r>
              <a:rPr kumimoji="1" lang="en-US" altLang="ja-JP" baseline="0" dirty="0" err="1" smtClean="0"/>
              <a:t>Dr.Stieve</a:t>
            </a:r>
            <a:r>
              <a:rPr kumimoji="1" lang="en-US" altLang="ja-JP" baseline="0" dirty="0" smtClean="0"/>
              <a:t> updated tracking algorithm</a:t>
            </a:r>
          </a:p>
          <a:p>
            <a:r>
              <a:rPr kumimoji="1" lang="en-US" altLang="ja-JP" baseline="0" dirty="0" smtClean="0"/>
              <a:t>yesterday. The </a:t>
            </a:r>
            <a:r>
              <a:rPr kumimoji="1" lang="en-US" altLang="ja-JP" baseline="0" dirty="0" err="1" smtClean="0"/>
              <a:t>σ</a:t>
            </a:r>
            <a:r>
              <a:rPr kumimoji="1" lang="en-US" altLang="ja-JP" baseline="0" dirty="0" smtClean="0"/>
              <a:t> gets equal to almost 1. From now, let me show my process to the result.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446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So, Spatial Resolution of FPCCD Cluster was determined by simulating single </a:t>
            </a:r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+ events without Energy</a:t>
            </a:r>
            <a:r>
              <a:rPr kumimoji="1" lang="en-US" altLang="ja-JP" baseline="0" dirty="0" smtClean="0"/>
              <a:t> loss and multiple scattering.</a:t>
            </a:r>
          </a:p>
          <a:p>
            <a:r>
              <a:rPr kumimoji="1" lang="en-US" altLang="ja-JP" baseline="0" dirty="0" smtClean="0"/>
              <a:t>Resolution was assigned depending on the size of cluster for pixel size =1, </a:t>
            </a:r>
            <a:r>
              <a:rPr kumimoji="1" lang="en-US" altLang="ja-JP" baseline="0" dirty="0" err="1" smtClean="0"/>
              <a:t>σ</a:t>
            </a:r>
            <a:r>
              <a:rPr kumimoji="1" lang="en-US" altLang="ja-JP" baseline="0" dirty="0" smtClean="0"/>
              <a:t>=1.02um. And for pixel size &gt; 1,σ=from 0.57um to 0.59um.</a:t>
            </a:r>
          </a:p>
          <a:p>
            <a:r>
              <a:rPr kumimoji="1" lang="en-US" altLang="ja-JP" baseline="0" dirty="0" smtClean="0"/>
              <a:t>So Next Slide is the more detailed condition and result.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61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</a:t>
            </a:r>
            <a:r>
              <a:rPr kumimoji="1" lang="en-US" altLang="ja-JP" baseline="0" dirty="0" smtClean="0"/>
              <a:t> used the following event. </a:t>
            </a:r>
            <a:r>
              <a:rPr kumimoji="1" lang="en-US" altLang="ja-JP" baseline="0" dirty="0" err="1" smtClean="0"/>
              <a:t>Muon</a:t>
            </a:r>
            <a:r>
              <a:rPr kumimoji="1" lang="en-US" altLang="ja-JP" baseline="0" dirty="0" smtClean="0"/>
              <a:t>+, theta = 20 ,30 ,and 85deg, Absolute Momentum equals from 1 to 200GeV,</a:t>
            </a:r>
          </a:p>
          <a:p>
            <a:r>
              <a:rPr kumimoji="1" lang="en-US" altLang="ja-JP" baseline="0" dirty="0" smtClean="0"/>
              <a:t>And of course Spatial Resolution </a:t>
            </a:r>
            <a:r>
              <a:rPr kumimoji="1" lang="en-US" altLang="ja-JP" baseline="0" dirty="0" err="1" smtClean="0"/>
              <a:t>Config</a:t>
            </a:r>
            <a:r>
              <a:rPr kumimoji="1" lang="en-US" altLang="ja-JP" baseline="0" dirty="0" smtClean="0"/>
              <a:t>. Is </a:t>
            </a:r>
            <a:r>
              <a:rPr kumimoji="1" lang="en-US" altLang="ja-JP" baseline="0" dirty="0" err="1" smtClean="0"/>
              <a:t>preceeding</a:t>
            </a:r>
            <a:r>
              <a:rPr kumimoji="1" lang="en-US" altLang="ja-JP" baseline="0" dirty="0" smtClean="0"/>
              <a:t> chapter’s one.</a:t>
            </a:r>
          </a:p>
          <a:p>
            <a:r>
              <a:rPr kumimoji="1" lang="en-US" altLang="ja-JP" baseline="0" dirty="0" smtClean="0"/>
              <a:t>Now then, the Result is that </a:t>
            </a:r>
            <a:r>
              <a:rPr kumimoji="1" lang="en-US" altLang="ja-JP" baseline="0" dirty="0" err="1" smtClean="0"/>
              <a:t>σ’s</a:t>
            </a:r>
            <a:r>
              <a:rPr kumimoji="1" lang="en-US" altLang="ja-JP" baseline="0" dirty="0" smtClean="0"/>
              <a:t> almost equal 1. Each shift from 1 is less than 10%.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393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</a:t>
            </a:r>
            <a:r>
              <a:rPr kumimoji="1" lang="en-US" altLang="ja-JP" baseline="0" dirty="0" smtClean="0"/>
              <a:t> got a good result without Energy </a:t>
            </a:r>
            <a:r>
              <a:rPr kumimoji="1" lang="en-US" altLang="ja-JP" baseline="0" dirty="0" err="1" smtClean="0"/>
              <a:t>Deposite</a:t>
            </a:r>
            <a:r>
              <a:rPr kumimoji="1" lang="en-US" altLang="ja-JP" baseline="0" dirty="0" smtClean="0"/>
              <a:t> and Multiple Scattering, so next I turned Energy </a:t>
            </a:r>
            <a:r>
              <a:rPr kumimoji="1" lang="en-US" altLang="ja-JP" baseline="0" dirty="0" err="1" smtClean="0"/>
              <a:t>Deposite</a:t>
            </a:r>
            <a:r>
              <a:rPr kumimoji="1" lang="en-US" altLang="ja-JP" baseline="0" dirty="0" smtClean="0"/>
              <a:t> and Multiple Scattering “On”.</a:t>
            </a:r>
          </a:p>
          <a:p>
            <a:r>
              <a:rPr kumimoji="1" lang="en-US" altLang="ja-JP" baseline="0" dirty="0" smtClean="0"/>
              <a:t>The condition is of course same except for Energy </a:t>
            </a:r>
            <a:r>
              <a:rPr kumimoji="1" lang="en-US" altLang="ja-JP" baseline="0" dirty="0" err="1" smtClean="0"/>
              <a:t>Deposite</a:t>
            </a:r>
            <a:r>
              <a:rPr kumimoji="1" lang="en-US" altLang="ja-JP" baseline="0" dirty="0" smtClean="0"/>
              <a:t> and Multiple Scattering.</a:t>
            </a:r>
          </a:p>
          <a:p>
            <a:r>
              <a:rPr kumimoji="1" lang="en-US" altLang="ja-JP" baseline="0" dirty="0" smtClean="0"/>
              <a:t>The Result is that </a:t>
            </a:r>
            <a:r>
              <a:rPr kumimoji="1" lang="en-US" altLang="ja-JP" baseline="0" dirty="0" err="1" smtClean="0"/>
              <a:t>σ’s</a:t>
            </a:r>
            <a:r>
              <a:rPr kumimoji="1" lang="en-US" altLang="ja-JP" baseline="0" dirty="0" smtClean="0"/>
              <a:t> are almost 1. Almost each shift from 1 is less than 10%, but some </a:t>
            </a:r>
            <a:r>
              <a:rPr kumimoji="1" lang="en-US" altLang="ja-JP" baseline="0" dirty="0" err="1" smtClean="0"/>
              <a:t>σ’s</a:t>
            </a:r>
            <a:r>
              <a:rPr kumimoji="1" lang="en-US" altLang="ja-JP" baseline="0" dirty="0" smtClean="0"/>
              <a:t> are almost 1.1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616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is</a:t>
            </a:r>
            <a:r>
              <a:rPr kumimoji="1" lang="en-US" altLang="ja-JP" baseline="0" dirty="0" smtClean="0"/>
              <a:t> part of efforts. This shows d0 pull distribution of “mu+, theta=85deg, Absolute momentum = 200GeV” event and says the </a:t>
            </a:r>
            <a:r>
              <a:rPr kumimoji="1" lang="en-US" altLang="ja-JP" baseline="0" dirty="0" err="1" smtClean="0"/>
              <a:t>σ</a:t>
            </a:r>
            <a:r>
              <a:rPr kumimoji="1" lang="en-US" altLang="ja-JP" baseline="0" dirty="0" smtClean="0"/>
              <a:t>=1.034. This means that the</a:t>
            </a:r>
          </a:p>
          <a:p>
            <a:r>
              <a:rPr kumimoji="1" lang="en-US" altLang="ja-JP" baseline="0" dirty="0" smtClean="0"/>
              <a:t>Tracking does almost best performance.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218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</a:t>
            </a:r>
            <a:r>
              <a:rPr kumimoji="1" lang="en-US" altLang="ja-JP" baseline="0" dirty="0" smtClean="0"/>
              <a:t> let me explain “the plan from here”. I am trying to the followings. 1</a:t>
            </a:r>
            <a:r>
              <a:rPr kumimoji="1" lang="en-US" altLang="ja-JP" baseline="30000" dirty="0" smtClean="0"/>
              <a:t>st</a:t>
            </a:r>
            <a:r>
              <a:rPr kumimoji="1" lang="en-US" altLang="ja-JP" baseline="0" dirty="0" smtClean="0"/>
              <a:t> is to find the two configuration of pixel size, more detailed speaking, “all5um”,”inner two layer:5um outer 4 layer:10um” for physics performance. </a:t>
            </a:r>
          </a:p>
          <a:p>
            <a:pPr marL="45720" indent="0">
              <a:buNone/>
            </a:pPr>
            <a:r>
              <a:rPr kumimoji="1" lang="en-US" altLang="ja-JP" baseline="0" dirty="0" smtClean="0"/>
              <a:t>2</a:t>
            </a:r>
            <a:r>
              <a:rPr kumimoji="1" lang="en-US" altLang="ja-JP" baseline="30000" dirty="0" smtClean="0"/>
              <a:t>nd</a:t>
            </a:r>
            <a:r>
              <a:rPr kumimoji="1" lang="en-US" altLang="ja-JP" baseline="0" dirty="0" smtClean="0"/>
              <a:t> is to try </a:t>
            </a:r>
            <a:r>
              <a:rPr kumimoji="1" lang="en-US" altLang="ja-JP" baseline="0" dirty="0" err="1" smtClean="0"/>
              <a:t>Ipresolution</a:t>
            </a:r>
            <a:r>
              <a:rPr kumimoji="1" lang="en-US" altLang="ja-JP" baseline="0" dirty="0" smtClean="0"/>
              <a:t> estimation with </a:t>
            </a:r>
            <a:r>
              <a:rPr kumimoji="1" lang="en-US" altLang="ja-JP" baseline="0" dirty="0" err="1" smtClean="0"/>
              <a:t>e+e</a:t>
            </a:r>
            <a:r>
              <a:rPr kumimoji="1" lang="en-US" altLang="ja-JP" baseline="0" dirty="0" smtClean="0"/>
              <a:t>- pair background in condition of 1TeV, 1train. </a:t>
            </a:r>
            <a:r>
              <a:rPr lang="en-US" altLang="ja-JP" dirty="0" smtClean="0">
                <a:solidFill>
                  <a:schemeClr val="accent1"/>
                </a:solidFill>
              </a:rPr>
              <a:t>The former may be easy, so I’ll show you this result next week. </a:t>
            </a:r>
          </a:p>
          <a:p>
            <a:pPr marL="45720" indent="0">
              <a:buNone/>
            </a:pPr>
            <a:r>
              <a:rPr lang="en-US" altLang="ja-JP" dirty="0" smtClean="0">
                <a:solidFill>
                  <a:schemeClr val="accent1"/>
                </a:solidFill>
              </a:rPr>
              <a:t>But the latter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 </a:t>
            </a:r>
            <a:r>
              <a:rPr lang="en-US" altLang="ja-JP" dirty="0" smtClean="0">
                <a:solidFill>
                  <a:schemeClr val="accent1"/>
                </a:solidFill>
              </a:rPr>
              <a:t>may be difficult for the computer capability.</a:t>
            </a:r>
          </a:p>
          <a:p>
            <a:pPr marL="45720" indent="0">
              <a:buNone/>
            </a:pPr>
            <a:r>
              <a:rPr lang="en-US" altLang="ja-JP" dirty="0" smtClean="0">
                <a:solidFill>
                  <a:schemeClr val="accent1"/>
                </a:solidFill>
              </a:rPr>
              <a:t>I try my best.</a:t>
            </a:r>
            <a:endParaRPr kumimoji="1" lang="ja-JP" altLang="en-US" dirty="0" smtClean="0">
              <a:solidFill>
                <a:schemeClr val="accent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3314E-2D6B-8C40-8BF6-89AF59934B3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1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12/09/28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12/09/28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kumimoji="1"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Weekly Software meeting 9/28</a:t>
            </a:r>
          </a:p>
          <a:p>
            <a:r>
              <a:rPr kumimoji="1" lang="en-US" altLang="ja-JP" dirty="0" smtClean="0"/>
              <a:t>Tohoku University </a:t>
            </a:r>
            <a:r>
              <a:rPr lang="en-US" altLang="ja-JP" dirty="0" smtClean="0"/>
              <a:t>M1 Tatsuya Mori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altLang="ja-JP" dirty="0" smtClean="0"/>
              <a:t>FPCCD SOFTWARE</a:t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48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1604" y="437216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Thank you very much.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44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289" y="494366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FPCCD Vertex Detector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62800" cy="3474720"/>
          </a:xfrm>
        </p:spPr>
        <p:txBody>
          <a:bodyPr/>
          <a:lstStyle/>
          <a:p>
            <a:pPr marL="45720" indent="0">
              <a:buNone/>
            </a:pPr>
            <a:r>
              <a:rPr kumimoji="1" lang="en-US" altLang="ja-JP" dirty="0" smtClean="0"/>
              <a:t>FPCCD Vertex Detector may </a:t>
            </a:r>
            <a:r>
              <a:rPr lang="en-US" altLang="ja-JP" dirty="0" smtClean="0"/>
              <a:t>give</a:t>
            </a:r>
            <a:r>
              <a:rPr lang="en-US" altLang="ja-JP" dirty="0" smtClean="0"/>
              <a:t> </a:t>
            </a:r>
            <a:r>
              <a:rPr lang="en-US" altLang="ja-JP" dirty="0" smtClean="0"/>
              <a:t>the followings</a:t>
            </a:r>
          </a:p>
          <a:p>
            <a:pPr marL="45720" indent="0">
              <a:buNone/>
            </a:pPr>
            <a:endParaRPr kumimoji="1" lang="en-US" altLang="ja-JP" dirty="0" smtClean="0"/>
          </a:p>
          <a:p>
            <a:pPr marL="502920" indent="-457200">
              <a:buFont typeface="+mj-lt"/>
              <a:buAutoNum type="arabicPeriod"/>
            </a:pPr>
            <a:r>
              <a:rPr kumimoji="1" lang="en-US" altLang="ja-JP" dirty="0" smtClean="0"/>
              <a:t>Good </a:t>
            </a:r>
            <a:r>
              <a:rPr kumimoji="1" lang="en-US" altLang="ja-JP" dirty="0" err="1" smtClean="0"/>
              <a:t>IPResolution</a:t>
            </a:r>
            <a:r>
              <a:rPr kumimoji="1" lang="en-US" altLang="ja-JP" dirty="0" smtClean="0"/>
              <a:t> for flavor tagging.</a:t>
            </a:r>
          </a:p>
          <a:p>
            <a:pPr marL="502920" indent="-457200">
              <a:buFont typeface="+mj-lt"/>
              <a:buAutoNum type="arabicPeriod"/>
            </a:pPr>
            <a:endParaRPr lang="en-US" altLang="ja-JP" dirty="0"/>
          </a:p>
          <a:p>
            <a:pPr marL="4572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a=5um</a:t>
            </a:r>
          </a:p>
          <a:p>
            <a:pPr marL="4572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b=10um*</a:t>
            </a:r>
            <a:r>
              <a:rPr lang="en-US" altLang="ja-JP" dirty="0" err="1" smtClean="0"/>
              <a:t>GeV</a:t>
            </a:r>
            <a:endParaRPr lang="en-US" altLang="ja-JP" dirty="0"/>
          </a:p>
          <a:p>
            <a:pPr marL="45720" indent="0">
              <a:buNone/>
            </a:pPr>
            <a:endParaRPr kumimoji="1" lang="en-US" altLang="ja-JP" dirty="0" smtClean="0"/>
          </a:p>
        </p:txBody>
      </p:sp>
      <p:pic>
        <p:nvPicPr>
          <p:cNvPr id="4" name="図 3" descr="impactParamete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402" y="2038388"/>
            <a:ext cx="28321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81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289" y="506208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Performance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44285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altLang="ja-JP" dirty="0" smtClean="0"/>
              <a:t>Especially, now I’m studying </a:t>
            </a:r>
          </a:p>
          <a:p>
            <a:pPr marL="45720" indent="0">
              <a:buNone/>
            </a:pPr>
            <a:r>
              <a:rPr lang="en-US" altLang="ja-JP" dirty="0" smtClean="0"/>
              <a:t>the </a:t>
            </a:r>
            <a:r>
              <a:rPr lang="en-US" altLang="ja-JP" dirty="0" err="1" smtClean="0"/>
              <a:t>IPResolution</a:t>
            </a:r>
            <a:r>
              <a:rPr lang="en-US" altLang="ja-JP" dirty="0" smtClean="0"/>
              <a:t> Performance of FPCCD.</a:t>
            </a:r>
          </a:p>
          <a:p>
            <a:pPr marL="45720" indent="0"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Which pixel size </a:t>
            </a:r>
            <a:r>
              <a:rPr kumimoji="1" lang="en-US" altLang="ja-JP" dirty="0" err="1" smtClean="0">
                <a:solidFill>
                  <a:schemeClr val="accent6"/>
                </a:solidFill>
              </a:rPr>
              <a:t>config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. is the best for physics </a:t>
            </a:r>
          </a:p>
          <a:p>
            <a:pPr marL="45720" indent="0">
              <a:buNone/>
            </a:pPr>
            <a:r>
              <a:rPr lang="en-US" altLang="ja-JP" dirty="0">
                <a:solidFill>
                  <a:schemeClr val="accent6"/>
                </a:solidFill>
              </a:rPr>
              <a:t> </a:t>
            </a:r>
            <a:r>
              <a:rPr lang="en-US" altLang="ja-JP" dirty="0" smtClean="0">
                <a:solidFill>
                  <a:schemeClr val="accent6"/>
                </a:solidFill>
              </a:rPr>
              <a:t>  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and electronics performance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?</a:t>
            </a:r>
          </a:p>
          <a:p>
            <a:pPr marL="45720" indent="0"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smaller pixel size </a:t>
            </a:r>
            <a:r>
              <a:rPr lang="en-US" altLang="ja-JP" dirty="0" smtClean="0">
                <a:sym typeface="Wingdings"/>
              </a:rPr>
              <a:t> better physics</a:t>
            </a:r>
          </a:p>
          <a:p>
            <a:pPr marL="45720" indent="0">
              <a:buNone/>
            </a:pPr>
            <a:r>
              <a:rPr lang="en-US" altLang="ja-JP" dirty="0" smtClean="0">
                <a:sym typeface="Wingdings"/>
              </a:rPr>
              <a:t> performance but worse electronics performance.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>
                <a:solidFill>
                  <a:schemeClr val="accent5"/>
                </a:solidFill>
              </a:rPr>
              <a:t> </a:t>
            </a:r>
            <a:r>
              <a:rPr lang="en-US" altLang="ja-JP" dirty="0" smtClean="0">
                <a:solidFill>
                  <a:schemeClr val="accent5"/>
                </a:solidFill>
              </a:rPr>
              <a:t>If BG is taken into account, does </a:t>
            </a:r>
            <a:r>
              <a:rPr lang="en-US" altLang="ja-JP" dirty="0" err="1" smtClean="0">
                <a:solidFill>
                  <a:schemeClr val="accent5"/>
                </a:solidFill>
              </a:rPr>
              <a:t>IPResolution</a:t>
            </a:r>
            <a:r>
              <a:rPr lang="en-US" altLang="ja-JP" dirty="0" smtClean="0">
                <a:solidFill>
                  <a:schemeClr val="accent5"/>
                </a:solidFill>
              </a:rPr>
              <a:t>   </a:t>
            </a:r>
          </a:p>
          <a:p>
            <a:pPr marL="45720" indent="0">
              <a:buNone/>
            </a:pPr>
            <a:r>
              <a:rPr lang="en-US" altLang="ja-JP" dirty="0" smtClean="0">
                <a:solidFill>
                  <a:schemeClr val="accent5"/>
                </a:solidFill>
              </a:rPr>
              <a:t>   keep the required level?</a:t>
            </a:r>
          </a:p>
          <a:p>
            <a:pPr marL="45720" indent="0">
              <a:buNone/>
            </a:pPr>
            <a:endParaRPr kumimoji="1" lang="en-US" altLang="ja-JP" dirty="0" smtClean="0"/>
          </a:p>
          <a:p>
            <a:pPr marL="45720" indent="0">
              <a:buNone/>
            </a:pPr>
            <a:r>
              <a:rPr lang="en-US" altLang="ja-JP" dirty="0" smtClean="0">
                <a:sym typeface="Wingdings"/>
              </a:rPr>
              <a:t>For now, I’m tackling the former question.</a:t>
            </a:r>
            <a:endParaRPr kumimoji="1" lang="en-US" altLang="ja-JP" dirty="0"/>
          </a:p>
          <a:p>
            <a:pPr marL="4572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358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289" y="451328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My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763371" y="731519"/>
            <a:ext cx="7542429" cy="469372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altLang="ja-JP" dirty="0" smtClean="0"/>
              <a:t>Until y</a:t>
            </a:r>
            <a:r>
              <a:rPr kumimoji="1" lang="en-US" altLang="ja-JP" dirty="0" smtClean="0"/>
              <a:t>esterday, I have not resolved the following.</a:t>
            </a:r>
          </a:p>
          <a:p>
            <a:pPr marL="45720" indent="0" algn="ctr">
              <a:buNone/>
            </a:pPr>
            <a:endParaRPr lang="en-US" altLang="ja-JP" dirty="0"/>
          </a:p>
          <a:p>
            <a:pPr marL="45720" indent="0" algn="ctr">
              <a:buNone/>
            </a:pPr>
            <a:r>
              <a:rPr lang="en-US" altLang="ja-JP" sz="2400" dirty="0" smtClean="0">
                <a:solidFill>
                  <a:srgbClr val="F14124"/>
                </a:solidFill>
              </a:rPr>
              <a:t>Why is the </a:t>
            </a:r>
            <a:r>
              <a:rPr lang="en-US" altLang="ja-JP" sz="2400" dirty="0" err="1" smtClean="0">
                <a:solidFill>
                  <a:srgbClr val="F14124"/>
                </a:solidFill>
              </a:rPr>
              <a:t>σ</a:t>
            </a:r>
            <a:r>
              <a:rPr lang="en-US" altLang="ja-JP" sz="2400" dirty="0" smtClean="0">
                <a:solidFill>
                  <a:srgbClr val="F14124"/>
                </a:solidFill>
              </a:rPr>
              <a:t> of “d0 pull distribution” </a:t>
            </a:r>
          </a:p>
          <a:p>
            <a:pPr marL="45720" indent="0" algn="ctr">
              <a:buNone/>
            </a:pPr>
            <a:r>
              <a:rPr lang="en-US" altLang="ja-JP" sz="2400" dirty="0" smtClean="0">
                <a:solidFill>
                  <a:srgbClr val="F14124"/>
                </a:solidFill>
              </a:rPr>
              <a:t>so away from 1 ??</a:t>
            </a:r>
          </a:p>
          <a:p>
            <a:pPr marL="45720" indent="0" algn="ctr">
              <a:buNone/>
            </a:pPr>
            <a:endParaRPr lang="en-US" altLang="ja-JP" sz="2400" dirty="0">
              <a:solidFill>
                <a:srgbClr val="F14124"/>
              </a:solidFill>
            </a:endParaRPr>
          </a:p>
          <a:p>
            <a:pPr marL="45720" indent="0" algn="ctr">
              <a:buNone/>
            </a:pP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Finally, </a:t>
            </a:r>
            <a:r>
              <a:rPr lang="en-US" altLang="ja-JP" dirty="0" err="1">
                <a:solidFill>
                  <a:schemeClr val="accent1"/>
                </a:solidFill>
                <a:sym typeface="Wingdings"/>
              </a:rPr>
              <a:t>D</a:t>
            </a:r>
            <a:r>
              <a:rPr lang="en-US" altLang="ja-JP" dirty="0" err="1" smtClean="0">
                <a:solidFill>
                  <a:schemeClr val="accent1"/>
                </a:solidFill>
                <a:sym typeface="Wingdings"/>
              </a:rPr>
              <a:t>r</a:t>
            </a:r>
            <a:r>
              <a:rPr lang="en-US" altLang="ja-JP" dirty="0" err="1" smtClean="0">
                <a:solidFill>
                  <a:schemeClr val="accent1"/>
                </a:solidFill>
                <a:sym typeface="Wingdings"/>
              </a:rPr>
              <a:t>.Stieve</a:t>
            </a: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 updated tracking algorithm yesterday.</a:t>
            </a:r>
          </a:p>
          <a:p>
            <a:pPr marL="45720" indent="0" algn="ctr">
              <a:buNone/>
            </a:pP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The </a:t>
            </a:r>
            <a:r>
              <a:rPr lang="en-US" altLang="ja-JP" dirty="0" err="1" smtClean="0">
                <a:solidFill>
                  <a:schemeClr val="accent1"/>
                </a:solidFill>
                <a:sym typeface="Wingdings"/>
              </a:rPr>
              <a:t>σ</a:t>
            </a: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 gets equal to </a:t>
            </a: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almost </a:t>
            </a:r>
            <a:r>
              <a:rPr lang="en-US" altLang="ja-JP" dirty="0" smtClean="0">
                <a:solidFill>
                  <a:schemeClr val="accent1"/>
                </a:solidFill>
                <a:sym typeface="Wingdings"/>
              </a:rPr>
              <a:t>1.</a:t>
            </a:r>
          </a:p>
          <a:p>
            <a:pPr marL="45720" indent="0" algn="ctr">
              <a:buNone/>
            </a:pPr>
            <a:endParaRPr lang="en-US" altLang="ja-JP" dirty="0" smtClean="0">
              <a:solidFill>
                <a:srgbClr val="000000"/>
              </a:solidFill>
              <a:sym typeface="Wingdings"/>
            </a:endParaRPr>
          </a:p>
          <a:p>
            <a:pPr marL="45720" indent="0" algn="ctr">
              <a:buNone/>
            </a:pPr>
            <a:endParaRPr lang="en-US" altLang="ja-JP" dirty="0" smtClean="0">
              <a:solidFill>
                <a:srgbClr val="F141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1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289" y="50875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err="1" smtClean="0"/>
              <a:t>TrackerHit</a:t>
            </a:r>
            <a:r>
              <a:rPr lang="en-US" altLang="ja-JP" dirty="0" smtClean="0"/>
              <a:t> Resolution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807239" y="731520"/>
            <a:ext cx="7747355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ja-JP" dirty="0" smtClean="0"/>
              <a:t>Spatial Resolution of FPCCD Cluster was determined by simulating </a:t>
            </a:r>
            <a:r>
              <a:rPr lang="en-US" altLang="ja-JP" dirty="0" smtClean="0">
                <a:solidFill>
                  <a:srgbClr val="4E67C8"/>
                </a:solidFill>
              </a:rPr>
              <a:t>single </a:t>
            </a:r>
            <a:r>
              <a:rPr lang="en-US" altLang="ja-JP" dirty="0" err="1" smtClean="0">
                <a:solidFill>
                  <a:srgbClr val="4E67C8"/>
                </a:solidFill>
              </a:rPr>
              <a:t>muon</a:t>
            </a:r>
            <a:r>
              <a:rPr lang="en-US" altLang="ja-JP" dirty="0" smtClean="0">
                <a:solidFill>
                  <a:srgbClr val="4E67C8"/>
                </a:solidFill>
              </a:rPr>
              <a:t>+ events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chemeClr val="accent5"/>
                </a:solidFill>
              </a:rPr>
              <a:t>without Energy Loss and Multiple Scattering. </a:t>
            </a:r>
          </a:p>
          <a:p>
            <a:pPr marL="45720" indent="0">
              <a:buNone/>
            </a:pPr>
            <a:endParaRPr kumimoji="1" lang="en-US" altLang="ja-JP" dirty="0"/>
          </a:p>
          <a:p>
            <a:pPr marL="45720" indent="0">
              <a:buNone/>
            </a:pPr>
            <a:r>
              <a:rPr lang="en-US" altLang="ja-JP" dirty="0" smtClean="0"/>
              <a:t>Resolution was assigned depending on the size of cluster </a:t>
            </a:r>
          </a:p>
          <a:p>
            <a:pPr marL="45720" indent="0">
              <a:buNone/>
            </a:pPr>
            <a:r>
              <a:rPr kumimoji="1" lang="en-US" altLang="ja-JP" dirty="0"/>
              <a:t>	</a:t>
            </a:r>
            <a:r>
              <a:rPr kumimoji="1" lang="en-US" altLang="ja-JP" dirty="0" smtClean="0"/>
              <a:t>for pixel size = 1, </a:t>
            </a:r>
            <a:r>
              <a:rPr kumimoji="1" lang="en-US" altLang="ja-JP" dirty="0" err="1" smtClean="0">
                <a:solidFill>
                  <a:schemeClr val="accent6"/>
                </a:solidFill>
              </a:rPr>
              <a:t>σ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 = 1.02um </a:t>
            </a:r>
          </a:p>
          <a:p>
            <a:pPr marL="45720" indent="0">
              <a:buNone/>
            </a:pPr>
            <a:r>
              <a:rPr lang="en-US" altLang="ja-JP" dirty="0" smtClean="0"/>
              <a:t>	</a:t>
            </a:r>
            <a:r>
              <a:rPr lang="en-US" altLang="ja-JP" dirty="0"/>
              <a:t> </a:t>
            </a:r>
            <a:r>
              <a:rPr lang="en-US" altLang="ja-JP" dirty="0" smtClean="0"/>
              <a:t>                   &gt; 1, </a:t>
            </a:r>
            <a:r>
              <a:rPr lang="en-US" altLang="ja-JP" dirty="0" err="1" smtClean="0">
                <a:solidFill>
                  <a:srgbClr val="F14124"/>
                </a:solidFill>
              </a:rPr>
              <a:t>σ</a:t>
            </a:r>
            <a:r>
              <a:rPr lang="en-US" altLang="ja-JP" dirty="0" smtClean="0">
                <a:solidFill>
                  <a:srgbClr val="F14124"/>
                </a:solidFill>
              </a:rPr>
              <a:t> = </a:t>
            </a:r>
            <a:r>
              <a:rPr lang="en-US" altLang="ja-JP" dirty="0" smtClean="0"/>
              <a:t>from </a:t>
            </a:r>
            <a:r>
              <a:rPr lang="en-US" altLang="ja-JP" dirty="0" smtClean="0">
                <a:solidFill>
                  <a:srgbClr val="F14124"/>
                </a:solidFill>
              </a:rPr>
              <a:t>0.57um</a:t>
            </a:r>
            <a:r>
              <a:rPr lang="en-US" altLang="ja-JP" dirty="0" smtClean="0"/>
              <a:t> to </a:t>
            </a:r>
            <a:r>
              <a:rPr lang="en-US" altLang="ja-JP" dirty="0" smtClean="0">
                <a:solidFill>
                  <a:srgbClr val="F14124"/>
                </a:solidFill>
              </a:rPr>
              <a:t>0.59um</a:t>
            </a:r>
            <a:endParaRPr kumimoji="1" lang="ja-JP" altLang="en-US" dirty="0">
              <a:solidFill>
                <a:srgbClr val="F141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22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Pull Distribution Without 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 and 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875897" y="731520"/>
            <a:ext cx="7429903" cy="3474720"/>
          </a:xfrm>
        </p:spPr>
        <p:txBody>
          <a:bodyPr/>
          <a:lstStyle/>
          <a:p>
            <a:pPr marL="45720" indent="0">
              <a:buNone/>
            </a:pPr>
            <a:r>
              <a:rPr lang="en-US" altLang="ja-JP" dirty="0" smtClean="0"/>
              <a:t>Condition:</a:t>
            </a:r>
          </a:p>
          <a:p>
            <a:pPr marL="45720" indent="0">
              <a:buNone/>
            </a:pPr>
            <a:r>
              <a:rPr lang="en-US" altLang="ja-JP" dirty="0"/>
              <a:t>	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+, </a:t>
            </a:r>
            <a:r>
              <a:rPr lang="en-US" altLang="ja-JP" dirty="0" err="1" smtClean="0"/>
              <a:t>θ</a:t>
            </a:r>
            <a:r>
              <a:rPr lang="en-US" altLang="ja-JP" dirty="0" smtClean="0"/>
              <a:t>=20,30,85deg,|P|= from 1 to 200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marL="45720" indent="0">
              <a:buNone/>
            </a:pPr>
            <a:r>
              <a:rPr kumimoji="1" lang="en-US" altLang="ja-JP" dirty="0"/>
              <a:t>	</a:t>
            </a:r>
            <a:r>
              <a:rPr kumimoji="1" lang="en-US" altLang="ja-JP" dirty="0" smtClean="0"/>
              <a:t>Spatial Resolution 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. is </a:t>
            </a:r>
            <a:r>
              <a:rPr lang="en-US" altLang="ja-JP" dirty="0" err="1" smtClean="0"/>
              <a:t>preceeding</a:t>
            </a:r>
            <a:r>
              <a:rPr lang="en-US" altLang="ja-JP" dirty="0" smtClean="0"/>
              <a:t> chapter’s</a:t>
            </a:r>
          </a:p>
          <a:p>
            <a:pPr marL="45720" indent="0">
              <a:buNone/>
            </a:pPr>
            <a:r>
              <a:rPr kumimoji="1" lang="en-US" altLang="ja-JP" dirty="0"/>
              <a:t>	</a:t>
            </a:r>
            <a:r>
              <a:rPr lang="en-US" altLang="ja-JP" dirty="0" smtClean="0"/>
              <a:t>one.</a:t>
            </a:r>
            <a:endParaRPr kumimoji="1" lang="en-US" altLang="ja-JP" dirty="0" smtClean="0"/>
          </a:p>
          <a:p>
            <a:pPr marL="45720" indent="0">
              <a:buNone/>
            </a:pPr>
            <a:endParaRPr lang="en-US" altLang="ja-JP" dirty="0"/>
          </a:p>
          <a:p>
            <a:pPr marL="45720" indent="0">
              <a:buNone/>
            </a:pPr>
            <a:r>
              <a:rPr kumimoji="1" lang="en-US" altLang="ja-JP" dirty="0" smtClean="0"/>
              <a:t>Result:</a:t>
            </a:r>
          </a:p>
          <a:p>
            <a:pPr marL="4572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	</a:t>
            </a:r>
            <a:r>
              <a:rPr kumimoji="1" lang="en-US" altLang="ja-JP" dirty="0" err="1" smtClean="0">
                <a:solidFill>
                  <a:schemeClr val="accent1"/>
                </a:solidFill>
              </a:rPr>
              <a:t>σ</a:t>
            </a:r>
            <a:r>
              <a:rPr lang="en-US" altLang="ja-JP" dirty="0" err="1" smtClean="0">
                <a:solidFill>
                  <a:schemeClr val="accent1"/>
                </a:solidFill>
              </a:rPr>
              <a:t>’s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 ~ 1. </a:t>
            </a:r>
            <a:r>
              <a:rPr lang="en-US" altLang="ja-JP" dirty="0" smtClean="0"/>
              <a:t>Each</a:t>
            </a:r>
            <a:r>
              <a:rPr kumimoji="1" lang="en-US" altLang="ja-JP" dirty="0" smtClean="0"/>
              <a:t> shift from 1 </a:t>
            </a:r>
            <a:r>
              <a:rPr lang="en-US" altLang="ja-JP" dirty="0" smtClean="0"/>
              <a:t>is less than </a:t>
            </a:r>
            <a:r>
              <a:rPr lang="en-US" altLang="ja-JP" dirty="0" smtClean="0">
                <a:solidFill>
                  <a:srgbClr val="F14124"/>
                </a:solidFill>
              </a:rPr>
              <a:t>10%.</a:t>
            </a:r>
            <a:endParaRPr kumimoji="1" lang="en-US" altLang="ja-JP" dirty="0" smtClean="0">
              <a:solidFill>
                <a:srgbClr val="F141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93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Pull Distribution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 with 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 and 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640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kumimoji="1" lang="en-US" altLang="ja-JP" dirty="0" smtClean="0"/>
              <a:t>Next, I turned 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 and MS “On”.</a:t>
            </a:r>
          </a:p>
          <a:p>
            <a:pPr marL="45720" indent="0">
              <a:buNone/>
            </a:pPr>
            <a:endParaRPr kumimoji="1" lang="en-US" altLang="ja-JP" dirty="0" smtClean="0"/>
          </a:p>
          <a:p>
            <a:pPr marL="45720" indent="0">
              <a:buNone/>
            </a:pPr>
            <a:r>
              <a:rPr kumimoji="1" lang="en-US" altLang="ja-JP" dirty="0" smtClean="0"/>
              <a:t>Condition:</a:t>
            </a:r>
          </a:p>
          <a:p>
            <a:pPr marL="45720" indent="0"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same except for </a:t>
            </a:r>
            <a:r>
              <a:rPr lang="en-US" altLang="ja-JP" dirty="0" err="1" smtClean="0"/>
              <a:t>dE</a:t>
            </a:r>
            <a:r>
              <a:rPr lang="en-US" altLang="ja-JP" dirty="0"/>
              <a:t> </a:t>
            </a:r>
            <a:r>
              <a:rPr lang="en-US" altLang="ja-JP" dirty="0" smtClean="0"/>
              <a:t>and MS</a:t>
            </a:r>
          </a:p>
          <a:p>
            <a:pPr marL="45720" indent="0">
              <a:buNone/>
            </a:pPr>
            <a:endParaRPr kumimoji="1" lang="en-US" altLang="ja-JP" dirty="0"/>
          </a:p>
          <a:p>
            <a:pPr marL="45720" indent="0">
              <a:buNone/>
            </a:pPr>
            <a:r>
              <a:rPr lang="en-US" altLang="ja-JP" dirty="0" smtClean="0"/>
              <a:t>Result:</a:t>
            </a:r>
          </a:p>
          <a:p>
            <a:pPr marL="45720" indent="0">
              <a:buNone/>
            </a:pPr>
            <a:r>
              <a:rPr kumimoji="1" lang="en-US" altLang="ja-JP" dirty="0"/>
              <a:t>	</a:t>
            </a:r>
            <a:r>
              <a:rPr lang="en-US" altLang="ja-JP" dirty="0" err="1" smtClean="0">
                <a:solidFill>
                  <a:srgbClr val="4E67C8"/>
                </a:solidFill>
              </a:rPr>
              <a:t>σ’s</a:t>
            </a:r>
            <a:r>
              <a:rPr lang="en-US" altLang="ja-JP" dirty="0" smtClean="0">
                <a:solidFill>
                  <a:srgbClr val="4E67C8"/>
                </a:solidFill>
              </a:rPr>
              <a:t> ~1.</a:t>
            </a:r>
            <a:r>
              <a:rPr lang="en-US" altLang="ja-JP" dirty="0" smtClean="0"/>
              <a:t> Almost each shift  from 1 </a:t>
            </a:r>
          </a:p>
          <a:p>
            <a:pPr marL="45720" indent="0"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is less than </a:t>
            </a:r>
            <a:r>
              <a:rPr lang="en-US" altLang="ja-JP" dirty="0" smtClean="0">
                <a:solidFill>
                  <a:schemeClr val="accent5"/>
                </a:solidFill>
              </a:rPr>
              <a:t>10%</a:t>
            </a:r>
            <a:r>
              <a:rPr lang="en-US" altLang="ja-JP" dirty="0" smtClean="0"/>
              <a:t>, but some </a:t>
            </a:r>
            <a:r>
              <a:rPr lang="en-US" altLang="ja-JP" dirty="0" err="1" smtClean="0">
                <a:solidFill>
                  <a:schemeClr val="accent5"/>
                </a:solidFill>
              </a:rPr>
              <a:t>σ’s</a:t>
            </a:r>
            <a:r>
              <a:rPr lang="en-US" altLang="ja-JP" dirty="0" smtClean="0">
                <a:solidFill>
                  <a:schemeClr val="accent5"/>
                </a:solidFill>
              </a:rPr>
              <a:t> ~1.1</a:t>
            </a:r>
          </a:p>
          <a:p>
            <a:pPr marL="45720" indent="0">
              <a:buNone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93480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Part of efforts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21" y="294475"/>
            <a:ext cx="8904916" cy="266775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5421" y="3237047"/>
            <a:ext cx="88181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This shows d0 pull distribution of “mu+, </a:t>
            </a:r>
            <a:r>
              <a:rPr kumimoji="1" lang="en-US" altLang="ja-JP" dirty="0" err="1" smtClean="0"/>
              <a:t>θ</a:t>
            </a:r>
            <a:r>
              <a:rPr kumimoji="1" lang="en-US" altLang="ja-JP" dirty="0" smtClean="0"/>
              <a:t>=85deg, </a:t>
            </a:r>
            <a:r>
              <a:rPr kumimoji="1" lang="en-US" altLang="ja-JP" dirty="0" smtClean="0"/>
              <a:t>|P|~200GeV” event</a:t>
            </a:r>
            <a:endParaRPr kumimoji="1" lang="en-US" altLang="ja-JP" dirty="0" smtClean="0"/>
          </a:p>
          <a:p>
            <a:endParaRPr kumimoji="1" lang="en-US" altLang="ja-JP" dirty="0"/>
          </a:p>
          <a:p>
            <a:r>
              <a:rPr kumimoji="1" lang="en-US" altLang="ja-JP" dirty="0"/>
              <a:t>a</a:t>
            </a:r>
            <a:r>
              <a:rPr kumimoji="1" lang="en-US" altLang="ja-JP" dirty="0" smtClean="0"/>
              <a:t>nd says the </a:t>
            </a:r>
            <a:r>
              <a:rPr kumimoji="1" lang="en-US" altLang="ja-JP" dirty="0" err="1" smtClean="0"/>
              <a:t>σ</a:t>
            </a:r>
            <a:r>
              <a:rPr kumimoji="1" lang="en-US" altLang="ja-JP" dirty="0" smtClean="0"/>
              <a:t> = 1.034. This means that the tracking does almost best performance. </a:t>
            </a:r>
          </a:p>
        </p:txBody>
      </p:sp>
    </p:spTree>
    <p:extLst>
      <p:ext uri="{BB962C8B-B14F-4D97-AF65-F5344CB8AC3E}">
        <p14:creationId xmlns:p14="http://schemas.microsoft.com/office/powerpoint/2010/main" val="43250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From Here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554735" y="731519"/>
            <a:ext cx="8175039" cy="3815653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altLang="ja-JP" dirty="0" smtClean="0"/>
              <a:t>I am trying to the followings.</a:t>
            </a:r>
          </a:p>
          <a:p>
            <a:pPr marL="502920" indent="-457200">
              <a:buFont typeface="+mj-lt"/>
              <a:buAutoNum type="arabicPeriod"/>
            </a:pPr>
            <a:r>
              <a:rPr lang="en-US" altLang="ja-JP" dirty="0" smtClean="0"/>
              <a:t>Find t</a:t>
            </a:r>
            <a:r>
              <a:rPr kumimoji="1" lang="en-US" altLang="ja-JP" dirty="0" smtClean="0"/>
              <a:t>he </a:t>
            </a:r>
            <a:r>
              <a:rPr lang="en-US" altLang="ja-JP" dirty="0" smtClean="0"/>
              <a:t>two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configuration of </a:t>
            </a:r>
            <a:r>
              <a:rPr lang="en-US" altLang="ja-JP" dirty="0"/>
              <a:t>p</a:t>
            </a:r>
            <a:r>
              <a:rPr kumimoji="1" lang="en-US" altLang="ja-JP" dirty="0" smtClean="0"/>
              <a:t>ixel size </a:t>
            </a:r>
            <a:r>
              <a:rPr kumimoji="1" lang="en-US" altLang="ja-JP" dirty="0" smtClean="0"/>
              <a:t>(“all5um”, “inner two layer:5um outer 4 layer:10um”)for </a:t>
            </a:r>
            <a:r>
              <a:rPr kumimoji="1" lang="en-US" altLang="ja-JP" dirty="0" smtClean="0"/>
              <a:t>physics </a:t>
            </a:r>
            <a:r>
              <a:rPr lang="en-US" altLang="ja-JP" dirty="0" smtClean="0"/>
              <a:t>performance</a:t>
            </a:r>
            <a:r>
              <a:rPr kumimoji="1" lang="en-US" altLang="ja-JP" dirty="0" smtClean="0"/>
              <a:t>.</a:t>
            </a:r>
            <a:endParaRPr kumimoji="1" lang="en-US" altLang="ja-JP" dirty="0" smtClean="0"/>
          </a:p>
          <a:p>
            <a:pPr marL="502920" indent="-457200">
              <a:buFont typeface="+mj-lt"/>
              <a:buAutoNum type="arabicPeriod"/>
            </a:pPr>
            <a:endParaRPr lang="en-US" altLang="ja-JP" dirty="0"/>
          </a:p>
          <a:p>
            <a:pPr marL="502920" indent="-457200">
              <a:buFont typeface="+mj-lt"/>
              <a:buAutoNum type="arabicPeriod"/>
            </a:pPr>
            <a:r>
              <a:rPr kumimoji="1" lang="en-US" altLang="ja-JP" dirty="0" smtClean="0"/>
              <a:t>Try </a:t>
            </a:r>
            <a:r>
              <a:rPr lang="en-US" altLang="ja-JP" dirty="0" err="1" smtClean="0"/>
              <a:t>IPReso</a:t>
            </a:r>
            <a:r>
              <a:rPr lang="en-US" altLang="ja-JP" dirty="0" smtClean="0"/>
              <a:t> estimation with 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 pair background(condition:1TeV,1train)</a:t>
            </a:r>
            <a:r>
              <a:rPr kumimoji="1" lang="en-US" altLang="ja-JP" dirty="0" smtClean="0"/>
              <a:t>.</a:t>
            </a:r>
          </a:p>
          <a:p>
            <a:pPr marL="45720" indent="0">
              <a:buNone/>
            </a:pPr>
            <a:endParaRPr lang="en-US" altLang="ja-JP" dirty="0"/>
          </a:p>
          <a:p>
            <a:pPr marL="45720" indent="0">
              <a:buNone/>
            </a:pPr>
            <a:r>
              <a:rPr lang="en-US" altLang="ja-JP" dirty="0" smtClean="0">
                <a:solidFill>
                  <a:schemeClr val="accent1"/>
                </a:solidFill>
              </a:rPr>
              <a:t>The former may be easy, so I’ll show you this result </a:t>
            </a:r>
            <a:r>
              <a:rPr lang="en-US" altLang="ja-JP" dirty="0" smtClean="0">
                <a:solidFill>
                  <a:schemeClr val="accent1"/>
                </a:solidFill>
              </a:rPr>
              <a:t>next week</a:t>
            </a:r>
            <a:r>
              <a:rPr lang="en-US" altLang="ja-JP" dirty="0" smtClean="0">
                <a:solidFill>
                  <a:schemeClr val="accent1"/>
                </a:solidFill>
              </a:rPr>
              <a:t>. </a:t>
            </a:r>
            <a:endParaRPr lang="en-US" altLang="ja-JP" dirty="0" smtClean="0">
              <a:solidFill>
                <a:schemeClr val="accent1"/>
              </a:solidFill>
            </a:endParaRPr>
          </a:p>
          <a:p>
            <a:pPr marL="45720" indent="0">
              <a:buNone/>
            </a:pPr>
            <a:r>
              <a:rPr lang="en-US" altLang="ja-JP" dirty="0">
                <a:solidFill>
                  <a:schemeClr val="accent1"/>
                </a:solidFill>
              </a:rPr>
              <a:t>B</a:t>
            </a:r>
            <a:r>
              <a:rPr lang="en-US" altLang="ja-JP" dirty="0" smtClean="0">
                <a:solidFill>
                  <a:schemeClr val="accent1"/>
                </a:solidFill>
              </a:rPr>
              <a:t>ut the latter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 </a:t>
            </a:r>
            <a:r>
              <a:rPr lang="en-US" altLang="ja-JP" dirty="0" smtClean="0">
                <a:solidFill>
                  <a:schemeClr val="accent1"/>
                </a:solidFill>
              </a:rPr>
              <a:t>may be difficult for the computer capability</a:t>
            </a:r>
            <a:r>
              <a:rPr lang="en-US" altLang="ja-JP" dirty="0" smtClean="0">
                <a:solidFill>
                  <a:schemeClr val="accent1"/>
                </a:solidFill>
              </a:rPr>
              <a:t>.</a:t>
            </a:r>
          </a:p>
          <a:p>
            <a:pPr marL="45720" indent="0">
              <a:buNone/>
            </a:pPr>
            <a:r>
              <a:rPr lang="en-US" altLang="ja-JP" dirty="0" smtClean="0">
                <a:solidFill>
                  <a:schemeClr val="accent1"/>
                </a:solidFill>
              </a:rPr>
              <a:t>I </a:t>
            </a:r>
            <a:r>
              <a:rPr lang="en-US" altLang="ja-JP" dirty="0" smtClean="0">
                <a:solidFill>
                  <a:schemeClr val="accent1"/>
                </a:solidFill>
              </a:rPr>
              <a:t>try my best.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21479"/>
      </p:ext>
    </p:extLst>
  </p:cSld>
  <p:clrMapOvr>
    <a:masterClrMapping/>
  </p:clrMapOvr>
</p:sld>
</file>

<file path=ppt/theme/theme1.xml><?xml version="1.0" encoding="utf-8"?>
<a:theme xmlns:a="http://schemas.openxmlformats.org/drawingml/2006/main" name="スリップストリーム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852</Words>
  <Application>Microsoft Macintosh PowerPoint</Application>
  <PresentationFormat>画面に合わせる (4:3)</PresentationFormat>
  <Paragraphs>100</Paragraphs>
  <Slides>10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スリップストリーム</vt:lpstr>
      <vt:lpstr>FPCCD SOFTWARE </vt:lpstr>
      <vt:lpstr>FPCCD Vertex Detector  </vt:lpstr>
      <vt:lpstr>Performance Study</vt:lpstr>
      <vt:lpstr>My Status</vt:lpstr>
      <vt:lpstr>TrackerHit Resolution</vt:lpstr>
      <vt:lpstr>Pull Distribution Without dE and MS</vt:lpstr>
      <vt:lpstr>Pull Distribution  with dE and MS</vt:lpstr>
      <vt:lpstr>Part of efforts</vt:lpstr>
      <vt:lpstr>From Here</vt:lpstr>
      <vt:lpstr>Thank you very much.</vt:lpstr>
    </vt:vector>
  </TitlesOfParts>
  <Company>東北大学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FPCCD SOFTWARE </dc:title>
  <dc:creator>森 達哉</dc:creator>
  <cp:lastModifiedBy>森 達哉</cp:lastModifiedBy>
  <cp:revision>20</cp:revision>
  <dcterms:created xsi:type="dcterms:W3CDTF">2012-09-27T14:37:48Z</dcterms:created>
  <dcterms:modified xsi:type="dcterms:W3CDTF">2012-09-28T04:30:06Z</dcterms:modified>
</cp:coreProperties>
</file>