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8FA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1DDB9-907D-40BC-AE50-D36B340BB107}" type="datetimeFigureOut">
              <a:rPr kumimoji="1" lang="ja-JP" altLang="en-US" smtClean="0"/>
              <a:t>2012/9/28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D44E3-603F-46B9-8DAB-AE5569B309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658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594399-8967-49C9-A508-B7B635EADB7B}" type="datetime1">
              <a:rPr kumimoji="1" lang="ja-JP" altLang="en-US" smtClean="0"/>
              <a:t>2012/9/28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331640" y="6460283"/>
            <a:ext cx="684076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244408" y="6460283"/>
            <a:ext cx="44239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65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4FBA7EAD-1A46-4BB1-909A-7F7CA860EDBB}" type="datetime1">
              <a:rPr kumimoji="1" lang="ja-JP" altLang="en-US" smtClean="0"/>
              <a:t>2012/9/28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15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43772968-D065-4D6D-ABD1-17B405D49C6A}" type="datetime1">
              <a:rPr kumimoji="1" lang="ja-JP" altLang="en-US" smtClean="0"/>
              <a:t>2012/9/28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71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0931351F-4C08-409B-A5C9-FF37CD7CE50F}" type="datetime1">
              <a:rPr kumimoji="1" lang="ja-JP" altLang="en-US" smtClean="0"/>
              <a:t>2012/9/28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07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6CB999C6-F897-421A-AC32-AA7C24AE008D}" type="datetime1">
              <a:rPr kumimoji="1" lang="ja-JP" altLang="en-US" smtClean="0"/>
              <a:t>2012/9/28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25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0C498768-EA69-4588-BFA0-8D0DA0DB4EA5}" type="datetime1">
              <a:rPr kumimoji="1" lang="ja-JP" altLang="en-US" smtClean="0"/>
              <a:t>2012/9/28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070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7C917AA8-E733-4A4B-953B-0E01AADFEB25}" type="datetime1">
              <a:rPr kumimoji="1" lang="ja-JP" altLang="en-US" smtClean="0"/>
              <a:t>2012/9/28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565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8E7304C9-72B2-42FB-9C3E-589D41DAE069}" type="datetime1">
              <a:rPr kumimoji="1" lang="ja-JP" altLang="en-US" smtClean="0"/>
              <a:t>2012/9/28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531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EA515401-E52F-4312-A94D-811FD2CD6A1A}" type="datetime1">
              <a:rPr kumimoji="1" lang="ja-JP" altLang="en-US" smtClean="0"/>
              <a:t>2012/9/28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72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4868224D-1750-4CEC-BBE1-5161245E9D38}" type="datetime1">
              <a:rPr kumimoji="1" lang="ja-JP" altLang="en-US" smtClean="0"/>
              <a:t>2012/9/28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20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EFEF6397-2433-4603-A2C4-80A8E443385F}" type="datetime1">
              <a:rPr kumimoji="1" lang="ja-JP" altLang="en-US" smtClean="0"/>
              <a:t>2012/9/28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6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331640" y="6460283"/>
            <a:ext cx="6840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244408" y="6460283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137BE0D-3467-4B8D-A2B8-D7B5A7FFA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24FF02EA-72C6-4F86-88E0-5B2FFE1AB9F6}" type="datetime1">
              <a:rPr kumimoji="1" lang="ja-JP" altLang="en-US" smtClean="0"/>
              <a:t>2012/9/28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428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/>
                      </a:rPr>
                      <m:t>𝐻</m:t>
                    </m:r>
                    <m:r>
                      <a:rPr kumimoji="1" lang="en-US" altLang="ja-JP" b="0" i="1" smtClean="0">
                        <a:latin typeface="Cambria Math"/>
                      </a:rPr>
                      <m:t>→</m:t>
                    </m:r>
                    <m:r>
                      <a:rPr kumimoji="1" lang="en-US" altLang="ja-JP" b="0" i="1" smtClean="0">
                        <a:latin typeface="Cambria Math"/>
                      </a:rPr>
                      <m:t>𝜏𝜏</m:t>
                    </m:r>
                  </m:oMath>
                </a14:m>
                <a:r>
                  <a:rPr kumimoji="1" lang="ja-JP" altLang="en-US" dirty="0" smtClean="0"/>
                  <a:t> </a:t>
                </a:r>
                <a:r>
                  <a:rPr kumimoji="1" lang="en-US" altLang="ja-JP" dirty="0" smtClean="0"/>
                  <a:t>study</a:t>
                </a:r>
                <a:br>
                  <a:rPr kumimoji="1" lang="en-US" altLang="ja-JP" dirty="0" smtClean="0"/>
                </a:br>
                <a:r>
                  <a:rPr lang="en-US" altLang="ja-JP" dirty="0" smtClean="0"/>
                  <a:t>Current Status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 rotWithShape="1">
                <a:blip r:embed="rId2"/>
                <a:stretch>
                  <a:fillRect t="-6612" b="-185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Shin-</a:t>
            </a:r>
            <a:r>
              <a:rPr kumimoji="1" lang="en-US" altLang="ja-JP" dirty="0" err="1" smtClean="0"/>
              <a:t>ichi</a:t>
            </a:r>
            <a:r>
              <a:rPr kumimoji="1" lang="en-US" altLang="ja-JP" dirty="0" smtClean="0"/>
              <a:t> Kawada</a:t>
            </a:r>
          </a:p>
          <a:p>
            <a:r>
              <a:rPr lang="en-US" altLang="ja-JP" dirty="0" smtClean="0"/>
              <a:t>Hiroshima University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253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/>
              <a:t>Suppress combinatorial BG</a:t>
            </a:r>
            <a:r>
              <a:rPr kumimoji="1" lang="en-US" altLang="ja-JP" dirty="0" smtClean="0"/>
              <a:t> (3)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6146" name="Picture 2" descr="C:\Users\shin-ichi\Documents\HiggsBF\Ztoll\preselection\cut50\ener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48" y="1124744"/>
            <a:ext cx="3742123" cy="253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shin-ichi\Documents\HiggsBF\Ztoll\preselection\cut52\d0s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325" y="1124744"/>
            <a:ext cx="3742123" cy="253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shin-ichi\Documents\HiggsBF\Ztoll\preselection\cut53\z0si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48" y="3789040"/>
            <a:ext cx="3742123" cy="253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5555854" y="4437112"/>
                <a:ext cx="2904578" cy="15696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 smtClean="0">
                    <a:solidFill>
                      <a:schemeClr val="tx1"/>
                    </a:solidFill>
                  </a:rPr>
                  <a:t>plots of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𝜇𝜇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𝐻</m:t>
                    </m:r>
                  </m:oMath>
                </a14:m>
                <a:r>
                  <a:rPr lang="en-US" altLang="ja-JP" sz="2400" dirty="0" smtClean="0">
                    <a:solidFill>
                      <a:schemeClr val="tx1"/>
                    </a:solidFill>
                  </a:rPr>
                  <a:t> sample</a:t>
                </a:r>
                <a:endParaRPr lang="en-US" altLang="ja-JP" sz="2400" dirty="0" smtClean="0">
                  <a:solidFill>
                    <a:srgbClr val="0070C0"/>
                  </a:solidFill>
                </a:endParaRPr>
              </a:p>
              <a:p>
                <a:r>
                  <a:rPr lang="en-US" altLang="ja-JP" sz="2400" dirty="0" smtClean="0">
                    <a:solidFill>
                      <a:srgbClr val="0070C0"/>
                    </a:solidFill>
                  </a:rPr>
                  <a:t>blue: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rgbClr val="0070C0"/>
                        </a:solidFill>
                        <a:latin typeface="Cambria Math"/>
                      </a:rPr>
                      <m:t>𝑍</m:t>
                    </m:r>
                    <m:r>
                      <a:rPr lang="en-US" altLang="ja-JP" sz="2400" b="0" i="1" smtClean="0">
                        <a:solidFill>
                          <a:srgbClr val="0070C0"/>
                        </a:solidFill>
                        <a:latin typeface="Cambria Math"/>
                      </a:rPr>
                      <m:t>→</m:t>
                    </m:r>
                    <m:r>
                      <a:rPr lang="en-US" altLang="ja-JP" sz="2400" b="0" i="1" smtClean="0">
                        <a:solidFill>
                          <a:srgbClr val="0070C0"/>
                        </a:solidFill>
                        <a:latin typeface="Cambria Math"/>
                      </a:rPr>
                      <m:t>𝜇𝜇</m:t>
                    </m:r>
                  </m:oMath>
                </a14:m>
                <a:endParaRPr lang="en-US" altLang="ja-JP" sz="2400" dirty="0" smtClean="0"/>
              </a:p>
              <a:p>
                <a:r>
                  <a:rPr kumimoji="1" lang="en-US" altLang="ja-JP" sz="2400" dirty="0" smtClean="0">
                    <a:solidFill>
                      <a:srgbClr val="00B050"/>
                    </a:solidFill>
                  </a:rPr>
                  <a:t>green: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𝜏</m:t>
                    </m:r>
                    <m:r>
                      <a:rPr kumimoji="1" lang="en-US" altLang="ja-JP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→</m:t>
                    </m:r>
                    <m:r>
                      <a:rPr kumimoji="1" lang="en-US" altLang="ja-JP" sz="2400" b="0" i="1" smtClean="0">
                        <a:solidFill>
                          <a:srgbClr val="00B050"/>
                        </a:solidFill>
                        <a:latin typeface="Cambria Math"/>
                      </a:rPr>
                      <m:t>𝜇𝜈𝜈</m:t>
                    </m:r>
                  </m:oMath>
                </a14:m>
                <a:endParaRPr kumimoji="1" lang="en-US" altLang="ja-JP" sz="2400" dirty="0" smtClean="0"/>
              </a:p>
              <a:p>
                <a:r>
                  <a:rPr lang="en-US" altLang="ja-JP" sz="2400" dirty="0" smtClean="0"/>
                  <a:t>black: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𝜏</m:t>
                    </m:r>
                    <m:r>
                      <a:rPr lang="en-US" altLang="ja-JP" sz="2400" b="0" i="1" smtClean="0">
                        <a:latin typeface="Cambria Math"/>
                      </a:rPr>
                      <m:t>→</m:t>
                    </m:r>
                    <m:r>
                      <m:rPr>
                        <m:sty m:val="p"/>
                      </m:rPr>
                      <a:rPr lang="en-US" altLang="ja-JP" sz="2400" b="0" i="0" smtClean="0">
                        <a:latin typeface="Cambria Math"/>
                      </a:rPr>
                      <m:t>hadron</m:t>
                    </m:r>
                    <m:r>
                      <a:rPr lang="en-US" altLang="ja-JP" sz="2400" b="0" i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altLang="ja-JP" sz="2400" b="0" i="0" smtClean="0">
                        <a:latin typeface="Cambria Math"/>
                      </a:rPr>
                      <m:t>s</m:t>
                    </m:r>
                    <m:r>
                      <a:rPr lang="en-US" altLang="ja-JP" sz="2400" b="0" i="0" smtClean="0">
                        <a:latin typeface="Cambria Math"/>
                      </a:rPr>
                      <m:t>)</m:t>
                    </m:r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5854" y="4437112"/>
                <a:ext cx="2904578" cy="1569660"/>
              </a:xfrm>
              <a:prstGeom prst="rect">
                <a:avLst/>
              </a:prstGeom>
              <a:blipFill rotWithShape="1">
                <a:blip r:embed="rId5"/>
                <a:stretch>
                  <a:fillRect l="-3145" t="-3113" r="-839" b="-81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6012160" y="1700808"/>
                <a:ext cx="9236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|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𝑑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0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sig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|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1700808"/>
                <a:ext cx="923651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1691680" y="4571836"/>
                <a:ext cx="9028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|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𝑧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0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sig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|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571836"/>
                <a:ext cx="902811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3059832" y="1700808"/>
            <a:ext cx="72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pfo_e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1958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Suppress combinatorial BG</a:t>
            </a:r>
            <a:r>
              <a:rPr kumimoji="1" lang="en-US" altLang="ja-JP" dirty="0" smtClean="0"/>
              <a:t> (4)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/>
                      </a:rPr>
                      <m:t>𝑒𝑒𝐻</m:t>
                    </m:r>
                  </m:oMath>
                </a14:m>
                <a:r>
                  <a:rPr kumimoji="1" lang="ja-JP" altLang="en-US" dirty="0" smtClean="0"/>
                  <a:t> </a:t>
                </a:r>
                <a:r>
                  <a:rPr kumimoji="1" lang="en-US" altLang="ja-JP" dirty="0" smtClean="0"/>
                  <a:t>sample</a:t>
                </a:r>
              </a:p>
              <a:p>
                <a:pPr lvl="1"/>
                <a:r>
                  <a:rPr lang="en-US" altLang="ja-JP" dirty="0" err="1" smtClean="0"/>
                  <a:t>pfo_e</a:t>
                </a:r>
                <a:r>
                  <a:rPr lang="en-US" altLang="ja-JP" dirty="0" smtClean="0"/>
                  <a:t> &gt; 10</a:t>
                </a:r>
                <a:endParaRPr lang="en-US" altLang="ja-JP" dirty="0"/>
              </a:p>
              <a:p>
                <a:pPr lvl="1"/>
                <a:r>
                  <a:rPr kumimoji="1" lang="en-US" altLang="ja-JP" dirty="0" smtClean="0"/>
                  <a:t>|d0sig| &lt; 50</a:t>
                </a:r>
              </a:p>
              <a:p>
                <a:pPr lvl="1"/>
                <a:r>
                  <a:rPr lang="en-US" altLang="ja-JP" dirty="0" smtClean="0"/>
                  <a:t>|z0sig| &lt; 5</a:t>
                </a:r>
                <a:endParaRPr lang="en-US" altLang="ja-JP" dirty="0"/>
              </a:p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/>
                      </a:rPr>
                      <m:t>𝜇𝜇</m:t>
                    </m:r>
                    <m:r>
                      <a:rPr kumimoji="1" lang="en-US" altLang="ja-JP" b="0" i="1" smtClean="0">
                        <a:latin typeface="Cambria Math"/>
                      </a:rPr>
                      <m:t>𝐻</m:t>
                    </m:r>
                  </m:oMath>
                </a14:m>
                <a:r>
                  <a:rPr kumimoji="1" lang="ja-JP" altLang="en-US" i="1" dirty="0" smtClean="0"/>
                  <a:t> </a:t>
                </a:r>
                <a:r>
                  <a:rPr kumimoji="1" lang="en-US" altLang="ja-JP" dirty="0" smtClean="0"/>
                  <a:t>sample</a:t>
                </a:r>
              </a:p>
              <a:p>
                <a:pPr lvl="1"/>
                <a:r>
                  <a:rPr lang="en-US" altLang="ja-JP" dirty="0" err="1" smtClean="0"/>
                  <a:t>pfo_e</a:t>
                </a:r>
                <a:r>
                  <a:rPr lang="en-US" altLang="ja-JP" dirty="0" smtClean="0"/>
                  <a:t> &gt; 20</a:t>
                </a:r>
                <a:endParaRPr lang="en-US" altLang="ja-JP" dirty="0"/>
              </a:p>
              <a:p>
                <a:pPr lvl="1"/>
                <a:r>
                  <a:rPr kumimoji="1" lang="en-US" altLang="ja-JP" dirty="0" smtClean="0"/>
                  <a:t>|d0sig| &lt; 3</a:t>
                </a:r>
              </a:p>
              <a:p>
                <a:pPr lvl="1"/>
                <a:r>
                  <a:rPr kumimoji="1" lang="en-US" altLang="ja-JP" dirty="0" smtClean="0"/>
                  <a:t>|z0sig| &lt; 7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41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241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FSR / </a:t>
            </a:r>
            <a:r>
              <a:rPr kumimoji="1" lang="en-US" altLang="ja-JP" dirty="0" err="1" smtClean="0"/>
              <a:t>Bremss</a:t>
            </a:r>
            <a:r>
              <a:rPr kumimoji="1" lang="en-US" altLang="ja-JP" dirty="0" smtClean="0"/>
              <a:t> recovery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In order to reconstruct the original Z boson.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5616" y="3717032"/>
            <a:ext cx="2118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from Z boson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2511065" y="3501008"/>
            <a:ext cx="938691" cy="250227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 descr="C:\Users\shin-ichi\Documents\HiggsBF\meetings\PhysicsSoftwareMeeting\120928\recover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695" y="2705318"/>
            <a:ext cx="2218611" cy="209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直線矢印コネクタ 11"/>
          <p:cNvCxnSpPr/>
          <p:nvPr/>
        </p:nvCxnSpPr>
        <p:spPr>
          <a:xfrm>
            <a:off x="2553189" y="4327300"/>
            <a:ext cx="794675" cy="25382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768202" y="2060848"/>
            <a:ext cx="15958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</a:rPr>
              <a:t>Example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2843808" y="4941168"/>
                <a:ext cx="350095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𝑍</m:t>
                      </m:r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𝑒</m:t>
                      </m:r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𝑒</m:t>
                      </m:r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𝛾</m:t>
                      </m:r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𝛾</m:t>
                      </m:r>
                      <m:r>
                        <a:rPr kumimoji="1" lang="en-US" altLang="ja-JP" sz="3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kumimoji="1" lang="ja-JP" alt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4941168"/>
                <a:ext cx="3500958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左中かっこ 13"/>
          <p:cNvSpPr/>
          <p:nvPr/>
        </p:nvSpPr>
        <p:spPr>
          <a:xfrm rot="16200000">
            <a:off x="5285296" y="5013462"/>
            <a:ext cx="366538" cy="1217066"/>
          </a:xfrm>
          <a:prstGeom prst="leftBrac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39952" y="5858108"/>
            <a:ext cx="3065519" cy="52322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FSR /  </a:t>
            </a:r>
            <a:r>
              <a:rPr kumimoji="1" lang="en-US" altLang="ja-JP" sz="2800" dirty="0" err="1" smtClean="0">
                <a:solidFill>
                  <a:schemeClr val="bg1"/>
                </a:solidFill>
              </a:rPr>
              <a:t>Bremss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 effect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261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FSR / </a:t>
            </a:r>
            <a:r>
              <a:rPr kumimoji="1" lang="en-US" altLang="ja-JP" dirty="0" err="1" smtClean="0"/>
              <a:t>Bremss</a:t>
            </a:r>
            <a:r>
              <a:rPr kumimoji="1" lang="en-US" altLang="ja-JP" dirty="0" smtClean="0"/>
              <a:t> recovery 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Defining the cone with hole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13</a:t>
            </a:fld>
            <a:endParaRPr kumimoji="1" lang="ja-JP" altLang="en-US"/>
          </a:p>
        </p:txBody>
      </p:sp>
      <p:cxnSp>
        <p:nvCxnSpPr>
          <p:cNvPr id="9" name="直線矢印コネクタ 8"/>
          <p:cNvCxnSpPr/>
          <p:nvPr/>
        </p:nvCxnSpPr>
        <p:spPr>
          <a:xfrm flipH="1" flipV="1">
            <a:off x="3635896" y="3568896"/>
            <a:ext cx="1997760" cy="152004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491880" y="5139189"/>
            <a:ext cx="5510547" cy="95410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Neutral particles in thi</a:t>
            </a:r>
            <a:r>
              <a:rPr lang="en-US" altLang="ja-JP" sz="2800" dirty="0" smtClean="0">
                <a:solidFill>
                  <a:schemeClr val="bg1"/>
                </a:solidFill>
              </a:rPr>
              <a:t>s region (hole)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are</a:t>
            </a:r>
            <a:r>
              <a:rPr lang="en-US" altLang="ja-JP" sz="2800" dirty="0">
                <a:solidFill>
                  <a:schemeClr val="bg1"/>
                </a:solidFill>
              </a:rPr>
              <a:t> </a:t>
            </a:r>
            <a:r>
              <a:rPr lang="en-US" altLang="ja-JP" sz="2800" dirty="0" smtClean="0">
                <a:solidFill>
                  <a:schemeClr val="bg1"/>
                </a:solidFill>
              </a:rPr>
              <a:t>unified with the isolated lepton.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1763688" y="2344760"/>
            <a:ext cx="1944216" cy="10801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763688" y="3424880"/>
            <a:ext cx="1944216" cy="117777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V="1">
            <a:off x="1763688" y="3064840"/>
            <a:ext cx="1944216" cy="36004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1763688" y="3424880"/>
            <a:ext cx="1944216" cy="41077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円/楕円 21"/>
          <p:cNvSpPr/>
          <p:nvPr/>
        </p:nvSpPr>
        <p:spPr>
          <a:xfrm>
            <a:off x="3491880" y="3072691"/>
            <a:ext cx="432048" cy="78423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3359995" y="2344760"/>
            <a:ext cx="695818" cy="223752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755576" y="3424880"/>
            <a:ext cx="1078367" cy="1289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V="1">
            <a:off x="323528" y="3424880"/>
            <a:ext cx="4392488" cy="1289"/>
          </a:xfrm>
          <a:prstGeom prst="line">
            <a:avLst/>
          </a:pr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539552" y="3568896"/>
            <a:ext cx="13300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isolated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lepton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cxnSp>
        <p:nvCxnSpPr>
          <p:cNvPr id="31" name="直線矢印コネクタ 30"/>
          <p:cNvCxnSpPr/>
          <p:nvPr/>
        </p:nvCxnSpPr>
        <p:spPr>
          <a:xfrm flipH="1">
            <a:off x="3635896" y="2492896"/>
            <a:ext cx="1258495" cy="360040"/>
          </a:xfrm>
          <a:prstGeom prst="straightConnector1">
            <a:avLst/>
          </a:prstGeom>
          <a:ln w="38100">
            <a:solidFill>
              <a:srgbClr val="28FA0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4894391" y="2116013"/>
            <a:ext cx="3566041" cy="1384995"/>
          </a:xfrm>
          <a:prstGeom prst="rect">
            <a:avLst/>
          </a:prstGeom>
          <a:noFill/>
          <a:ln>
            <a:solidFill>
              <a:srgbClr val="28FA0C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Particles in this region</a:t>
            </a:r>
          </a:p>
          <a:p>
            <a:r>
              <a:rPr kumimoji="1" lang="en-US" altLang="ja-JP" sz="2800" dirty="0" smtClean="0">
                <a:solidFill>
                  <a:schemeClr val="bg1"/>
                </a:solidFill>
              </a:rPr>
              <a:t>are</a:t>
            </a:r>
            <a:r>
              <a:rPr lang="en-US" altLang="ja-JP" sz="2800" dirty="0">
                <a:solidFill>
                  <a:schemeClr val="bg1"/>
                </a:solidFill>
              </a:rPr>
              <a:t> </a:t>
            </a:r>
            <a:r>
              <a:rPr lang="en-US" altLang="ja-JP" sz="2800" dirty="0" smtClean="0">
                <a:solidFill>
                  <a:schemeClr val="bg1"/>
                </a:solidFill>
              </a:rPr>
              <a:t>u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sed</a:t>
            </a:r>
            <a:r>
              <a:rPr lang="en-US" altLang="ja-JP" sz="2800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for calculating</a:t>
            </a:r>
          </a:p>
          <a:p>
            <a:r>
              <a:rPr kumimoji="1" lang="en-US" altLang="ja-JP" sz="2800" dirty="0" smtClean="0">
                <a:solidFill>
                  <a:schemeClr val="bg1"/>
                </a:solidFill>
              </a:rPr>
              <a:t>cone energy.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390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FSR / </a:t>
            </a:r>
            <a:r>
              <a:rPr kumimoji="1" lang="en-US" altLang="ja-JP" dirty="0" err="1" smtClean="0"/>
              <a:t>Bremss</a:t>
            </a:r>
            <a:r>
              <a:rPr kumimoji="1" lang="en-US" altLang="ja-JP" dirty="0" smtClean="0"/>
              <a:t> recovery (3)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8194" name="Picture 2" descr="C:\Users\shin-ichi\Documents\HiggsBF\meetings\Local\120924\Zmass_e2e2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535" y="2446540"/>
            <a:ext cx="4527969" cy="307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shin-ichi\Documents\HiggsBF\meetings\Local\120924\Zmass_e1e1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1" y="2446540"/>
            <a:ext cx="4527969" cy="307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1079602" y="1052736"/>
                <a:ext cx="698479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3200" dirty="0" smtClean="0">
                    <a:solidFill>
                      <a:schemeClr val="bg1"/>
                    </a:solidFill>
                  </a:rPr>
                  <a:t>Z mass plots </a:t>
                </a:r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solidFill>
                          <a:schemeClr val="bg1"/>
                        </a:solidFill>
                        <a:latin typeface="Cambria Math"/>
                      </a:rPr>
                      <m:t>(</m:t>
                    </m:r>
                    <m:r>
                      <a:rPr kumimoji="1" lang="en-US" altLang="ja-JP" sz="3200" b="0" i="0" smtClean="0">
                        <a:solidFill>
                          <a:schemeClr val="bg1"/>
                        </a:solidFill>
                        <a:latin typeface="Cambria Math"/>
                      </a:rPr>
                      <m:t>0.99&lt;</m:t>
                    </m:r>
                    <m:r>
                      <m:rPr>
                        <m:sty m:val="p"/>
                      </m:rPr>
                      <a:rPr kumimoji="1" lang="en-US" altLang="ja-JP" sz="3200" b="0" i="0" smtClean="0">
                        <a:solidFill>
                          <a:schemeClr val="bg1"/>
                        </a:solidFill>
                        <a:latin typeface="Cambria Math"/>
                      </a:rPr>
                      <m:t>cos</m:t>
                    </m:r>
                    <m:sSub>
                      <m:sSubPr>
                        <m:ctrlPr>
                          <a:rPr kumimoji="1" lang="en-US" altLang="ja-JP" sz="3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3200" b="0" i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cone</m:t>
                        </m:r>
                      </m:sub>
                    </m:sSub>
                    <m:r>
                      <a:rPr kumimoji="1" lang="en-US" altLang="ja-JP" sz="3200" b="0" i="1" smtClean="0">
                        <a:solidFill>
                          <a:schemeClr val="bg1"/>
                        </a:solidFill>
                        <a:latin typeface="Cambria Math"/>
                      </a:rPr>
                      <m:t>&lt;0.999)</m:t>
                    </m:r>
                  </m:oMath>
                </a14:m>
                <a:endParaRPr kumimoji="1" lang="ja-JP" alt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602" y="1052736"/>
                <a:ext cx="6984797" cy="584775"/>
              </a:xfrm>
              <a:prstGeom prst="rect">
                <a:avLst/>
              </a:prstGeom>
              <a:blipFill rotWithShape="1">
                <a:blip r:embed="rId4"/>
                <a:stretch>
                  <a:fillRect l="-2182" t="-12500" b="-343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259632" y="1700808"/>
                <a:ext cx="219566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solidFill>
                          <a:schemeClr val="bg1"/>
                        </a:solidFill>
                        <a:latin typeface="Cambria Math"/>
                      </a:rPr>
                      <m:t>𝑒𝑒𝐻</m:t>
                    </m:r>
                  </m:oMath>
                </a14:m>
                <a:r>
                  <a:rPr kumimoji="1" lang="ja-JP" altLang="en-US" sz="3200" dirty="0" smtClean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ja-JP" sz="3200" dirty="0" smtClean="0">
                    <a:solidFill>
                      <a:schemeClr val="bg1"/>
                    </a:solidFill>
                  </a:rPr>
                  <a:t>sample</a:t>
                </a:r>
                <a:endParaRPr kumimoji="1" lang="ja-JP" alt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700808"/>
                <a:ext cx="2195666" cy="584775"/>
              </a:xfrm>
              <a:prstGeom prst="rect">
                <a:avLst/>
              </a:prstGeom>
              <a:blipFill rotWithShape="1">
                <a:blip r:embed="rId5"/>
                <a:stretch>
                  <a:fillRect t="-12500" r="-6111" b="-343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5904726" y="1700808"/>
                <a:ext cx="223734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solidFill>
                          <a:schemeClr val="bg1"/>
                        </a:solidFill>
                        <a:latin typeface="Cambria Math"/>
                      </a:rPr>
                      <m:t>𝜇𝜇</m:t>
                    </m:r>
                    <m:r>
                      <a:rPr kumimoji="1" lang="en-US" altLang="ja-JP" sz="3200" b="0" i="1" smtClean="0">
                        <a:solidFill>
                          <a:schemeClr val="bg1"/>
                        </a:solidFill>
                        <a:latin typeface="Cambria Math"/>
                      </a:rPr>
                      <m:t>𝐻</m:t>
                    </m:r>
                  </m:oMath>
                </a14:m>
                <a:r>
                  <a:rPr kumimoji="1" lang="ja-JP" altLang="en-US" sz="3200" dirty="0" smtClean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ja-JP" sz="3200" dirty="0" smtClean="0">
                    <a:solidFill>
                      <a:schemeClr val="bg1"/>
                    </a:solidFill>
                  </a:rPr>
                  <a:t>sample</a:t>
                </a:r>
                <a:endParaRPr kumimoji="1" lang="ja-JP" alt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4726" y="1700808"/>
                <a:ext cx="2237344" cy="584775"/>
              </a:xfrm>
              <a:prstGeom prst="rect">
                <a:avLst/>
              </a:prstGeom>
              <a:blipFill rotWithShape="1">
                <a:blip r:embed="rId6"/>
                <a:stretch>
                  <a:fillRect t="-12500" r="-5722" b="-343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/>
          <p:cNvSpPr txBox="1"/>
          <p:nvPr/>
        </p:nvSpPr>
        <p:spPr>
          <a:xfrm>
            <a:off x="1383980" y="5661248"/>
            <a:ext cx="637604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Black: w/o recovery </a:t>
            </a:r>
            <a:r>
              <a:rPr kumimoji="1" lang="en-US" altLang="ja-JP" sz="3200" dirty="0" smtClean="0">
                <a:solidFill>
                  <a:srgbClr val="FF0000"/>
                </a:solidFill>
              </a:rPr>
              <a:t>Red: w/ recovery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682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FSR / </a:t>
            </a:r>
            <a:r>
              <a:rPr kumimoji="1" lang="en-US" altLang="ja-JP" dirty="0" err="1" smtClean="0"/>
              <a:t>Bremss</a:t>
            </a:r>
            <a:r>
              <a:rPr kumimoji="1" lang="en-US" altLang="ja-JP" dirty="0" smtClean="0"/>
              <a:t> recovery (4)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kumimoji="1" lang="en-US" altLang="ja-JP" dirty="0" smtClean="0"/>
                  <a:t>Optimization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b="0" i="0" smtClean="0">
                        <a:latin typeface="Cambria Math"/>
                      </a:rPr>
                      <m:t>cos</m:t>
                    </m:r>
                    <m:sSub>
                      <m:sSubPr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cone</m:t>
                        </m:r>
                      </m:sub>
                    </m:sSub>
                  </m:oMath>
                </a14:m>
                <a:r>
                  <a:rPr kumimoji="1" lang="en-US" altLang="ja-JP" dirty="0" smtClean="0"/>
                  <a:t> is needed. It </a:t>
                </a:r>
                <a:r>
                  <a:rPr kumimoji="1" lang="en-US" altLang="ja-JP" dirty="0" err="1" smtClean="0"/>
                  <a:t>wii</a:t>
                </a:r>
                <a:r>
                  <a:rPr kumimoji="1" lang="en-US" altLang="ja-JP" dirty="0" smtClean="0"/>
                  <a:t> be finished soon.</a:t>
                </a:r>
              </a:p>
              <a:p>
                <a:r>
                  <a:rPr lang="en-US" altLang="ja-JP" dirty="0" smtClean="0"/>
                  <a:t>After this optimization, the analysis of Z boson selection is finished. I will move on the tau jet clustering.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410" r="-22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416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Z boson selection</a:t>
            </a:r>
          </a:p>
          <a:p>
            <a:pPr lvl="1"/>
            <a:r>
              <a:rPr lang="en-US" altLang="ja-JP" dirty="0" smtClean="0"/>
              <a:t>lepton ID: finished</a:t>
            </a:r>
          </a:p>
          <a:p>
            <a:pPr lvl="1"/>
            <a:r>
              <a:rPr lang="en-US" altLang="ja-JP" dirty="0" smtClean="0"/>
              <a:t>suppress the combinatorial background: finished</a:t>
            </a:r>
          </a:p>
          <a:p>
            <a:pPr lvl="1"/>
            <a:r>
              <a:rPr kumimoji="1" lang="en-US" altLang="ja-JP" dirty="0" smtClean="0"/>
              <a:t>FSR / </a:t>
            </a:r>
            <a:r>
              <a:rPr kumimoji="1" lang="en-US" altLang="ja-JP" dirty="0" err="1" smtClean="0"/>
              <a:t>Bremss</a:t>
            </a:r>
            <a:r>
              <a:rPr kumimoji="1" lang="en-US" altLang="ja-JP" dirty="0" smtClean="0"/>
              <a:t> recovery: will finish soon</a:t>
            </a:r>
          </a:p>
          <a:p>
            <a:r>
              <a:rPr lang="en-US" altLang="ja-JP" dirty="0" smtClean="0"/>
              <a:t>After the Z boson selection, analysis of tau jet clustering will start.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875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Review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Analysis of </a:t>
            </a:r>
            <a:r>
              <a:rPr kumimoji="1" lang="en-US" altLang="ja-JP" dirty="0" smtClean="0">
                <a:solidFill>
                  <a:srgbClr val="FFFF00"/>
                </a:solidFill>
              </a:rPr>
              <a:t>Z-&gt;</a:t>
            </a:r>
            <a:r>
              <a:rPr kumimoji="1" lang="en-US" altLang="ja-JP" dirty="0" err="1" smtClean="0">
                <a:solidFill>
                  <a:srgbClr val="FFFF00"/>
                </a:solidFill>
              </a:rPr>
              <a:t>ll</a:t>
            </a:r>
            <a:r>
              <a:rPr kumimoji="1" lang="en-US" altLang="ja-JP" dirty="0" smtClean="0">
                <a:solidFill>
                  <a:srgbClr val="FFFF00"/>
                </a:solidFill>
              </a:rPr>
              <a:t> mode</a:t>
            </a:r>
            <a:r>
              <a:rPr kumimoji="1" lang="en-US" altLang="ja-JP" dirty="0" smtClean="0"/>
              <a:t> (E</a:t>
            </a:r>
            <a:r>
              <a:rPr kumimoji="1" lang="en-US" altLang="ja-JP" baseline="-25000" dirty="0" smtClean="0"/>
              <a:t>CM</a:t>
            </a:r>
            <a:r>
              <a:rPr kumimoji="1" lang="en-US" altLang="ja-JP" dirty="0" smtClean="0"/>
              <a:t> = 250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, L = 250 fb</a:t>
            </a:r>
            <a:r>
              <a:rPr kumimoji="1" lang="en-US" altLang="ja-JP" baseline="30000" dirty="0" smtClean="0"/>
              <a:t>-1</a:t>
            </a:r>
            <a:r>
              <a:rPr kumimoji="1" lang="en-US" altLang="ja-JP" dirty="0" smtClean="0"/>
              <a:t>, P(e+, e-) = (+0.3, -0.8))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6" name="Picture 2" descr="C:\Users\shin-ichi\Documents\HiggsBF\report\120626\LeptonicSig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52936"/>
            <a:ext cx="473812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右中かっこ 6"/>
          <p:cNvSpPr/>
          <p:nvPr/>
        </p:nvSpPr>
        <p:spPr>
          <a:xfrm>
            <a:off x="5820693" y="2867323"/>
            <a:ext cx="250350" cy="1217066"/>
          </a:xfrm>
          <a:prstGeom prst="rightBrac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56176" y="2996952"/>
            <a:ext cx="27254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FF00"/>
                </a:solidFill>
              </a:rPr>
              <a:t>Z boson selection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(today’s topic)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9" name="右中かっこ 8"/>
          <p:cNvSpPr/>
          <p:nvPr/>
        </p:nvSpPr>
        <p:spPr>
          <a:xfrm>
            <a:off x="5796136" y="4156150"/>
            <a:ext cx="250350" cy="1217066"/>
          </a:xfrm>
          <a:prstGeom prst="rightBrac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31619" y="4285779"/>
            <a:ext cx="26262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tau jet clustering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(next step)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14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Analysis method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Previous: most energetic particle = isolated lepton</a:t>
            </a:r>
          </a:p>
          <a:p>
            <a:r>
              <a:rPr lang="en-US" altLang="ja-JP" dirty="0" smtClean="0"/>
              <a:t>Current: using parameters to select isolated leptons &amp; FSR/Bremsstrahlung recovery</a:t>
            </a:r>
          </a:p>
          <a:p>
            <a:pPr lvl="1"/>
            <a:r>
              <a:rPr kumimoji="1" lang="en-US" altLang="ja-JP" dirty="0" smtClean="0"/>
              <a:t>lepton ID</a:t>
            </a:r>
          </a:p>
          <a:p>
            <a:pPr lvl="1"/>
            <a:r>
              <a:rPr lang="en-US" altLang="ja-JP" dirty="0" smtClean="0"/>
              <a:t>suppress the combinatorial background</a:t>
            </a:r>
          </a:p>
          <a:p>
            <a:pPr lvl="1"/>
            <a:r>
              <a:rPr kumimoji="1" lang="en-US" altLang="ja-JP" dirty="0" smtClean="0"/>
              <a:t>unify neutral particles to isolated lepton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91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Lepton ID (1)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kumimoji="1" lang="en-US" altLang="ja-JP" dirty="0" smtClean="0"/>
                  <a:t>Separating </a:t>
                </a:r>
                <a:r>
                  <a:rPr kumimoji="1" lang="en-US" altLang="ja-JP" dirty="0" err="1" smtClean="0"/>
                  <a:t>pfos</a:t>
                </a:r>
                <a:r>
                  <a:rPr kumimoji="1" lang="en-US" altLang="ja-JP" dirty="0" smtClean="0"/>
                  <a:t> to 3 categories: 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solidFill>
                          <a:srgbClr val="FFFF00"/>
                        </a:solidFill>
                        <a:latin typeface="Cambria Math"/>
                      </a:rPr>
                      <m:t>𝑒</m:t>
                    </m:r>
                  </m:oMath>
                </a14:m>
                <a:r>
                  <a:rPr kumimoji="1" lang="en-US" altLang="ja-JP" dirty="0" smtClean="0">
                    <a:solidFill>
                      <a:srgbClr val="FFFF00"/>
                    </a:solidFill>
                  </a:rPr>
                  <a:t> /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solidFill>
                          <a:srgbClr val="FFFF00"/>
                        </a:solidFill>
                        <a:latin typeface="Cambria Math"/>
                      </a:rPr>
                      <m:t>𝜇</m:t>
                    </m:r>
                  </m:oMath>
                </a14:m>
                <a:r>
                  <a:rPr kumimoji="1" lang="en-US" altLang="ja-JP" dirty="0" smtClean="0">
                    <a:solidFill>
                      <a:srgbClr val="FFFF00"/>
                    </a:solidFill>
                  </a:rPr>
                  <a:t> /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solidFill>
                          <a:srgbClr val="FFFF00"/>
                        </a:solidFill>
                        <a:latin typeface="Cambria Math"/>
                      </a:rPr>
                      <m:t>𝜋</m:t>
                    </m:r>
                  </m:oMath>
                </a14:m>
                <a:r>
                  <a:rPr kumimoji="1" lang="en-US" altLang="ja-JP" dirty="0" smtClean="0">
                    <a:solidFill>
                      <a:srgbClr val="FFFF00"/>
                    </a:solidFill>
                  </a:rPr>
                  <a:t> (from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solidFill>
                          <a:srgbClr val="FFFF00"/>
                        </a:solidFill>
                        <a:latin typeface="Cambria Math"/>
                      </a:rPr>
                      <m:t>𝜏</m:t>
                    </m:r>
                  </m:oMath>
                </a14:m>
                <a:r>
                  <a:rPr kumimoji="1" lang="en-US" altLang="ja-JP" dirty="0" smtClean="0">
                    <a:solidFill>
                      <a:srgbClr val="FFFF00"/>
                    </a:solidFill>
                  </a:rPr>
                  <a:t>)</a:t>
                </a:r>
                <a:endParaRPr kumimoji="1" lang="en-US" altLang="ja-JP" dirty="0" smtClean="0"/>
              </a:p>
              <a:p>
                <a:r>
                  <a:rPr kumimoji="1" lang="en-US" altLang="ja-JP" dirty="0" smtClean="0"/>
                  <a:t>Parameters: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b="0" i="0" smtClean="0">
                                <a:latin typeface="Cambria Math"/>
                              </a:rPr>
                              <m:t>ECAL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b="0" i="0" smtClean="0">
                                <a:latin typeface="Cambria Math"/>
                              </a:rPr>
                              <m:t>ECAL</m:t>
                            </m:r>
                          </m:sub>
                        </m:sSub>
                        <m:r>
                          <a:rPr kumimoji="1" lang="en-US" altLang="ja-JP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b="0" i="0" smtClean="0">
                                <a:latin typeface="Cambria Math"/>
                              </a:rPr>
                              <m:t>HCAL</m:t>
                            </m:r>
                          </m:sub>
                        </m:sSub>
                      </m:den>
                    </m:f>
                    <m:r>
                      <a:rPr kumimoji="1" lang="en-US" altLang="ja-JP" b="0" i="1" smtClean="0">
                        <a:latin typeface="Cambria Math"/>
                      </a:rPr>
                      <m:t>,</m:t>
                    </m:r>
                    <m:f>
                      <m:fPr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b="0" i="0" smtClean="0">
                                <a:latin typeface="Cambria Math"/>
                              </a:rPr>
                              <m:t>ECAL</m:t>
                            </m:r>
                          </m:sub>
                        </m:sSub>
                      </m:num>
                      <m:den>
                        <m:r>
                          <a:rPr kumimoji="1" lang="en-US" altLang="ja-JP" b="0" i="1" smtClean="0">
                            <a:latin typeface="Cambria Math"/>
                          </a:rPr>
                          <m:t>𝑃</m:t>
                        </m:r>
                      </m:den>
                    </m:f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41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4907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Lepton ID (2)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2050" name="Picture 2" descr="C:\Users\shin-ichi\Documents\HiggsBF\Ztoll\leptonID\ecalfrac_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535" y="2564904"/>
            <a:ext cx="4527969" cy="204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hin-ichi\Documents\HiggsBF\Ztoll\leptonID\ecalfrac_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1" y="2564904"/>
            <a:ext cx="4527969" cy="202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2806517" y="1124744"/>
                <a:ext cx="3530967" cy="853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3200" b="0" dirty="0" smtClean="0">
                    <a:solidFill>
                      <a:schemeClr val="bg1"/>
                    </a:solidFill>
                  </a:rPr>
                  <a:t>plots of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3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3200" b="0" i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ECAL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3200" b="0" i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ECAL</m:t>
                            </m:r>
                          </m:sub>
                        </m:sSub>
                        <m:r>
                          <a:rPr kumimoji="1" lang="en-US" altLang="ja-JP" sz="3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3200" b="0" i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HCAL</m:t>
                            </m:r>
                          </m:sub>
                        </m:sSub>
                      </m:den>
                    </m:f>
                  </m:oMath>
                </a14:m>
                <a:endParaRPr kumimoji="1" lang="ja-JP" alt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517" y="1124744"/>
                <a:ext cx="3530967" cy="853311"/>
              </a:xfrm>
              <a:prstGeom prst="rect">
                <a:avLst/>
              </a:prstGeom>
              <a:blipFill rotWithShape="1">
                <a:blip r:embed="rId4"/>
                <a:stretch>
                  <a:fillRect l="-4310" b="-50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989532" y="4941168"/>
                <a:ext cx="56624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kumimoji="1" lang="ja-JP" altLang="en-US" sz="4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9532" y="4941168"/>
                <a:ext cx="566244" cy="70788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6444208" y="4941168"/>
                <a:ext cx="59439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𝜇</m:t>
                      </m:r>
                    </m:oMath>
                  </m:oMathPara>
                </a14:m>
                <a:endParaRPr kumimoji="1" lang="ja-JP" altLang="en-US" sz="4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4941168"/>
                <a:ext cx="594393" cy="70788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1438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Lepton ID (3)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6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3361765" y="1124744"/>
                <a:ext cx="2420471" cy="7890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3200" b="0" dirty="0" smtClean="0">
                    <a:solidFill>
                      <a:schemeClr val="bg1"/>
                    </a:solidFill>
                  </a:rPr>
                  <a:t>plots of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3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3200" b="0" i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ECAL</m:t>
                            </m:r>
                          </m:sub>
                        </m:sSub>
                      </m:num>
                      <m:den>
                        <m:r>
                          <a:rPr kumimoji="1" lang="en-US" altLang="ja-JP" sz="3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𝑃</m:t>
                        </m:r>
                      </m:den>
                    </m:f>
                  </m:oMath>
                </a14:m>
                <a:endParaRPr kumimoji="1" lang="ja-JP" alt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1765" y="1124744"/>
                <a:ext cx="2420471" cy="789062"/>
              </a:xfrm>
              <a:prstGeom prst="rect">
                <a:avLst/>
              </a:prstGeom>
              <a:blipFill rotWithShape="1">
                <a:blip r:embed="rId2"/>
                <a:stretch>
                  <a:fillRect l="-6281" b="-1317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1989532" y="4941168"/>
                <a:ext cx="56624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kumimoji="1" lang="ja-JP" altLang="en-US" sz="4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9532" y="4941168"/>
                <a:ext cx="566244" cy="7078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6444208" y="4941168"/>
                <a:ext cx="59439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𝜇</m:t>
                      </m:r>
                    </m:oMath>
                  </m:oMathPara>
                </a14:m>
                <a:endParaRPr kumimoji="1" lang="ja-JP" altLang="en-US" sz="4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4941168"/>
                <a:ext cx="594393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C:\Users\shin-ichi\Documents\HiggsBF\Ztoll\leptonID\EbyP_e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018" y="2401099"/>
            <a:ext cx="3968478" cy="205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hin-ichi\Documents\HiggsBF\Ztoll\leptonID\EbyP_e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2" y="2423543"/>
            <a:ext cx="4980766" cy="2010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951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Lepton ID (4)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kumimoji="1" lang="en-US" altLang="ja-JP" dirty="0" smtClean="0"/>
                  <a:t>Electron ID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b="0" i="0" smtClean="0">
                                <a:latin typeface="Cambria Math"/>
                              </a:rPr>
                              <m:t>ECAL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b="0" i="0" smtClean="0">
                                <a:latin typeface="Cambria Math"/>
                              </a:rPr>
                              <m:t>ECAL</m:t>
                            </m:r>
                          </m:sub>
                        </m:sSub>
                        <m:r>
                          <a:rPr kumimoji="1" lang="en-US" altLang="ja-JP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b="0" i="0" smtClean="0">
                                <a:latin typeface="Cambria Math"/>
                              </a:rPr>
                              <m:t>HCAL</m:t>
                            </m:r>
                          </m:sub>
                        </m:sSub>
                      </m:den>
                    </m:f>
                    <m:r>
                      <a:rPr kumimoji="1" lang="en-US" altLang="ja-JP" b="0" i="1" smtClean="0">
                        <a:latin typeface="Cambria Math"/>
                      </a:rPr>
                      <m:t>&gt;0.92</m:t>
                    </m:r>
                  </m:oMath>
                </a14:m>
                <a:endParaRPr kumimoji="1" lang="en-US" altLang="ja-JP" dirty="0" smtClean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b="0" i="0" smtClean="0">
                                <a:latin typeface="Cambria Math"/>
                              </a:rPr>
                              <m:t>ECAL</m:t>
                            </m:r>
                          </m:sub>
                        </m:sSub>
                      </m:num>
                      <m:den>
                        <m:r>
                          <a:rPr kumimoji="1" lang="en-US" altLang="ja-JP" b="0" i="1" smtClean="0">
                            <a:latin typeface="Cambria Math"/>
                          </a:rPr>
                          <m:t>𝑃</m:t>
                        </m:r>
                      </m:den>
                    </m:f>
                    <m:r>
                      <a:rPr kumimoji="1" lang="en-US" altLang="ja-JP" b="0" i="1" smtClean="0">
                        <a:latin typeface="Cambria Math"/>
                      </a:rPr>
                      <m:t>&gt;0.5</m:t>
                    </m:r>
                  </m:oMath>
                </a14:m>
                <a:endParaRPr kumimoji="1" lang="en-US" altLang="ja-JP" dirty="0" smtClean="0"/>
              </a:p>
              <a:p>
                <a:r>
                  <a:rPr lang="en-US" altLang="ja-JP" dirty="0" err="1" smtClean="0"/>
                  <a:t>Muon</a:t>
                </a:r>
                <a:r>
                  <a:rPr lang="en-US" altLang="ja-JP" dirty="0" smtClean="0"/>
                  <a:t> ID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altLang="ja-JP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/>
                              </a:rPr>
                              <m:t>ECAL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/>
                              </a:rPr>
                              <m:t>ECAL</m:t>
                            </m:r>
                          </m:sub>
                        </m:sSub>
                        <m:r>
                          <a:rPr lang="en-US" altLang="ja-JP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/>
                              </a:rPr>
                              <m:t>HCAL</m:t>
                            </m:r>
                          </m:sub>
                        </m:sSub>
                      </m:den>
                    </m:f>
                    <m:r>
                      <a:rPr lang="en-US" altLang="ja-JP" b="0" i="1" smtClean="0">
                        <a:latin typeface="Cambria Math"/>
                      </a:rPr>
                      <m:t>&lt;</m:t>
                    </m:r>
                    <m:r>
                      <a:rPr lang="en-US" altLang="ja-JP" i="1">
                        <a:latin typeface="Cambria Math"/>
                      </a:rPr>
                      <m:t>0.</m:t>
                    </m:r>
                    <m:r>
                      <a:rPr lang="en-US" altLang="ja-JP" b="0" i="1" smtClean="0">
                        <a:latin typeface="Cambria Math"/>
                      </a:rPr>
                      <m:t>6</m:t>
                    </m:r>
                  </m:oMath>
                </a14:m>
                <a:endParaRPr kumimoji="1" lang="en-US" altLang="ja-JP" dirty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altLang="ja-JP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>
                                <a:latin typeface="Cambria Math"/>
                              </a:rPr>
                              <m:t>ECAL</m:t>
                            </m:r>
                          </m:sub>
                        </m:sSub>
                      </m:num>
                      <m:den>
                        <m:r>
                          <a:rPr lang="en-US" altLang="ja-JP" i="1">
                            <a:latin typeface="Cambria Math"/>
                          </a:rPr>
                          <m:t>𝑃</m:t>
                        </m:r>
                      </m:den>
                    </m:f>
                    <m:r>
                      <a:rPr lang="en-US" altLang="ja-JP" b="0" i="1" smtClean="0">
                        <a:latin typeface="Cambria Math"/>
                      </a:rPr>
                      <m:t>&lt;</m:t>
                    </m:r>
                    <m:r>
                      <a:rPr lang="en-US" altLang="ja-JP" i="1">
                        <a:latin typeface="Cambria Math"/>
                      </a:rPr>
                      <m:t>0.5</m:t>
                    </m:r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52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594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Suppress combinatorial BG</a:t>
            </a:r>
            <a:r>
              <a:rPr kumimoji="1" lang="en-US" altLang="ja-JP" dirty="0" smtClean="0"/>
              <a:t>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Separating leptons to 2 categories: leptons from Z boson &amp; leptons from tau (= Higgs)</a:t>
            </a:r>
          </a:p>
          <a:p>
            <a:pPr lvl="1"/>
            <a:r>
              <a:rPr lang="en-US" altLang="ja-JP" dirty="0" smtClean="0">
                <a:solidFill>
                  <a:srgbClr val="FFFF00"/>
                </a:solidFill>
              </a:rPr>
              <a:t>In order to suppress combinatorial background.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4098" name="Picture 2" descr="C:\Users\shin-ichi\Documents\HiggsBF\meetings\PhysicsSoftwareMeeting\120928\impac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036" y="3295982"/>
            <a:ext cx="2477929" cy="236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115616" y="5157192"/>
            <a:ext cx="1757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from Higgs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2627784" y="4797152"/>
            <a:ext cx="705252" cy="36004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3717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Suppress combinatorial BG</a:t>
            </a:r>
            <a:r>
              <a:rPr kumimoji="1" lang="en-US" altLang="ja-JP" dirty="0" smtClean="0"/>
              <a:t> (2)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(2012/9/28)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7BE0D-3467-4B8D-A2B8-D7B5A7FFAE7E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5122" name="Picture 2" descr="C:\Users\shin-ichi\Documents\HiggsBF\Ztoll\preselection\cut00\ener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19" y="1107616"/>
            <a:ext cx="3742123" cy="253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hin-ichi\Documents\HiggsBF\Ztoll\preselection\cut01\d0s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07616"/>
            <a:ext cx="3742123" cy="253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hin-ichi\Documents\HiggsBF\Ztoll\preselection\cut03\z0si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19" y="3771558"/>
            <a:ext cx="3742123" cy="253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5555854" y="4437112"/>
                <a:ext cx="2904578" cy="15696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b="0" dirty="0" smtClean="0">
                    <a:solidFill>
                      <a:schemeClr val="tx1"/>
                    </a:solidFill>
                  </a:rPr>
                  <a:t>plots of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𝑒𝑒𝐻</m:t>
                    </m:r>
                  </m:oMath>
                </a14:m>
                <a:r>
                  <a:rPr lang="en-US" altLang="ja-JP" sz="2400" dirty="0" smtClean="0">
                    <a:solidFill>
                      <a:schemeClr val="tx1"/>
                    </a:solidFill>
                  </a:rPr>
                  <a:t> sample</a:t>
                </a:r>
                <a:endParaRPr lang="en-US" altLang="ja-JP" sz="2400" dirty="0" smtClean="0">
                  <a:solidFill>
                    <a:srgbClr val="0070C0"/>
                  </a:solidFill>
                </a:endParaRPr>
              </a:p>
              <a:p>
                <a:r>
                  <a:rPr lang="en-US" altLang="ja-JP" sz="2400" dirty="0" smtClean="0">
                    <a:solidFill>
                      <a:srgbClr val="0070C0"/>
                    </a:solidFill>
                  </a:rPr>
                  <a:t>blue: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rgbClr val="0070C0"/>
                        </a:solidFill>
                        <a:latin typeface="Cambria Math"/>
                      </a:rPr>
                      <m:t>𝑍</m:t>
                    </m:r>
                    <m:r>
                      <a:rPr lang="en-US" altLang="ja-JP" sz="2400" b="0" i="1" smtClean="0">
                        <a:solidFill>
                          <a:srgbClr val="0070C0"/>
                        </a:solidFill>
                        <a:latin typeface="Cambria Math"/>
                      </a:rPr>
                      <m:t>→</m:t>
                    </m:r>
                    <m:r>
                      <a:rPr lang="en-US" altLang="ja-JP" sz="2400" b="0" i="1" smtClean="0">
                        <a:solidFill>
                          <a:srgbClr val="0070C0"/>
                        </a:solidFill>
                        <a:latin typeface="Cambria Math"/>
                      </a:rPr>
                      <m:t>𝑒𝑒</m:t>
                    </m:r>
                  </m:oMath>
                </a14:m>
                <a:endParaRPr lang="en-US" altLang="ja-JP" sz="2400" dirty="0" smtClean="0"/>
              </a:p>
              <a:p>
                <a:r>
                  <a:rPr kumimoji="1" lang="en-US" altLang="ja-JP" sz="2400" dirty="0" smtClean="0">
                    <a:solidFill>
                      <a:srgbClr val="FF0000"/>
                    </a:solidFill>
                  </a:rPr>
                  <a:t>red: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𝜏</m:t>
                    </m:r>
                    <m:r>
                      <a:rPr kumimoji="1" lang="en-US" altLang="ja-JP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→</m:t>
                    </m:r>
                    <m:r>
                      <a:rPr kumimoji="1" lang="en-US" altLang="ja-JP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𝑒</m:t>
                    </m:r>
                    <m:r>
                      <a:rPr kumimoji="1" lang="en-US" altLang="ja-JP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𝜈𝜈</m:t>
                    </m:r>
                  </m:oMath>
                </a14:m>
                <a:endParaRPr kumimoji="1" lang="en-US" altLang="ja-JP" sz="2400" dirty="0" smtClean="0"/>
              </a:p>
              <a:p>
                <a:r>
                  <a:rPr lang="en-US" altLang="ja-JP" sz="2400" dirty="0" smtClean="0"/>
                  <a:t>black: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𝜏</m:t>
                    </m:r>
                    <m:r>
                      <a:rPr lang="en-US" altLang="ja-JP" sz="2400" b="0" i="1" smtClean="0">
                        <a:latin typeface="Cambria Math"/>
                      </a:rPr>
                      <m:t>→</m:t>
                    </m:r>
                    <m:r>
                      <m:rPr>
                        <m:sty m:val="p"/>
                      </m:rPr>
                      <a:rPr lang="en-US" altLang="ja-JP" sz="2400" b="0" i="0" smtClean="0">
                        <a:latin typeface="Cambria Math"/>
                      </a:rPr>
                      <m:t>hadron</m:t>
                    </m:r>
                    <m:r>
                      <a:rPr lang="en-US" altLang="ja-JP" sz="2400" b="0" i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altLang="ja-JP" sz="2400" b="0" i="0" smtClean="0">
                        <a:latin typeface="Cambria Math"/>
                      </a:rPr>
                      <m:t>s</m:t>
                    </m:r>
                    <m:r>
                      <a:rPr lang="en-US" altLang="ja-JP" sz="2400" b="0" i="0" smtClean="0">
                        <a:latin typeface="Cambria Math"/>
                      </a:rPr>
                      <m:t>)</m:t>
                    </m:r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5854" y="4437112"/>
                <a:ext cx="2904578" cy="1569660"/>
              </a:xfrm>
              <a:prstGeom prst="rect">
                <a:avLst/>
              </a:prstGeom>
              <a:blipFill rotWithShape="1">
                <a:blip r:embed="rId5"/>
                <a:stretch>
                  <a:fillRect l="-3145" t="-3113" r="-839" b="-81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6012160" y="1700808"/>
                <a:ext cx="9236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|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𝑑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0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sig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|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1700808"/>
                <a:ext cx="923651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1691680" y="4571836"/>
                <a:ext cx="9028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|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𝑧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0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sig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|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571836"/>
                <a:ext cx="902811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/>
          <p:cNvSpPr txBox="1"/>
          <p:nvPr/>
        </p:nvSpPr>
        <p:spPr>
          <a:xfrm>
            <a:off x="3059832" y="1700808"/>
            <a:ext cx="72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pfo_e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444572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simpleblack</Template>
  <TotalTime>458</TotalTime>
  <Words>685</Words>
  <Application>Microsoft Office PowerPoint</Application>
  <PresentationFormat>画面に合わせる (4:3)</PresentationFormat>
  <Paragraphs>123</Paragraphs>
  <Slides>16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simpleblack</vt:lpstr>
      <vt:lpstr>H→ττ study Current Status</vt:lpstr>
      <vt:lpstr>Review</vt:lpstr>
      <vt:lpstr>Analysis method</vt:lpstr>
      <vt:lpstr>Lepton ID (1)</vt:lpstr>
      <vt:lpstr>Lepton ID (2)</vt:lpstr>
      <vt:lpstr>Lepton ID (3)</vt:lpstr>
      <vt:lpstr>Lepton ID (4)</vt:lpstr>
      <vt:lpstr>Suppress combinatorial BG (1)</vt:lpstr>
      <vt:lpstr>Suppress combinatorial BG (2)</vt:lpstr>
      <vt:lpstr>Suppress combinatorial BG (3)</vt:lpstr>
      <vt:lpstr>Suppress combinatorial BG (4)</vt:lpstr>
      <vt:lpstr>FSR / Bremss recovery (1)</vt:lpstr>
      <vt:lpstr>FSR / Bremss recovery (2)</vt:lpstr>
      <vt:lpstr>FSR / Bremss recovery (3)</vt:lpstr>
      <vt:lpstr>FSR / Bremss recovery (4)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H→ττ study Current Status</dc:title>
  <dc:creator>shin-ichi</dc:creator>
  <cp:lastModifiedBy>shin-ichi</cp:lastModifiedBy>
  <cp:revision>27</cp:revision>
  <dcterms:created xsi:type="dcterms:W3CDTF">2012-09-21T04:35:51Z</dcterms:created>
  <dcterms:modified xsi:type="dcterms:W3CDTF">2012-09-28T04:10:28Z</dcterms:modified>
</cp:coreProperties>
</file>