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24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27/09/2012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27/09/2012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27/09/2012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27/09/2012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27/09/2012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27/09/2012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27/09/2012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27/09/2012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27/09/2012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27/09/2012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27/09/2012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27/09/2012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28 September 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180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Continued October 2012 ATF Planning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1556792"/>
            <a:ext cx="8821612" cy="4569371"/>
          </a:xfrm>
        </p:spPr>
        <p:txBody>
          <a:bodyPr>
            <a:normAutofit/>
          </a:bodyPr>
          <a:lstStyle/>
          <a:p>
            <a:r>
              <a:rPr lang="en-GB" dirty="0" smtClean="0"/>
              <a:t>Tried to continue from last week bearing in mind what was said</a:t>
            </a:r>
          </a:p>
          <a:p>
            <a:r>
              <a:rPr lang="en-GB" dirty="0" smtClean="0"/>
              <a:t>Have come up with a plan for the first shift</a:t>
            </a:r>
          </a:p>
          <a:p>
            <a:r>
              <a:rPr lang="en-GB" dirty="0" smtClean="0"/>
              <a:t>Then all up in the air</a:t>
            </a:r>
          </a:p>
          <a:p>
            <a:r>
              <a:rPr lang="en-GB" dirty="0" smtClean="0"/>
              <a:t>First Feedforward gain calculation…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2/7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28 September 2012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689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Feedforward Gain Calculation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79513" y="908720"/>
                <a:ext cx="8821612" cy="5217443"/>
              </a:xfrm>
            </p:spPr>
            <p:txBody>
              <a:bodyPr>
                <a:normAutofit/>
              </a:bodyPr>
              <a:lstStyle/>
              <a:p>
                <a:r>
                  <a:rPr lang="en-GB" dirty="0" smtClean="0"/>
                  <a:t>I have tried to calculate the gains we’ll need for FF</a:t>
                </a:r>
              </a:p>
              <a:p>
                <a:r>
                  <a:rPr lang="en-GB" dirty="0" smtClean="0"/>
                  <a:t>Starting at the FONT region: </a:t>
                </a:r>
              </a:p>
              <a:p>
                <a:r>
                  <a:rPr lang="en-GB" dirty="0" smtClean="0"/>
                  <a:t>First assume we can predict the position at the IP:</a:t>
                </a:r>
              </a:p>
              <a:p>
                <a:pPr lvl="1"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𝐼𝑃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𝑝𝑟𝑒𝑑</m:t>
                            </m:r>
                          </m:sub>
                        </m:sSub>
                      </m:sub>
                    </m:sSub>
                    <m:r>
                      <a:rPr lang="en-GB" b="0" i="1" smtClean="0">
                        <a:latin typeface="Cambria Math"/>
                      </a:rPr>
                      <m:t>=</m:t>
                    </m:r>
                    <m:r>
                      <a:rPr lang="en-GB" b="0" i="1" smtClean="0">
                        <a:latin typeface="Cambria Math"/>
                      </a:rPr>
                      <m:t>𝐴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𝑃</m:t>
                        </m:r>
                        <m:r>
                          <a:rPr lang="en-GB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+</m:t>
                    </m:r>
                    <m:r>
                      <a:rPr lang="en-GB" b="0" i="1" smtClean="0">
                        <a:latin typeface="Cambria Math"/>
                      </a:rPr>
                      <m:t>𝐵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𝑃</m:t>
                        </m:r>
                        <m:r>
                          <a:rPr lang="en-GB" b="0" i="1" smtClean="0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endParaRPr lang="en-GB" dirty="0" smtClean="0"/>
              </a:p>
              <a:p>
                <a:pPr lvl="1">
                  <a:buFont typeface="Wingdings" pitchFamily="2" charset="2"/>
                  <a:buChar char="Ø"/>
                </a:pPr>
                <a:r>
                  <a:rPr lang="en-GB" dirty="0" smtClean="0"/>
                  <a:t>A and B can be derived from the transfer matrices</a:t>
                </a:r>
              </a:p>
              <a:p>
                <a:r>
                  <a:rPr lang="en-GB" dirty="0" smtClean="0"/>
                  <a:t>We can rewrite this in terms of “FONT”</a:t>
                </a:r>
                <a:endParaRPr lang="en-GB" dirty="0"/>
              </a:p>
              <a:p>
                <a:pPr lvl="1"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𝑌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𝑝𝑟𝑒𝑑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=</m:t>
                    </m:r>
                    <m:r>
                      <a:rPr lang="en-GB" b="0" i="1" smtClean="0">
                        <a:latin typeface="Cambria Math"/>
                      </a:rPr>
                      <m:t>𝐴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f>
                      <m:fPr>
                        <m:ctrlPr>
                          <a:rPr lang="en-GB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𝑑𝑖𝑓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𝑃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𝑠𝑢𝑚𝐼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𝑃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GB" b="0" i="1" smtClean="0">
                        <a:latin typeface="Cambria Math"/>
                      </a:rPr>
                      <m:t>+</m:t>
                    </m:r>
                    <m:r>
                      <a:rPr lang="en-GB" b="0" i="1" smtClean="0">
                        <a:latin typeface="Cambria Math"/>
                      </a:rPr>
                      <m:t>𝐵</m:t>
                    </m:r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f>
                      <m:fPr>
                        <m:ctrlPr>
                          <a:rPr lang="en-GB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𝑑𝑖𝑓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𝑃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𝑠𝑢𝑚𝐼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𝑃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den>
                    </m:f>
                  </m:oMath>
                </a14:m>
                <a:endParaRPr lang="en-GB" dirty="0" smtClean="0"/>
              </a:p>
              <a:p>
                <a:pPr lvl="1">
                  <a:buFont typeface="Wingdings" pitchFamily="2" charset="2"/>
                  <a:buChar char="Ø"/>
                </a:pPr>
                <a:r>
                  <a:rPr lang="en-GB" dirty="0" smtClean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dirty="0" smtClean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GB" dirty="0" smtClean="0"/>
                  <a:t>are the calibration constants derived from the upstream mover scans</a:t>
                </a:r>
                <a:endParaRPr lang="en-GB" dirty="0"/>
              </a:p>
              <a:p>
                <a:pPr lvl="1"/>
                <a:endParaRPr lang="en-GB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3" y="908720"/>
                <a:ext cx="8821612" cy="5217443"/>
              </a:xfrm>
              <a:blipFill rotWithShape="1">
                <a:blip r:embed="rId2"/>
                <a:stretch>
                  <a:fillRect l="-1519" t="-1519" r="-1312" b="-30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3/7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28 September 2012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217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Feedforward Gain Calculation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79513" y="908720"/>
                <a:ext cx="8821612" cy="5665118"/>
              </a:xfrm>
            </p:spPr>
            <p:txBody>
              <a:bodyPr>
                <a:normAutofit/>
              </a:bodyPr>
              <a:lstStyle/>
              <a:p>
                <a:r>
                  <a:rPr lang="en-GB" dirty="0" smtClean="0"/>
                  <a:t>Now downstream at the IP:</a:t>
                </a:r>
              </a:p>
              <a:p>
                <a:r>
                  <a:rPr lang="en-GB" dirty="0" smtClean="0"/>
                  <a:t>We can say:</a:t>
                </a:r>
              </a:p>
              <a:p>
                <a:pPr lvl="1"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𝐷𝐴𝐶𝑂𝑈𝑇</m:t>
                    </m:r>
                    <m:r>
                      <a:rPr lang="en-GB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f>
                      <m:fPr>
                        <m:ctrlPr>
                          <a:rPr lang="en-GB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𝑑𝑖𝑓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𝑃</m:t>
                            </m:r>
                            <m:r>
                              <a:rPr lang="en-GB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𝑠𝑢𝑚𝐼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𝑃</m:t>
                            </m:r>
                            <m:r>
                              <a:rPr lang="en-GB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GB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f>
                      <m:fPr>
                        <m:ctrlPr>
                          <a:rPr lang="en-GB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𝑑𝑖𝑓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𝑃</m:t>
                            </m:r>
                            <m:r>
                              <a:rPr lang="en-GB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𝑠𝑢𝑚𝐼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𝑃</m:t>
                            </m:r>
                            <m:r>
                              <a:rPr lang="en-GB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den>
                    </m:f>
                  </m:oMath>
                </a14:m>
                <a:endParaRPr lang="en-GB" dirty="0" smtClean="0"/>
              </a:p>
              <a:p>
                <a:pPr lvl="1">
                  <a:buFont typeface="Wingdings" pitchFamily="2" charset="2"/>
                  <a:buChar char="Ø"/>
                </a:pPr>
                <a:r>
                  <a:rPr lang="en-GB" dirty="0" smtClean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dirty="0" smtClean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dirty="0" smtClean="0"/>
                  <a:t>are the gains to be determined</a:t>
                </a:r>
              </a:p>
              <a:p>
                <a:r>
                  <a:rPr lang="en-GB" dirty="0" smtClean="0"/>
                  <a:t>From our downstream kicker scan we also know</a:t>
                </a:r>
                <a:endParaRPr lang="en-GB" dirty="0"/>
              </a:p>
              <a:p>
                <a:pPr lvl="1"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𝑘𝑖𝑐𝑘</m:t>
                        </m:r>
                      </m:sub>
                    </m:sSub>
                    <m:r>
                      <a:rPr lang="en-GB" i="1">
                        <a:latin typeface="Cambria Math"/>
                      </a:rPr>
                      <m:t>=</m:t>
                    </m:r>
                    <m:r>
                      <a:rPr lang="en-GB" b="0" i="1" smtClean="0">
                        <a:latin typeface="Cambria Math"/>
                      </a:rPr>
                      <m:t>𝐷𝐴𝐶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𝑘</m:t>
                    </m:r>
                  </m:oMath>
                </a14:m>
                <a:endParaRPr lang="en-GB" dirty="0" smtClean="0"/>
              </a:p>
              <a:p>
                <a:pPr lvl="1">
                  <a:buFont typeface="Wingdings" pitchFamily="2" charset="2"/>
                  <a:buChar char="Ø"/>
                </a:pPr>
                <a:r>
                  <a:rPr lang="en-GB" dirty="0" smtClean="0"/>
                  <a:t>Where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/>
                        <a:ea typeface="Cambria Math"/>
                      </a:rPr>
                      <m:t>𝑘</m:t>
                    </m:r>
                  </m:oMath>
                </a14:m>
                <a:r>
                  <a:rPr lang="en-GB" dirty="0" smtClean="0"/>
                  <a:t> is the constant from the kicker scan</a:t>
                </a:r>
              </a:p>
              <a:p>
                <a:r>
                  <a:rPr lang="en-GB" dirty="0" smtClean="0"/>
                  <a:t>We can then write</a:t>
                </a:r>
              </a:p>
              <a:p>
                <a:pPr lvl="1"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𝑘𝑖𝑐𝑘</m:t>
                        </m:r>
                      </m:sub>
                    </m:sSub>
                    <m:r>
                      <a:rPr lang="en-GB" i="1">
                        <a:latin typeface="Cambria Math"/>
                      </a:rPr>
                      <m:t>=</m:t>
                    </m:r>
                    <m:r>
                      <a:rPr lang="en-GB" b="0" i="1" smtClean="0">
                        <a:latin typeface="Cambria Math"/>
                      </a:rPr>
                      <m:t>𝑘</m:t>
                    </m:r>
                    <m:d>
                      <m:dPr>
                        <m:ctrlPr>
                          <a:rPr lang="en-GB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𝐺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f>
                          <m:fPr>
                            <m:ctrlPr>
                              <a:rPr lang="en-GB" i="1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/>
                                  </a:rPr>
                                  <m:t>𝑑𝑖𝑓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/>
                                  </a:rPr>
                                  <m:t>𝑃</m:t>
                                </m:r>
                                <m:r>
                                  <a:rPr lang="en-GB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/>
                                  </a:rPr>
                                  <m:t>𝑠𝑢𝑚𝐼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/>
                                  </a:rPr>
                                  <m:t>𝑃</m:t>
                                </m:r>
                                <m:r>
                                  <a:rPr lang="en-GB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  <m:r>
                          <a:rPr lang="en-GB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𝐺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f>
                          <m:fPr>
                            <m:ctrlPr>
                              <a:rPr lang="en-GB" i="1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/>
                                  </a:rPr>
                                  <m:t>𝑑𝑖𝑓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/>
                                  </a:rPr>
                                  <m:t>𝑃</m:t>
                                </m:r>
                                <m:r>
                                  <a:rPr lang="en-GB" i="1"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/>
                                  </a:rPr>
                                  <m:t>𝑠𝑢𝑚𝐼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/>
                                  </a:rPr>
                                  <m:t>𝑃</m:t>
                                </m:r>
                                <m:r>
                                  <a:rPr lang="en-GB" i="1"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endParaRPr lang="en-GB" dirty="0"/>
              </a:p>
              <a:p>
                <a:pPr lvl="1"/>
                <a:endParaRPr lang="en-GB" dirty="0"/>
              </a:p>
              <a:p>
                <a:pPr lvl="1"/>
                <a:endParaRPr lang="en-GB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3" y="908720"/>
                <a:ext cx="8821612" cy="5665118"/>
              </a:xfrm>
              <a:blipFill rotWithShape="1">
                <a:blip r:embed="rId2"/>
                <a:stretch>
                  <a:fillRect l="-1519" t="-13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4/7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28 September 2012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480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Feedforward Gain Calculation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79513" y="908720"/>
                <a:ext cx="8821612" cy="5665118"/>
              </a:xfrm>
            </p:spPr>
            <p:txBody>
              <a:bodyPr>
                <a:normAutofit fontScale="92500"/>
              </a:bodyPr>
              <a:lstStyle/>
              <a:p>
                <a:r>
                  <a:rPr lang="en-GB" dirty="0" smtClean="0"/>
                  <a:t>Combining these two things:</a:t>
                </a:r>
              </a:p>
              <a:p>
                <a:r>
                  <a:rPr lang="en-GB" dirty="0" smtClean="0"/>
                  <a:t>To kick the beam back to zero we want</a:t>
                </a:r>
              </a:p>
              <a:p>
                <a:pPr lvl="1"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𝑘𝑖𝑐𝑘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=−</m:t>
                    </m:r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𝑝𝑟𝑒𝑑</m:t>
                        </m:r>
                      </m:sub>
                    </m:sSub>
                  </m:oMath>
                </a14:m>
                <a:endParaRPr lang="en-GB" dirty="0" smtClean="0"/>
              </a:p>
              <a:p>
                <a:r>
                  <a:rPr lang="en-GB" dirty="0" smtClean="0"/>
                  <a:t>We can therefore write</a:t>
                </a:r>
              </a:p>
              <a:p>
                <a:pPr lvl="1">
                  <a:buFont typeface="Wingdings" pitchFamily="2" charset="2"/>
                  <a:buChar char="Ø"/>
                </a:pPr>
                <a:r>
                  <a:rPr lang="en-GB" dirty="0" smtClean="0"/>
                  <a:t>k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𝐺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f>
                          <m:fPr>
                            <m:ctrlPr>
                              <a:rPr lang="en-GB" i="1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/>
                                  </a:rPr>
                                  <m:t>𝑑𝑖𝑓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/>
                                  </a:rPr>
                                  <m:t>𝑃</m:t>
                                </m:r>
                                <m:r>
                                  <a:rPr lang="en-GB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/>
                                  </a:rPr>
                                  <m:t>𝑠𝑢𝑚𝐼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/>
                                  </a:rPr>
                                  <m:t>𝑃</m:t>
                                </m:r>
                                <m:r>
                                  <a:rPr lang="en-GB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  <m:r>
                          <a:rPr lang="en-GB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𝐺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f>
                          <m:fPr>
                            <m:ctrlPr>
                              <a:rPr lang="en-GB" i="1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/>
                                  </a:rPr>
                                  <m:t>𝑑𝑖𝑓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/>
                                  </a:rPr>
                                  <m:t>𝑃</m:t>
                                </m:r>
                                <m:r>
                                  <a:rPr lang="en-GB" i="1"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/>
                                  </a:rPr>
                                  <m:t>𝑠𝑢𝑚𝐼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/>
                                  </a:rPr>
                                  <m:t>𝑃</m:t>
                                </m:r>
                                <m:r>
                                  <a:rPr lang="en-GB" i="1"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GB" b="0" i="0" smtClean="0">
                        <a:latin typeface="Cambria Math"/>
                      </a:rPr>
                      <m:t>=</m:t>
                    </m:r>
                    <m:r>
                      <a:rPr lang="en-GB" b="0" i="1" smtClean="0">
                        <a:latin typeface="Cambria Math"/>
                      </a:rPr>
                      <m:t>−</m:t>
                    </m:r>
                    <m:r>
                      <a:rPr lang="en-GB" i="1">
                        <a:latin typeface="Cambria Math"/>
                      </a:rPr>
                      <m:t>𝐴</m:t>
                    </m:r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2</m:t>
                        </m:r>
                      </m:sub>
                    </m:sSub>
                    <m:f>
                      <m:fPr>
                        <m:ctrlPr>
                          <a:rPr lang="en-GB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𝑑𝑖𝑓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𝑃</m:t>
                            </m:r>
                            <m:r>
                              <a:rPr lang="en-GB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𝑠𝑢𝑚𝐼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𝑃</m:t>
                            </m:r>
                            <m:r>
                              <a:rPr lang="en-GB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GB" i="1">
                        <a:latin typeface="Cambria Math"/>
                      </a:rPr>
                      <m:t>+</m:t>
                    </m:r>
                    <m:r>
                      <a:rPr lang="en-GB" b="0" i="1" smtClean="0">
                        <a:latin typeface="Cambria Math"/>
                      </a:rPr>
                      <m:t>−</m:t>
                    </m:r>
                    <m:r>
                      <a:rPr lang="en-GB" i="1">
                        <a:latin typeface="Cambria Math"/>
                      </a:rPr>
                      <m:t>𝐵</m:t>
                    </m:r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3</m:t>
                        </m:r>
                      </m:sub>
                    </m:sSub>
                    <m:f>
                      <m:fPr>
                        <m:ctrlPr>
                          <a:rPr lang="en-GB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𝑑𝑖𝑓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𝑃</m:t>
                            </m:r>
                            <m:r>
                              <a:rPr lang="en-GB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𝑠𝑢𝑚𝐼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𝑃</m:t>
                            </m:r>
                            <m:r>
                              <a:rPr lang="en-GB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den>
                    </m:f>
                  </m:oMath>
                </a14:m>
                <a:endParaRPr lang="en-GB" dirty="0"/>
              </a:p>
              <a:p>
                <a:r>
                  <a:rPr lang="en-GB" dirty="0" smtClean="0"/>
                  <a:t>Rearranging:</a:t>
                </a:r>
              </a:p>
              <a:p>
                <a:pPr lvl="1"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1</m:t>
                        </m:r>
                      </m:sub>
                    </m:sSub>
                    <m:f>
                      <m:fPr>
                        <m:ctrlPr>
                          <a:rPr lang="en-GB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𝑑𝑖𝑓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𝑃</m:t>
                            </m:r>
                            <m:r>
                              <a:rPr lang="en-GB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𝑠𝑢𝑚𝐼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𝑃</m:t>
                            </m:r>
                            <m:r>
                              <a:rPr lang="en-GB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GB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2</m:t>
                        </m:r>
                      </m:sub>
                    </m:sSub>
                    <m:f>
                      <m:fPr>
                        <m:ctrlPr>
                          <a:rPr lang="en-GB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𝑑𝑖𝑓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𝑃</m:t>
                            </m:r>
                            <m:r>
                              <a:rPr lang="en-GB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𝑠𝑢𝑚𝐼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𝑃</m:t>
                            </m:r>
                            <m:r>
                              <a:rPr lang="en-GB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den>
                    </m:f>
                    <m:r>
                      <a:rPr lang="en-GB">
                        <a:latin typeface="Cambria Math"/>
                      </a:rPr>
                      <m:t>=</m:t>
                    </m:r>
                    <m:r>
                      <a:rPr lang="en-GB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GB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i="1">
                            <a:latin typeface="Cambria Math"/>
                          </a:rPr>
                          <m:t>𝐴</m:t>
                        </m:r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GB" b="0" i="1" smtClean="0">
                            <a:latin typeface="Cambria Math"/>
                          </a:rPr>
                          <m:t>𝑘</m:t>
                        </m:r>
                      </m:den>
                    </m:f>
                    <m:f>
                      <m:fPr>
                        <m:ctrlPr>
                          <a:rPr lang="en-GB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𝑑𝑖𝑓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𝑃</m:t>
                            </m:r>
                            <m:r>
                              <a:rPr lang="en-GB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𝑠𝑢𝑚𝐼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𝑃</m:t>
                            </m:r>
                            <m:r>
                              <a:rPr lang="en-GB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GB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GB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</a:rPr>
                          <m:t>𝐵</m:t>
                        </m:r>
                        <m:sSub>
                          <m:sSubPr>
                            <m:ctrlPr>
                              <a:rPr lang="en-GB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a:rPr lang="en-GB" i="1">
                            <a:latin typeface="Cambria Math"/>
                          </a:rPr>
                          <m:t>𝑘</m:t>
                        </m:r>
                      </m:den>
                    </m:f>
                    <m:f>
                      <m:fPr>
                        <m:ctrlPr>
                          <a:rPr lang="en-GB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𝑑𝑖𝑓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𝑃</m:t>
                            </m:r>
                            <m:r>
                              <a:rPr lang="en-GB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𝑠𝑢𝑚𝐼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𝑃</m:t>
                            </m:r>
                            <m:r>
                              <a:rPr lang="en-GB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den>
                    </m:f>
                  </m:oMath>
                </a14:m>
                <a:endParaRPr lang="en-GB" dirty="0"/>
              </a:p>
              <a:p>
                <a:r>
                  <a:rPr lang="en-GB" dirty="0" smtClean="0"/>
                  <a:t>So buy inspection:</a:t>
                </a:r>
              </a:p>
              <a:p>
                <a:pPr marL="0" lvl="1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GB">
                        <a:latin typeface="Cambria Math"/>
                      </a:rPr>
                      <m:t>=</m:t>
                    </m:r>
                    <m:r>
                      <a:rPr lang="en-GB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GB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i="1">
                            <a:latin typeface="Cambria Math"/>
                          </a:rPr>
                          <m:t>𝐴</m:t>
                        </m:r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GB" i="1">
                            <a:latin typeface="Cambria Math"/>
                          </a:rPr>
                          <m:t>𝑘</m:t>
                        </m:r>
                      </m:den>
                    </m:f>
                  </m:oMath>
                </a14:m>
                <a:r>
                  <a:rPr lang="en-GB" dirty="0"/>
                  <a:t> 	and   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GB">
                        <a:latin typeface="Cambria Math"/>
                      </a:rPr>
                      <m:t>=</m:t>
                    </m:r>
                    <m:r>
                      <a:rPr lang="en-GB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GB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i="1">
                            <a:latin typeface="Cambria Math"/>
                          </a:rPr>
                          <m:t>𝐵</m:t>
                        </m:r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a:rPr lang="en-GB" i="1">
                            <a:latin typeface="Cambria Math"/>
                          </a:rPr>
                          <m:t>𝑘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3" y="908720"/>
                <a:ext cx="8821612" cy="5665118"/>
              </a:xfrm>
              <a:blipFill rotWithShape="1">
                <a:blip r:embed="rId2"/>
                <a:stretch>
                  <a:fillRect l="-1381" t="-12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5/7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28 September 2012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421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Shift 1 Plan (Single Bunch)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803845"/>
            <a:ext cx="8821612" cy="576999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LO Phase Scan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Upstream Calibration (mover scan)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IPBM Calibration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Move IP to IPA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Do a jitter run (resolution, jitter at FONT and IP, Correlation)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Upstream kicker scan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Downstream kicker scan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6/7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28 September 2012</a:t>
            </a:r>
          </a:p>
        </p:txBody>
      </p:sp>
    </p:spTree>
    <p:extLst>
      <p:ext uri="{BB962C8B-B14F-4D97-AF65-F5344CB8AC3E}">
        <p14:creationId xmlns:p14="http://schemas.microsoft.com/office/powerpoint/2010/main" val="396177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Shift 1 Plan (Two Bunch)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803845"/>
            <a:ext cx="8821612" cy="5769993"/>
          </a:xfrm>
        </p:spPr>
        <p:txBody>
          <a:bodyPr>
            <a:normAutofit/>
          </a:bodyPr>
          <a:lstStyle/>
          <a:p>
            <a:pPr marL="514350" lvl="1" indent="-514350">
              <a:buFont typeface="+mj-lt"/>
              <a:buAutoNum type="arabicPeriod"/>
            </a:pPr>
            <a:r>
              <a:rPr lang="en-GB" dirty="0" smtClean="0"/>
              <a:t>Jitter Run (measure </a:t>
            </a:r>
            <a:r>
              <a:rPr lang="en-GB" dirty="0"/>
              <a:t>2 bunch resolution and </a:t>
            </a:r>
            <a:r>
              <a:rPr lang="en-GB" dirty="0" smtClean="0"/>
              <a:t>correlation)</a:t>
            </a:r>
          </a:p>
          <a:p>
            <a:pPr marL="514350" lvl="1" indent="-514350">
              <a:buFont typeface="+mj-lt"/>
              <a:buAutoNum type="arabicPeriod"/>
            </a:pPr>
            <a:r>
              <a:rPr lang="en-GB" dirty="0" smtClean="0"/>
              <a:t>Upstream feedback (several runs, see results at IP)</a:t>
            </a:r>
          </a:p>
          <a:p>
            <a:pPr marL="514350" lvl="1" indent="-514350">
              <a:buFont typeface="+mj-lt"/>
              <a:buAutoNum type="arabicPeriod"/>
            </a:pPr>
            <a:r>
              <a:rPr lang="en-GB" dirty="0" smtClean="0"/>
              <a:t>Single loop feedforward at notional gain</a:t>
            </a:r>
          </a:p>
          <a:p>
            <a:pPr marL="514350" lvl="1" indent="-514350">
              <a:buFont typeface="+mj-lt"/>
              <a:buAutoNum type="arabicPeriod"/>
            </a:pPr>
            <a:r>
              <a:rPr lang="en-GB" dirty="0" smtClean="0"/>
              <a:t>Single loop gain scans</a:t>
            </a:r>
          </a:p>
          <a:p>
            <a:pPr marL="514350" lvl="1" indent="-514350">
              <a:buFont typeface="+mj-lt"/>
              <a:buAutoNum type="arabicPeriod"/>
            </a:pPr>
            <a:r>
              <a:rPr lang="en-GB" dirty="0" smtClean="0"/>
              <a:t>Coupled </a:t>
            </a:r>
            <a:r>
              <a:rPr lang="en-GB" dirty="0" smtClean="0"/>
              <a:t>loop feedforward at optimal gain</a:t>
            </a:r>
            <a:endParaRPr lang="en-GB" dirty="0"/>
          </a:p>
          <a:p>
            <a:pPr marL="514350" lvl="1" indent="-514350">
              <a:buFont typeface="+mj-lt"/>
              <a:buAutoNum type="arabicPeriod"/>
            </a:pP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7/7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28 September 2012</a:t>
            </a:r>
          </a:p>
        </p:txBody>
      </p:sp>
    </p:spTree>
    <p:extLst>
      <p:ext uri="{BB962C8B-B14F-4D97-AF65-F5344CB8AC3E}">
        <p14:creationId xmlns:p14="http://schemas.microsoft.com/office/powerpoint/2010/main" val="2531376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1489</TotalTime>
  <Words>610</Words>
  <Application>Microsoft Office PowerPoint</Application>
  <PresentationFormat>On-screen Show (4:3)</PresentationFormat>
  <Paragraphs>70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Continued October 2012 ATF Planning</vt:lpstr>
      <vt:lpstr>Introduction</vt:lpstr>
      <vt:lpstr>Feedforward Gain Calculation</vt:lpstr>
      <vt:lpstr>Feedforward Gain Calculation</vt:lpstr>
      <vt:lpstr>Feedforward Gain Calculation</vt:lpstr>
      <vt:lpstr>Shift 1 Plan (Single Bunch)</vt:lpstr>
      <vt:lpstr>Shift 1 Plan (Two Bunch)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24</cp:revision>
  <dcterms:created xsi:type="dcterms:W3CDTF">2011-03-24T11:41:11Z</dcterms:created>
  <dcterms:modified xsi:type="dcterms:W3CDTF">2012-09-28T08:59:38Z</dcterms:modified>
</cp:coreProperties>
</file>