
<file path=[Content_Types].xml><?xml version="1.0" encoding="utf-8"?>
<Types xmlns="http://schemas.openxmlformats.org/package/2006/content-types">
  <Default Extension="rels" ContentType="application/vnd.openxmlformats-package.relationships+xml"/>
  <Default Extension="png" ContentType="image/png"/>
  <Default Extension="xml" ContentType="application/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1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2.xml"/>
  <Override ContentType="application/vnd.openxmlformats-officedocument.presentationml.slide+xml" PartName="/ppt/slides/slide9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4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5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Type="http://schemas.openxmlformats.org/officeDocument/2006/relationships/officeDocument" Id="rId1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c:Ignorable="mv" autoCompressPictures="0" mc:PreserveAttributes="mv:*" saveSubsetFonts="1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6858000" cx="9144000"/>
  <p:notesSz cy="9144000" cx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76CB1608-BA7D-410F-91B3-A44C818302B2}">
  <a:tblStyle styleName="Table_0" styleId="{76CB1608-BA7D-410F-91B3-A44C818302B2}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len="med" type="none" w="med"/>
              <a:tailEnd len="med" type="none" w="med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len="med" type="none" w="med"/>
              <a:tailEnd len="med" type="none" w="med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len="med" type="none" w="med"/>
              <a:tailEnd len="med" type="none" w="med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len="med" type="none" w="med"/>
              <a:tailEnd len="med" type="none" w="med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len="med" type="none" w="med"/>
              <a:tailEnd len="med" type="none" w="med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len="med" type="none" w="med"/>
              <a:tailEnd len="med" type="none" w="med"/>
            </a:ln>
          </a:insideV>
        </a:tcBdr>
      </a:tcStyle>
    </a:wholeTbl>
  </a:tblStyle>
</a:tblStyleLst>
</file>

<file path=ppt/_rels/presentation.xml.rels><?xml version="1.0" encoding="UTF-8" standalone="yes"?><Relationships xmlns="http://schemas.openxmlformats.org/package/2006/relationships"><Relationship Type="http://schemas.openxmlformats.org/officeDocument/2006/relationships/slide" Id="rId18" Target="slides/slide13.xml"/><Relationship Type="http://schemas.openxmlformats.org/officeDocument/2006/relationships/slide" Id="rId17" Target="slides/slide12.xml"/><Relationship Type="http://schemas.openxmlformats.org/officeDocument/2006/relationships/slide" Id="rId16" Target="slides/slide11.xml"/><Relationship Type="http://schemas.openxmlformats.org/officeDocument/2006/relationships/slide" Id="rId15" Target="slides/slide10.xml"/><Relationship Type="http://schemas.openxmlformats.org/officeDocument/2006/relationships/slide" Id="rId14" Target="slides/slide9.xml"/><Relationship Type="http://schemas.openxmlformats.org/officeDocument/2006/relationships/presProps" Id="rId2" Target="presProps.xml"/><Relationship Type="http://schemas.openxmlformats.org/officeDocument/2006/relationships/slide" Id="rId12" Target="slides/slide7.xml"/><Relationship Type="http://schemas.openxmlformats.org/officeDocument/2006/relationships/theme" Id="rId1" Target="theme/theme1.xml"/><Relationship Type="http://schemas.openxmlformats.org/officeDocument/2006/relationships/slide" Id="rId13" Target="slides/slide8.xml"/><Relationship Type="http://schemas.openxmlformats.org/officeDocument/2006/relationships/slideMaster" Id="rId4" Target="slideMasters/slideMaster1.xml"/><Relationship Type="http://schemas.openxmlformats.org/officeDocument/2006/relationships/slide" Id="rId10" Target="slides/slide5.xml"/><Relationship Type="http://schemas.openxmlformats.org/officeDocument/2006/relationships/tableStyles" Id="rId3" Target="tableStyles.xml"/><Relationship Type="http://schemas.openxmlformats.org/officeDocument/2006/relationships/slide" Id="rId11" Target="slides/slide6.xml"/><Relationship Type="http://schemas.openxmlformats.org/officeDocument/2006/relationships/slide" Id="rId9" Target="slides/slide4.xml"/><Relationship Type="http://schemas.openxmlformats.org/officeDocument/2006/relationships/slide" Id="rId6" Target="slides/slide1.xml"/><Relationship Type="http://schemas.openxmlformats.org/officeDocument/2006/relationships/notesMaster" Id="rId5" Target="notesMasters/notesMaster1.xml"/><Relationship Type="http://schemas.openxmlformats.org/officeDocument/2006/relationships/slide" Id="rId8" Target="slides/slide3.xml"/><Relationship Type="http://schemas.openxmlformats.org/officeDocument/2006/relationships/slide" Id="rId7" Target="slides/slide2.xml"/></Relationships>
</file>

<file path=ppt/notesMasters/_rels/notesMaster1.xml.rels><?xml version="1.0" encoding="UTF-8" standalone="yes"?><Relationships xmlns="http://schemas.openxmlformats.org/package/2006/relationships"><Relationship Type="http://schemas.openxmlformats.org/officeDocument/2006/relationships/theme" Id="rId1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" id="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Shape 2" id="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name="Shape 3" id="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bIns="91425" tIns="91425" anchor="t" lIns="91425" rIns="91425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6="accent6" tx2="lt2" accent5="accent5" bg2="dk2" tx1="dk1" accent4="accent4" bg1="lt1" accent3="accent3" accent2="accent2" accent1="accent1" folHlink="folHlink" hlink="hlink"/>
</p:notesMaster>
</file>

<file path=ppt/notesSlides/_rels/notesSlide1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2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3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4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5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6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7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8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9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25" id="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6" id="26"/>
          <p:cNvSpPr/>
          <p:nvPr>
            <p:ph type="sldImg" idx="2"/>
          </p:nvPr>
        </p:nvSpPr>
        <p:spPr>
          <a:xfrm>
            <a:off y="685800" x="1143225"/>
            <a:ext cy="3429000" cx="4572225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27" id="27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95" id="9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96" id="96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97" id="97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03" id="10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04" id="104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05" id="105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09" id="10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10" id="110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11" id="111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21" id="1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22" id="122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23" id="123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31" id="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2" id="32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33" id="33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37" id="3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8" id="38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39" id="39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43" id="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4" id="44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45" id="45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54" id="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5" id="55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56" id="56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64" id="6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65" id="65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66" id="66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70" id="7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71" id="71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72" id="72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76" id="7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77" id="77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78" id="78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82" id="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3" id="83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84" id="84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name="Shape 7" id="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" id="8"/>
          <p:cNvSpPr txBox="1"/>
          <p:nvPr>
            <p:ph type="subTitle" idx="1"/>
          </p:nvPr>
        </p:nvSpPr>
        <p:spPr>
          <a:xfrm>
            <a:off y="3786737" x="685800"/>
            <a:ext cy="1046400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9" id="9"/>
          <p:cNvSpPr txBox="1"/>
          <p:nvPr>
            <p:ph type="ctrTitle"/>
          </p:nvPr>
        </p:nvSpPr>
        <p:spPr>
          <a:xfrm>
            <a:off y="2111123" x="685800"/>
            <a:ext cy="1546500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name="Shape 10" id="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1" id="1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12" id="12"/>
          <p:cNvSpPr txBox="1"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name="Shape 13" id="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4" id="1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15" id="15"/>
          <p:cNvSpPr txBox="1"/>
          <p:nvPr>
            <p:ph type="body" idx="1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name="Shape 16" id="16"/>
          <p:cNvSpPr txBox="1"/>
          <p:nvPr>
            <p:ph type="body" idx="2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name="Shape 17" id="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8" id="1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name="Shape 19" id="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0" id="20"/>
          <p:cNvSpPr txBox="1"/>
          <p:nvPr>
            <p:ph type="body" idx="1"/>
          </p:nvPr>
        </p:nvSpPr>
        <p:spPr>
          <a:xfrm>
            <a:off y="5875078" x="457200"/>
            <a:ext cy="692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1pPr>
            <a:lvl2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2pPr>
            <a:lvl3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3pPr>
            <a:lvl4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4pPr>
            <a:lvl5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5pPr>
            <a:lvl6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6pPr>
            <a:lvl7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7pPr>
            <a:lvl8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8pPr>
            <a:lvl9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name="Shape 21" id="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ype="http://schemas.openxmlformats.org/officeDocument/2006/relationships/slideLayout" Id="rId2" Target="../slideLayouts/slideLayout2.xml"/><Relationship Type="http://schemas.openxmlformats.org/officeDocument/2006/relationships/slideLayout" Id="rId1" Target="../slideLayouts/slideLayout1.xml"/><Relationship Type="http://schemas.openxmlformats.org/officeDocument/2006/relationships/slideLayout" Id="rId4" Target="../slideLayouts/slideLayout4.xml"/><Relationship Type="http://schemas.openxmlformats.org/officeDocument/2006/relationships/slideLayout" Id="rId3" Target="../slideLayouts/slideLayout3.xml"/><Relationship Type="http://schemas.openxmlformats.org/officeDocument/2006/relationships/slideLayout" Id="rId6" Target="../slideLayouts/slideLayout6.xml"/><Relationship Type="http://schemas.openxmlformats.org/officeDocument/2006/relationships/slideLayout" Id="rId5" Target="../slideLayouts/slideLayout5.xml"/><Relationship Type="http://schemas.openxmlformats.org/officeDocument/2006/relationships/theme" Id="rId7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dk1"/>
        </a:solidFill>
      </p:bgPr>
    </p:bg>
    <p:spTree>
      <p:nvGrpSpPr>
        <p:cNvPr name="Shape 4" id="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" id="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6" id="6"/>
          <p:cNvSpPr txBox="1"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342900" algn="l" marL="342900" rtl="0">
              <a:spcBef>
                <a:spcPts val="600"/>
              </a:spcBef>
              <a:buClr>
                <a:schemeClr val="lt1"/>
              </a:buClr>
              <a:buSzPct val="166666"/>
              <a:buFont typeface="Arial"/>
              <a:buChar char="•"/>
              <a:defRPr i="0" baseline="0" strike="noStrike" sz="30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algn="l" marL="742950" rtl="0">
              <a:spcBef>
                <a:spcPts val="480"/>
              </a:spcBef>
              <a:buClr>
                <a:schemeClr val="lt1"/>
              </a:buClr>
              <a:buSzPct val="100000"/>
              <a:buFont typeface="Courier New"/>
              <a:buChar char="o"/>
              <a:defRPr i="0" baseline="0" strike="noStrike" sz="24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algn="l" marL="1143000" rtl="0">
              <a:spcBef>
                <a:spcPts val="480"/>
              </a:spcBef>
              <a:buClr>
                <a:schemeClr val="lt1"/>
              </a:buClr>
              <a:buSzPct val="100000"/>
              <a:buFont typeface="Wingdings"/>
              <a:buChar char="§"/>
              <a:defRPr i="0" baseline="0" strike="noStrike" sz="24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algn="l" marL="1600200" rtl="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algn="l" marL="2057400" rtl="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algn="l" marL="2514600" rtl="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algn="l" marL="2971800" rtl="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algn="l" marL="3429000" rtl="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algn="l" marL="3886200" rtl="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.xml"/><Relationship Type="http://schemas.openxmlformats.org/officeDocument/2006/relationships/slideLayout" Id="rId1" Target="../slideLayouts/slideLayout1.xml"/></Relationships>
</file>

<file path=ppt/slides/_rels/slide10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0.xml"/><Relationship Type="http://schemas.openxmlformats.org/officeDocument/2006/relationships/slideLayout" Id="rId1" Target="../slideLayouts/slideLayout4.xml"/><Relationship Type="http://schemas.openxmlformats.org/officeDocument/2006/relationships/image" Id="rId4" Target="../media/image05.png"/><Relationship Type="http://schemas.openxmlformats.org/officeDocument/2006/relationships/image" Id="rId3" Target="../media/image07.png"/></Relationships>
</file>

<file path=ppt/slides/_rels/slide11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1.xml"/><Relationship Type="http://schemas.openxmlformats.org/officeDocument/2006/relationships/slideLayout" Id="rId1" Target="../slideLayouts/slideLayout4.xml"/><Relationship Type="http://schemas.openxmlformats.org/officeDocument/2006/relationships/hyperlink" Id="rId4" TargetMode="External" Target="https://svnweb.cern.ch/trac/clicdet/browser/trunk/Users/proloff/tth/isolated_leptons/Marlin/steer"/><Relationship Type="http://schemas.openxmlformats.org/officeDocument/2006/relationships/image" Id="rId3" Target="../media/image03.png"/></Relationships>
</file>

<file path=ppt/slides/_rels/slide12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2.xml"/><Relationship Type="http://schemas.openxmlformats.org/officeDocument/2006/relationships/slideLayout" Id="rId1" Target="../slideLayouts/slideLayout2.xml"/></Relationships>
</file>

<file path=ppt/slides/_rels/slide13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3.xml"/><Relationship Type="http://schemas.openxmlformats.org/officeDocument/2006/relationships/slideLayout" Id="rId1" Target="../slideLayouts/slideLayout4.xml"/><Relationship Type="http://schemas.openxmlformats.org/officeDocument/2006/relationships/image" Id="rId4" Target="../media/image09.png"/><Relationship Type="http://schemas.openxmlformats.org/officeDocument/2006/relationships/image" Id="rId3" Target="../media/image06.png"/><Relationship Type="http://schemas.openxmlformats.org/officeDocument/2006/relationships/image" Id="rId5" Target="../media/image00.png"/></Relationships>
</file>

<file path=ppt/slides/_rels/slide2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2.xml"/><Relationship Type="http://schemas.openxmlformats.org/officeDocument/2006/relationships/slideLayout" Id="rId1" Target="../slideLayouts/slideLayout2.xml"/></Relationships>
</file>

<file path=ppt/slides/_rels/slide3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3.xml"/><Relationship Type="http://schemas.openxmlformats.org/officeDocument/2006/relationships/slideLayout" Id="rId1" Target="../slideLayouts/slideLayout2.xml"/></Relationships>
</file>

<file path=ppt/slides/_rels/slide4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4.xml"/><Relationship Type="http://schemas.openxmlformats.org/officeDocument/2006/relationships/slideLayout" Id="rId1" Target="../slideLayouts/slideLayout2.xml"/></Relationships>
</file>

<file path=ppt/slides/_rels/slide5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5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1.png"/></Relationships>
</file>

<file path=ppt/slides/_rels/slide6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6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8.png"/></Relationships>
</file>

<file path=ppt/slides/_rels/slide7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7.xml"/><Relationship Type="http://schemas.openxmlformats.org/officeDocument/2006/relationships/slideLayout" Id="rId1" Target="../slideLayouts/slideLayout2.xml"/></Relationships>
</file>

<file path=ppt/slides/_rels/slide8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8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2.png"/></Relationships>
</file>

<file path=ppt/slides/_rels/slide9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9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22" id="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3" id="23"/>
          <p:cNvSpPr txBox="1"/>
          <p:nvPr>
            <p:ph type="ctrTitle"/>
          </p:nvPr>
        </p:nvSpPr>
        <p:spPr>
          <a:xfrm>
            <a:off y="2111123" x="685800"/>
            <a:ext cy="1546474" cx="77724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/>
              <a:t>Properties of isolated leptons in 4qlnu</a:t>
            </a:r>
          </a:p>
        </p:txBody>
      </p:sp>
      <p:sp>
        <p:nvSpPr>
          <p:cNvPr name="Shape 24" id="24"/>
          <p:cNvSpPr txBox="1"/>
          <p:nvPr>
            <p:ph type="subTitle" idx="1"/>
          </p:nvPr>
        </p:nvSpPr>
        <p:spPr>
          <a:xfrm>
            <a:off y="3786737" x="685800"/>
            <a:ext cy="1046317" cx="77724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>
              <a:buNone/>
            </a:pPr>
            <a:r>
              <a:rPr lang="en"/>
              <a:t>Jan Strube, CERN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85" id="8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6" id="86"/>
          <p:cNvSpPr/>
          <p:nvPr/>
        </p:nvSpPr>
        <p:spPr>
          <a:xfrm>
            <a:off y="3233750" x="577448"/>
            <a:ext cy="3103955" cx="4550977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name="Shape 87" id="87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/>
              <a:t>PandoraPFA Particle ID</a:t>
            </a:r>
          </a:p>
        </p:txBody>
      </p:sp>
      <p:sp>
        <p:nvSpPr>
          <p:cNvPr name="Shape 88" id="88"/>
          <p:cNvSpPr/>
          <p:nvPr/>
        </p:nvSpPr>
        <p:spPr>
          <a:xfrm>
            <a:off y="1417637" x="4180089"/>
            <a:ext cy="3102487" cx="4549886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name="Shape 89" id="89"/>
          <p:cNvSpPr txBox="1"/>
          <p:nvPr/>
        </p:nvSpPr>
        <p:spPr>
          <a:xfrm>
            <a:off y="1747075" x="5884825"/>
            <a:ext cy="1072800" cx="1999799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 rtl="0" lvl="0">
              <a:lnSpc>
                <a:spcPct val="150000"/>
              </a:lnSpc>
              <a:buNone/>
            </a:pPr>
            <a:r>
              <a:rPr lang="en"/>
              <a:t>electrons</a:t>
            </a:r>
          </a:p>
          <a:p>
            <a:pPr rtl="0" lvl="0">
              <a:lnSpc>
                <a:spcPct val="150000"/>
              </a:lnSpc>
              <a:buNone/>
            </a:pPr>
            <a:r>
              <a:rPr lang="en"/>
              <a:t>muons</a:t>
            </a:r>
          </a:p>
          <a:p>
            <a:pPr>
              <a:lnSpc>
                <a:spcPct val="150000"/>
              </a:lnSpc>
              <a:buNone/>
            </a:pPr>
            <a:r>
              <a:rPr lang="en"/>
              <a:t>pions</a:t>
            </a:r>
          </a:p>
        </p:txBody>
      </p:sp>
      <p:sp>
        <p:nvSpPr>
          <p:cNvPr name="Shape 90" id="90"/>
          <p:cNvSpPr/>
          <p:nvPr/>
        </p:nvSpPr>
        <p:spPr>
          <a:xfrm>
            <a:off y="1900325" x="7501625"/>
            <a:ext cy="153300" cx="145500"/>
          </a:xfrm>
          <a:prstGeom prst="rect">
            <a:avLst/>
          </a:prstGeom>
          <a:solidFill>
            <a:srgbClr val="00FF00"/>
          </a:solidFill>
          <a:ln w="19050" cap="flat">
            <a:solidFill>
              <a:schemeClr val="dk2"/>
            </a:solidFill>
            <a:prstDash val="solid"/>
            <a:round/>
            <a:headEnd len="med" type="none" w="med"/>
            <a:tailEnd len="med" type="none" w="med"/>
          </a:ln>
        </p:spPr>
        <p:txBody>
          <a:bodyPr bIns="91425" tIns="91425" lIns="91425" anchor="ctr" anchorCtr="0" rIns="91425">
            <a:spAutoFit/>
          </a:bodyPr>
          <a:lstStyle/>
          <a:p/>
        </p:txBody>
      </p:sp>
      <p:sp>
        <p:nvSpPr>
          <p:cNvPr name="Shape 91" id="91"/>
          <p:cNvSpPr/>
          <p:nvPr/>
        </p:nvSpPr>
        <p:spPr>
          <a:xfrm>
            <a:off y="2206825" x="7501625"/>
            <a:ext cy="153300" cx="145500"/>
          </a:xfrm>
          <a:prstGeom prst="rect">
            <a:avLst/>
          </a:prstGeom>
          <a:solidFill>
            <a:srgbClr val="0000FF"/>
          </a:solidFill>
          <a:ln w="19050" cap="flat">
            <a:solidFill>
              <a:schemeClr val="dk2"/>
            </a:solidFill>
            <a:prstDash val="solid"/>
            <a:round/>
            <a:headEnd len="med" type="none" w="med"/>
            <a:tailEnd len="med" type="none" w="med"/>
          </a:ln>
        </p:spPr>
        <p:txBody>
          <a:bodyPr bIns="91425" tIns="91425" lIns="91425" anchor="ctr" anchorCtr="0" rIns="91425">
            <a:spAutoFit/>
          </a:bodyPr>
          <a:lstStyle/>
          <a:p/>
        </p:txBody>
      </p:sp>
      <p:sp>
        <p:nvSpPr>
          <p:cNvPr name="Shape 92" id="92"/>
          <p:cNvSpPr/>
          <p:nvPr/>
        </p:nvSpPr>
        <p:spPr>
          <a:xfrm>
            <a:off y="2526975" x="7501625"/>
            <a:ext cy="153300" cx="145500"/>
          </a:xfrm>
          <a:prstGeom prst="rect">
            <a:avLst/>
          </a:prstGeom>
          <a:solidFill>
            <a:srgbClr val="FF0000"/>
          </a:solidFill>
          <a:ln w="19050" cap="flat">
            <a:solidFill>
              <a:schemeClr val="dk2"/>
            </a:solidFill>
            <a:prstDash val="solid"/>
            <a:round/>
            <a:headEnd len="med" type="none" w="med"/>
            <a:tailEnd len="med" type="none" w="med"/>
          </a:ln>
        </p:spPr>
        <p:txBody>
          <a:bodyPr bIns="91425" tIns="91425" lIns="91425" anchor="ctr" anchorCtr="0" rIns="91425">
            <a:spAutoFit/>
          </a:bodyPr>
          <a:lstStyle/>
          <a:p/>
        </p:txBody>
      </p:sp>
      <p:sp>
        <p:nvSpPr>
          <p:cNvPr name="Shape 93" id="93"/>
          <p:cNvSpPr txBox="1"/>
          <p:nvPr/>
        </p:nvSpPr>
        <p:spPr>
          <a:xfrm>
            <a:off y="4586095" x="5192400"/>
            <a:ext cy="1494300" cx="3494400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lang="en">
                <a:solidFill>
                  <a:schemeClr val="lt1"/>
                </a:solidFill>
              </a:rPr>
              <a:t>IsolatedLeptonFinder</a:t>
            </a:r>
          </a:p>
          <a:p>
            <a:pPr rtl="0" lvl="0">
              <a:buNone/>
            </a:pPr>
            <a:r>
              <a:rPr lang="en">
                <a:solidFill>
                  <a:schemeClr val="lt1"/>
                </a:solidFill>
              </a:rPr>
              <a:t>has option to use simplistic PID:</a:t>
            </a:r>
          </a:p>
          <a:p>
            <a:pPr rtl="0" lvl="0">
              <a:buNone/>
            </a:pPr>
            <a:r>
              <a:rPr lang="en">
                <a:solidFill>
                  <a:schemeClr val="lt1"/>
                </a:solidFill>
              </a:rPr>
              <a:t>ratio of ECal / total energy</a:t>
            </a:r>
          </a:p>
          <a:p>
            <a:pPr rtl="0" lvl="0">
              <a:buNone/>
            </a:pPr>
            <a:r>
              <a:rPr lang="en">
                <a:solidFill>
                  <a:schemeClr val="lt1"/>
                </a:solidFill>
              </a:rPr>
              <a:t>ratio of HCal / ECal energy</a:t>
            </a:r>
          </a:p>
          <a:p>
            <a:r>
              <a:t/>
            </a:r>
          </a:p>
          <a:p>
            <a:pPr>
              <a:buNone/>
            </a:pPr>
            <a:r>
              <a:rPr lang="en">
                <a:solidFill>
                  <a:schemeClr val="lt1"/>
                </a:solidFill>
              </a:rPr>
              <a:t>Could be used to purify selection further</a:t>
            </a:r>
          </a:p>
        </p:txBody>
      </p:sp>
      <p:sp>
        <p:nvSpPr>
          <p:cNvPr name="Shape 94" id="94"/>
          <p:cNvSpPr txBox="1"/>
          <p:nvPr/>
        </p:nvSpPr>
        <p:spPr>
          <a:xfrm>
            <a:off y="1586150" x="275846"/>
            <a:ext cy="1647599" cx="3555599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lang="en" sz="2400">
                <a:solidFill>
                  <a:schemeClr val="lt1"/>
                </a:solidFill>
              </a:rPr>
              <a:t>Isolated Tracks in tth_4qln events</a:t>
            </a:r>
          </a:p>
          <a:p>
            <a:pPr rtl="0" lvl="0">
              <a:buNone/>
            </a:pPr>
            <a:r>
              <a:rPr lang="en" sz="2400">
                <a:solidFill>
                  <a:schemeClr val="lt1"/>
                </a:solidFill>
              </a:rPr>
              <a:t>E &gt; 15 GeV</a:t>
            </a:r>
          </a:p>
          <a:p>
            <a:pPr rtl="0" lvl="0">
              <a:buNone/>
            </a:pPr>
            <a:r>
              <a:rPr lang="en" sz="2400">
                <a:solidFill>
                  <a:schemeClr val="lt1"/>
                </a:solidFill>
              </a:rPr>
              <a:t>Contains fakes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98" id="9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99" id="9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/>
              <a:t>Performance of Crude Lepton ID</a:t>
            </a:r>
          </a:p>
        </p:txBody>
      </p:sp>
      <p:sp>
        <p:nvSpPr>
          <p:cNvPr name="Shape 100" id="100"/>
          <p:cNvSpPr/>
          <p:nvPr/>
        </p:nvSpPr>
        <p:spPr>
          <a:xfrm>
            <a:off y="1609150" x="4328660"/>
            <a:ext cy="3092762" cx="454209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name="Shape 101" id="101"/>
          <p:cNvSpPr txBox="1"/>
          <p:nvPr/>
        </p:nvSpPr>
        <p:spPr>
          <a:xfrm>
            <a:off y="1417637" x="236561"/>
            <a:ext cy="4290899" cx="3762599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lang="en" sz="2400">
                <a:solidFill>
                  <a:schemeClr val="lt1"/>
                </a:solidFill>
              </a:rPr>
              <a:t>Using the available facilities of the IsolatedLeptonFinder with cuts detailed on the previous slides:</a:t>
            </a:r>
          </a:p>
          <a:p>
            <a:pPr rtl="0" lvl="0">
              <a:buNone/>
            </a:pPr>
            <a:r>
              <a:rPr lang="en" sz="2400">
                <a:solidFill>
                  <a:schemeClr val="lt1"/>
                </a:solidFill>
              </a:rPr>
              <a:t>Isolated Leptons found in: </a:t>
            </a:r>
          </a:p>
          <a:p>
            <a:pPr rtl="0" lvl="0">
              <a:buNone/>
            </a:pPr>
            <a:r>
              <a:rPr lang="en" sz="2400">
                <a:solidFill>
                  <a:schemeClr val="lt1"/>
                </a:solidFill>
              </a:rPr>
              <a:t>- 0.6% of fully hadronic tth events</a:t>
            </a:r>
          </a:p>
          <a:p>
            <a:pPr rtl="0" lvl="0">
              <a:buNone/>
            </a:pPr>
            <a:r>
              <a:rPr lang="en" sz="2400">
                <a:solidFill>
                  <a:schemeClr val="lt1"/>
                </a:solidFill>
              </a:rPr>
              <a:t>- 61.5% of 6 semi-leptonic tth events</a:t>
            </a:r>
          </a:p>
          <a:p>
            <a:pPr lvl="0">
              <a:buNone/>
            </a:pPr>
            <a:r>
              <a:rPr lang="en" sz="2400">
                <a:solidFill>
                  <a:schemeClr val="lt1"/>
                </a:solidFill>
              </a:rPr>
              <a:t>- 99% of those matched to W decay</a:t>
            </a:r>
          </a:p>
        </p:txBody>
      </p:sp>
      <p:sp>
        <p:nvSpPr>
          <p:cNvPr name="Shape 102" id="102"/>
          <p:cNvSpPr txBox="1"/>
          <p:nvPr/>
        </p:nvSpPr>
        <p:spPr>
          <a:xfrm>
            <a:off y="5815900" x="137934"/>
            <a:ext cy="950100" cx="8835300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lang="en" sz="1800">
                <a:solidFill>
                  <a:schemeClr val="lt1"/>
                </a:solidFill>
              </a:rPr>
              <a:t>Code is available under (if you have a CERN account) svn+ssh://svn.cern.ch/reps/clicdet/trunk/Users/proloff/tth/isolated_leptons/Marlin/steer</a:t>
            </a:r>
          </a:p>
          <a:p>
            <a:pPr>
              <a:buNone/>
            </a:pPr>
            <a:r>
              <a:rPr lang="en" sz="1800" u="sng">
                <a:solidFill>
                  <a:schemeClr val="hlink"/>
                </a:solidFill>
                <a:hlinkClick r:id="rId4"/>
              </a:rPr>
              <a:t>On the CERN Trac otherwise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06" id="10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07" id="107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/>
              <a:t>IsolatedLeptonFinder efficiencies</a:t>
            </a:r>
          </a:p>
        </p:txBody>
      </p:sp>
      <p:sp>
        <p:nvSpPr>
          <p:cNvPr name="Shape 108" id="108"/>
          <p:cNvSpPr txBox="1"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lang="en" sz="1800" u="sng"/>
              <a:t>Before isolation selection</a:t>
            </a:r>
          </a:p>
          <a:p>
            <a:pPr rtl="0" lvl="0">
              <a:buNone/>
            </a:pPr>
            <a:r>
              <a:rPr lang="en" sz="1800" u="sng"/>
              <a:t>(but including cuts E&gt;15GeV and abs(cosTheta) &lt; 0.94):</a:t>
            </a:r>
          </a:p>
          <a:p>
            <a:pPr rtl="0" lvl="0">
              <a:buNone/>
            </a:pPr>
            <a:r>
              <a:rPr lang="en" sz="1800"/>
              <a:t>Fraction of W electrons reconstructed and truth matched: 89.3%</a:t>
            </a:r>
          </a:p>
          <a:p>
            <a:pPr rtl="0" lvl="0">
              <a:buNone/>
            </a:pPr>
            <a:r>
              <a:rPr lang="en" sz="1800"/>
              <a:t>Fraction of W muons reconstructed and truth matched: 90.6%</a:t>
            </a:r>
          </a:p>
          <a:p>
            <a:pPr rtl="0" lvl="0">
              <a:buNone/>
            </a:pPr>
            <a:r>
              <a:rPr lang="en" sz="1800"/>
              <a:t>Fraction of tau electrons and muons reconstructed and truth matched: 59.0%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 sz="1800" u="sng"/>
              <a:t>IsolatedLeptonFinderSelection</a:t>
            </a:r>
            <a:r>
              <a:rPr lang="en" sz="1800"/>
              <a:t>:</a:t>
            </a:r>
          </a:p>
          <a:p>
            <a:pPr rtl="0" lvl="0">
              <a:buNone/>
            </a:pPr>
            <a:r>
              <a:rPr lang="en" sz="1800"/>
              <a:t>Relative W electron ID efficiency: 81.3%</a:t>
            </a:r>
          </a:p>
          <a:p>
            <a:pPr rtl="0" lvl="0">
              <a:buNone/>
            </a:pPr>
            <a:r>
              <a:rPr lang="en" sz="1800"/>
              <a:t>Relative tau electron ID efficiency: 37.9%</a:t>
            </a:r>
          </a:p>
          <a:p>
            <a:pPr rtl="0" lvl="0">
              <a:buNone/>
            </a:pPr>
            <a:r>
              <a:rPr lang="en" sz="1800"/>
              <a:t>Relative W muon ID efficiency: 85.7%</a:t>
            </a:r>
          </a:p>
          <a:p>
            <a:pPr rtl="0" lvl="0">
              <a:buNone/>
            </a:pPr>
            <a:r>
              <a:rPr lang="en" sz="1800"/>
              <a:t>Relative tau muon ID efficiency: 38.1%</a:t>
            </a:r>
          </a:p>
          <a:p>
            <a:r>
              <a:t/>
            </a:r>
          </a:p>
          <a:p>
            <a:pPr>
              <a:buNone/>
            </a:pPr>
            <a:r>
              <a:rPr lang="en" sz="1800"/>
              <a:t>The fraction of W produced to those tagged is the product of the reconstruction efficiency and the identification efficiency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12" id="1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13" id="113"/>
          <p:cNvSpPr txBox="1"/>
          <p:nvPr>
            <p:ph type="title"/>
          </p:nvPr>
        </p:nvSpPr>
        <p:spPr>
          <a:xfrm>
            <a:off y="535637" x="510300"/>
            <a:ext cy="804899" cx="63747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/>
              <a:t>Outlook</a:t>
            </a:r>
          </a:p>
        </p:txBody>
      </p:sp>
      <p:sp>
        <p:nvSpPr>
          <p:cNvPr name="Shape 114" id="114"/>
          <p:cNvSpPr/>
          <p:nvPr/>
        </p:nvSpPr>
        <p:spPr>
          <a:xfrm>
            <a:off y="2498987" x="3399721"/>
            <a:ext cy="4079512" cx="562410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name="Shape 115" id="115"/>
          <p:cNvSpPr txBox="1"/>
          <p:nvPr/>
        </p:nvSpPr>
        <p:spPr>
          <a:xfrm>
            <a:off y="1772588" x="3391925"/>
            <a:ext cy="674400" cx="5639699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>
              <a:buNone/>
            </a:pPr>
            <a:r>
              <a:rPr lang="en">
                <a:solidFill>
                  <a:schemeClr val="lt1"/>
                </a:solidFill>
              </a:rPr>
              <a:t>Energy of reconstructed neutrals that are truth-matched to an electron or muon from a W</a:t>
            </a:r>
          </a:p>
        </p:txBody>
      </p:sp>
      <p:sp>
        <p:nvSpPr>
          <p:cNvPr name="Shape 116" id="116"/>
          <p:cNvSpPr/>
          <p:nvPr/>
        </p:nvSpPr>
        <p:spPr>
          <a:xfrm>
            <a:off y="3588405" x="329184"/>
            <a:ext cy="1826733" cx="2521259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name="Shape 117" id="117"/>
          <p:cNvSpPr txBox="1"/>
          <p:nvPr/>
        </p:nvSpPr>
        <p:spPr>
          <a:xfrm>
            <a:off y="5560863" x="647394"/>
            <a:ext cy="1080300" cx="1831499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>
              <a:buNone/>
            </a:pPr>
            <a:r>
              <a:rPr lang="en">
                <a:solidFill>
                  <a:schemeClr val="lt1"/>
                </a:solidFill>
              </a:rPr>
              <a:t>This is not bremsstrahlung, but rather clustering gone wrong</a:t>
            </a:r>
          </a:p>
        </p:txBody>
      </p:sp>
      <p:sp>
        <p:nvSpPr>
          <p:cNvPr name="Shape 118" id="118"/>
          <p:cNvSpPr txBox="1"/>
          <p:nvPr/>
        </p:nvSpPr>
        <p:spPr>
          <a:xfrm>
            <a:off y="1904100" x="275844"/>
            <a:ext cy="789299" cx="2574600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lang="en">
                <a:solidFill>
                  <a:schemeClr val="lt1"/>
                </a:solidFill>
              </a:rPr>
              <a:t>53 / 1000 events merged with forward 2 TeV clusters</a:t>
            </a:r>
          </a:p>
          <a:p>
            <a:pPr>
              <a:buNone/>
            </a:pPr>
            <a:r>
              <a:rPr lang="en">
                <a:solidFill>
                  <a:schemeClr val="lt1"/>
                </a:solidFill>
              </a:rPr>
              <a:t>not shown on plot</a:t>
            </a:r>
          </a:p>
        </p:txBody>
      </p:sp>
      <p:cxnSp>
        <p:nvCxnSpPr>
          <p:cNvPr name="Shape 119" id="119"/>
          <p:cNvCxnSpPr/>
          <p:nvPr/>
        </p:nvCxnSpPr>
        <p:spPr>
          <a:xfrm>
            <a:off y="2559300" x="2421350"/>
            <a:ext cy="153300" cx="681900"/>
          </a:xfrm>
          <a:prstGeom prst="straightConnector1">
            <a:avLst/>
          </a:prstGeom>
          <a:noFill/>
          <a:ln w="19050" cap="flat">
            <a:solidFill>
              <a:schemeClr val="lt1"/>
            </a:solidFill>
            <a:prstDash val="solid"/>
            <a:round/>
            <a:headEnd len="lg" type="none" w="lg"/>
            <a:tailEnd len="lg" type="triangle" w="lg"/>
          </a:ln>
        </p:spPr>
      </p:cxnSp>
      <p:sp>
        <p:nvSpPr>
          <p:cNvPr name="Shape 120" id="120"/>
          <p:cNvSpPr/>
          <p:nvPr/>
        </p:nvSpPr>
        <p:spPr>
          <a:xfrm>
            <a:off y="244904" x="6949698"/>
            <a:ext cy="1386367" cx="1832476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28" id="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9" id="2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/>
              <a:t>Introduction</a:t>
            </a:r>
          </a:p>
        </p:txBody>
      </p:sp>
      <p:sp>
        <p:nvSpPr>
          <p:cNvPr name="Shape 30" id="30"/>
          <p:cNvSpPr txBox="1"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indent="-419100" marL="457200" rtl="0" lv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In order to properly reconstruct leptonic W decays, we need to find isolated leptons.</a:t>
            </a:r>
          </a:p>
          <a:p>
            <a:pPr indent="-419100" marL="457200" rtl="0" lv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Energy resolution probably not sufficient (missing energy, mis-reconstructed leptons) for full reconstruction</a:t>
            </a:r>
          </a:p>
          <a:p>
            <a:pPr indent="-381000" marL="914400" rtl="0" lvl="1">
              <a:buClr>
                <a:schemeClr val="lt1"/>
              </a:buClr>
              <a:buSzPct val="80000"/>
              <a:buFont typeface="Courier New"/>
              <a:buChar char="o"/>
            </a:pPr>
            <a:r>
              <a:rPr lang="en"/>
              <a:t>Tag events with one iso lepton and one reconstructed W</a:t>
            </a:r>
          </a:p>
          <a:p>
            <a:pPr indent="-419100" marL="457200" rtl="0" lv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Marlin has an IsolatedLeptonFinder Processor</a:t>
            </a:r>
          </a:p>
          <a:p>
            <a:pPr indent="-419100" marL="457200" rtl="0" lv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First shot at Processor Performance: 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34" id="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5" id="3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/>
              <a:t>Setup</a:t>
            </a:r>
          </a:p>
        </p:txBody>
      </p:sp>
      <p:sp>
        <p:nvSpPr>
          <p:cNvPr name="Shape 36" id="36"/>
          <p:cNvSpPr txBox="1"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lang="en"/>
              <a:t>Christian Grefe has developed truth matching algorithm during CLIC CDR</a:t>
            </a:r>
          </a:p>
          <a:p>
            <a:pPr indent="-381000" marL="914400" rtl="0" lvl="1">
              <a:buClr>
                <a:schemeClr val="lt1"/>
              </a:buClr>
              <a:buSzPct val="80000"/>
              <a:buFont typeface="Courier New"/>
              <a:buChar char="o"/>
            </a:pPr>
            <a:r>
              <a:rPr lang="en"/>
              <a:t>Maps ReconstructedParticle to the MCParticle that contributed most energy in form of hits</a:t>
            </a:r>
          </a:p>
          <a:p>
            <a:pPr rtl="0" lvl="0">
              <a:buNone/>
            </a:pPr>
            <a:r>
              <a:rPr lang="en"/>
              <a:t>Samples considered:</a:t>
            </a:r>
          </a:p>
          <a:p>
            <a:pPr indent="-381000" marL="914400" rtl="0" lvl="1">
              <a:buClr>
                <a:schemeClr val="lt1"/>
              </a:buClr>
              <a:buSzPct val="80000"/>
              <a:buFont typeface="Courier New"/>
              <a:buChar char="o"/>
            </a:pPr>
            <a:r>
              <a:rPr lang="en"/>
              <a:t>10k each tth-6q, tth-ln4q, tth-2l2nbb</a:t>
            </a:r>
          </a:p>
          <a:p>
            <a:pPr indent="-381000" marL="914400" rtl="0" lvl="1">
              <a:buClr>
                <a:schemeClr val="lt1"/>
              </a:buClr>
              <a:buSzPct val="80000"/>
              <a:buFont typeface="Courier New"/>
              <a:buChar char="o"/>
            </a:pPr>
            <a:r>
              <a:rPr lang="en"/>
              <a:t>Leptonic W decays include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 τ </a:t>
            </a:r>
            <a:r>
              <a:rPr lang="en"/>
              <a:t>decays</a:t>
            </a:r>
          </a:p>
          <a:p>
            <a:pPr rtl="0" lvl="0">
              <a:buNone/>
            </a:pPr>
            <a:r>
              <a:rPr lang="en"/>
              <a:t>Matching criteria:</a:t>
            </a:r>
          </a:p>
          <a:p>
            <a:pPr indent="-381000" marL="914400" rtl="0" lvl="1">
              <a:buClr>
                <a:schemeClr val="lt1"/>
              </a:buClr>
              <a:buSzPct val="80000"/>
              <a:buFont typeface="Courier New"/>
              <a:buChar char="o"/>
            </a:pPr>
            <a:r>
              <a:rPr lang="en"/>
              <a:t>Find reconstructed lepton and match to W decay (including 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τ</a:t>
            </a:r>
            <a:r>
              <a:rPr lang="en"/>
              <a:t>)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40" id="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1" id="4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/>
              <a:t>Three parameters to optimize</a:t>
            </a:r>
          </a:p>
        </p:txBody>
      </p:sp>
      <p:sp>
        <p:nvSpPr>
          <p:cNvPr name="Shape 42" id="42"/>
          <p:cNvSpPr txBox="1"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lang="en"/>
              <a:t>Isolation</a:t>
            </a:r>
          </a:p>
          <a:p>
            <a:pPr rtl="0" lvl="0">
              <a:buNone/>
            </a:pPr>
            <a:r>
              <a:rPr lang="en"/>
              <a:t>	Consider energy in a cone around the track</a:t>
            </a:r>
          </a:p>
          <a:p>
            <a:pPr rtl="0" lvl="0">
              <a:buNone/>
            </a:pPr>
            <a:r>
              <a:rPr lang="en"/>
              <a:t>	Leptonic W decays are more isolated 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/>
              <a:t>Particle ID</a:t>
            </a:r>
          </a:p>
          <a:p>
            <a:pPr rtl="0" lvl="0">
              <a:buNone/>
            </a:pPr>
            <a:r>
              <a:rPr lang="en"/>
              <a:t>	Look only for electrons or muons, not pions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/>
              <a:t>Impact Parameter</a:t>
            </a:r>
          </a:p>
          <a:p>
            <a:pPr>
              <a:buNone/>
            </a:pPr>
            <a:r>
              <a:rPr lang="en"/>
              <a:t>	W decays are prompt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46" id="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7" id="47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/>
              <a:t>Starting Point</a:t>
            </a:r>
          </a:p>
        </p:txBody>
      </p:sp>
      <p:sp>
        <p:nvSpPr>
          <p:cNvPr name="Shape 48" id="48"/>
          <p:cNvSpPr txBox="1"/>
          <p:nvPr>
            <p:ph type="body" idx="1"/>
          </p:nvPr>
        </p:nvSpPr>
        <p:spPr>
          <a:xfrm>
            <a:off y="1952675" x="457200"/>
            <a:ext cy="1726500" cx="48656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lang="en"/>
              <a:t>PandoraPFA reconstruction</a:t>
            </a:r>
          </a:p>
          <a:p>
            <a:pPr rtl="0" lvl="0">
              <a:buNone/>
            </a:pPr>
            <a:r>
              <a:rPr lang="en"/>
              <a:t>All tracks, E &gt; 15 GeV</a:t>
            </a:r>
          </a:p>
          <a:p>
            <a:pPr>
              <a:buNone/>
            </a:pPr>
            <a:r>
              <a:rPr lang="en"/>
              <a:t>10,000 events tth_4qln</a:t>
            </a:r>
          </a:p>
        </p:txBody>
      </p:sp>
      <p:graphicFrame>
        <p:nvGraphicFramePr>
          <p:cNvPr name="Shape 49" id="49"/>
          <p:cNvGraphicFramePr/>
          <p:nvPr/>
        </p:nvGraphicFramePr>
        <p:xfrm>
          <a:off y="4097375" x="457200"/>
          <a:ext cy="3000000" cx="3000000"/>
        </p:xfrm>
        <a:graphic>
          <a:graphicData uri="http://schemas.openxmlformats.org/drawingml/2006/table">
            <a:tbl>
              <a:tblPr>
                <a:noFill/>
                <a:tableStyleId>{76CB1608-BA7D-410F-91B3-A44C818302B2}</a:tableStyleId>
              </a:tblPr>
              <a:tblGrid>
                <a:gridCol w="3269025"/>
                <a:gridCol w="2130375"/>
                <a:gridCol w="2368300"/>
              </a:tblGrid>
              <a:tr h="487750">
                <a:tc>
                  <a:txBody>
                    <a:bodyPr>
                      <a:spAutoFit/>
                    </a:bodyPr>
                    <a:lstStyle/>
                    <a:p>
                      <a:pPr>
                        <a:buNone/>
                      </a:pPr>
                      <a:r>
                        <a:rPr lang="en" sz="1800">
                          <a:solidFill>
                            <a:schemeClr val="lt1"/>
                          </a:solidFill>
                        </a:rPr>
                        <a:t>Reconstructed Particle type</a:t>
                      </a:r>
                    </a:p>
                  </a:txBody>
                  <a:tcPr marB="91425" marT="91425" marR="91425" marL="91425">
                    <a:lnL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  <a:tc>
                  <a:txBody>
                    <a:bodyPr>
                      <a:spAutoFit/>
                    </a:bodyPr>
                    <a:lstStyle/>
                    <a:p>
                      <a:pPr>
                        <a:buNone/>
                      </a:pPr>
                      <a:r>
                        <a:rPr lang="en" sz="1800">
                          <a:solidFill>
                            <a:schemeClr val="lt1"/>
                          </a:solidFill>
                        </a:rPr>
                        <a:t>Matched to W</a:t>
                      </a:r>
                    </a:p>
                  </a:txBody>
                  <a:tcPr marB="91425" marT="91425" marR="91425" marL="91425">
                    <a:lnL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  <a:tc>
                  <a:txBody>
                    <a:bodyPr>
                      <a:spAutoFit/>
                    </a:bodyPr>
                    <a:lstStyle/>
                    <a:p>
                      <a:pPr>
                        <a:buNone/>
                      </a:pPr>
                      <a:r>
                        <a:rPr lang="en" sz="1800">
                          <a:solidFill>
                            <a:schemeClr val="lt1"/>
                          </a:solidFill>
                        </a:rPr>
                        <a:t>Not matched to W</a:t>
                      </a:r>
                    </a:p>
                  </a:txBody>
                  <a:tcPr marB="91425" marT="91425" marR="91425" marL="91425">
                    <a:lnL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</a:tr>
              <a:tr h="487750">
                <a:tc>
                  <a:txBody>
                    <a:bodyPr>
                      <a:spAutoFit/>
                    </a:bodyPr>
                    <a:lstStyle/>
                    <a:p>
                      <a:pPr>
                        <a:buNone/>
                      </a:pPr>
                      <a:r>
                        <a:rPr lang="en" sz="1800">
                          <a:solidFill>
                            <a:schemeClr val="lt1"/>
                          </a:solidFill>
                        </a:rPr>
                        <a:t>electron</a:t>
                      </a:r>
                    </a:p>
                  </a:txBody>
                  <a:tcPr marB="91425" marT="91425" marR="91425" marL="91425">
                    <a:lnL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  <a:tc>
                  <a:txBody>
                    <a:bodyPr>
                      <a:spAutoFit/>
                    </a:bodyPr>
                    <a:lstStyle/>
                    <a:p>
                      <a:pPr>
                        <a:buNone/>
                      </a:pPr>
                      <a:r>
                        <a:rPr lang="en" sz="1800">
                          <a:solidFill>
                            <a:schemeClr val="lt1"/>
                          </a:solidFill>
                        </a:rPr>
                        <a:t>3331</a:t>
                      </a:r>
                    </a:p>
                  </a:txBody>
                  <a:tcPr marB="91425" marT="91425" marR="91425" marL="91425">
                    <a:lnL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  <a:tc>
                  <a:txBody>
                    <a:bodyPr>
                      <a:spAutoFit/>
                    </a:bodyPr>
                    <a:lstStyle/>
                    <a:p>
                      <a:pPr>
                        <a:buNone/>
                      </a:pPr>
                      <a:r>
                        <a:rPr lang="en" sz="1800">
                          <a:solidFill>
                            <a:schemeClr val="lt1"/>
                          </a:solidFill>
                        </a:rPr>
                        <a:t>3822</a:t>
                      </a:r>
                    </a:p>
                  </a:txBody>
                  <a:tcPr marB="91425" marT="91425" marR="91425" marL="91425">
                    <a:lnL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</a:tr>
              <a:tr h="487750">
                <a:tc>
                  <a:txBody>
                    <a:bodyPr>
                      <a:spAutoFit/>
                    </a:bodyPr>
                    <a:lstStyle/>
                    <a:p>
                      <a:pPr>
                        <a:buNone/>
                      </a:pPr>
                      <a:r>
                        <a:rPr lang="en" sz="1800">
                          <a:solidFill>
                            <a:schemeClr val="lt1"/>
                          </a:solidFill>
                        </a:rPr>
                        <a:t>muon</a:t>
                      </a:r>
                    </a:p>
                  </a:txBody>
                  <a:tcPr marB="91425" marT="91425" marR="91425" marL="91425">
                    <a:lnL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  <a:tc>
                  <a:txBody>
                    <a:bodyPr>
                      <a:spAutoFit/>
                    </a:bodyPr>
                    <a:lstStyle/>
                    <a:p>
                      <a:pPr>
                        <a:buNone/>
                      </a:pPr>
                      <a:r>
                        <a:rPr lang="en" sz="1800">
                          <a:solidFill>
                            <a:schemeClr val="lt1"/>
                          </a:solidFill>
                        </a:rPr>
                        <a:t>3536</a:t>
                      </a:r>
                    </a:p>
                  </a:txBody>
                  <a:tcPr marB="91425" marT="91425" marR="91425" marL="91425">
                    <a:lnL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  <a:tc>
                  <a:txBody>
                    <a:bodyPr>
                      <a:spAutoFit/>
                    </a:bodyPr>
                    <a:lstStyle/>
                    <a:p>
                      <a:pPr>
                        <a:buNone/>
                      </a:pPr>
                      <a:r>
                        <a:rPr lang="en" sz="1800">
                          <a:solidFill>
                            <a:schemeClr val="lt1"/>
                          </a:solidFill>
                        </a:rPr>
                        <a:t>3289</a:t>
                      </a:r>
                    </a:p>
                  </a:txBody>
                  <a:tcPr marB="91425" marT="91425" marR="91425" marL="91425">
                    <a:lnL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</a:tr>
              <a:tr h="487750">
                <a:tc>
                  <a:txBody>
                    <a:bodyPr>
                      <a:spAutoFit/>
                    </a:bodyPr>
                    <a:lstStyle/>
                    <a:p>
                      <a:pPr>
                        <a:buNone/>
                      </a:pPr>
                      <a:r>
                        <a:rPr lang="en" sz="1800">
                          <a:solidFill>
                            <a:schemeClr val="lt1"/>
                          </a:solidFill>
                        </a:rPr>
                        <a:t>pion</a:t>
                      </a:r>
                    </a:p>
                  </a:txBody>
                  <a:tcPr marB="91425" marT="91425" marR="91425" marL="91425">
                    <a:lnL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w="2857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  <a:tc>
                  <a:txBody>
                    <a:bodyPr>
                      <a:spAutoFit/>
                    </a:bodyPr>
                    <a:lstStyle/>
                    <a:p>
                      <a:pPr>
                        <a:buNone/>
                      </a:pPr>
                      <a:r>
                        <a:rPr lang="en" sz="1800">
                          <a:solidFill>
                            <a:schemeClr val="lt1"/>
                          </a:solidFill>
                        </a:rPr>
                        <a:t>180</a:t>
                      </a:r>
                    </a:p>
                  </a:txBody>
                  <a:tcPr marB="91425" marT="91425" marR="91425" marL="91425">
                    <a:lnL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w="2857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  <a:tc>
                  <a:txBody>
                    <a:bodyPr>
                      <a:spAutoFit/>
                    </a:bodyPr>
                    <a:lstStyle/>
                    <a:p>
                      <a:pPr>
                        <a:buNone/>
                      </a:pPr>
                      <a:r>
                        <a:rPr lang="en" sz="1800">
                          <a:solidFill>
                            <a:schemeClr val="lt1"/>
                          </a:solidFill>
                        </a:rPr>
                        <a:t>60701</a:t>
                      </a:r>
                    </a:p>
                  </a:txBody>
                  <a:tcPr marB="91425" marT="91425" marR="91425" marL="91425">
                    <a:lnL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w="2857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</a:tr>
              <a:tr h="487750">
                <a:tc>
                  <a:txBody>
                    <a:bodyPr>
                      <a:spAutoFit/>
                    </a:bodyPr>
                    <a:lstStyle/>
                    <a:p>
                      <a:pPr>
                        <a:buNone/>
                      </a:pPr>
                      <a:r>
                        <a:rPr lang="en" sz="1800">
                          <a:solidFill>
                            <a:schemeClr val="lt1"/>
                          </a:solidFill>
                        </a:rPr>
                        <a:t>SUM</a:t>
                      </a:r>
                    </a:p>
                  </a:txBody>
                  <a:tcPr marB="91425" marT="91425" marR="91425" marL="91425">
                    <a:lnL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w="2857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  <a:tc>
                  <a:txBody>
                    <a:bodyPr>
                      <a:spAutoFit/>
                    </a:bodyPr>
                    <a:lstStyle/>
                    <a:p>
                      <a:pPr>
                        <a:buNone/>
                      </a:pPr>
                      <a:r>
                        <a:rPr lang="en" sz="1800">
                          <a:solidFill>
                            <a:schemeClr val="lt1"/>
                          </a:solidFill>
                        </a:rPr>
                        <a:t>7047</a:t>
                      </a:r>
                    </a:p>
                  </a:txBody>
                  <a:tcPr marB="91425" marT="91425" marR="91425" marL="91425">
                    <a:lnL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w="2857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  <a:tc>
                  <a:txBody>
                    <a:bodyPr>
                      <a:spAutoFit/>
                    </a:bodyPr>
                    <a:lstStyle/>
                    <a:p>
                      <a:pPr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</a:rPr>
                        <a:t>67812</a:t>
                      </a:r>
                    </a:p>
                  </a:txBody>
                  <a:tcPr marB="91425" marT="91425" marR="91425" marL="91425">
                    <a:lnL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w="2857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w="9525" cap="flat">
                      <a:solidFill>
                        <a:schemeClr val="lt1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</a:tr>
            </a:tbl>
          </a:graphicData>
        </a:graphic>
      </p:graphicFrame>
      <p:sp>
        <p:nvSpPr>
          <p:cNvPr name="Shape 50" id="50"/>
          <p:cNvSpPr txBox="1"/>
          <p:nvPr/>
        </p:nvSpPr>
        <p:spPr>
          <a:xfrm>
            <a:off y="3265475" x="5399100"/>
            <a:ext cy="643499" cx="3287700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lang="en">
                <a:solidFill>
                  <a:schemeClr val="lt1"/>
                </a:solidFill>
              </a:rPr>
              <a:t>(only) 764 events matched to </a:t>
            </a:r>
            <a:r>
              <a:rPr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τ</a:t>
            </a:r>
          </a:p>
          <a:p>
            <a:pPr>
              <a:buNone/>
            </a:pPr>
            <a:r>
              <a:rPr lang="en">
                <a:solidFill>
                  <a:schemeClr val="lt1"/>
                </a:solidFill>
              </a:rPr>
              <a:t>1183 without E cut</a:t>
            </a:r>
          </a:p>
        </p:txBody>
      </p:sp>
      <p:sp>
        <p:nvSpPr>
          <p:cNvPr name="Shape 51" id="51"/>
          <p:cNvSpPr/>
          <p:nvPr/>
        </p:nvSpPr>
        <p:spPr>
          <a:xfrm>
            <a:off y="491902" x="5351669"/>
            <a:ext cy="2508790" cx="368616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cxnSp>
        <p:nvCxnSpPr>
          <p:cNvPr name="Shape 52" id="52"/>
          <p:cNvCxnSpPr>
            <a:endCxn id="50" idx="1"/>
          </p:cNvCxnSpPr>
          <p:nvPr/>
        </p:nvCxnSpPr>
        <p:spPr>
          <a:xfrm>
            <a:off y="3547624" x="4605299"/>
            <a:ext cy="39599" cx="793800"/>
          </a:xfrm>
          <a:prstGeom prst="straightConnector1">
            <a:avLst/>
          </a:prstGeom>
          <a:noFill/>
          <a:ln w="19050" cap="flat">
            <a:solidFill>
              <a:schemeClr val="lt1"/>
            </a:solidFill>
            <a:prstDash val="solid"/>
            <a:round/>
            <a:headEnd len="lg" type="none" w="lg"/>
            <a:tailEnd len="lg" type="triangle" w="lg"/>
          </a:ln>
        </p:spPr>
      </p:cxnSp>
      <p:cxnSp>
        <p:nvCxnSpPr>
          <p:cNvPr name="Shape 53" id="53"/>
          <p:cNvCxnSpPr/>
          <p:nvPr/>
        </p:nvCxnSpPr>
        <p:spPr>
          <a:xfrm rot="10800000" flipH="1">
            <a:off y="3095550" x="6658775"/>
            <a:ext cy="291299" cx="76499"/>
          </a:xfrm>
          <a:prstGeom prst="straightConnector1">
            <a:avLst/>
          </a:prstGeom>
          <a:noFill/>
          <a:ln w="19050" cap="flat">
            <a:solidFill>
              <a:schemeClr val="lt1"/>
            </a:solidFill>
            <a:prstDash val="solid"/>
            <a:round/>
            <a:headEnd len="lg" type="none" w="lg"/>
            <a:tailEnd len="lg" type="triangle" w="lg"/>
          </a:ln>
        </p:spPr>
      </p:cxn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57" id="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8" id="58"/>
          <p:cNvSpPr/>
          <p:nvPr/>
        </p:nvSpPr>
        <p:spPr>
          <a:xfrm>
            <a:off y="1417637" x="1257300"/>
            <a:ext cy="4514850" cx="66294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name="Shape 59" id="5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/>
              <a:t>Isolation properties of W daughters</a:t>
            </a:r>
          </a:p>
        </p:txBody>
      </p:sp>
      <p:sp>
        <p:nvSpPr>
          <p:cNvPr name="Shape 60" id="60"/>
          <p:cNvSpPr txBox="1"/>
          <p:nvPr/>
        </p:nvSpPr>
        <p:spPr>
          <a:xfrm>
            <a:off y="2171825" x="3184175"/>
            <a:ext cy="1376700" cx="4268100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lang="en"/>
              <a:t>Truth-matched W tracks in tth_4qlnu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/>
              <a:t>Other leptons and pions in tth_4qlnu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/>
              <a:t>y = </a:t>
            </a:r>
            <a:r>
              <a:rPr lang="en">
                <a:latin typeface="Cambria"/>
                <a:ea typeface="Cambria"/>
                <a:cs typeface="Cambria"/>
                <a:sym typeface="Cambria"/>
              </a:rPr>
              <a:t>√</a:t>
            </a:r>
            <a:r>
              <a:rPr lang="en"/>
              <a:t>(3.0x)</a:t>
            </a:r>
          </a:p>
        </p:txBody>
      </p:sp>
      <p:sp>
        <p:nvSpPr>
          <p:cNvPr name="Shape 61" id="61"/>
          <p:cNvSpPr/>
          <p:nvPr/>
        </p:nvSpPr>
        <p:spPr>
          <a:xfrm>
            <a:off y="2262875" x="6447750"/>
            <a:ext cy="163499" cx="232199"/>
          </a:xfrm>
          <a:prstGeom prst="rect">
            <a:avLst/>
          </a:prstGeom>
          <a:solidFill>
            <a:srgbClr val="FF0000"/>
          </a:solidFill>
          <a:ln w="19050" cap="flat">
            <a:solidFill>
              <a:schemeClr val="dk2"/>
            </a:solidFill>
            <a:prstDash val="solid"/>
            <a:round/>
            <a:headEnd len="med" type="none" w="med"/>
            <a:tailEnd len="med" type="none" w="med"/>
          </a:ln>
        </p:spPr>
        <p:txBody>
          <a:bodyPr bIns="91425" tIns="91425" lIns="91425" anchor="ctr" anchorCtr="0" rIns="91425">
            <a:spAutoFit/>
          </a:bodyPr>
          <a:lstStyle/>
          <a:p/>
        </p:txBody>
      </p:sp>
      <p:sp>
        <p:nvSpPr>
          <p:cNvPr name="Shape 62" id="62"/>
          <p:cNvSpPr/>
          <p:nvPr/>
        </p:nvSpPr>
        <p:spPr>
          <a:xfrm>
            <a:off y="2702225" x="6447750"/>
            <a:ext cy="163499" cx="232199"/>
          </a:xfrm>
          <a:prstGeom prst="rect">
            <a:avLst/>
          </a:prstGeom>
          <a:solidFill>
            <a:srgbClr val="0000FF"/>
          </a:solidFill>
          <a:ln w="19050" cap="flat">
            <a:solidFill>
              <a:schemeClr val="dk2"/>
            </a:solidFill>
            <a:prstDash val="solid"/>
            <a:round/>
            <a:headEnd len="med" type="none" w="med"/>
            <a:tailEnd len="med" type="none" w="med"/>
          </a:ln>
        </p:spPr>
        <p:txBody>
          <a:bodyPr bIns="91425" tIns="91425" lIns="91425" anchor="ctr" anchorCtr="0" rIns="91425">
            <a:spAutoFit/>
          </a:bodyPr>
          <a:lstStyle/>
          <a:p/>
        </p:txBody>
      </p:sp>
      <p:cxnSp>
        <p:nvCxnSpPr>
          <p:cNvPr name="Shape 63" id="63"/>
          <p:cNvCxnSpPr/>
          <p:nvPr/>
        </p:nvCxnSpPr>
        <p:spPr>
          <a:xfrm>
            <a:off y="3285500" x="6366000"/>
            <a:ext cy="0" cx="395699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len="lg" type="none" w="lg"/>
            <a:tailEnd len="lg" type="none" w="lg"/>
          </a:ln>
        </p:spPr>
      </p:cxn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67" id="6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68" id="6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/>
              <a:t>Isolation Performance</a:t>
            </a:r>
          </a:p>
        </p:txBody>
      </p:sp>
      <p:sp>
        <p:nvSpPr>
          <p:cNvPr name="Shape 69" id="69"/>
          <p:cNvSpPr txBox="1"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lang="en"/>
              <a:t>Optimal cuts (found by parameter scan):</a:t>
            </a:r>
          </a:p>
          <a:p>
            <a:pPr indent="-381000" marL="914400" rtl="0" lvl="1">
              <a:spcBef>
                <a:spcPts val="0"/>
              </a:spcBef>
              <a:buClr>
                <a:schemeClr val="lt1"/>
              </a:buClr>
              <a:buSzPct val="80000"/>
              <a:buFont typeface="Courier New"/>
              <a:buChar char="o"/>
            </a:pPr>
            <a:r>
              <a:rPr lang="en"/>
              <a:t>E &gt; 15 GeV</a:t>
            </a:r>
          </a:p>
          <a:p>
            <a:pPr indent="-381000" marL="914400" rtl="0" lvl="1">
              <a:spcBef>
                <a:spcPts val="0"/>
              </a:spcBef>
              <a:buClr>
                <a:schemeClr val="lt1"/>
              </a:buClr>
              <a:buSzPct val="80000"/>
              <a:buFont typeface="Courier New"/>
              <a:buChar char="o"/>
            </a:pPr>
            <a:r>
              <a:rPr lang="en"/>
              <a:t>Remove large forward clusters (about 20</a:t>
            </a:r>
            <a:r>
              <a:rPr lang="en" baseline="30000"/>
              <a:t>○</a:t>
            </a:r>
            <a:r>
              <a:rPr lang="en"/>
              <a:t>)</a:t>
            </a:r>
          </a:p>
          <a:p>
            <a:pPr indent="-381000" marL="914400" rtl="0" lvl="1">
              <a:spcBef>
                <a:spcPts val="0"/>
              </a:spcBef>
              <a:buClr>
                <a:schemeClr val="lt1"/>
              </a:buClr>
              <a:buSzPct val="80000"/>
              <a:buFont typeface="Courier New"/>
              <a:buChar char="o"/>
            </a:pPr>
            <a:r>
              <a:rPr lang="en"/>
              <a:t>Cone cos(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θ)</a:t>
            </a:r>
            <a:r>
              <a:rPr lang="en"/>
              <a:t> = 0.99: E</a:t>
            </a:r>
            <a:r>
              <a:rPr lang="en" baseline="-25000"/>
              <a:t>cone</a:t>
            </a:r>
            <a:r>
              <a:rPr lang="en"/>
              <a:t>&lt; </a:t>
            </a:r>
            <a:r>
              <a:rPr lang="en">
                <a:latin typeface="Cambria"/>
                <a:ea typeface="Cambria"/>
                <a:cs typeface="Cambria"/>
                <a:sym typeface="Cambria"/>
              </a:rPr>
              <a:t>√</a:t>
            </a:r>
            <a:r>
              <a:rPr lang="en"/>
              <a:t>(</a:t>
            </a:r>
            <a:r>
              <a:rPr lang="en">
                <a:latin typeface="Cambria"/>
                <a:ea typeface="Cambria"/>
                <a:cs typeface="Cambria"/>
                <a:sym typeface="Cambria"/>
              </a:rPr>
              <a:t>3.0 </a:t>
            </a:r>
            <a:r>
              <a:rPr lang="en"/>
              <a:t>E</a:t>
            </a:r>
            <a:r>
              <a:rPr lang="en" baseline="-25000"/>
              <a:t>lepton</a:t>
            </a:r>
            <a:r>
              <a:rPr lang="en"/>
              <a:t>)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/>
              <a:t>Signal efficiency (including 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τ</a:t>
            </a:r>
            <a:r>
              <a:rPr lang="en"/>
              <a:t>): 86%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>
                <a:solidFill>
                  <a:schemeClr val="dk2"/>
                </a:solidFill>
              </a:rPr>
              <a:t>Purity (in tth-4qln events): 96%</a:t>
            </a:r>
          </a:p>
          <a:p>
            <a:pPr>
              <a:buNone/>
            </a:pPr>
            <a:r>
              <a:rPr lang="en">
                <a:solidFill>
                  <a:schemeClr val="dk2"/>
                </a:solidFill>
              </a:rPr>
              <a:t>Should be properly evaluated in full (signal + bg) sample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73" id="7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74" id="7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/>
              <a:t>Energy of Isolated Tracks</a:t>
            </a:r>
          </a:p>
        </p:txBody>
      </p:sp>
      <p:sp>
        <p:nvSpPr>
          <p:cNvPr name="Shape 75" id="75"/>
          <p:cNvSpPr/>
          <p:nvPr/>
        </p:nvSpPr>
        <p:spPr>
          <a:xfrm>
            <a:off y="1658525" x="1257300"/>
            <a:ext cy="4533900" cx="66294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79" id="7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0" id="80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/>
              <a:t>Impact Parameter of Isolated Tracks</a:t>
            </a:r>
          </a:p>
        </p:txBody>
      </p:sp>
      <p:sp>
        <p:nvSpPr>
          <p:cNvPr name="Shape 81" id="81"/>
          <p:cNvSpPr/>
          <p:nvPr/>
        </p:nvSpPr>
        <p:spPr>
          <a:xfrm>
            <a:off y="1696475" x="1257300"/>
            <a:ext cy="4514850" cx="66294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Custom 345">
      <a:dk1>
        <a:srgbClr val="000000"/>
      </a:dk1>
      <a:lt1>
        <a:srgbClr val="FFFFFF"/>
      </a:lt1>
      <a:dk2>
        <a:srgbClr val="4C4C4C"/>
      </a:dk2>
      <a:lt2>
        <a:srgbClr val="CCCCCC"/>
      </a:lt2>
      <a:accent1>
        <a:srgbClr val="89B4B8"/>
      </a:accent1>
      <a:accent2>
        <a:srgbClr val="AFA6CA"/>
      </a:accent2>
      <a:accent3>
        <a:srgbClr val="A5B492"/>
      </a:accent3>
      <a:accent4>
        <a:srgbClr val="E8CD6D"/>
      </a:accent4>
      <a:accent5>
        <a:srgbClr val="F4A447"/>
      </a:accent5>
      <a:accent6>
        <a:srgbClr val="D09D94"/>
      </a:accent6>
      <a:hlink>
        <a:srgbClr val="5EA7AA"/>
      </a:hlink>
      <a:folHlink>
        <a:srgbClr val="A295B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