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9" r:id="rId2"/>
    <p:sldId id="260" r:id="rId3"/>
    <p:sldId id="261" r:id="rId4"/>
    <p:sldId id="262" r:id="rId5"/>
    <p:sldId id="274" r:id="rId6"/>
    <p:sldId id="275" r:id="rId7"/>
    <p:sldId id="277" r:id="rId8"/>
    <p:sldId id="278" r:id="rId9"/>
    <p:sldId id="280" r:id="rId10"/>
    <p:sldId id="281" r:id="rId11"/>
    <p:sldId id="282" r:id="rId12"/>
    <p:sldId id="283" r:id="rId13"/>
    <p:sldId id="276" r:id="rId14"/>
    <p:sldId id="284" r:id="rId15"/>
    <p:sldId id="285" r:id="rId16"/>
    <p:sldId id="264" r:id="rId17"/>
    <p:sldId id="265" r:id="rId18"/>
    <p:sldId id="286" r:id="rId19"/>
    <p:sldId id="268" r:id="rId20"/>
    <p:sldId id="266" r:id="rId21"/>
    <p:sldId id="267" r:id="rId22"/>
    <p:sldId id="269" r:id="rId23"/>
    <p:sldId id="270" r:id="rId24"/>
    <p:sldId id="271" r:id="rId25"/>
    <p:sldId id="272" r:id="rId26"/>
    <p:sldId id="287" r:id="rId27"/>
    <p:sldId id="288" r:id="rId28"/>
    <p:sldId id="289" r:id="rId29"/>
    <p:sldId id="290" r:id="rId30"/>
    <p:sldId id="291" r:id="rId31"/>
    <p:sldId id="301" r:id="rId32"/>
    <p:sldId id="302" r:id="rId33"/>
    <p:sldId id="308" r:id="rId34"/>
    <p:sldId id="300" r:id="rId35"/>
    <p:sldId id="292" r:id="rId36"/>
    <p:sldId id="296" r:id="rId37"/>
    <p:sldId id="297" r:id="rId38"/>
    <p:sldId id="298" r:id="rId39"/>
    <p:sldId id="293" r:id="rId40"/>
    <p:sldId id="294" r:id="rId41"/>
    <p:sldId id="295" r:id="rId42"/>
    <p:sldId id="299" r:id="rId43"/>
    <p:sldId id="304" r:id="rId44"/>
    <p:sldId id="303" r:id="rId45"/>
    <p:sldId id="305" r:id="rId46"/>
    <p:sldId id="306" r:id="rId47"/>
    <p:sldId id="307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12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19FAD-2DE2-4B79-8B78-B21B794E4865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65E1B-8A20-4E40-B167-D310EEBD7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37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65E1B-8A20-4E40-B167-D310EEBD77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04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Roundup of ATF Trip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3 -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We tried to kick the beam at the end of the shift with the feedforward system</a:t>
            </a:r>
          </a:p>
          <a:p>
            <a:r>
              <a:rPr lang="en-GB" dirty="0" smtClean="0"/>
              <a:t>Couldn’t get it to work – were very confused</a:t>
            </a:r>
          </a:p>
          <a:p>
            <a:r>
              <a:rPr lang="en-GB" dirty="0" smtClean="0"/>
              <a:t>Basically ran out of time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8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4 -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As this was are last shift and we had got lots of good feedback data the previous shift decided to concentrate on FF</a:t>
            </a:r>
          </a:p>
          <a:p>
            <a:r>
              <a:rPr lang="en-GB" dirty="0" smtClean="0"/>
              <a:t>Took our first access of the trip and found that the ZPUL was broken</a:t>
            </a:r>
          </a:p>
          <a:p>
            <a:r>
              <a:rPr lang="en-GB" dirty="0" smtClean="0"/>
              <a:t>The TMD amplifier triggered</a:t>
            </a:r>
          </a:p>
          <a:p>
            <a:r>
              <a:rPr lang="en-GB" dirty="0" smtClean="0"/>
              <a:t>Rejigged upstream setup so no need for extra amp</a:t>
            </a:r>
          </a:p>
          <a:p>
            <a:r>
              <a:rPr lang="en-GB" dirty="0" smtClean="0"/>
              <a:t>Tested FF cable and found it was not </a:t>
            </a:r>
            <a:r>
              <a:rPr lang="en-GB" dirty="0" err="1" smtClean="0"/>
              <a:t>lossy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4 -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As this was are last shift and we had got lots of good feedback data the previous shift decided to concentrate on FF</a:t>
            </a:r>
          </a:p>
          <a:p>
            <a:r>
              <a:rPr lang="en-GB" dirty="0" smtClean="0"/>
              <a:t>Took our first access of the trip and found that the ZPUL was broken</a:t>
            </a:r>
          </a:p>
          <a:p>
            <a:r>
              <a:rPr lang="en-GB" dirty="0" smtClean="0"/>
              <a:t>The TMD amplifier triggered</a:t>
            </a:r>
          </a:p>
          <a:p>
            <a:r>
              <a:rPr lang="en-GB" dirty="0" smtClean="0"/>
              <a:t>Rejigged upstream setup so no need for extra amp</a:t>
            </a:r>
          </a:p>
          <a:p>
            <a:r>
              <a:rPr lang="en-GB" dirty="0" smtClean="0"/>
              <a:t>Tested FF cable and found it to not be </a:t>
            </a:r>
            <a:r>
              <a:rPr lang="en-GB" dirty="0" err="1" smtClean="0"/>
              <a:t>lossy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98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4 -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Long story short we still couldn’t kick the beam</a:t>
            </a:r>
          </a:p>
          <a:p>
            <a:r>
              <a:rPr lang="en-GB" dirty="0" smtClean="0"/>
              <a:t>Tried many different settings, latency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Tried a kicker scan to see if we were having any effect, results showed nothing</a:t>
            </a:r>
          </a:p>
          <a:p>
            <a:r>
              <a:rPr lang="en-GB" dirty="0" smtClean="0"/>
              <a:t>Tested the monitor on both the TMD amp and Kicker – Explain</a:t>
            </a:r>
          </a:p>
          <a:p>
            <a:r>
              <a:rPr lang="en-GB" dirty="0" smtClean="0"/>
              <a:t>I’m pretty mystified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5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4 – Other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We also did a whole load more calibrations at different attenuations</a:t>
            </a:r>
          </a:p>
          <a:p>
            <a:r>
              <a:rPr lang="en-GB" dirty="0" smtClean="0"/>
              <a:t>Did some more feedback runs at different attenuation settings</a:t>
            </a:r>
          </a:p>
          <a:p>
            <a:pPr lvl="1"/>
            <a:r>
              <a:rPr lang="en-GB" dirty="0" smtClean="0"/>
              <a:t>I think the ones at 10dB are saturation</a:t>
            </a:r>
          </a:p>
          <a:p>
            <a:pPr lvl="1"/>
            <a:r>
              <a:rPr lang="en-GB" dirty="0" smtClean="0"/>
              <a:t>20dB are fine but a bit confused about the results (see later)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4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After Shifts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The IPBSM was broken so they didn’t shut the accelerator down</a:t>
            </a:r>
          </a:p>
          <a:p>
            <a:r>
              <a:rPr lang="en-GB" dirty="0" smtClean="0"/>
              <a:t>We went up at 1am on Saturday morning and was still running</a:t>
            </a:r>
          </a:p>
          <a:p>
            <a:r>
              <a:rPr lang="en-GB" dirty="0" smtClean="0"/>
              <a:t>Still going at 6am when we left so no chance to get our stuff out</a:t>
            </a:r>
          </a:p>
          <a:p>
            <a:r>
              <a:rPr lang="en-GB" dirty="0" smtClean="0"/>
              <a:t>We brought back a FONT V board but left everything else there setup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5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Calibration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Took lots of calibrations in both bunch modes</a:t>
            </a:r>
          </a:p>
          <a:p>
            <a:r>
              <a:rPr lang="en-GB" dirty="0" smtClean="0"/>
              <a:t>Calibrations from the first week were in saturation</a:t>
            </a:r>
          </a:p>
          <a:p>
            <a:r>
              <a:rPr lang="en-GB" dirty="0" smtClean="0"/>
              <a:t>Calibrations at 10dB were generally saturated in IPB</a:t>
            </a:r>
          </a:p>
          <a:p>
            <a:r>
              <a:rPr lang="en-GB" dirty="0" smtClean="0"/>
              <a:t>Still not sure about the x scale (beam position) in the plots to get the value of k</a:t>
            </a:r>
            <a:endParaRPr lang="en-GB" dirty="0"/>
          </a:p>
          <a:p>
            <a:r>
              <a:rPr lang="en-GB" dirty="0" smtClean="0"/>
              <a:t>I’ve tried to analyse the data a number of different ways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</a:p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September </a:t>
            </a:r>
            <a:r>
              <a:rPr lang="en-GB" sz="1400" dirty="0">
                <a:latin typeface="Calibri" pitchFamily="34" charset="0"/>
              </a:rPr>
              <a:t>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6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5" y="764704"/>
            <a:ext cx="10389131" cy="56166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Raw Waveforms 10dB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3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975733"/>
            <a:ext cx="10389131" cy="51945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Results with Fits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1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5" y="764704"/>
            <a:ext cx="10389131" cy="561662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Circle Plots 10dB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</a:t>
            </a:r>
            <a:r>
              <a:rPr lang="en-GB" sz="1400" dirty="0">
                <a:latin typeface="Calibri" pitchFamily="34" charset="0"/>
              </a:rPr>
              <a:t>02 November 2012</a:t>
            </a:r>
          </a:p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69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Will first go through what we did on each shift</a:t>
            </a:r>
            <a:endParaRPr lang="en-GB" dirty="0"/>
          </a:p>
          <a:p>
            <a:r>
              <a:rPr lang="en-GB" dirty="0" smtClean="0"/>
              <a:t>I’ve looked at most of the data we took</a:t>
            </a:r>
          </a:p>
          <a:p>
            <a:r>
              <a:rPr lang="en-GB" dirty="0" smtClean="0"/>
              <a:t>Will show lots here</a:t>
            </a:r>
          </a:p>
          <a:p>
            <a:r>
              <a:rPr lang="en-GB" dirty="0" smtClean="0"/>
              <a:t>Will show some of the more detailed analysis I’ve been trying </a:t>
            </a:r>
          </a:p>
          <a:p>
            <a:r>
              <a:rPr lang="en-GB" dirty="0" smtClean="0"/>
              <a:t>Report on Feedforward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764704"/>
            <a:ext cx="10021164" cy="56166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Raw Waveforms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2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975733"/>
            <a:ext cx="10389131" cy="51945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Results with Fits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3" y="757269"/>
            <a:ext cx="10805289" cy="605610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Raw Waveforms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1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7876" y="1052736"/>
            <a:ext cx="10801200" cy="5400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Results with Fits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6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378" y="764703"/>
            <a:ext cx="9912946" cy="59973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Raw Waveforms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5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379" y="692696"/>
            <a:ext cx="10535070" cy="590465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Results with Fits 20dB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5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8" y="692696"/>
            <a:ext cx="7872875" cy="590465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Epics Results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8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8" y="692696"/>
            <a:ext cx="7872875" cy="590465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Epics Results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5" y="972928"/>
            <a:ext cx="10003979" cy="540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Epics Results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2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5" y="972928"/>
            <a:ext cx="10003979" cy="540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Calibrations – Epics Results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4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Took first set of IPBMP calibrations with 20 dB attenuation</a:t>
            </a:r>
          </a:p>
          <a:p>
            <a:r>
              <a:rPr lang="en-GB" sz="2800" dirty="0" smtClean="0"/>
              <a:t>Resolutions of the upstream BPMs of 0.5 with P.C</a:t>
            </a:r>
          </a:p>
          <a:p>
            <a:r>
              <a:rPr lang="en-GB" sz="2800" dirty="0" smtClean="0"/>
              <a:t>Had trouble moving the waist as the beam was not centred through MQD0FF</a:t>
            </a:r>
          </a:p>
          <a:p>
            <a:r>
              <a:rPr lang="en-GB" sz="2800" dirty="0" smtClean="0"/>
              <a:t>Once we’d centred the beam we got an effective IP waist scan</a:t>
            </a:r>
          </a:p>
          <a:p>
            <a:r>
              <a:rPr lang="en-GB" sz="2800" dirty="0" smtClean="0"/>
              <a:t>We then moved successfully to two bunch mode, feedback didn’t work as we didn’t have K1 Bunch Strobe Select on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63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IP Waist Scan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9" y="1600200"/>
            <a:ext cx="8929686" cy="4525963"/>
          </a:xfrm>
        </p:spPr>
        <p:txBody>
          <a:bodyPr/>
          <a:lstStyle/>
          <a:p>
            <a:r>
              <a:rPr lang="en-GB" dirty="0" smtClean="0"/>
              <a:t>We took lots of IP waist scans, at least one each shift</a:t>
            </a:r>
          </a:p>
          <a:p>
            <a:r>
              <a:rPr lang="en-GB" dirty="0" smtClean="0"/>
              <a:t>The results seemed fairly consistent</a:t>
            </a:r>
          </a:p>
          <a:p>
            <a:pPr lvl="1"/>
            <a:r>
              <a:rPr lang="en-GB" dirty="0" smtClean="0"/>
              <a:t>&gt; The waist was focused at IPB with a QD0FF current of around 140A</a:t>
            </a:r>
          </a:p>
          <a:p>
            <a:r>
              <a:rPr lang="en-GB" dirty="0" smtClean="0"/>
              <a:t>The EPICS results don’t agree very well with the HONDA results, (admittedly I haven’t spent much time on this yet)</a:t>
            </a:r>
          </a:p>
        </p:txBody>
      </p:sp>
    </p:spTree>
    <p:extLst>
      <p:ext uri="{BB962C8B-B14F-4D97-AF65-F5344CB8AC3E}">
        <p14:creationId xmlns:p14="http://schemas.microsoft.com/office/powerpoint/2010/main" val="37724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9" y="764704"/>
            <a:ext cx="10639383" cy="596312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IP Waist Scan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9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79190"/>
            <a:ext cx="10513168" cy="58923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IP Waist Scan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8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826048"/>
            <a:ext cx="10297144" cy="57713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Jitter Scan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47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Feedback Results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9" y="1600200"/>
            <a:ext cx="8929686" cy="4525963"/>
          </a:xfrm>
        </p:spPr>
        <p:txBody>
          <a:bodyPr/>
          <a:lstStyle/>
          <a:p>
            <a:r>
              <a:rPr lang="en-GB" dirty="0" smtClean="0"/>
              <a:t>I will show a range of different feedback results</a:t>
            </a:r>
          </a:p>
          <a:p>
            <a:r>
              <a:rPr lang="en-GB" dirty="0" smtClean="0"/>
              <a:t>There are lots of different runs</a:t>
            </a:r>
          </a:p>
          <a:p>
            <a:pPr lvl="1"/>
            <a:r>
              <a:rPr lang="en-GB" dirty="0" smtClean="0"/>
              <a:t>Shift 1 results are rubbish</a:t>
            </a:r>
          </a:p>
          <a:p>
            <a:pPr lvl="1"/>
            <a:r>
              <a:rPr lang="en-GB" dirty="0" smtClean="0"/>
              <a:t>Shift 2 results are saturated</a:t>
            </a:r>
          </a:p>
          <a:p>
            <a:pPr lvl="1"/>
            <a:r>
              <a:rPr lang="en-GB" dirty="0" smtClean="0"/>
              <a:t>Shift 3 results are the best (in my opinion)</a:t>
            </a:r>
          </a:p>
          <a:p>
            <a:pPr lvl="1"/>
            <a:r>
              <a:rPr lang="en-GB" dirty="0" smtClean="0"/>
              <a:t>Shift 4 results are interesting</a:t>
            </a:r>
          </a:p>
          <a:p>
            <a:r>
              <a:rPr lang="en-GB" dirty="0" smtClean="0"/>
              <a:t>I will show a selection of results with different calibrations</a:t>
            </a:r>
          </a:p>
        </p:txBody>
      </p:sp>
    </p:spTree>
    <p:extLst>
      <p:ext uri="{BB962C8B-B14F-4D97-AF65-F5344CB8AC3E}">
        <p14:creationId xmlns:p14="http://schemas.microsoft.com/office/powerpoint/2010/main" val="21868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Shift 3 – </a:t>
            </a:r>
            <a:r>
              <a:rPr lang="en-GB" sz="2800" dirty="0" err="1" smtClean="0"/>
              <a:t>Fb</a:t>
            </a:r>
            <a:r>
              <a:rPr lang="en-GB" sz="2800" dirty="0" smtClean="0"/>
              <a:t> Run 1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4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3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/>
              <a:t>Shift 3 – </a:t>
            </a:r>
            <a:r>
              <a:rPr lang="en-GB" sz="2800" dirty="0" err="1"/>
              <a:t>Fb</a:t>
            </a:r>
            <a:r>
              <a:rPr lang="en-GB" sz="2800" dirty="0"/>
              <a:t> Run </a:t>
            </a:r>
            <a:r>
              <a:rPr lang="en-GB" sz="2800" dirty="0" smtClean="0"/>
              <a:t>2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3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/>
              <a:t>Shift 3 – </a:t>
            </a:r>
            <a:r>
              <a:rPr lang="en-GB" sz="2800" dirty="0" err="1"/>
              <a:t>Fb</a:t>
            </a:r>
            <a:r>
              <a:rPr lang="en-GB" sz="2800" dirty="0"/>
              <a:t> Run </a:t>
            </a:r>
            <a:r>
              <a:rPr lang="en-GB" sz="2800" dirty="0" smtClean="0"/>
              <a:t>3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</a:t>
            </a:r>
            <a:r>
              <a:rPr lang="en-GB" sz="1400" dirty="0">
                <a:latin typeface="Calibri" pitchFamily="34" charset="0"/>
              </a:rPr>
              <a:t>S02 November 2012</a:t>
            </a:r>
          </a:p>
          <a:p>
            <a:pPr algn="ctr" eaLnBrk="1" hangingPunct="1"/>
            <a:r>
              <a:rPr lang="en-GB" sz="1400" dirty="0" err="1" smtClean="0">
                <a:latin typeface="Calibri" pitchFamily="34" charset="0"/>
              </a:rPr>
              <a:t>eptember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>
                <a:latin typeface="Calibri" pitchFamily="34" charset="0"/>
              </a:rPr>
              <a:t>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/>
              <a:t>Shift 3 – </a:t>
            </a:r>
            <a:r>
              <a:rPr lang="en-GB" sz="2800" dirty="0" err="1"/>
              <a:t>Fb</a:t>
            </a:r>
            <a:r>
              <a:rPr lang="en-GB" sz="2800" dirty="0"/>
              <a:t> Run </a:t>
            </a:r>
            <a:r>
              <a:rPr lang="en-GB" sz="2800" dirty="0" smtClean="0"/>
              <a:t>4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Over a Range of Sample Points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4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2 - Attenuation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We removed 14 dB of attenuation from the output of the cavity BPMs and the input of Honda’s first stage </a:t>
            </a:r>
            <a:r>
              <a:rPr lang="en-GB" dirty="0" err="1" smtClean="0"/>
              <a:t>downmixer</a:t>
            </a:r>
            <a:endParaRPr lang="en-GB" dirty="0" smtClean="0"/>
          </a:p>
          <a:p>
            <a:r>
              <a:rPr lang="en-GB" dirty="0" smtClean="0"/>
              <a:t>This left us with 6 dB attenuation</a:t>
            </a:r>
          </a:p>
          <a:p>
            <a:r>
              <a:rPr lang="en-GB" dirty="0" smtClean="0"/>
              <a:t>Turned out to be a mistake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6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4" y="972928"/>
            <a:ext cx="10003977" cy="54083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Shift 3 – </a:t>
            </a:r>
            <a:r>
              <a:rPr lang="en-GB" sz="2800" dirty="0" err="1" smtClean="0"/>
              <a:t>Fb</a:t>
            </a:r>
            <a:r>
              <a:rPr lang="en-GB" sz="2800" dirty="0" smtClean="0"/>
              <a:t> 4 with Calibration from EPICS</a:t>
            </a:r>
            <a:r>
              <a:rPr lang="en-GB" sz="3200" dirty="0" smtClean="0"/>
              <a:t> 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81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3" y="972928"/>
            <a:ext cx="10003975" cy="54083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Shift 4 – </a:t>
            </a:r>
            <a:r>
              <a:rPr lang="en-GB" sz="3200" dirty="0" err="1" smtClean="0"/>
              <a:t>Fb</a:t>
            </a:r>
            <a:r>
              <a:rPr lang="en-GB" sz="3200" dirty="0" smtClean="0"/>
              <a:t> Results Without Averaging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1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553" y="972928"/>
            <a:ext cx="10003975" cy="54083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/>
              <a:t>Shift 4 – </a:t>
            </a:r>
            <a:r>
              <a:rPr lang="en-GB" sz="3200" dirty="0" err="1"/>
              <a:t>Fb</a:t>
            </a:r>
            <a:r>
              <a:rPr lang="en-GB" sz="3200" dirty="0"/>
              <a:t> Results </a:t>
            </a:r>
            <a:r>
              <a:rPr lang="en-GB" sz="3200" dirty="0" smtClean="0"/>
              <a:t>With </a:t>
            </a:r>
            <a:r>
              <a:rPr lang="en-GB" sz="3200" dirty="0"/>
              <a:t>Averaging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8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Attempts at Fitting out First Bunch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438" y="1600200"/>
                <a:ext cx="9036050" cy="4525963"/>
              </a:xfrm>
            </p:spPr>
            <p:txBody>
              <a:bodyPr/>
              <a:lstStyle/>
              <a:p>
                <a:r>
                  <a:rPr lang="en-GB" dirty="0" smtClean="0"/>
                  <a:t>I’ve made some attempts to fit out the first bunch</a:t>
                </a:r>
              </a:p>
              <a:p>
                <a:r>
                  <a:rPr lang="en-GB" dirty="0" smtClean="0"/>
                  <a:t>Have assumed the cavity signal  for the first bunch is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𝐴𝑠𝑖𝑛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𝐵𝑥</m:t>
                          </m:r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𝑐𝑥</m:t>
                          </m:r>
                        </m:sup>
                      </m:sSup>
                    </m:oMath>
                  </m:oMathPara>
                </a14:m>
                <a:endParaRPr lang="en-GB" b="0" dirty="0" smtClean="0"/>
              </a:p>
              <a:p>
                <a:pPr/>
                <a:r>
                  <a:rPr lang="en-GB" dirty="0" smtClean="0"/>
                  <a:t>You can then use a non linear fitting package to find A, B and c</a:t>
                </a:r>
              </a:p>
              <a:p>
                <a:pPr/>
                <a:r>
                  <a:rPr lang="en-GB" dirty="0" smtClean="0"/>
                  <a:t>This seems to fit the data very well but doesn’t improve the jitter consistently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438" y="1600200"/>
                <a:ext cx="9036050" cy="4525963"/>
              </a:xfrm>
              <a:blipFill rotWithShape="1">
                <a:blip r:embed="rId5"/>
                <a:stretch>
                  <a:fillRect l="-1552" t="-1752" r="-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7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692696"/>
            <a:ext cx="10655519" cy="57606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Attempts at Fitting out First Bunch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3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692696"/>
            <a:ext cx="10655519" cy="576063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Attempts at Fitting out First Bunch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8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692696"/>
            <a:ext cx="10655519" cy="576063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Attempts at Fitting out First Bunch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1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9658"/>
            <a:ext cx="8229600" cy="49736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Feedback was successful I think</a:t>
            </a:r>
          </a:p>
          <a:p>
            <a:r>
              <a:rPr lang="en-GB" dirty="0" smtClean="0"/>
              <a:t>Feedforward obviously a bust</a:t>
            </a:r>
          </a:p>
          <a:p>
            <a:r>
              <a:rPr lang="en-GB" dirty="0" smtClean="0"/>
              <a:t>We took a lot of data, sifting through it is proving useful</a:t>
            </a:r>
          </a:p>
          <a:p>
            <a:r>
              <a:rPr lang="en-GB" dirty="0" smtClean="0"/>
              <a:t>K is still giving me the most difficulty</a:t>
            </a:r>
          </a:p>
          <a:p>
            <a:r>
              <a:rPr lang="en-GB" dirty="0" smtClean="0"/>
              <a:t>I will continue to work on this</a:t>
            </a:r>
          </a:p>
          <a:p>
            <a:r>
              <a:rPr lang="en-GB" dirty="0" smtClean="0"/>
              <a:t>I also need to charge normalise, although should be able to do this by this pm</a:t>
            </a:r>
          </a:p>
          <a:p>
            <a:r>
              <a:rPr lang="en-GB" dirty="0" smtClean="0"/>
              <a:t>Overall I think actually a very successful trip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3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2 -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Picked up from where we’d left off in Shift 1 </a:t>
            </a:r>
          </a:p>
          <a:p>
            <a:r>
              <a:rPr lang="en-GB" dirty="0" smtClean="0"/>
              <a:t>Did another IPBPM calibration, we thought this was ok…</a:t>
            </a:r>
          </a:p>
          <a:p>
            <a:r>
              <a:rPr lang="en-GB" dirty="0" smtClean="0"/>
              <a:t>Turned out much later in the shift we were in saturation</a:t>
            </a:r>
          </a:p>
          <a:p>
            <a:r>
              <a:rPr lang="en-GB" dirty="0" smtClean="0"/>
              <a:t>Positives – Upstream feedback worked</a:t>
            </a:r>
          </a:p>
          <a:p>
            <a:r>
              <a:rPr lang="en-GB" dirty="0" smtClean="0"/>
              <a:t>Corrections down to 1</a:t>
            </a:r>
            <a:r>
              <a:rPr lang="el-GR" dirty="0">
                <a:cs typeface="Calibri"/>
              </a:rPr>
              <a:t> μ</a:t>
            </a:r>
            <a:r>
              <a:rPr lang="en-GB" dirty="0" smtClean="0">
                <a:cs typeface="Calibri"/>
              </a:rPr>
              <a:t>m in P2 and </a:t>
            </a:r>
            <a:r>
              <a:rPr lang="en-GB" dirty="0" smtClean="0"/>
              <a:t>0.5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n-GB" dirty="0" smtClean="0">
                <a:latin typeface="Calibri"/>
                <a:cs typeface="Calibri"/>
              </a:rPr>
              <a:t>m in P3</a:t>
            </a:r>
          </a:p>
          <a:p>
            <a:r>
              <a:rPr lang="en-GB" dirty="0" smtClean="0">
                <a:latin typeface="Calibri"/>
                <a:cs typeface="Calibri"/>
              </a:rPr>
              <a:t>Agree with resolutions (0.7</a:t>
            </a:r>
            <a:r>
              <a:rPr lang="el-GR" dirty="0">
                <a:cs typeface="Calibri"/>
              </a:rPr>
              <a:t> μ</a:t>
            </a:r>
            <a:r>
              <a:rPr lang="en-GB" dirty="0" smtClean="0">
                <a:cs typeface="Calibri"/>
              </a:rPr>
              <a:t>m in P2, 0.5</a:t>
            </a:r>
            <a:r>
              <a:rPr lang="el-GR" dirty="0">
                <a:cs typeface="Calibri"/>
              </a:rPr>
              <a:t> μ</a:t>
            </a:r>
            <a:r>
              <a:rPr lang="en-GB" dirty="0" smtClean="0">
                <a:cs typeface="Calibri"/>
              </a:rPr>
              <a:t>m in P3)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1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2 -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Phil and I wanted to take out more attenuation as histograms looked good</a:t>
            </a:r>
          </a:p>
          <a:p>
            <a:r>
              <a:rPr lang="en-GB" dirty="0" smtClean="0"/>
              <a:t>We </a:t>
            </a:r>
            <a:r>
              <a:rPr lang="en-GB" dirty="0"/>
              <a:t>realised too late the BPMs were in </a:t>
            </a:r>
            <a:r>
              <a:rPr lang="en-GB" dirty="0" smtClean="0"/>
              <a:t>saturation</a:t>
            </a:r>
          </a:p>
          <a:p>
            <a:r>
              <a:rPr lang="en-GB" dirty="0" smtClean="0"/>
              <a:t>This meant the histograms were a false positive (maybe) and led us down a blind alley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6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Week 1 -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56792"/>
            <a:ext cx="9071706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I think we really spent the first week getting to grips with what we were going to be doing</a:t>
            </a:r>
          </a:p>
          <a:p>
            <a:r>
              <a:rPr lang="en-GB" dirty="0" smtClean="0"/>
              <a:t>I had a look at the data over the weekend and got some promising plots</a:t>
            </a:r>
          </a:p>
          <a:p>
            <a:r>
              <a:rPr lang="en-GB" dirty="0" smtClean="0"/>
              <a:t>A pity about the saturation but without the variable attenuators maybe to be expected</a:t>
            </a:r>
          </a:p>
          <a:p>
            <a:r>
              <a:rPr lang="en-GB" dirty="0" smtClean="0"/>
              <a:t>Not properly checking the FF was a mistake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6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Over the weekend variable attenuators were installed</a:t>
            </a:r>
          </a:p>
          <a:p>
            <a:r>
              <a:rPr lang="en-GB" dirty="0" smtClean="0"/>
              <a:t>These were tested on the shift and clearly worked</a:t>
            </a:r>
          </a:p>
          <a:p>
            <a:r>
              <a:rPr lang="en-GB" dirty="0" smtClean="0"/>
              <a:t>We took IPBMP calibrations at 10 dB, 20 dB, 30 dB and 40 dB in both x and y in both 1 and two bunch mode</a:t>
            </a:r>
          </a:p>
          <a:p>
            <a:r>
              <a:rPr lang="en-GB" dirty="0" smtClean="0"/>
              <a:t>Then moved onto feedback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68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3 -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556792"/>
            <a:ext cx="9036049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We still had problems with the analysis of the IPBPM calibrations which was unfortunate as we weren’t sure exactly what effect we were having</a:t>
            </a:r>
          </a:p>
          <a:p>
            <a:r>
              <a:rPr lang="en-GB" dirty="0" smtClean="0"/>
              <a:t>Ended up running with 20 dB of attenuation in</a:t>
            </a:r>
          </a:p>
          <a:p>
            <a:r>
              <a:rPr lang="en-GB" dirty="0" smtClean="0"/>
              <a:t>We took some very long feedback runs (4000 triggers)</a:t>
            </a:r>
          </a:p>
          <a:p>
            <a:r>
              <a:rPr lang="en-GB" dirty="0" smtClean="0"/>
              <a:t>These runs have turned out to be some of best runs -&gt; clear improvement of the jitter at the IP</a:t>
            </a:r>
          </a:p>
          <a:p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02 November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0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 eaLnBrk="1" hangingPunct="1">
          <a:defRPr sz="1400" dirty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1529</Words>
  <Application>Microsoft Office PowerPoint</Application>
  <PresentationFormat>On-screen Show (4:3)</PresentationFormat>
  <Paragraphs>325</Paragraphs>
  <Slides>47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Roundup of ATF Trip</vt:lpstr>
      <vt:lpstr>Introduction</vt:lpstr>
      <vt:lpstr>Shift 1</vt:lpstr>
      <vt:lpstr>Shift 2 - Attenuation</vt:lpstr>
      <vt:lpstr>Shift 2 - Continued</vt:lpstr>
      <vt:lpstr>Shift 2 - Conclusions</vt:lpstr>
      <vt:lpstr>Week 1 - Conclusions</vt:lpstr>
      <vt:lpstr>Shift 3</vt:lpstr>
      <vt:lpstr>Shift 3 - Continued</vt:lpstr>
      <vt:lpstr>Shift 3 - Feedforward</vt:lpstr>
      <vt:lpstr>Shift 4 - Feedforward</vt:lpstr>
      <vt:lpstr>Shift 4 - Feedforward</vt:lpstr>
      <vt:lpstr>Shift 4 - Feedforward</vt:lpstr>
      <vt:lpstr>Shift 4 – Other Stuff</vt:lpstr>
      <vt:lpstr>After Shifts</vt:lpstr>
      <vt:lpstr>Calibration Results</vt:lpstr>
      <vt:lpstr>Calibrations – Raw Waveforms 10dB</vt:lpstr>
      <vt:lpstr>Calibrations – Results with Fits 20dB</vt:lpstr>
      <vt:lpstr>Calibrations – Circle Plots 10dB</vt:lpstr>
      <vt:lpstr>Calibrations – Raw Waveforms 20dB</vt:lpstr>
      <vt:lpstr>Calibrations – Results with Fits 20dB</vt:lpstr>
      <vt:lpstr>Calibrations – Raw Waveforms 20dB</vt:lpstr>
      <vt:lpstr>Calibrations – Results with Fits 20dB</vt:lpstr>
      <vt:lpstr>Calibrations – Raw Waveforms 20dB</vt:lpstr>
      <vt:lpstr>Calibrations – Results with Fits 20dB</vt:lpstr>
      <vt:lpstr>Calibrations – Epics Results</vt:lpstr>
      <vt:lpstr>Calibrations – Epics Results</vt:lpstr>
      <vt:lpstr>Calibrations – Epics Results</vt:lpstr>
      <vt:lpstr>Calibrations – Epics Results</vt:lpstr>
      <vt:lpstr>IP Waist Scan</vt:lpstr>
      <vt:lpstr>IP Waist Scan</vt:lpstr>
      <vt:lpstr>IP Waist Scan</vt:lpstr>
      <vt:lpstr>Jitter Scan</vt:lpstr>
      <vt:lpstr>Feedback Results</vt:lpstr>
      <vt:lpstr>Shift 3 – Fb Run 1</vt:lpstr>
      <vt:lpstr>Shift 3 – Fb Run 2</vt:lpstr>
      <vt:lpstr>Shift 3 – Fb Run 3</vt:lpstr>
      <vt:lpstr>Shift 3 – Fb Run 4</vt:lpstr>
      <vt:lpstr>Over a Range of Sample Points</vt:lpstr>
      <vt:lpstr>Shift 3 – Fb 4 with Calibration from EPICS </vt:lpstr>
      <vt:lpstr>Shift 4 – Fb Results Without Averaging</vt:lpstr>
      <vt:lpstr>Shift 4 – Fb Results With Averaging</vt:lpstr>
      <vt:lpstr>Attempts at Fitting out First Bunch</vt:lpstr>
      <vt:lpstr>Attempts at Fitting out First Bunch</vt:lpstr>
      <vt:lpstr>Attempts at Fitting out First Bunch</vt:lpstr>
      <vt:lpstr>Attempts at Fitting out First Bunch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66</cp:revision>
  <dcterms:created xsi:type="dcterms:W3CDTF">2011-03-24T11:41:11Z</dcterms:created>
  <dcterms:modified xsi:type="dcterms:W3CDTF">2012-11-02T10:05:41Z</dcterms:modified>
</cp:coreProperties>
</file>