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20"/>
  </p:notesMasterIdLst>
  <p:handoutMasterIdLst>
    <p:handoutMasterId r:id="rId21"/>
  </p:handoutMasterIdLst>
  <p:sldIdLst>
    <p:sldId id="410" r:id="rId4"/>
    <p:sldId id="554" r:id="rId5"/>
    <p:sldId id="530" r:id="rId6"/>
    <p:sldId id="566" r:id="rId7"/>
    <p:sldId id="565" r:id="rId8"/>
    <p:sldId id="567" r:id="rId9"/>
    <p:sldId id="531" r:id="rId10"/>
    <p:sldId id="532" r:id="rId11"/>
    <p:sldId id="568" r:id="rId12"/>
    <p:sldId id="575" r:id="rId13"/>
    <p:sldId id="574" r:id="rId14"/>
    <p:sldId id="555" r:id="rId15"/>
    <p:sldId id="556" r:id="rId16"/>
    <p:sldId id="564" r:id="rId17"/>
    <p:sldId id="573" r:id="rId18"/>
    <p:sldId id="571" r:id="rId1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holas Walker" initials="NJW" lastIdx="2" clrIdx="0"/>
  <p:cmAuthor id="1" name="Yamamoto Akira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間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間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中間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ABFCF23-3B69-468F-B69F-88F6DE6A72F2}" styleName="中間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淡色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淡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7460" autoAdjust="0"/>
    <p:restoredTop sz="99139" autoAdjust="0"/>
  </p:normalViewPr>
  <p:slideViewPr>
    <p:cSldViewPr snapToGrid="0" snapToObjects="1">
      <p:cViewPr varScale="1">
        <p:scale>
          <a:sx n="110" d="100"/>
          <a:sy n="110" d="100"/>
        </p:scale>
        <p:origin x="-1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18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FE532-6194-554A-B479-D4F401192DC4}" type="datetimeFigureOut">
              <a:rPr kumimoji="1" lang="ja-JP" altLang="en-US" smtClean="0"/>
              <a:pPr/>
              <a:t>12/11/21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032CE-F5FE-6640-B9B1-D5217249419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9730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7E608-5CC7-054E-B1AF-4552938937E1}" type="datetimeFigureOut">
              <a:rPr kumimoji="1" lang="ja-JP" altLang="en-US" smtClean="0"/>
              <a:pPr/>
              <a:t>12/11/21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71A71-B35C-E343-B953-160DB4FB9EC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5880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71A71-B35C-E343-B953-160DB4FB9EC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018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71A71-B35C-E343-B953-160DB4FB9EC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018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9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92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524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121121,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SCRF WebEx Meeting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E1E56E-EC98-484C-8CC5-93A261245FE7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754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121121,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SCRF WebEx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43E9C-738D-D142-8D0A-67466341807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232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121121,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SCRF WebEx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BA36D-2B0F-E741-8F68-E2C197AB20C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758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121121,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SCRF WebEx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EC29B-A4B1-5649-B73B-80ED4762D4E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887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121121,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SCRF WebEx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29BF5-CDA2-5D44-A0E4-4133707DE273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232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121121,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SCRF WebEx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B05F4-ECF8-C84A-8DA1-B18B5260091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324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121121,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SCRF WebEx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53E0A-4C5A-294D-BB6D-B1894F1C7B2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5305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121121,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SCRF WebEx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0C6D9-D507-3C49-A443-6F1E3D940B45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00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152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121121,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SCRF WebEx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C83F3-60D9-954C-B7B8-BFCDB9BF1A6B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2354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121121,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SCRF WebEx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45541-6242-6B4B-9CAE-70C724AFF4A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289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121121,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SCRF WebEx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E1EA8-5987-D546-8E7C-9049C001574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294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54401206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63148974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38766217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1417995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56407213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0492820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09408677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2015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7191369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4127196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5015275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7841469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0913473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SCRF WebEx Meeting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8864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09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457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154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700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61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722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theme" Target="../theme/theme3.xml"/><Relationship Id="rId15" Type="http://schemas.openxmlformats.org/officeDocument/2006/relationships/image" Target="../media/image3.jpeg"/><Relationship Id="rId16" Type="http://schemas.openxmlformats.org/officeDocument/2006/relationships/image" Target="../media/image4.png"/><Relationship Id="rId17" Type="http://schemas.openxmlformats.org/officeDocument/2006/relationships/image" Target="../media/image5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A9B6C-4CFA-2D48-ACDE-5993685313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81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solidFill>
                  <a:srgbClr val="000000"/>
                </a:solidFill>
              </a:rPr>
              <a:t>121121, A. Yamamoto</a:t>
            </a:r>
            <a:endParaRPr kumimoji="0"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/>
              <a:t>SCRF WebEx Meeting</a:t>
            </a:r>
            <a:endParaRPr kumimoji="0"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smtClean="0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  <a:defRPr/>
            </a:pPr>
            <a:fld id="{27078916-F2A7-8146-B3A6-536766510C00}" type="slidenum">
              <a:rPr kumimoji="0" lang="en-US" altLang="ja-JP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pPr defTabSz="914400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 altLang="ja-JP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5" descr="ilccolo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" descr="1024_greendot_divid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1033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5" name="Picture 21" descr="1024_greendot_divid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960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folHlink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121121, A. Yamamoto</a:t>
            </a:r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>
                <a:latin typeface="Arial"/>
                <a:ea typeface="Arial Unicode MS"/>
                <a:cs typeface="Arial Unicode MS"/>
              </a:rPr>
              <a:t>SCRF WebEx Meeting</a:t>
            </a:r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8089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ta.edu/physics/lcws12/pages/accomodation.html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ta.edu/physics/lcws12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06605" y="274809"/>
            <a:ext cx="8446260" cy="1219200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ML-SCRF: Monthly WebEx Meeting</a:t>
            </a:r>
            <a:br>
              <a:rPr lang="en-US" altLang="ja-JP" b="1" dirty="0" smtClean="0"/>
            </a:br>
            <a:r>
              <a:rPr lang="en-US" altLang="ja-JP" sz="3600" b="1" dirty="0" smtClean="0"/>
              <a:t>Nov.,</a:t>
            </a:r>
            <a:r>
              <a:rPr lang="en-US" altLang="ja-JP" sz="3600" b="1" dirty="0" smtClean="0"/>
              <a:t> 21, </a:t>
            </a:r>
            <a:r>
              <a:rPr lang="en-US" altLang="ja-JP" sz="3600" b="1" dirty="0" smtClean="0"/>
              <a:t>2012</a:t>
            </a:r>
            <a:endParaRPr lang="ja-JP" altLang="en-US" sz="40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4317" y="1861075"/>
            <a:ext cx="8778240" cy="4099395"/>
          </a:xfrm>
          <a:ln>
            <a:solidFill>
              <a:srgbClr val="008000"/>
            </a:solidFill>
          </a:ln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altLang="ja-JP" sz="2900" b="1" dirty="0" smtClean="0">
                <a:solidFill>
                  <a:srgbClr val="3366FF"/>
                </a:solidFill>
              </a:rPr>
              <a:t>Reports from PMs </a:t>
            </a:r>
            <a:r>
              <a:rPr lang="en-US" altLang="ja-JP" sz="2200" dirty="0" smtClean="0">
                <a:solidFill>
                  <a:schemeClr val="tx1"/>
                </a:solidFill>
              </a:rPr>
              <a:t>	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GDE activity and meeting plan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altLang="ja-JP" dirty="0" smtClean="0">
                <a:solidFill>
                  <a:schemeClr val="tx1"/>
                </a:solidFill>
              </a:rPr>
              <a:t>GDE-LCWS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900" b="1" dirty="0" smtClean="0">
                <a:solidFill>
                  <a:srgbClr val="3366FF"/>
                </a:solidFill>
              </a:rPr>
              <a:t>Reports from  TA Group </a:t>
            </a:r>
            <a:r>
              <a:rPr lang="en-US" altLang="ja-JP" sz="2900" b="1" dirty="0" smtClean="0">
                <a:solidFill>
                  <a:srgbClr val="3366FF"/>
                </a:solidFill>
              </a:rPr>
              <a:t>Leaders</a:t>
            </a:r>
            <a:endParaRPr lang="en-US" altLang="ja-JP" sz="2900" dirty="0" smtClean="0">
              <a:solidFill>
                <a:schemeClr val="tx1"/>
              </a:solidFill>
            </a:endParaRPr>
          </a:p>
          <a:p>
            <a:pPr marL="971550" lvl="1" indent="-51435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tx1"/>
                </a:solidFill>
              </a:rPr>
              <a:t>Cavity, Cavity Integration, </a:t>
            </a:r>
            <a:r>
              <a:rPr lang="en-US" altLang="ja-JP" sz="2400" dirty="0" err="1" smtClean="0">
                <a:solidFill>
                  <a:schemeClr val="tx1"/>
                </a:solidFill>
              </a:rPr>
              <a:t>Cryomodule</a:t>
            </a:r>
            <a:r>
              <a:rPr lang="en-US" altLang="ja-JP" sz="2400" dirty="0" smtClean="0">
                <a:solidFill>
                  <a:schemeClr val="tx1"/>
                </a:solidFill>
              </a:rPr>
              <a:t>, Cryogenics, HLRF, ML</a:t>
            </a:r>
            <a:endParaRPr lang="en-US" altLang="ja-JP" sz="2200" b="1" dirty="0" smtClean="0">
              <a:solidFill>
                <a:srgbClr val="3366FF"/>
              </a:solidFill>
            </a:endParaRPr>
          </a:p>
          <a:p>
            <a:pPr marL="514350" indent="-514350" algn="l">
              <a:buAutoNum type="arabicPeriod" startAt="3"/>
            </a:pPr>
            <a:r>
              <a:rPr lang="en-US" altLang="ja-JP" sz="2900" b="1" dirty="0" smtClean="0">
                <a:solidFill>
                  <a:srgbClr val="3366FF"/>
                </a:solidFill>
              </a:rPr>
              <a:t>Discussions on TDR Status and PAC </a:t>
            </a:r>
            <a:endParaRPr lang="en-US" altLang="ja-JP" sz="2900" b="1" dirty="0" smtClean="0">
              <a:solidFill>
                <a:srgbClr val="3366FF"/>
              </a:solidFill>
            </a:endParaRPr>
          </a:p>
          <a:p>
            <a:pPr marL="971550" lvl="1" indent="-514350" algn="l">
              <a:buFont typeface="Arial"/>
              <a:buChar char="•"/>
            </a:pPr>
            <a:r>
              <a:rPr lang="en-US" altLang="ja-JP" dirty="0" smtClean="0">
                <a:solidFill>
                  <a:schemeClr val="tx1"/>
                </a:solidFill>
              </a:rPr>
              <a:t>TDR Status		</a:t>
            </a:r>
            <a:r>
              <a:rPr lang="en-US" altLang="ja-JP" dirty="0" smtClean="0">
                <a:solidFill>
                  <a:schemeClr val="tx1"/>
                </a:solidFill>
              </a:rPr>
              <a:t>	J</a:t>
            </a:r>
            <a:r>
              <a:rPr lang="en-US" altLang="ja-JP" dirty="0" smtClean="0">
                <a:solidFill>
                  <a:schemeClr val="tx1"/>
                </a:solidFill>
              </a:rPr>
              <a:t>. </a:t>
            </a:r>
            <a:r>
              <a:rPr lang="en-US" altLang="ja-JP" dirty="0" err="1" smtClean="0">
                <a:solidFill>
                  <a:schemeClr val="tx1"/>
                </a:solidFill>
              </a:rPr>
              <a:t>Carwardine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marL="971550" lvl="1" indent="-514350" algn="l">
              <a:buFont typeface="Arial"/>
              <a:buChar char="•"/>
            </a:pPr>
            <a:r>
              <a:rPr lang="en-US" altLang="ja-JP" dirty="0" smtClean="0">
                <a:solidFill>
                  <a:schemeClr val="tx1"/>
                </a:solidFill>
              </a:rPr>
              <a:t>TDR1 and 2, SCRF </a:t>
            </a:r>
            <a:r>
              <a:rPr lang="en-US" altLang="ja-JP" dirty="0" smtClean="0">
                <a:solidFill>
                  <a:schemeClr val="tx1"/>
                </a:solidFill>
              </a:rPr>
              <a:t>	</a:t>
            </a:r>
            <a:r>
              <a:rPr lang="en-US" altLang="ja-JP" dirty="0" smtClean="0">
                <a:solidFill>
                  <a:schemeClr val="tx1"/>
                </a:solidFill>
              </a:rPr>
              <a:t>A</a:t>
            </a:r>
            <a:r>
              <a:rPr lang="en-US" altLang="ja-JP" dirty="0" smtClean="0">
                <a:solidFill>
                  <a:schemeClr val="tx1"/>
                </a:solidFill>
              </a:rPr>
              <a:t>. </a:t>
            </a:r>
            <a:r>
              <a:rPr lang="en-US" altLang="ja-JP" dirty="0" smtClean="0">
                <a:solidFill>
                  <a:schemeClr val="tx1"/>
                </a:solidFill>
              </a:rPr>
              <a:t>Yamamoto</a:t>
            </a:r>
          </a:p>
          <a:p>
            <a:pPr marL="971550" lvl="1" indent="-514350" algn="l">
              <a:buFont typeface="Arial"/>
              <a:buChar char="•"/>
            </a:pPr>
            <a:r>
              <a:rPr lang="en-US" altLang="ja-JP" dirty="0" smtClean="0">
                <a:solidFill>
                  <a:schemeClr val="tx1"/>
                </a:solidFill>
              </a:rPr>
              <a:t>TDR Cost Review 	G. Dugan/A. Yamamoto</a:t>
            </a:r>
          </a:p>
          <a:p>
            <a:pPr marL="971550" lvl="1" indent="-514350" algn="l">
              <a:buFont typeface="Arial"/>
              <a:buChar char="•"/>
            </a:pPr>
            <a:r>
              <a:rPr lang="en-US" altLang="ja-JP" dirty="0" smtClean="0">
                <a:solidFill>
                  <a:schemeClr val="tx1"/>
                </a:solidFill>
              </a:rPr>
              <a:t>PAC					M. Ross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marL="514350" indent="-514350" algn="l">
              <a:buFont typeface="Arial"/>
              <a:buChar char="•"/>
            </a:pPr>
            <a:endParaRPr lang="en-US" altLang="ja-JP" dirty="0" smtClean="0">
              <a:solidFill>
                <a:schemeClr val="tx1"/>
              </a:solidFill>
            </a:endParaRPr>
          </a:p>
          <a:p>
            <a:pPr marL="514350" indent="-514350" algn="l">
              <a:buFont typeface="Arial"/>
              <a:buChar char="•"/>
            </a:pPr>
            <a:endParaRPr lang="en-US" altLang="ja-JP" dirty="0">
              <a:solidFill>
                <a:schemeClr val="tx1"/>
              </a:solidFill>
            </a:endParaRPr>
          </a:p>
          <a:p>
            <a:pPr marL="971550" lvl="1" indent="-514350" algn="l">
              <a:buFont typeface="+mj-lt"/>
              <a:buAutoNum type="arabicPeriod"/>
            </a:pPr>
            <a:endParaRPr lang="en-US" altLang="ja-JP" sz="3236" dirty="0" smtClean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121121, A. Yamamoto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2651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06605" y="274809"/>
            <a:ext cx="8446260" cy="1219200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ML-SCRF: Monthly WebEx Meeting</a:t>
            </a:r>
            <a:br>
              <a:rPr lang="en-US" altLang="ja-JP" b="1" dirty="0" smtClean="0"/>
            </a:br>
            <a:r>
              <a:rPr lang="en-US" altLang="ja-JP" sz="3600" b="1" dirty="0" smtClean="0"/>
              <a:t>Nov.,</a:t>
            </a:r>
            <a:r>
              <a:rPr lang="en-US" altLang="ja-JP" sz="3600" b="1" dirty="0" smtClean="0"/>
              <a:t> 21, </a:t>
            </a:r>
            <a:r>
              <a:rPr lang="en-US" altLang="ja-JP" sz="3600" b="1" dirty="0" smtClean="0"/>
              <a:t>2012</a:t>
            </a:r>
            <a:endParaRPr lang="ja-JP" altLang="en-US" sz="40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4317" y="1861075"/>
            <a:ext cx="8778240" cy="4099395"/>
          </a:xfrm>
          <a:ln>
            <a:solidFill>
              <a:srgbClr val="008000"/>
            </a:solidFill>
          </a:ln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altLang="ja-JP" sz="2900" b="1" dirty="0" smtClean="0">
                <a:solidFill>
                  <a:schemeClr val="bg1">
                    <a:lumMod val="75000"/>
                  </a:schemeClr>
                </a:solidFill>
              </a:rPr>
              <a:t>Reports from PMs </a:t>
            </a:r>
            <a:r>
              <a:rPr lang="en-US" altLang="ja-JP" sz="22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bg1">
                    <a:lumMod val="75000"/>
                  </a:schemeClr>
                </a:solidFill>
              </a:rPr>
              <a:t>GDE activity and meeting plan</a:t>
            </a:r>
            <a:r>
              <a:rPr lang="en-US" altLang="ja-JP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altLang="ja-JP" dirty="0" smtClean="0">
                <a:solidFill>
                  <a:schemeClr val="bg1">
                    <a:lumMod val="75000"/>
                  </a:schemeClr>
                </a:solidFill>
              </a:rPr>
              <a:t>GDE-LCWS</a:t>
            </a:r>
            <a:endParaRPr lang="en-US" altLang="ja-JP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900" b="1" dirty="0" smtClean="0">
                <a:solidFill>
                  <a:schemeClr val="bg1">
                    <a:lumMod val="75000"/>
                  </a:schemeClr>
                </a:solidFill>
              </a:rPr>
              <a:t>Reports from  TA Group </a:t>
            </a:r>
            <a:r>
              <a:rPr lang="en-US" altLang="ja-JP" sz="2900" b="1" dirty="0" smtClean="0">
                <a:solidFill>
                  <a:schemeClr val="bg1">
                    <a:lumMod val="75000"/>
                  </a:schemeClr>
                </a:solidFill>
              </a:rPr>
              <a:t>Leaders</a:t>
            </a:r>
            <a:endParaRPr lang="en-US" altLang="ja-JP" sz="29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971550" lvl="1" indent="-514350" algn="l">
              <a:buFont typeface="Arial"/>
              <a:buChar char="•"/>
            </a:pPr>
            <a:r>
              <a:rPr lang="en-US" altLang="ja-JP" sz="2400" dirty="0" smtClean="0">
                <a:solidFill>
                  <a:schemeClr val="bg1">
                    <a:lumMod val="75000"/>
                  </a:schemeClr>
                </a:solidFill>
              </a:rPr>
              <a:t>Cavity, Cavity Integration, </a:t>
            </a:r>
            <a:r>
              <a:rPr lang="en-US" altLang="ja-JP" sz="2400" dirty="0" err="1" smtClean="0">
                <a:solidFill>
                  <a:schemeClr val="bg1">
                    <a:lumMod val="75000"/>
                  </a:schemeClr>
                </a:solidFill>
              </a:rPr>
              <a:t>Cryomodule</a:t>
            </a:r>
            <a:r>
              <a:rPr lang="en-US" altLang="ja-JP" sz="2400" dirty="0" smtClean="0">
                <a:solidFill>
                  <a:schemeClr val="bg1">
                    <a:lumMod val="75000"/>
                  </a:schemeClr>
                </a:solidFill>
              </a:rPr>
              <a:t>, Cryogenics, HLRF, ML</a:t>
            </a:r>
            <a:endParaRPr lang="en-US" altLang="ja-JP" sz="22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514350" indent="-514350" algn="l">
              <a:buAutoNum type="arabicPeriod" startAt="3"/>
            </a:pPr>
            <a:r>
              <a:rPr lang="en-US" altLang="ja-JP" sz="2900" b="1" dirty="0" smtClean="0">
                <a:solidFill>
                  <a:srgbClr val="3366FF"/>
                </a:solidFill>
              </a:rPr>
              <a:t>Discussions on TDR Status and PAC </a:t>
            </a:r>
            <a:endParaRPr lang="en-US" altLang="ja-JP" sz="2900" b="1" dirty="0" smtClean="0">
              <a:solidFill>
                <a:srgbClr val="3366FF"/>
              </a:solidFill>
            </a:endParaRPr>
          </a:p>
          <a:p>
            <a:pPr marL="971550" lvl="1" indent="-514350" algn="l">
              <a:buFont typeface="Arial"/>
              <a:buChar char="•"/>
            </a:pPr>
            <a:r>
              <a:rPr lang="en-US" altLang="ja-JP" dirty="0" smtClean="0">
                <a:solidFill>
                  <a:schemeClr val="tx1"/>
                </a:solidFill>
              </a:rPr>
              <a:t>TDR Status		</a:t>
            </a:r>
            <a:r>
              <a:rPr lang="en-US" altLang="ja-JP" dirty="0" smtClean="0">
                <a:solidFill>
                  <a:schemeClr val="tx1"/>
                </a:solidFill>
              </a:rPr>
              <a:t>	J</a:t>
            </a:r>
            <a:r>
              <a:rPr lang="en-US" altLang="ja-JP" dirty="0" smtClean="0">
                <a:solidFill>
                  <a:schemeClr val="tx1"/>
                </a:solidFill>
              </a:rPr>
              <a:t>. </a:t>
            </a:r>
            <a:r>
              <a:rPr lang="en-US" altLang="ja-JP" dirty="0" err="1" smtClean="0">
                <a:solidFill>
                  <a:schemeClr val="tx1"/>
                </a:solidFill>
              </a:rPr>
              <a:t>Carwardine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marL="971550" lvl="1" indent="-514350" algn="l">
              <a:buFont typeface="Arial"/>
              <a:buChar char="•"/>
            </a:pPr>
            <a:r>
              <a:rPr lang="en-US" altLang="ja-JP" dirty="0" smtClean="0">
                <a:solidFill>
                  <a:schemeClr val="tx1"/>
                </a:solidFill>
              </a:rPr>
              <a:t>TDR1 and 2, SCRF </a:t>
            </a:r>
            <a:r>
              <a:rPr lang="en-US" altLang="ja-JP" dirty="0" smtClean="0">
                <a:solidFill>
                  <a:schemeClr val="tx1"/>
                </a:solidFill>
              </a:rPr>
              <a:t>	</a:t>
            </a:r>
            <a:r>
              <a:rPr lang="en-US" altLang="ja-JP" dirty="0" smtClean="0">
                <a:solidFill>
                  <a:schemeClr val="tx1"/>
                </a:solidFill>
              </a:rPr>
              <a:t>A</a:t>
            </a:r>
            <a:r>
              <a:rPr lang="en-US" altLang="ja-JP" dirty="0" smtClean="0">
                <a:solidFill>
                  <a:schemeClr val="tx1"/>
                </a:solidFill>
              </a:rPr>
              <a:t>. </a:t>
            </a:r>
            <a:r>
              <a:rPr lang="en-US" altLang="ja-JP" dirty="0" smtClean="0">
                <a:solidFill>
                  <a:schemeClr val="tx1"/>
                </a:solidFill>
              </a:rPr>
              <a:t>Yamamoto</a:t>
            </a:r>
          </a:p>
          <a:p>
            <a:pPr marL="971550" lvl="1" indent="-514350" algn="l">
              <a:buFont typeface="Arial"/>
              <a:buChar char="•"/>
            </a:pPr>
            <a:r>
              <a:rPr lang="en-US" altLang="ja-JP" dirty="0" smtClean="0">
                <a:solidFill>
                  <a:schemeClr val="tx1"/>
                </a:solidFill>
              </a:rPr>
              <a:t>TDR Cost Review 	G. Dugan/A. Yamamoto</a:t>
            </a:r>
          </a:p>
          <a:p>
            <a:pPr marL="971550" lvl="1" indent="-514350" algn="l">
              <a:buFont typeface="Arial"/>
              <a:buChar char="•"/>
            </a:pPr>
            <a:r>
              <a:rPr lang="en-US" altLang="ja-JP" dirty="0" smtClean="0">
                <a:solidFill>
                  <a:schemeClr val="tx1"/>
                </a:solidFill>
              </a:rPr>
              <a:t>PAC					M. Ross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marL="514350" indent="-514350" algn="l">
              <a:buFont typeface="Arial"/>
              <a:buChar char="•"/>
            </a:pPr>
            <a:endParaRPr lang="en-US" altLang="ja-JP" dirty="0" smtClean="0">
              <a:solidFill>
                <a:schemeClr val="tx1"/>
              </a:solidFill>
            </a:endParaRPr>
          </a:p>
          <a:p>
            <a:pPr marL="514350" indent="-514350" algn="l">
              <a:buFont typeface="Arial"/>
              <a:buChar char="•"/>
            </a:pPr>
            <a:endParaRPr lang="en-US" altLang="ja-JP" dirty="0">
              <a:solidFill>
                <a:schemeClr val="tx1"/>
              </a:solidFill>
            </a:endParaRPr>
          </a:p>
          <a:p>
            <a:pPr marL="971550" lvl="1" indent="-514350" algn="l">
              <a:buFont typeface="+mj-lt"/>
              <a:buAutoNum type="arabicPeriod"/>
            </a:pPr>
            <a:endParaRPr lang="en-US" altLang="ja-JP" sz="3236" dirty="0" smtClean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121121, A. Yamamoto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534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2173288" y="6350"/>
            <a:ext cx="5746750" cy="762000"/>
          </a:xfrm>
          <a:noFill/>
        </p:spPr>
        <p:txBody>
          <a:bodyPr/>
          <a:lstStyle/>
          <a:p>
            <a:pPr>
              <a:defRPr/>
            </a:pPr>
            <a:r>
              <a:rPr lang="en-GB" b="1" dirty="0">
                <a:latin typeface="Arial" charset="0"/>
                <a:cs typeface="+mj-cs"/>
              </a:rPr>
              <a:t>TDR Technical Volumes</a:t>
            </a:r>
          </a:p>
        </p:txBody>
      </p:sp>
      <p:pic>
        <p:nvPicPr>
          <p:cNvPr id="47106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4638" y="1482725"/>
            <a:ext cx="13462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838" y="3862388"/>
            <a:ext cx="131445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TextBox 9"/>
          <p:cNvSpPr txBox="1">
            <a:spLocks noChangeArrowheads="1"/>
          </p:cNvSpPr>
          <p:nvPr/>
        </p:nvSpPr>
        <p:spPr bwMode="auto">
          <a:xfrm>
            <a:off x="771525" y="5535613"/>
            <a:ext cx="2276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2000">
                <a:solidFill>
                  <a:srgbClr val="000000"/>
                </a:solidFill>
              </a:rPr>
              <a:t>Reference Design Report</a:t>
            </a:r>
          </a:p>
        </p:txBody>
      </p:sp>
      <p:sp>
        <p:nvSpPr>
          <p:cNvPr id="47109" name="TextBox 10"/>
          <p:cNvSpPr txBox="1">
            <a:spLocks noChangeArrowheads="1"/>
          </p:cNvSpPr>
          <p:nvPr/>
        </p:nvSpPr>
        <p:spPr bwMode="auto">
          <a:xfrm>
            <a:off x="2814638" y="3344863"/>
            <a:ext cx="20732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2000">
                <a:solidFill>
                  <a:srgbClr val="000000"/>
                </a:solidFill>
              </a:rPr>
              <a:t>ILC Technical Progress Report </a:t>
            </a:r>
          </a:p>
          <a:p>
            <a:r>
              <a:rPr kumimoji="0" lang="en-GB" altLang="ja-JP" sz="2000">
                <a:solidFill>
                  <a:srgbClr val="000000"/>
                </a:solidFill>
              </a:rPr>
              <a:t>(</a:t>
            </a:r>
            <a:r>
              <a:rPr kumimoji="0" lang="en-GB" sz="2000">
                <a:solidFill>
                  <a:srgbClr val="000000"/>
                </a:solidFill>
              </a:rPr>
              <a:t>“</a:t>
            </a:r>
            <a:r>
              <a:rPr kumimoji="0" lang="en-GB" altLang="ja-JP" sz="2000" i="1">
                <a:solidFill>
                  <a:srgbClr val="000000"/>
                </a:solidFill>
              </a:rPr>
              <a:t>interim report</a:t>
            </a:r>
            <a:r>
              <a:rPr kumimoji="0" lang="en-GB" sz="2000" i="1">
                <a:solidFill>
                  <a:srgbClr val="000000"/>
                </a:solidFill>
              </a:rPr>
              <a:t>”</a:t>
            </a:r>
            <a:r>
              <a:rPr kumimoji="0" lang="en-GB" altLang="ja-JP" sz="2000">
                <a:solidFill>
                  <a:srgbClr val="000000"/>
                </a:solidFill>
              </a:rPr>
              <a:t>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9025" y="2155825"/>
            <a:ext cx="1314450" cy="17224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TextBox 12"/>
          <p:cNvSpPr txBox="1">
            <a:spLocks noChangeArrowheads="1"/>
          </p:cNvSpPr>
          <p:nvPr/>
        </p:nvSpPr>
        <p:spPr bwMode="auto">
          <a:xfrm>
            <a:off x="6145213" y="2165350"/>
            <a:ext cx="14652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2000">
                <a:solidFill>
                  <a:srgbClr val="FFFFFF"/>
                </a:solidFill>
              </a:rPr>
              <a:t>TDR Part I:</a:t>
            </a:r>
          </a:p>
          <a:p>
            <a:r>
              <a:rPr kumimoji="0" lang="en-GB" altLang="ja-JP" sz="2000">
                <a:solidFill>
                  <a:srgbClr val="FFFFFF"/>
                </a:solidFill>
              </a:rPr>
              <a:t>R&amp;D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3217863"/>
            <a:ext cx="1314450" cy="172243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3" name="TextBox 14"/>
          <p:cNvSpPr txBox="1">
            <a:spLocks noChangeArrowheads="1"/>
          </p:cNvSpPr>
          <p:nvPr/>
        </p:nvSpPr>
        <p:spPr bwMode="auto">
          <a:xfrm>
            <a:off x="6529388" y="3227388"/>
            <a:ext cx="153511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2000">
                <a:solidFill>
                  <a:srgbClr val="FFFFFF"/>
                </a:solidFill>
              </a:rPr>
              <a:t>TDR Part II:</a:t>
            </a:r>
            <a:br>
              <a:rPr kumimoji="0" lang="en-GB" altLang="ja-JP" sz="2000">
                <a:solidFill>
                  <a:srgbClr val="FFFFFF"/>
                </a:solidFill>
              </a:rPr>
            </a:br>
            <a:r>
              <a:rPr kumimoji="0" lang="en-GB" altLang="ja-JP" sz="2000">
                <a:solidFill>
                  <a:srgbClr val="FFFFFF"/>
                </a:solidFill>
              </a:rPr>
              <a:t>Baseline</a:t>
            </a:r>
            <a:br>
              <a:rPr kumimoji="0" lang="en-GB" altLang="ja-JP" sz="2000">
                <a:solidFill>
                  <a:srgbClr val="FFFFFF"/>
                </a:solidFill>
              </a:rPr>
            </a:br>
            <a:r>
              <a:rPr kumimoji="0" lang="en-GB" altLang="ja-JP" sz="2000">
                <a:solidFill>
                  <a:srgbClr val="FFFFFF"/>
                </a:solidFill>
              </a:rPr>
              <a:t>Reference</a:t>
            </a:r>
            <a:br>
              <a:rPr kumimoji="0" lang="en-GB" altLang="ja-JP" sz="2000">
                <a:solidFill>
                  <a:srgbClr val="FFFFFF"/>
                </a:solidFill>
              </a:rPr>
            </a:br>
            <a:r>
              <a:rPr kumimoji="0" lang="en-GB" altLang="ja-JP" sz="2000">
                <a:solidFill>
                  <a:srgbClr val="FFFFFF"/>
                </a:solidFill>
              </a:rPr>
              <a:t>Report</a:t>
            </a:r>
          </a:p>
        </p:txBody>
      </p:sp>
      <p:cxnSp>
        <p:nvCxnSpPr>
          <p:cNvPr id="47114" name="Elbow Connector 16"/>
          <p:cNvCxnSpPr>
            <a:cxnSpLocks noChangeShapeType="1"/>
            <a:stCxn id="47106" idx="3"/>
            <a:endCxn id="12" idx="1"/>
          </p:cNvCxnSpPr>
          <p:nvPr/>
        </p:nvCxnSpPr>
        <p:spPr bwMode="auto">
          <a:xfrm>
            <a:off x="4160838" y="2451100"/>
            <a:ext cx="2008187" cy="5651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5" name="Elbow Connector 18"/>
          <p:cNvCxnSpPr>
            <a:cxnSpLocks noChangeShapeType="1"/>
            <a:stCxn id="47107" idx="3"/>
            <a:endCxn id="14" idx="1"/>
          </p:cNvCxnSpPr>
          <p:nvPr/>
        </p:nvCxnSpPr>
        <p:spPr bwMode="auto">
          <a:xfrm flipV="1">
            <a:off x="2173288" y="4079875"/>
            <a:ext cx="4379912" cy="638175"/>
          </a:xfrm>
          <a:prstGeom prst="bentConnector3">
            <a:avLst>
              <a:gd name="adj1" fmla="val 66037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16" name="TextBox 22"/>
          <p:cNvSpPr txBox="1">
            <a:spLocks noChangeArrowheads="1"/>
          </p:cNvSpPr>
          <p:nvPr/>
        </p:nvSpPr>
        <p:spPr bwMode="auto">
          <a:xfrm>
            <a:off x="6437313" y="5026025"/>
            <a:ext cx="2270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2000">
                <a:solidFill>
                  <a:srgbClr val="000000"/>
                </a:solidFill>
              </a:rPr>
              <a:t>Technical Design Report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73950" y="2136775"/>
            <a:ext cx="12334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GB" sz="1400" dirty="0">
                <a:solidFill>
                  <a:srgbClr val="FFFFFF">
                    <a:lumMod val="65000"/>
                  </a:srgbClr>
                </a:solidFill>
                <a:latin typeface="Arial" pitchFamily="34" charset="0"/>
                <a:ea typeface="Arial Unicode MS"/>
                <a:cs typeface="Arial Unicode MS"/>
              </a:rPr>
              <a:t>~250 pages</a:t>
            </a:r>
            <a:br>
              <a:rPr kumimoji="0" lang="en-GB" sz="1400" dirty="0">
                <a:solidFill>
                  <a:srgbClr val="FFFFFF">
                    <a:lumMod val="65000"/>
                  </a:srgbClr>
                </a:solidFill>
                <a:latin typeface="Arial" pitchFamily="34" charset="0"/>
                <a:ea typeface="Arial Unicode MS"/>
                <a:cs typeface="Arial Unicode MS"/>
              </a:rPr>
            </a:br>
            <a:r>
              <a:rPr kumimoji="0" lang="en-GB" sz="1400" dirty="0">
                <a:solidFill>
                  <a:srgbClr val="FFFFFF">
                    <a:lumMod val="65000"/>
                  </a:srgbClr>
                </a:solidFill>
                <a:latin typeface="Arial" pitchFamily="34" charset="0"/>
                <a:ea typeface="Arial Unicode MS"/>
                <a:cs typeface="Arial Unicode MS"/>
              </a:rPr>
              <a:t>Deliverable 2</a:t>
            </a:r>
          </a:p>
        </p:txBody>
      </p:sp>
      <p:sp>
        <p:nvSpPr>
          <p:cNvPr id="47118" name="TextBox 24"/>
          <p:cNvSpPr txBox="1">
            <a:spLocks noChangeArrowheads="1"/>
          </p:cNvSpPr>
          <p:nvPr/>
        </p:nvSpPr>
        <p:spPr bwMode="auto">
          <a:xfrm>
            <a:off x="7894638" y="3227388"/>
            <a:ext cx="1249362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400">
                <a:solidFill>
                  <a:srgbClr val="A6A6A6"/>
                </a:solidFill>
              </a:rPr>
              <a:t>~300 pages</a:t>
            </a:r>
            <a:br>
              <a:rPr kumimoji="0" lang="en-GB" altLang="ja-JP" sz="1400">
                <a:solidFill>
                  <a:srgbClr val="A6A6A6"/>
                </a:solidFill>
              </a:rPr>
            </a:br>
            <a:r>
              <a:rPr kumimoji="0" lang="en-GB" altLang="ja-JP" sz="1400">
                <a:solidFill>
                  <a:srgbClr val="A6A6A6"/>
                </a:solidFill>
              </a:rPr>
              <a:t>Deliverables 1,3 and 4</a:t>
            </a:r>
          </a:p>
        </p:txBody>
      </p:sp>
      <p:cxnSp>
        <p:nvCxnSpPr>
          <p:cNvPr id="47119" name="Elbow Connector 25"/>
          <p:cNvCxnSpPr>
            <a:cxnSpLocks noChangeShapeType="1"/>
          </p:cNvCxnSpPr>
          <p:nvPr/>
        </p:nvCxnSpPr>
        <p:spPr bwMode="auto">
          <a:xfrm>
            <a:off x="4160838" y="2581275"/>
            <a:ext cx="2368550" cy="1404938"/>
          </a:xfrm>
          <a:prstGeom prst="bentConnector3">
            <a:avLst>
              <a:gd name="adj1" fmla="val 38218"/>
            </a:avLst>
          </a:prstGeom>
          <a:noFill/>
          <a:ln w="9525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20" name="TextBox 31"/>
          <p:cNvSpPr txBox="1">
            <a:spLocks noChangeArrowheads="1"/>
          </p:cNvSpPr>
          <p:nvPr/>
        </p:nvSpPr>
        <p:spPr bwMode="auto">
          <a:xfrm>
            <a:off x="6827838" y="5762625"/>
            <a:ext cx="22098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400">
                <a:solidFill>
                  <a:srgbClr val="7F7F7F"/>
                </a:solidFill>
              </a:rPr>
              <a:t>* end of 2012 – formal publication early 2013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81963" y="1036275"/>
            <a:ext cx="86934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GB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80808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Arial Unicode MS"/>
                <a:cs typeface="Arial Unicode MS"/>
              </a:rPr>
              <a:t>2007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308718" y="1036378"/>
            <a:ext cx="85236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kumimoji="0" lang="en-GB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808080">
                    <a:tint val="85000"/>
                    <a:satMod val="155000"/>
                  </a:srgbClr>
                </a:solidFill>
                <a:latin typeface="Arial" pitchFamily="34" charset="0"/>
                <a:ea typeface="Arial Unicode MS"/>
                <a:cs typeface="Arial Unicode MS"/>
              </a:rPr>
              <a:t>2011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53200" y="1036378"/>
            <a:ext cx="9891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kumimoji="0" lang="en-GB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808080">
                    <a:tint val="85000"/>
                    <a:satMod val="155000"/>
                  </a:srgbClr>
                </a:solidFill>
                <a:latin typeface="Arial" pitchFamily="34" charset="0"/>
                <a:ea typeface="Arial Unicode MS"/>
                <a:cs typeface="Arial Unicode MS"/>
              </a:rPr>
              <a:t>2013*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10125" y="3263900"/>
            <a:ext cx="527050" cy="26193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GB" sz="1050" dirty="0">
                <a:solidFill>
                  <a:srgbClr val="0000FF"/>
                </a:solidFill>
                <a:latin typeface="Arial" pitchFamily="34" charset="0"/>
                <a:ea typeface="Arial Unicode MS"/>
                <a:cs typeface="Arial Unicode MS"/>
              </a:rPr>
              <a:t>AD&amp;I</a:t>
            </a:r>
          </a:p>
        </p:txBody>
      </p:sp>
      <p:sp>
        <p:nvSpPr>
          <p:cNvPr id="4712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sz="1600" smtClean="0">
                <a:solidFill>
                  <a:srgbClr val="23346C"/>
                </a:solidFill>
              </a:rPr>
              <a:t>SCRF WebEx Meeting</a:t>
            </a:r>
            <a:endParaRPr kumimoji="0" lang="en-US" altLang="ja-JP" sz="1600">
              <a:solidFill>
                <a:srgbClr val="23346C"/>
              </a:solidFill>
            </a:endParaRPr>
          </a:p>
        </p:txBody>
      </p:sp>
      <p:sp>
        <p:nvSpPr>
          <p:cNvPr id="47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18805BC-28F9-D647-B140-75EBBBB74B12}" type="slidenum">
              <a:rPr kumimoji="0" lang="en-US" altLang="ja-JP" sz="1400">
                <a:solidFill>
                  <a:srgbClr val="000000"/>
                </a:solidFill>
              </a:rPr>
              <a:pPr/>
              <a:t>11</a:t>
            </a:fld>
            <a:endParaRPr kumimoji="0" lang="en-US" altLang="ja-JP" sz="1400">
              <a:solidFill>
                <a:srgbClr val="000000"/>
              </a:solidFill>
            </a:endParaRPr>
          </a:p>
        </p:txBody>
      </p:sp>
      <p:sp>
        <p:nvSpPr>
          <p:cNvPr id="47127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sz="1200" smtClean="0">
                <a:solidFill>
                  <a:srgbClr val="000000"/>
                </a:solidFill>
              </a:rPr>
              <a:t>121121, A. Yamamoto</a:t>
            </a:r>
            <a:endParaRPr kumimoji="0" lang="en-US" altLang="ja-JP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97933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5202"/>
            <a:ext cx="8229600" cy="811894"/>
          </a:xfrm>
        </p:spPr>
        <p:txBody>
          <a:bodyPr>
            <a:noAutofit/>
          </a:bodyPr>
          <a:lstStyle/>
          <a:p>
            <a:r>
              <a:rPr lang="en-US" altLang="ja-JP" sz="3600" b="1" dirty="0" smtClean="0"/>
              <a:t>GDE Internal Cost Review</a:t>
            </a:r>
            <a:r>
              <a:rPr lang="en-US" altLang="ja-JP" sz="3200" b="1" dirty="0" smtClean="0"/>
              <a:t/>
            </a:r>
            <a:br>
              <a:rPr lang="en-US" altLang="ja-JP" sz="3200" b="1" dirty="0" smtClean="0"/>
            </a:br>
            <a:r>
              <a:rPr lang="en-US" altLang="ja-JP" sz="2800" b="1" dirty="0" smtClean="0">
                <a:solidFill>
                  <a:srgbClr val="3366FF"/>
                </a:solidFill>
              </a:rPr>
              <a:t>Agenda</a:t>
            </a:r>
            <a:r>
              <a:rPr lang="en-US" altLang="ja-JP" sz="2800" b="1" dirty="0" smtClean="0">
                <a:solidFill>
                  <a:srgbClr val="3366FF"/>
                </a:solidFill>
              </a:rPr>
              <a:t>: Nov. 13, am</a:t>
            </a:r>
            <a:endParaRPr kumimoji="1" lang="ja-JP" altLang="en-US" sz="3200" b="1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121121,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SCRF WebEx 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E33F-8DE9-7141-B4B1-5AAC9266727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446" y="1092058"/>
            <a:ext cx="6619540" cy="5475083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7" name="角丸四角形 6"/>
          <p:cNvSpPr/>
          <p:nvPr/>
        </p:nvSpPr>
        <p:spPr>
          <a:xfrm>
            <a:off x="1826088" y="4092090"/>
            <a:ext cx="2963476" cy="608522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850930" y="4094564"/>
            <a:ext cx="2892916" cy="608522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1826088" y="5394097"/>
            <a:ext cx="3006828" cy="433679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1844102" y="5843737"/>
            <a:ext cx="5899744" cy="433679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844102" y="1929590"/>
            <a:ext cx="5899744" cy="1745423"/>
          </a:xfrm>
          <a:prstGeom prst="round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2971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Agenda: Nov. 13 pm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/>
          <a:srcRect t="-3042" b="-3042"/>
          <a:stretch>
            <a:fillRect/>
          </a:stretch>
        </p:blipFill>
        <p:spPr>
          <a:ln>
            <a:solidFill>
              <a:srgbClr val="3366FF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121121, A. Yamamoto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SCRF WebEx Meeting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7E33F-8DE9-7141-B4B1-5AAC9266727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1217142" y="2319439"/>
            <a:ext cx="3633786" cy="608522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235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4900" b="1" dirty="0" smtClean="0"/>
              <a:t>GDE-PAC </a:t>
            </a:r>
            <a:br>
              <a:rPr kumimoji="1" lang="en-US" altLang="ja-JP" sz="4900" b="1" dirty="0" smtClean="0"/>
            </a:br>
            <a:r>
              <a:rPr kumimoji="1" lang="en-US" altLang="ja-JP" sz="3600" dirty="0" smtClean="0"/>
              <a:t>held </a:t>
            </a:r>
            <a:r>
              <a:rPr lang="en-US" altLang="ja-JP" sz="3600" dirty="0" smtClean="0"/>
              <a:t>at KEK,</a:t>
            </a:r>
            <a:r>
              <a:rPr kumimoji="1" lang="en-US" altLang="ja-JP" sz="3600" dirty="0" smtClean="0"/>
              <a:t> Dec., 13-14, 2012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2382" y="1600200"/>
            <a:ext cx="4038600" cy="4525963"/>
          </a:xfrm>
          <a:ln>
            <a:solidFill>
              <a:srgbClr val="3366FF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altLang="ja-JP" dirty="0" smtClean="0"/>
              <a:t>Last PAC during TD Phase</a:t>
            </a:r>
          </a:p>
          <a:p>
            <a:r>
              <a:rPr lang="en-US" altLang="ja-JP" dirty="0" smtClean="0"/>
              <a:t>TD Report (Part II) submitted to the PAC </a:t>
            </a:r>
            <a:endParaRPr lang="en-US" altLang="ja-JP" dirty="0"/>
          </a:p>
          <a:p>
            <a:r>
              <a:rPr kumimoji="1" lang="en-US" altLang="ja-JP" dirty="0" smtClean="0"/>
              <a:t>Reviewers </a:t>
            </a:r>
          </a:p>
          <a:p>
            <a:pPr lvl="1"/>
            <a:r>
              <a:rPr lang="en-US" altLang="ja-JP" dirty="0" smtClean="0"/>
              <a:t>Jonathan </a:t>
            </a:r>
            <a:r>
              <a:rPr lang="en-US" altLang="ja-JP" dirty="0"/>
              <a:t>Bagger</a:t>
            </a:r>
            <a:endParaRPr lang="ja-JP" altLang="ja-JP" dirty="0"/>
          </a:p>
          <a:p>
            <a:pPr lvl="1"/>
            <a:r>
              <a:rPr lang="en-US" altLang="ja-JP" dirty="0" err="1"/>
              <a:t>Jia-er</a:t>
            </a:r>
            <a:r>
              <a:rPr lang="en-US" altLang="ja-JP" dirty="0"/>
              <a:t> Chen</a:t>
            </a:r>
            <a:endParaRPr lang="ja-JP" altLang="ja-JP" dirty="0"/>
          </a:p>
          <a:p>
            <a:pPr lvl="1"/>
            <a:r>
              <a:rPr lang="en-US" altLang="ja-JP" dirty="0"/>
              <a:t>Stefan </a:t>
            </a:r>
            <a:r>
              <a:rPr lang="en-US" altLang="ja-JP" dirty="0" err="1"/>
              <a:t>Choroba</a:t>
            </a:r>
            <a:endParaRPr lang="ja-JP" altLang="ja-JP" dirty="0"/>
          </a:p>
          <a:p>
            <a:pPr lvl="1"/>
            <a:r>
              <a:rPr lang="en-US" altLang="ja-JP" dirty="0"/>
              <a:t>Michel </a:t>
            </a:r>
            <a:r>
              <a:rPr lang="en-US" altLang="ja-JP" dirty="0" err="1"/>
              <a:t>Davier</a:t>
            </a:r>
            <a:endParaRPr lang="ja-JP" altLang="ja-JP" dirty="0"/>
          </a:p>
          <a:p>
            <a:pPr lvl="1"/>
            <a:r>
              <a:rPr lang="en-US" altLang="ja-JP" dirty="0"/>
              <a:t>Lyn Evans (Chair)</a:t>
            </a:r>
            <a:endParaRPr lang="ja-JP" altLang="ja-JP" dirty="0"/>
          </a:p>
          <a:p>
            <a:pPr lvl="1"/>
            <a:r>
              <a:rPr lang="en-US" altLang="ja-JP" dirty="0"/>
              <a:t>Enrique Fernandez</a:t>
            </a:r>
            <a:endParaRPr lang="ja-JP" altLang="ja-JP" dirty="0"/>
          </a:p>
          <a:p>
            <a:pPr lvl="1"/>
            <a:r>
              <a:rPr lang="en-US" altLang="ja-JP" dirty="0"/>
              <a:t>Paul </a:t>
            </a:r>
            <a:r>
              <a:rPr lang="en-US" altLang="ja-JP" dirty="0" err="1"/>
              <a:t>Grannis</a:t>
            </a:r>
            <a:endParaRPr lang="ja-JP" altLang="ja-JP" dirty="0"/>
          </a:p>
          <a:p>
            <a:pPr lvl="1"/>
            <a:r>
              <a:rPr lang="en-US" altLang="ja-JP" dirty="0"/>
              <a:t>Stuart Henderson</a:t>
            </a:r>
            <a:endParaRPr lang="ja-JP" altLang="ja-JP" dirty="0"/>
          </a:p>
          <a:p>
            <a:pPr lvl="1"/>
            <a:r>
              <a:rPr lang="en-US" altLang="ja-JP" dirty="0"/>
              <a:t>Masao </a:t>
            </a:r>
            <a:r>
              <a:rPr lang="en-US" altLang="ja-JP" dirty="0" err="1"/>
              <a:t>Kuriki</a:t>
            </a:r>
            <a:endParaRPr lang="ja-JP" altLang="ja-JP" dirty="0"/>
          </a:p>
          <a:p>
            <a:pPr lvl="1"/>
            <a:r>
              <a:rPr lang="en-US" altLang="ja-JP" dirty="0" err="1"/>
              <a:t>Tomio</a:t>
            </a:r>
            <a:r>
              <a:rPr lang="en-US" altLang="ja-JP" dirty="0"/>
              <a:t> Kobayashi</a:t>
            </a:r>
            <a:endParaRPr lang="ja-JP" altLang="ja-JP" dirty="0"/>
          </a:p>
          <a:p>
            <a:pPr lvl="1"/>
            <a:r>
              <a:rPr lang="en-US" altLang="ja-JP" dirty="0"/>
              <a:t>Lutz </a:t>
            </a:r>
            <a:r>
              <a:rPr lang="en-US" altLang="ja-JP" dirty="0" err="1"/>
              <a:t>Lilje</a:t>
            </a:r>
            <a:endParaRPr lang="ja-JP" altLang="ja-JP" dirty="0"/>
          </a:p>
          <a:p>
            <a:pPr lvl="1"/>
            <a:r>
              <a:rPr lang="en-US" altLang="ja-JP" dirty="0"/>
              <a:t>John </a:t>
            </a:r>
            <a:r>
              <a:rPr lang="en-US" altLang="ja-JP" dirty="0" err="1"/>
              <a:t>Mammosser</a:t>
            </a:r>
            <a:endParaRPr lang="ja-JP" altLang="ja-JP" dirty="0"/>
          </a:p>
          <a:p>
            <a:pPr lvl="1"/>
            <a:r>
              <a:rPr lang="en-US" altLang="ja-JP" dirty="0"/>
              <a:t>Wolf-Dietrich Moeller</a:t>
            </a:r>
            <a:endParaRPr lang="ja-JP" altLang="ja-JP" dirty="0"/>
          </a:p>
          <a:p>
            <a:pPr lvl="1"/>
            <a:r>
              <a:rPr lang="en-US" altLang="ja-JP" dirty="0" err="1" smtClean="0"/>
              <a:t>Katsunobu</a:t>
            </a:r>
            <a:r>
              <a:rPr lang="en-US" altLang="ja-JP" dirty="0" smtClean="0"/>
              <a:t> </a:t>
            </a:r>
            <a:r>
              <a:rPr lang="en-US" altLang="ja-JP" dirty="0" err="1"/>
              <a:t>Oide</a:t>
            </a:r>
            <a:endParaRPr lang="ja-JP" altLang="ja-JP" dirty="0"/>
          </a:p>
          <a:p>
            <a:pPr lvl="1"/>
            <a:r>
              <a:rPr lang="en-US" altLang="ja-JP" dirty="0"/>
              <a:t>Robert Orr</a:t>
            </a:r>
            <a:endParaRPr lang="ja-JP" altLang="ja-JP" dirty="0"/>
          </a:p>
          <a:p>
            <a:pPr lvl="1"/>
            <a:r>
              <a:rPr lang="en-US" altLang="ja-JP" dirty="0" smtClean="0"/>
              <a:t>Ray </a:t>
            </a:r>
            <a:r>
              <a:rPr lang="en-US" altLang="ja-JP" dirty="0" err="1"/>
              <a:t>Pillay</a:t>
            </a:r>
            <a:endParaRPr lang="ja-JP" altLang="ja-JP" dirty="0"/>
          </a:p>
          <a:p>
            <a:pPr lvl="1"/>
            <a:r>
              <a:rPr lang="en-US" altLang="ja-JP" dirty="0"/>
              <a:t>John </a:t>
            </a:r>
            <a:r>
              <a:rPr lang="en-US" altLang="ja-JP" dirty="0" err="1"/>
              <a:t>Seeman</a:t>
            </a:r>
            <a:endParaRPr lang="ja-JP" altLang="ja-JP" dirty="0"/>
          </a:p>
          <a:p>
            <a:pPr lvl="1"/>
            <a:r>
              <a:rPr lang="en-US" altLang="ja-JP" dirty="0"/>
              <a:t>Hans Weise</a:t>
            </a:r>
            <a:endParaRPr lang="ja-JP" altLang="ja-JP" dirty="0"/>
          </a:p>
          <a:p>
            <a:pPr lvl="1"/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half" idx="2"/>
          </p:nvPr>
        </p:nvSpPr>
        <p:spPr>
          <a:xfrm>
            <a:off x="4320859" y="1600200"/>
            <a:ext cx="4684595" cy="4525963"/>
          </a:xfrm>
          <a:ln>
            <a:solidFill>
              <a:srgbClr val="3366FF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en-US" altLang="ja-JP" sz="1400" dirty="0" smtClean="0"/>
              <a:t>Agenda</a:t>
            </a:r>
          </a:p>
          <a:p>
            <a:endParaRPr kumimoji="1" lang="en-US" altLang="ja-JP" sz="1400" dirty="0" smtClean="0"/>
          </a:p>
          <a:p>
            <a:pPr marL="0" indent="0">
              <a:buNone/>
            </a:pPr>
            <a:r>
              <a:rPr lang="en-US" altLang="ja-JP" sz="1400" dirty="0"/>
              <a:t>09:00 – 09:45 </a:t>
            </a:r>
            <a:r>
              <a:rPr lang="en-US" altLang="ja-JP" sz="1400" dirty="0">
                <a:solidFill>
                  <a:srgbClr val="3366FF"/>
                </a:solidFill>
              </a:rPr>
              <a:t>Executive Session</a:t>
            </a:r>
            <a:endParaRPr lang="ja-JP" altLang="ja-JP" sz="1400" dirty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altLang="ja-JP" sz="1400" dirty="0"/>
              <a:t>09:45 – 10:30 Accelerator </a:t>
            </a:r>
            <a:r>
              <a:rPr lang="en-US" altLang="ja-JP" sz="1400" dirty="0" smtClean="0"/>
              <a:t>Overview	B</a:t>
            </a:r>
            <a:r>
              <a:rPr lang="en-US" altLang="ja-JP" sz="1400" dirty="0"/>
              <a:t>. </a:t>
            </a:r>
            <a:r>
              <a:rPr lang="en-US" altLang="ja-JP" sz="1400" dirty="0" err="1"/>
              <a:t>Barish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10:30 – 10:45 </a:t>
            </a:r>
            <a:r>
              <a:rPr lang="en-US" altLang="ja-JP" sz="1400" dirty="0">
                <a:solidFill>
                  <a:srgbClr val="008000"/>
                </a:solidFill>
              </a:rPr>
              <a:t>Break</a:t>
            </a:r>
            <a:endParaRPr lang="ja-JP" altLang="ja-JP" sz="1400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altLang="ja-JP" sz="1400" dirty="0"/>
              <a:t>10:45 – 11:45 Machine Design		N. Walker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11:45 – 12:30 </a:t>
            </a:r>
            <a:r>
              <a:rPr lang="en-US" altLang="ja-JP" sz="1400" dirty="0" smtClean="0"/>
              <a:t>ML Layout &amp; HLRF</a:t>
            </a:r>
            <a:r>
              <a:rPr lang="en-US" altLang="ja-JP" sz="1400" dirty="0"/>
              <a:t>	</a:t>
            </a:r>
            <a:r>
              <a:rPr lang="en-US" altLang="ja-JP" sz="1400" dirty="0" smtClean="0"/>
              <a:t>S</a:t>
            </a:r>
            <a:r>
              <a:rPr lang="en-US" altLang="ja-JP" sz="1400" dirty="0"/>
              <a:t>. Fukuda, M. Ross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12:30 – 13:00 </a:t>
            </a:r>
            <a:r>
              <a:rPr lang="en-US" altLang="ja-JP" sz="1400" dirty="0">
                <a:solidFill>
                  <a:srgbClr val="3366FF"/>
                </a:solidFill>
              </a:rPr>
              <a:t>Executive Session</a:t>
            </a:r>
            <a:r>
              <a:rPr lang="en-US" altLang="ja-JP" sz="1400" dirty="0"/>
              <a:t>	</a:t>
            </a:r>
            <a:endParaRPr lang="ja-JP" altLang="ja-JP" sz="1400" dirty="0"/>
          </a:p>
          <a:p>
            <a:pPr marL="0" indent="0">
              <a:buNone/>
            </a:pPr>
            <a:endParaRPr lang="en-US" altLang="ja-JP" sz="1400" dirty="0" smtClean="0"/>
          </a:p>
          <a:p>
            <a:pPr marL="0" indent="0">
              <a:buNone/>
            </a:pPr>
            <a:r>
              <a:rPr lang="en-US" altLang="ja-JP" sz="1400" dirty="0" smtClean="0"/>
              <a:t>13</a:t>
            </a:r>
            <a:r>
              <a:rPr lang="en-US" altLang="ja-JP" sz="1400" dirty="0"/>
              <a:t>:00 – 14:15 </a:t>
            </a:r>
            <a:r>
              <a:rPr lang="en-US" altLang="ja-JP" sz="1400" dirty="0">
                <a:solidFill>
                  <a:srgbClr val="008000"/>
                </a:solidFill>
              </a:rPr>
              <a:t>Lunch</a:t>
            </a:r>
            <a:endParaRPr lang="ja-JP" altLang="ja-JP" sz="1400" dirty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altLang="ja-JP" sz="1400" dirty="0"/>
          </a:p>
          <a:p>
            <a:pPr marL="0" indent="0">
              <a:buNone/>
            </a:pPr>
            <a:r>
              <a:rPr lang="en-US" altLang="ja-JP" sz="1400" dirty="0" smtClean="0"/>
              <a:t>14</a:t>
            </a:r>
            <a:r>
              <a:rPr lang="en-US" altLang="ja-JP" sz="1400" dirty="0"/>
              <a:t>:15 – 15:45 SCRF			</a:t>
            </a:r>
            <a:r>
              <a:rPr lang="en-US" altLang="ja-JP" sz="1400" dirty="0" smtClean="0"/>
              <a:t>A</a:t>
            </a:r>
            <a:r>
              <a:rPr lang="en-US" altLang="ja-JP" sz="1400" dirty="0"/>
              <a:t>. </a:t>
            </a:r>
            <a:r>
              <a:rPr lang="en-US" altLang="ja-JP" sz="1400" dirty="0" smtClean="0"/>
              <a:t>Yamamoto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15:45 – 16:00 </a:t>
            </a:r>
            <a:r>
              <a:rPr lang="en-US" altLang="ja-JP" sz="1400" dirty="0">
                <a:solidFill>
                  <a:srgbClr val="008000"/>
                </a:solidFill>
              </a:rPr>
              <a:t>Break</a:t>
            </a:r>
            <a:endParaRPr lang="ja-JP" altLang="ja-JP" sz="1400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altLang="ja-JP" sz="1400" dirty="0"/>
              <a:t>16:00 – 16:30 Positron Source		W. </a:t>
            </a:r>
            <a:r>
              <a:rPr lang="en-US" altLang="ja-JP" sz="1400" dirty="0" err="1"/>
              <a:t>Gai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16:30 </a:t>
            </a:r>
            <a:r>
              <a:rPr lang="en-US" altLang="ja-JP" sz="1400" dirty="0" smtClean="0"/>
              <a:t>-- </a:t>
            </a:r>
            <a:r>
              <a:rPr lang="en-US" altLang="ja-JP" sz="1400" dirty="0"/>
              <a:t>17:00 Damping Rings		</a:t>
            </a:r>
            <a:r>
              <a:rPr lang="en-US" altLang="ja-JP" sz="1400" dirty="0" smtClean="0"/>
              <a:t>G. Dugan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17:00 – 18:00 Conventional Facilities	</a:t>
            </a:r>
            <a:r>
              <a:rPr lang="en-US" altLang="ja-JP" sz="1400" dirty="0" err="1" smtClean="0"/>
              <a:t>Kuchler</a:t>
            </a:r>
            <a:r>
              <a:rPr lang="en-US" altLang="ja-JP" sz="1400" dirty="0"/>
              <a:t>/</a:t>
            </a:r>
            <a:r>
              <a:rPr lang="en-US" altLang="ja-JP" sz="1400" dirty="0" err="1" smtClean="0"/>
              <a:t>Enomoto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18:00 – 19:00 </a:t>
            </a:r>
            <a:r>
              <a:rPr lang="en-US" altLang="ja-JP" sz="1400" dirty="0">
                <a:solidFill>
                  <a:srgbClr val="3366FF"/>
                </a:solidFill>
              </a:rPr>
              <a:t>Executive Session</a:t>
            </a:r>
            <a:endParaRPr lang="ja-JP" altLang="ja-JP" sz="1400" dirty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altLang="ja-JP" sz="1400" dirty="0"/>
              <a:t> </a:t>
            </a:r>
            <a:endParaRPr lang="ja-JP" altLang="ja-JP" sz="1400" dirty="0"/>
          </a:p>
          <a:p>
            <a:pPr marL="0" indent="0">
              <a:buNone/>
            </a:pPr>
            <a:endParaRPr kumimoji="1" lang="ja-JP" altLang="en-US" sz="1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1059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4900" b="1" dirty="0" smtClean="0"/>
              <a:t>GDE-PAC </a:t>
            </a:r>
            <a:br>
              <a:rPr kumimoji="1" lang="en-US" altLang="ja-JP" sz="4900" b="1" dirty="0" smtClean="0"/>
            </a:br>
            <a:r>
              <a:rPr kumimoji="1" lang="en-US" altLang="ja-JP" sz="3600" dirty="0" smtClean="0"/>
              <a:t>held </a:t>
            </a:r>
            <a:r>
              <a:rPr lang="en-US" altLang="ja-JP" sz="3600" dirty="0" smtClean="0"/>
              <a:t>at KEK,</a:t>
            </a:r>
            <a:r>
              <a:rPr kumimoji="1" lang="en-US" altLang="ja-JP" sz="3600" dirty="0" smtClean="0"/>
              <a:t> Dec., 13-14, 2012</a:t>
            </a:r>
            <a:endParaRPr kumimoji="1" lang="ja-JP" altLang="en-US" dirty="0"/>
          </a:p>
        </p:txBody>
      </p:sp>
      <p:pic>
        <p:nvPicPr>
          <p:cNvPr id="8" name="コンテンツ プレースホルダー 7" descr="PAC SRF assignments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1" b="6701"/>
          <a:stretch>
            <a:fillRect/>
          </a:stretch>
        </p:blipFill>
        <p:spPr>
          <a:xfrm>
            <a:off x="173185" y="1600200"/>
            <a:ext cx="4253345" cy="4525963"/>
          </a:xfrm>
          <a:ln>
            <a:solidFill>
              <a:srgbClr val="3366FF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15</a:t>
            </a:fld>
            <a:endParaRPr kumimoji="1" lang="ja-JP" altLang="en-US" dirty="0"/>
          </a:p>
        </p:txBody>
      </p:sp>
      <p:sp>
        <p:nvSpPr>
          <p:cNvPr id="10" name="コンテンツ プレースホルダー 6"/>
          <p:cNvSpPr>
            <a:spLocks noGrp="1"/>
          </p:cNvSpPr>
          <p:nvPr>
            <p:ph sz="half" idx="2"/>
          </p:nvPr>
        </p:nvSpPr>
        <p:spPr>
          <a:xfrm>
            <a:off x="4514273" y="1600200"/>
            <a:ext cx="4491182" cy="4525963"/>
          </a:xfrm>
          <a:ln>
            <a:solidFill>
              <a:srgbClr val="3366FF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en-US" altLang="ja-JP" sz="1400" dirty="0" smtClean="0"/>
              <a:t>Agenda</a:t>
            </a:r>
          </a:p>
          <a:p>
            <a:endParaRPr kumimoji="1" lang="en-US" altLang="ja-JP" sz="1400" dirty="0" smtClean="0"/>
          </a:p>
          <a:p>
            <a:pPr marL="0" indent="0">
              <a:buNone/>
            </a:pPr>
            <a:r>
              <a:rPr lang="en-US" altLang="ja-JP" sz="1400" dirty="0"/>
              <a:t>09:00 – 09:45 </a:t>
            </a:r>
            <a:r>
              <a:rPr lang="en-US" altLang="ja-JP" sz="1400" dirty="0">
                <a:solidFill>
                  <a:srgbClr val="3366FF"/>
                </a:solidFill>
              </a:rPr>
              <a:t>Executive Session</a:t>
            </a:r>
            <a:endParaRPr lang="ja-JP" altLang="ja-JP" sz="1400" dirty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altLang="ja-JP" sz="1400" dirty="0"/>
              <a:t>09:45 – 10:30 Accelerator </a:t>
            </a:r>
            <a:r>
              <a:rPr lang="en-US" altLang="ja-JP" sz="1400" dirty="0" smtClean="0"/>
              <a:t>Overview	B</a:t>
            </a:r>
            <a:r>
              <a:rPr lang="en-US" altLang="ja-JP" sz="1400" dirty="0"/>
              <a:t>. </a:t>
            </a:r>
            <a:r>
              <a:rPr lang="en-US" altLang="ja-JP" sz="1400" dirty="0" err="1"/>
              <a:t>Barish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10:30 – 10:45 </a:t>
            </a:r>
            <a:r>
              <a:rPr lang="en-US" altLang="ja-JP" sz="1400" dirty="0">
                <a:solidFill>
                  <a:srgbClr val="008000"/>
                </a:solidFill>
              </a:rPr>
              <a:t>Break</a:t>
            </a:r>
            <a:endParaRPr lang="ja-JP" altLang="ja-JP" sz="1400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altLang="ja-JP" sz="1400" dirty="0"/>
              <a:t>10:45 – 11:45 Machine Design		N. Walker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11:45 – 12:30 </a:t>
            </a:r>
            <a:r>
              <a:rPr lang="en-US" altLang="ja-JP" sz="1400" dirty="0" smtClean="0"/>
              <a:t>ML Layout &amp; HLRF</a:t>
            </a:r>
            <a:r>
              <a:rPr lang="en-US" altLang="ja-JP" sz="1400" dirty="0"/>
              <a:t>	</a:t>
            </a:r>
            <a:r>
              <a:rPr lang="en-US" altLang="ja-JP" sz="1400" dirty="0" smtClean="0"/>
              <a:t>S</a:t>
            </a:r>
            <a:r>
              <a:rPr lang="en-US" altLang="ja-JP" sz="1400" dirty="0"/>
              <a:t>. Fukuda, M. Ross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12:30 – 13:00 </a:t>
            </a:r>
            <a:r>
              <a:rPr lang="en-US" altLang="ja-JP" sz="1400" dirty="0">
                <a:solidFill>
                  <a:srgbClr val="3366FF"/>
                </a:solidFill>
              </a:rPr>
              <a:t>Executive Session</a:t>
            </a:r>
            <a:r>
              <a:rPr lang="en-US" altLang="ja-JP" sz="1400" dirty="0"/>
              <a:t>	</a:t>
            </a:r>
            <a:endParaRPr lang="ja-JP" altLang="ja-JP" sz="1400" dirty="0"/>
          </a:p>
          <a:p>
            <a:pPr marL="0" indent="0">
              <a:buNone/>
            </a:pPr>
            <a:endParaRPr lang="en-US" altLang="ja-JP" sz="1400" dirty="0" smtClean="0"/>
          </a:p>
          <a:p>
            <a:pPr marL="0" indent="0">
              <a:buNone/>
            </a:pPr>
            <a:r>
              <a:rPr lang="en-US" altLang="ja-JP" sz="1400" dirty="0" smtClean="0"/>
              <a:t>13</a:t>
            </a:r>
            <a:r>
              <a:rPr lang="en-US" altLang="ja-JP" sz="1400" dirty="0"/>
              <a:t>:00 – 14:15 </a:t>
            </a:r>
            <a:r>
              <a:rPr lang="en-US" altLang="ja-JP" sz="1400" dirty="0">
                <a:solidFill>
                  <a:srgbClr val="008000"/>
                </a:solidFill>
              </a:rPr>
              <a:t>Lunch</a:t>
            </a:r>
            <a:endParaRPr lang="ja-JP" altLang="ja-JP" sz="1400" dirty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altLang="ja-JP" sz="1400" dirty="0"/>
          </a:p>
          <a:p>
            <a:pPr marL="0" indent="0">
              <a:buNone/>
            </a:pPr>
            <a:r>
              <a:rPr lang="en-US" altLang="ja-JP" sz="1400" dirty="0" smtClean="0"/>
              <a:t>14</a:t>
            </a:r>
            <a:r>
              <a:rPr lang="en-US" altLang="ja-JP" sz="1400" dirty="0"/>
              <a:t>:15 – 15:45 SCRF			</a:t>
            </a:r>
            <a:r>
              <a:rPr lang="en-US" altLang="ja-JP" sz="1400" dirty="0" smtClean="0"/>
              <a:t>A</a:t>
            </a:r>
            <a:r>
              <a:rPr lang="en-US" altLang="ja-JP" sz="1400" dirty="0"/>
              <a:t>. </a:t>
            </a:r>
            <a:r>
              <a:rPr lang="en-US" altLang="ja-JP" sz="1400" dirty="0" smtClean="0"/>
              <a:t>Yamamoto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15:45 – 16:00 </a:t>
            </a:r>
            <a:r>
              <a:rPr lang="en-US" altLang="ja-JP" sz="1400" dirty="0">
                <a:solidFill>
                  <a:srgbClr val="008000"/>
                </a:solidFill>
              </a:rPr>
              <a:t>Break</a:t>
            </a:r>
            <a:endParaRPr lang="ja-JP" altLang="ja-JP" sz="1400" dirty="0">
              <a:solidFill>
                <a:srgbClr val="008000"/>
              </a:solidFill>
            </a:endParaRPr>
          </a:p>
          <a:p>
            <a:pPr marL="0" indent="0">
              <a:buNone/>
            </a:pPr>
            <a:r>
              <a:rPr lang="en-US" altLang="ja-JP" sz="1400" dirty="0"/>
              <a:t>16:00 – 16:30 Positron Source		W. </a:t>
            </a:r>
            <a:r>
              <a:rPr lang="en-US" altLang="ja-JP" sz="1400" dirty="0" err="1"/>
              <a:t>Gai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16:30 </a:t>
            </a:r>
            <a:r>
              <a:rPr lang="en-US" altLang="ja-JP" sz="1400" dirty="0" smtClean="0"/>
              <a:t>-- </a:t>
            </a:r>
            <a:r>
              <a:rPr lang="en-US" altLang="ja-JP" sz="1400" dirty="0"/>
              <a:t>17:00 Damping Rings		</a:t>
            </a:r>
            <a:r>
              <a:rPr lang="en-US" altLang="ja-JP" sz="1400" dirty="0" smtClean="0"/>
              <a:t>G. Dugan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17:00 – 18:00 Conventional Facilities	</a:t>
            </a:r>
            <a:r>
              <a:rPr lang="en-US" altLang="ja-JP" sz="1400" dirty="0" err="1" smtClean="0"/>
              <a:t>Kuchler</a:t>
            </a:r>
            <a:r>
              <a:rPr lang="en-US" altLang="ja-JP" sz="1400" dirty="0"/>
              <a:t>/</a:t>
            </a:r>
            <a:r>
              <a:rPr lang="en-US" altLang="ja-JP" sz="1400" dirty="0" err="1" smtClean="0"/>
              <a:t>Enomoto</a:t>
            </a:r>
            <a:endParaRPr lang="ja-JP" altLang="ja-JP" sz="1400" dirty="0"/>
          </a:p>
          <a:p>
            <a:pPr marL="0" indent="0">
              <a:buNone/>
            </a:pPr>
            <a:r>
              <a:rPr lang="en-US" altLang="ja-JP" sz="1400" dirty="0"/>
              <a:t>18:00 – 19:00 </a:t>
            </a:r>
            <a:r>
              <a:rPr lang="en-US" altLang="ja-JP" sz="1400" dirty="0">
                <a:solidFill>
                  <a:srgbClr val="3366FF"/>
                </a:solidFill>
              </a:rPr>
              <a:t>Executive Session</a:t>
            </a:r>
            <a:endParaRPr lang="ja-JP" altLang="ja-JP" sz="1400" dirty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altLang="ja-JP" sz="1400" dirty="0"/>
              <a:t> </a:t>
            </a:r>
            <a:endParaRPr lang="ja-JP" altLang="ja-JP" sz="1400" dirty="0"/>
          </a:p>
          <a:p>
            <a:pPr marL="0" indent="0">
              <a:buNone/>
            </a:pP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26900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Preparation</a:t>
            </a:r>
            <a:endParaRPr kumimoji="1" lang="ja-JP" altLang="en-US" dirty="0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/>
              <a:t>Presentation Draft due:  November 30, </a:t>
            </a: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Review the preparation files, through </a:t>
            </a:r>
            <a:r>
              <a:rPr lang="en-US" altLang="ja-JP" sz="2800" dirty="0" err="1" smtClean="0"/>
              <a:t>webex</a:t>
            </a:r>
            <a:endParaRPr lang="en-US" altLang="ja-JP" sz="2800" dirty="0" smtClean="0"/>
          </a:p>
          <a:p>
            <a:pPr lvl="1"/>
            <a:r>
              <a:rPr kumimoji="1" lang="en-US" altLang="ja-JP" sz="2400" dirty="0" smtClean="0">
                <a:solidFill>
                  <a:srgbClr val="3366FF"/>
                </a:solidFill>
              </a:rPr>
              <a:t>Main </a:t>
            </a:r>
            <a:r>
              <a:rPr kumimoji="1" lang="en-US" altLang="ja-JP" sz="2400" dirty="0" err="1" smtClean="0">
                <a:solidFill>
                  <a:srgbClr val="3366FF"/>
                </a:solidFill>
              </a:rPr>
              <a:t>Linac</a:t>
            </a:r>
            <a:r>
              <a:rPr kumimoji="1" lang="en-US" altLang="ja-JP" sz="2400" dirty="0" smtClean="0">
                <a:solidFill>
                  <a:srgbClr val="3366FF"/>
                </a:solidFill>
              </a:rPr>
              <a:t> Layout and HLRF,  and SCRF: 	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Dec. 3</a:t>
            </a:r>
            <a:r>
              <a:rPr kumimoji="1" lang="en-US" altLang="ja-JP" sz="2400" dirty="0" smtClean="0">
                <a:solidFill>
                  <a:srgbClr val="3366FF"/>
                </a:solidFill>
              </a:rPr>
              <a:t>, Mon</a:t>
            </a:r>
          </a:p>
          <a:p>
            <a:pPr lvl="1"/>
            <a:r>
              <a:rPr lang="en-US" altLang="ja-JP" sz="2400" dirty="0" smtClean="0"/>
              <a:t>CFS:	 Dec., 4,</a:t>
            </a:r>
          </a:p>
          <a:p>
            <a:pPr lvl="1"/>
            <a:r>
              <a:rPr kumimoji="1" lang="en-US" altLang="ja-JP" sz="2400" dirty="0" smtClean="0"/>
              <a:t>Others: Dec., 5</a:t>
            </a:r>
          </a:p>
          <a:p>
            <a:pPr lvl="1"/>
            <a:endParaRPr lang="en-US" altLang="ja-JP" sz="2400" dirty="0"/>
          </a:p>
          <a:p>
            <a:r>
              <a:rPr kumimoji="1" lang="en-US" altLang="ja-JP" sz="2800" dirty="0" smtClean="0"/>
              <a:t>PAC: Dec. 13, 14</a:t>
            </a:r>
          </a:p>
          <a:p>
            <a:pPr marL="457200" lvl="1" indent="0">
              <a:buNone/>
            </a:pPr>
            <a:endParaRPr lang="en-US" altLang="ja-JP" sz="2400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67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4421" y="160589"/>
            <a:ext cx="8229600" cy="563493"/>
          </a:xfrm>
        </p:spPr>
        <p:txBody>
          <a:bodyPr>
            <a:noAutofit/>
          </a:bodyPr>
          <a:lstStyle/>
          <a:p>
            <a:r>
              <a:rPr lang="en-US" altLang="en-US" sz="3200" b="1" dirty="0"/>
              <a:t>KEK-LC</a:t>
            </a:r>
            <a:r>
              <a:rPr lang="ja-JP" altLang="en-US" sz="3200" b="1" dirty="0"/>
              <a:t>：</a:t>
            </a:r>
            <a:r>
              <a:rPr lang="en-US" altLang="en-US" sz="3200" b="1" dirty="0"/>
              <a:t> </a:t>
            </a:r>
            <a:r>
              <a:rPr lang="en-US" altLang="en-US" sz="3200" b="1" dirty="0" smtClean="0"/>
              <a:t>FY2012~13 Plan</a:t>
            </a:r>
            <a:endParaRPr lang="ja-JP" altLang="en-US" sz="3200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9890867"/>
              </p:ext>
            </p:extLst>
          </p:nvPr>
        </p:nvGraphicFramePr>
        <p:xfrm>
          <a:off x="547006" y="771485"/>
          <a:ext cx="7545191" cy="5674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3193"/>
                <a:gridCol w="1993922"/>
                <a:gridCol w="4768076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月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LC</a:t>
                      </a:r>
                      <a:r>
                        <a:rPr kumimoji="1" lang="ja-JP" altLang="en-US" sz="1600" dirty="0" smtClean="0"/>
                        <a:t>定例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GDE</a:t>
                      </a:r>
                      <a:r>
                        <a:rPr kumimoji="1" lang="ja-JP" altLang="en-US" sz="1600" dirty="0" smtClean="0"/>
                        <a:t>　</a:t>
                      </a:r>
                      <a:r>
                        <a:rPr kumimoji="1" lang="en-US" altLang="ja-JP" sz="1600" dirty="0" smtClean="0"/>
                        <a:t>/</a:t>
                      </a:r>
                      <a:r>
                        <a:rPr kumimoji="1" lang="en-US" altLang="ja-JP" sz="1600" baseline="0" dirty="0" smtClean="0"/>
                        <a:t>  International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5021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</a:t>
                      </a:r>
                      <a:endParaRPr kumimoji="1" lang="ja-JP" altLang="en-US" sz="1600" b="1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1, 8, 15,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22, 29</a:t>
                      </a:r>
                      <a:endParaRPr kumimoji="1" lang="ja-JP" altLang="en-US" sz="16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8-12:    ASC-12</a:t>
                      </a:r>
                      <a:r>
                        <a:rPr kumimoji="1" lang="en-US" altLang="ja-JP" sz="16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@ Portland</a:t>
                      </a:r>
                      <a:endParaRPr kumimoji="1" lang="en-US" altLang="ja-JP" sz="1600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22-26:  LCWS</a:t>
                      </a:r>
                      <a:r>
                        <a:rPr kumimoji="1" lang="en-US" altLang="ja-JP" sz="16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@ Arlington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28-29:</a:t>
                      </a:r>
                      <a:r>
                        <a:rPr kumimoji="1" lang="en-US" altLang="ja-JP" sz="16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 IEEE-NSS @ Anaheim</a:t>
                      </a:r>
                      <a:endParaRPr kumimoji="1" lang="en-US" altLang="ja-JP" sz="1600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5, </a:t>
                      </a:r>
                    </a:p>
                    <a:p>
                      <a:r>
                        <a:rPr kumimoji="1" lang="en-US" altLang="ja-JP" sz="1600" dirty="0" smtClean="0"/>
                        <a:t>12,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r>
                        <a:rPr kumimoji="1" lang="en-US" altLang="ja-JP" sz="1600" dirty="0" smtClean="0"/>
                        <a:t>, </a:t>
                      </a:r>
                      <a:r>
                        <a:rPr kumimoji="1" lang="en-US" altLang="ja-JP" sz="1600" dirty="0" smtClean="0"/>
                        <a:t>26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5-8:</a:t>
                      </a:r>
                      <a:r>
                        <a:rPr kumimoji="1" lang="en-US" altLang="ja-JP" sz="1600" baseline="0" dirty="0" smtClean="0"/>
                        <a:t>           TTC (</a:t>
                      </a:r>
                      <a:r>
                        <a:rPr kumimoji="1" lang="en-US" altLang="ja-JP" sz="1600" baseline="0" dirty="0" err="1" smtClean="0"/>
                        <a:t>JLab</a:t>
                      </a:r>
                      <a:r>
                        <a:rPr kumimoji="1" lang="en-US" altLang="ja-JP" sz="1600" baseline="0" dirty="0" smtClean="0"/>
                        <a:t>)</a:t>
                      </a:r>
                    </a:p>
                    <a:p>
                      <a:r>
                        <a:rPr kumimoji="1" lang="en-US" altLang="ja-JP" sz="1600" baseline="0" dirty="0" smtClean="0"/>
                        <a:t>13-14:       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GDE Cost Review (</a:t>
                      </a:r>
                      <a:r>
                        <a:rPr kumimoji="1" lang="en-US" altLang="ja-JP" sz="1600" baseline="0" dirty="0" err="1" smtClean="0">
                          <a:solidFill>
                            <a:srgbClr val="3366FF"/>
                          </a:solidFill>
                        </a:rPr>
                        <a:t>Fnal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)</a:t>
                      </a:r>
                    </a:p>
                    <a:p>
                      <a:r>
                        <a:rPr kumimoji="1" lang="en-US" altLang="ja-JP" sz="1600" baseline="0" dirty="0" smtClean="0"/>
                        <a:t>14-16:       Higgs factory WS (</a:t>
                      </a:r>
                      <a:r>
                        <a:rPr kumimoji="1" lang="en-US" altLang="ja-JP" sz="1600" baseline="0" dirty="0" err="1" smtClean="0"/>
                        <a:t>Fnal</a:t>
                      </a:r>
                      <a:r>
                        <a:rPr kumimoji="1" lang="en-US" altLang="ja-JP" sz="1600" baseline="0" dirty="0" smtClean="0"/>
                        <a:t>)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3, </a:t>
                      </a:r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en-US" altLang="ja-JP" sz="1600" dirty="0" smtClean="0"/>
                        <a:t>, </a:t>
                      </a:r>
                    </a:p>
                    <a:p>
                      <a:r>
                        <a:rPr kumimoji="1" lang="en-US" altLang="ja-JP" sz="1600" dirty="0" smtClean="0"/>
                        <a:t>17, </a:t>
                      </a:r>
                    </a:p>
                    <a:p>
                      <a:r>
                        <a:rPr kumimoji="1" lang="en-US" altLang="ja-JP" sz="1600" dirty="0" smtClean="0"/>
                        <a:t>24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13-14:</a:t>
                      </a:r>
                      <a:r>
                        <a:rPr kumimoji="1" lang="en-US" altLang="ja-JP" sz="1600" baseline="0" dirty="0" smtClean="0"/>
                        <a:t>      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ILC-PAC (KEK)</a:t>
                      </a:r>
                    </a:p>
                    <a:p>
                      <a:pPr marL="0" marR="0" indent="0" algn="l" defTabSz="4571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/>
                        <a:t>15:            LC Symposium (Tokyo)</a:t>
                      </a:r>
                    </a:p>
                  </a:txBody>
                  <a:tcPr/>
                </a:tc>
              </a:tr>
              <a:tr h="246804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7, 14, 21, 28</a:t>
                      </a:r>
                      <a:endParaRPr kumimoji="1" lang="ja-JP" altLang="en-US" sz="1600" dirty="0">
                        <a:solidFill>
                          <a:srgbClr val="BFBFB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1E:           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Ext. Cost-Review (LAL-</a:t>
                      </a:r>
                      <a:r>
                        <a:rPr kumimoji="1" lang="en-US" altLang="ja-JP" sz="1600" baseline="0" dirty="0" err="1" smtClean="0">
                          <a:solidFill>
                            <a:srgbClr val="3366FF"/>
                          </a:solidFill>
                        </a:rPr>
                        <a:t>Orsay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)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24444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4, 11, 18, 25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21-22:     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ICFA/ILCSC (Vancouver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) 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: 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                  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Transition to the next organization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49472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15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4947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13~17:     IPAC (Shanghai)</a:t>
                      </a:r>
                    </a:p>
                    <a:p>
                      <a:r>
                        <a:rPr kumimoji="1" lang="en-US" altLang="ja-JP" sz="1600" dirty="0" smtClean="0"/>
                        <a:t>27-31:      </a:t>
                      </a:r>
                      <a:r>
                        <a:rPr kumimoji="1" lang="en-US" altLang="ja-JP" sz="1600" dirty="0" smtClean="0"/>
                        <a:t>ECFA-LC 2013 </a:t>
                      </a:r>
                      <a:r>
                        <a:rPr kumimoji="1" lang="en-US" altLang="ja-JP" sz="1600" dirty="0" smtClean="0"/>
                        <a:t>(DESY)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24947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6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12             ILC </a:t>
                      </a:r>
                      <a:r>
                        <a:rPr kumimoji="1" lang="en-US" altLang="ja-JP" sz="1600" dirty="0" smtClean="0"/>
                        <a:t>Event (KEK,</a:t>
                      </a:r>
                      <a:r>
                        <a:rPr kumimoji="1" lang="en-US" altLang="ja-JP" sz="1600" baseline="0" dirty="0" smtClean="0"/>
                        <a:t> CERN, </a:t>
                      </a:r>
                      <a:r>
                        <a:rPr kumimoji="1" lang="en-US" altLang="ja-JP" sz="1600" baseline="0" dirty="0" err="1" smtClean="0"/>
                        <a:t>Fnal</a:t>
                      </a:r>
                      <a:r>
                        <a:rPr kumimoji="1" lang="en-US" altLang="ja-JP" sz="1600" baseline="0" dirty="0" smtClean="0"/>
                        <a:t>) </a:t>
                      </a:r>
                      <a:r>
                        <a:rPr kumimoji="1" lang="en-US" altLang="ja-JP" sz="1600" baseline="0" dirty="0" smtClean="0"/>
                        <a:t> at 5:00 pm </a:t>
                      </a:r>
                    </a:p>
                  </a:txBody>
                  <a:tcPr/>
                </a:tc>
              </a:tr>
              <a:tr h="24947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22-27:</a:t>
                      </a:r>
                      <a:r>
                        <a:rPr kumimoji="1" lang="en-US" altLang="ja-JP" sz="1600" baseline="0" dirty="0" smtClean="0"/>
                        <a:t>      SRF2013 (Paris)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24947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11-15:      </a:t>
                      </a:r>
                      <a:r>
                        <a:rPr kumimoji="1" lang="en-US" altLang="ja-JP" sz="1600" dirty="0" smtClean="0"/>
                        <a:t>LCWS-2013 </a:t>
                      </a:r>
                      <a:r>
                        <a:rPr kumimoji="1" lang="en-US" altLang="ja-JP" sz="1600" baseline="0" dirty="0" smtClean="0"/>
                        <a:t> (Tokyo)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7022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39092"/>
            <a:ext cx="8229600" cy="62688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LCWS 2012 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55495" y="851857"/>
            <a:ext cx="8698773" cy="5869619"/>
          </a:xfrm>
          <a:ln>
            <a:solidFill>
              <a:srgbClr val="3366FF"/>
            </a:solidFill>
          </a:ln>
        </p:spPr>
        <p:txBody>
          <a:bodyPr>
            <a:no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LCWS12</a:t>
            </a:r>
            <a:r>
              <a:rPr lang="en-US" altLang="ja-JP" sz="1400" dirty="0" smtClean="0"/>
              <a:t>:  International </a:t>
            </a:r>
            <a:r>
              <a:rPr lang="en-US" altLang="ja-JP" sz="1400" dirty="0"/>
              <a:t>Workshop on Future Linear Colliders </a:t>
            </a:r>
            <a:r>
              <a:rPr lang="en-US" altLang="ja-JP" sz="1400" dirty="0" smtClean="0"/>
              <a:t>2012</a:t>
            </a:r>
            <a:endParaRPr lang="en-US" altLang="ja-JP" sz="1400" dirty="0"/>
          </a:p>
          <a:p>
            <a:r>
              <a:rPr kumimoji="1" lang="en-US" altLang="ja-JP" sz="1400" dirty="0" smtClean="0"/>
              <a:t>Dates: 	Oct. 22 ~ 26 </a:t>
            </a:r>
          </a:p>
          <a:p>
            <a:r>
              <a:rPr kumimoji="1" lang="en-US" altLang="ja-JP" sz="1400" dirty="0" smtClean="0"/>
              <a:t>Held at: 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	</a:t>
            </a:r>
            <a:r>
              <a:rPr kumimoji="1" lang="en-US" altLang="ja-JP" sz="1400" dirty="0" smtClean="0"/>
              <a:t>Arlington, Texas  </a:t>
            </a:r>
          </a:p>
          <a:p>
            <a:pPr lvl="2"/>
            <a:r>
              <a:rPr lang="en-US" altLang="ja-JP" sz="1400" u="sng" dirty="0" smtClean="0">
                <a:hlinkClick r:id="rId2"/>
              </a:rPr>
              <a:t>http</a:t>
            </a:r>
            <a:r>
              <a:rPr lang="en-US" altLang="ja-JP" sz="1400" u="sng" dirty="0">
                <a:hlinkClick r:id="rId2"/>
              </a:rPr>
              <a:t>://www.uta.edu/physics/lcws12/</a:t>
            </a:r>
          </a:p>
          <a:p>
            <a:pPr lvl="1"/>
            <a:r>
              <a:rPr lang="en-US" altLang="ja-JP" sz="1400" dirty="0" smtClean="0"/>
              <a:t>Accommodation </a:t>
            </a:r>
            <a:endParaRPr lang="ja-JP" altLang="en-US" sz="1400" dirty="0"/>
          </a:p>
          <a:p>
            <a:pPr lvl="2"/>
            <a:r>
              <a:rPr lang="en-US" altLang="ja-JP" sz="1200" u="sng" dirty="0">
                <a:hlinkClick r:id="rId3"/>
              </a:rPr>
              <a:t>http://</a:t>
            </a:r>
            <a:r>
              <a:rPr lang="en-US" altLang="ja-JP" sz="1200" u="sng" dirty="0" smtClean="0">
                <a:hlinkClick r:id="rId3"/>
              </a:rPr>
              <a:t>www.uta.edu/physics/lcws12/pages/accomodation.htm</a:t>
            </a:r>
            <a:r>
              <a:rPr lang="en-US" altLang="ja-JP" sz="1400" u="sng" dirty="0" smtClean="0">
                <a:hlinkClick r:id="rId3"/>
              </a:rPr>
              <a:t>l</a:t>
            </a:r>
            <a:endParaRPr lang="en-US" altLang="ja-JP" sz="1400" u="sng" dirty="0" smtClean="0"/>
          </a:p>
          <a:p>
            <a:endParaRPr lang="en-US" altLang="ja-JP" sz="1400" dirty="0" smtClean="0"/>
          </a:p>
          <a:p>
            <a:r>
              <a:rPr lang="en-US" altLang="ja-JP" sz="1400" dirty="0" smtClean="0"/>
              <a:t>Program</a:t>
            </a:r>
          </a:p>
          <a:p>
            <a:pPr lvl="1"/>
            <a:r>
              <a:rPr kumimoji="1" lang="en-US" altLang="ja-JP" sz="1400" dirty="0" smtClean="0"/>
              <a:t>22(Mon):  	Joint plenary, Accelerator plenary</a:t>
            </a:r>
          </a:p>
          <a:p>
            <a:pPr lvl="1"/>
            <a:r>
              <a:rPr lang="en-US" altLang="ja-JP" sz="1400" dirty="0" smtClean="0"/>
              <a:t>23(Tue):  	ILC-CLIC Common issues </a:t>
            </a:r>
          </a:p>
          <a:p>
            <a:pPr lvl="2"/>
            <a:r>
              <a:rPr lang="en-US" altLang="ja-JP" sz="1400" dirty="0" smtClean="0"/>
              <a:t>am</a:t>
            </a:r>
            <a:r>
              <a:rPr kumimoji="1" lang="ja-JP" altLang="en-US" sz="1400" dirty="0" smtClean="0"/>
              <a:t>： </a:t>
            </a:r>
            <a:r>
              <a:rPr kumimoji="1" lang="en-US" altLang="ja-JP" sz="1400" dirty="0" smtClean="0"/>
              <a:t>	</a:t>
            </a:r>
            <a:r>
              <a:rPr kumimoji="1" lang="en-US" altLang="ja-JP" sz="1400" dirty="0" err="1" smtClean="0"/>
              <a:t>Emittance</a:t>
            </a:r>
            <a:r>
              <a:rPr kumimoji="1" lang="en-US" altLang="ja-JP" sz="1400" dirty="0" smtClean="0"/>
              <a:t> preservation,  Power consumption</a:t>
            </a:r>
          </a:p>
          <a:p>
            <a:pPr lvl="2"/>
            <a:r>
              <a:rPr lang="en-US" altLang="ja-JP" sz="1400" dirty="0" smtClean="0"/>
              <a:t>Pm1</a:t>
            </a:r>
            <a:r>
              <a:rPr lang="ja-JP" altLang="en-US" sz="1400" dirty="0" smtClean="0"/>
              <a:t>： </a:t>
            </a:r>
            <a:r>
              <a:rPr lang="en-US" altLang="ja-JP" sz="1400" dirty="0" smtClean="0"/>
              <a:t>	System tests, and cost &amp; schedule</a:t>
            </a:r>
          </a:p>
          <a:p>
            <a:pPr lvl="2"/>
            <a:r>
              <a:rPr lang="en-US" altLang="ja-JP" sz="1400" dirty="0" smtClean="0"/>
              <a:t>Pm2</a:t>
            </a:r>
            <a:r>
              <a:rPr lang="ja-JP" altLang="en-US" sz="1400" dirty="0" smtClean="0"/>
              <a:t>：　</a:t>
            </a:r>
            <a:r>
              <a:rPr lang="en-US" altLang="ja-JP" sz="1400" dirty="0" smtClean="0"/>
              <a:t>	</a:t>
            </a:r>
            <a:r>
              <a:rPr lang="en-US" altLang="ja-JP" sz="1400" dirty="0" smtClean="0">
                <a:solidFill>
                  <a:srgbClr val="3366FF"/>
                </a:solidFill>
              </a:rPr>
              <a:t>Higgs Factory session </a:t>
            </a:r>
            <a:r>
              <a:rPr lang="en-US" altLang="ja-JP" sz="1400" dirty="0" smtClean="0"/>
              <a:t>(Joint session of accelerator and physics)</a:t>
            </a:r>
          </a:p>
          <a:p>
            <a:pPr lvl="1"/>
            <a:r>
              <a:rPr kumimoji="1" lang="en-US" altLang="ja-JP" sz="1400" dirty="0" smtClean="0">
                <a:solidFill>
                  <a:srgbClr val="3366FF"/>
                </a:solidFill>
              </a:rPr>
              <a:t>24(Wed</a:t>
            </a:r>
            <a:r>
              <a:rPr lang="en-US" altLang="ja-JP" sz="1400" dirty="0" smtClean="0">
                <a:solidFill>
                  <a:srgbClr val="3366FF"/>
                </a:solidFill>
              </a:rPr>
              <a:t>): </a:t>
            </a:r>
            <a:r>
              <a:rPr lang="en-US" altLang="ja-JP" sz="1400" dirty="0">
                <a:solidFill>
                  <a:srgbClr val="3366FF"/>
                </a:solidFill>
              </a:rPr>
              <a:t>	</a:t>
            </a:r>
            <a:r>
              <a:rPr lang="en-US" altLang="ja-JP" sz="1400" dirty="0" smtClean="0">
                <a:solidFill>
                  <a:srgbClr val="3366FF"/>
                </a:solidFill>
              </a:rPr>
              <a:t>Accelerator: CLIC &amp; ILC separate programs </a:t>
            </a:r>
          </a:p>
          <a:p>
            <a:pPr lvl="2"/>
            <a:r>
              <a:rPr lang="en-US" altLang="ja-JP" sz="1400" dirty="0" smtClean="0">
                <a:solidFill>
                  <a:srgbClr val="3366FF"/>
                </a:solidFill>
              </a:rPr>
              <a:t>Finalizing TDR</a:t>
            </a:r>
          </a:p>
          <a:p>
            <a:pPr lvl="1"/>
            <a:r>
              <a:rPr lang="en-US" altLang="ja-JP" sz="1400" dirty="0" smtClean="0">
                <a:solidFill>
                  <a:srgbClr val="3366FF"/>
                </a:solidFill>
              </a:rPr>
              <a:t>25(Thu): </a:t>
            </a:r>
            <a:r>
              <a:rPr lang="en-US" altLang="ja-JP" sz="1400" dirty="0">
                <a:solidFill>
                  <a:srgbClr val="3366FF"/>
                </a:solidFill>
              </a:rPr>
              <a:t>	</a:t>
            </a:r>
            <a:r>
              <a:rPr lang="en-US" altLang="ja-JP" sz="1400" dirty="0" smtClean="0">
                <a:solidFill>
                  <a:srgbClr val="3366FF"/>
                </a:solidFill>
              </a:rPr>
              <a:t>Working Groups: Parallel Sessions </a:t>
            </a:r>
          </a:p>
          <a:p>
            <a:pPr lvl="2"/>
            <a:r>
              <a:rPr lang="en-US" altLang="ja-JP" sz="1400" dirty="0" smtClean="0">
                <a:solidFill>
                  <a:srgbClr val="3366FF"/>
                </a:solidFill>
              </a:rPr>
              <a:t>SCRF/NCRF  &gt;&gt; Convener H. </a:t>
            </a:r>
            <a:r>
              <a:rPr lang="en-US" altLang="ja-JP" sz="1400" dirty="0" err="1" smtClean="0">
                <a:solidFill>
                  <a:srgbClr val="3366FF"/>
                </a:solidFill>
              </a:rPr>
              <a:t>Hayano</a:t>
            </a:r>
            <a:endParaRPr lang="en-US" altLang="ja-JP" sz="1400" dirty="0" smtClean="0">
              <a:solidFill>
                <a:srgbClr val="3366FF"/>
              </a:solidFill>
            </a:endParaRPr>
          </a:p>
          <a:p>
            <a:pPr lvl="1"/>
            <a:r>
              <a:rPr kumimoji="1" lang="en-US" altLang="ja-JP" sz="1400" dirty="0" smtClean="0"/>
              <a:t>26(Fri):	Accelerator plenary, Joint plenary (</a:t>
            </a:r>
            <a:r>
              <a:rPr lang="en-US" altLang="ja-JP" sz="1400" dirty="0" smtClean="0"/>
              <a:t>~ </a:t>
            </a:r>
            <a:r>
              <a:rPr kumimoji="1" lang="en-US" altLang="ja-JP" sz="1400" dirty="0" smtClean="0"/>
              <a:t>13:00</a:t>
            </a:r>
            <a:r>
              <a:rPr kumimoji="1" lang="ja-JP" altLang="en-US" sz="1400" dirty="0" smtClean="0"/>
              <a:t>）</a:t>
            </a:r>
            <a:endParaRPr lang="en-US" altLang="ja-JP" sz="1400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684198" y="6492508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846" y="1291898"/>
            <a:ext cx="3653639" cy="2127790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3310699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New LC </a:t>
            </a:r>
            <a:r>
              <a:rPr lang="en-US" sz="4800" b="1" dirty="0" smtClean="0"/>
              <a:t>O</a:t>
            </a:r>
            <a:r>
              <a:rPr lang="en-US" sz="4800" b="1" dirty="0" smtClean="0"/>
              <a:t>rganization </a:t>
            </a:r>
            <a:endParaRPr lang="en-US" sz="4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480" y="1143000"/>
            <a:ext cx="6362700" cy="3810000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130300" y="5461000"/>
            <a:ext cx="7556500" cy="895350"/>
          </a:xfrm>
        </p:spPr>
        <p:txBody>
          <a:bodyPr>
            <a:noAutofit/>
          </a:bodyPr>
          <a:lstStyle/>
          <a:p>
            <a:r>
              <a:rPr lang="en-US" sz="1400" dirty="0" smtClean="0"/>
              <a:t>Recent </a:t>
            </a:r>
            <a:r>
              <a:rPr lang="en-US" sz="1400" dirty="0"/>
              <a:t>discussions of the European Members of the </a:t>
            </a:r>
            <a:r>
              <a:rPr lang="en-US" sz="1400" dirty="0" smtClean="0"/>
              <a:t>LCB (5+5+5+1) </a:t>
            </a:r>
            <a:r>
              <a:rPr lang="en-US" sz="1400" dirty="0"/>
              <a:t>and </a:t>
            </a:r>
            <a:r>
              <a:rPr lang="en-US" sz="1400" smtClean="0"/>
              <a:t>soon also advisory </a:t>
            </a:r>
            <a:r>
              <a:rPr lang="en-US" sz="1400" dirty="0"/>
              <a:t>group </a:t>
            </a:r>
            <a:r>
              <a:rPr lang="en-US" sz="1400" dirty="0" smtClean="0"/>
              <a:t>– discussions lead by ECFA chair Manfred </a:t>
            </a:r>
            <a:r>
              <a:rPr lang="en-US" sz="1400" dirty="0" err="1" smtClean="0"/>
              <a:t>Krammer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Lyn Evans appointed </a:t>
            </a:r>
            <a:r>
              <a:rPr lang="en-US" sz="1400" dirty="0"/>
              <a:t>d</a:t>
            </a:r>
            <a:r>
              <a:rPr lang="en-US" sz="1400" dirty="0" smtClean="0"/>
              <a:t>irector for the LC efforts (starting in 2013) – ICFA announced in June</a:t>
            </a:r>
            <a:endParaRPr lang="en-US" sz="12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5821680" y="3059430"/>
            <a:ext cx="1676400" cy="5562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Deputy (Physics)</a:t>
            </a:r>
            <a:endParaRPr lang="en-GB" sz="1600" dirty="0"/>
          </a:p>
        </p:txBody>
      </p:sp>
      <p:cxnSp>
        <p:nvCxnSpPr>
          <p:cNvPr id="8" name="Straight Connector 7"/>
          <p:cNvCxnSpPr>
            <a:endCxn id="6" idx="1"/>
          </p:cNvCxnSpPr>
          <p:nvPr/>
        </p:nvCxnSpPr>
        <p:spPr>
          <a:xfrm>
            <a:off x="5433060" y="3337560"/>
            <a:ext cx="38862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2028570" y="4855989"/>
            <a:ext cx="129408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M. Harrison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381365" y="3152894"/>
            <a:ext cx="93126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L. Evans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614702" y="3152894"/>
            <a:ext cx="145864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Murayama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21860" y="4855989"/>
            <a:ext cx="114710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S. </a:t>
            </a:r>
            <a:r>
              <a:rPr kumimoji="1" lang="en-US" altLang="ja-JP" dirty="0" err="1" smtClean="0"/>
              <a:t>Stepnes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997006" y="1666"/>
            <a:ext cx="114699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 L. Evans</a:t>
            </a:r>
            <a:endParaRPr kumimoji="1" lang="ja-JP" altLang="en-US" dirty="0"/>
          </a:p>
        </p:txBody>
      </p:sp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490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2"/>
          <p:cNvSpPr>
            <a:spLocks noGrp="1"/>
          </p:cNvSpPr>
          <p:nvPr>
            <p:ph type="title"/>
          </p:nvPr>
        </p:nvSpPr>
        <p:spPr>
          <a:xfrm>
            <a:off x="1365250" y="0"/>
            <a:ext cx="7086600" cy="685800"/>
          </a:xfrm>
          <a:noFill/>
        </p:spPr>
        <p:txBody>
          <a:bodyPr/>
          <a:lstStyle/>
          <a:p>
            <a:pPr>
              <a:defRPr/>
            </a:pPr>
            <a:r>
              <a:rPr lang="en-US" altLang="ja-JP" sz="2800" b="1" dirty="0">
                <a:latin typeface="Arial" charset="0"/>
                <a:cs typeface="Arial Unicode MS" charset="0"/>
              </a:rPr>
              <a:t>Yearly Progress in Cavity Gradient Yield</a:t>
            </a:r>
            <a:endParaRPr lang="en-US" sz="2400" b="1" dirty="0">
              <a:latin typeface="Arial" charset="0"/>
            </a:endParaRPr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330C3-6D78-1742-854B-3B37AA7E931C}" type="slidenum">
              <a:rPr kumimoji="0" lang="en-US" altLang="ja-JP" sz="1400">
                <a:solidFill>
                  <a:srgbClr val="000000"/>
                </a:solidFill>
              </a:rPr>
              <a:pPr/>
              <a:t>5</a:t>
            </a:fld>
            <a:endParaRPr kumimoji="0" lang="en-US" altLang="ja-JP" sz="1400">
              <a:solidFill>
                <a:srgbClr val="000000"/>
              </a:solidFill>
            </a:endParaRPr>
          </a:p>
        </p:txBody>
      </p:sp>
      <p:sp>
        <p:nvSpPr>
          <p:cNvPr id="24579" name="日付プレースホルダー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sz="1200" smtClean="0">
                <a:solidFill>
                  <a:srgbClr val="000000"/>
                </a:solidFill>
              </a:rPr>
              <a:t>121121, A. Yamamoto</a:t>
            </a:r>
            <a:endParaRPr kumimoji="0" lang="en-US" altLang="ja-JP" sz="1200">
              <a:solidFill>
                <a:srgbClr val="000000"/>
              </a:solidFill>
            </a:endParaRPr>
          </a:p>
        </p:txBody>
      </p:sp>
      <p:sp>
        <p:nvSpPr>
          <p:cNvPr id="24580" name="フッター プレースホルダー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sz="1600" smtClean="0">
                <a:solidFill>
                  <a:srgbClr val="23346C"/>
                </a:solidFill>
              </a:rPr>
              <a:t>SCRF WebEx Meeting</a:t>
            </a:r>
            <a:endParaRPr kumimoji="0" lang="en-US" altLang="ja-JP" sz="1600">
              <a:solidFill>
                <a:srgbClr val="23346C"/>
              </a:solidFill>
            </a:endParaRPr>
          </a:p>
        </p:txBody>
      </p:sp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62" y="1066800"/>
            <a:ext cx="7086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6818033" y="2161773"/>
            <a:ext cx="2186867" cy="646331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94 % +/-6 % achieved</a:t>
            </a:r>
          </a:p>
          <a:p>
            <a:r>
              <a:rPr lang="en-US" altLang="ja-JP" dirty="0"/>
              <a:t>a</a:t>
            </a:r>
            <a:r>
              <a:rPr lang="en-US" altLang="ja-JP" dirty="0" smtClean="0"/>
              <a:t>t ≥ 35 MV/m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007525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cs typeface="+mj-cs"/>
              </a:rPr>
              <a:t>Future objectives</a:t>
            </a:r>
            <a:endParaRPr lang="en-GB" dirty="0">
              <a:cs typeface="+mj-cs"/>
            </a:endParaRPr>
          </a:p>
        </p:txBody>
      </p:sp>
      <p:sp>
        <p:nvSpPr>
          <p:cNvPr id="706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0" lang="en-US" altLang="ja-JP" dirty="0">
                <a:latin typeface="Arial" charset="0"/>
              </a:rPr>
              <a:t>Strongly support the Japanese initiative to construct </a:t>
            </a:r>
            <a:r>
              <a:rPr kumimoji="0" lang="en-US" altLang="ja-JP" dirty="0">
                <a:solidFill>
                  <a:srgbClr val="FF0000"/>
                </a:solidFill>
                <a:latin typeface="Arial" charset="0"/>
              </a:rPr>
              <a:t>a linear collider </a:t>
            </a:r>
            <a:r>
              <a:rPr kumimoji="0" lang="en-US" altLang="ja-JP" dirty="0">
                <a:latin typeface="Arial" charset="0"/>
              </a:rPr>
              <a:t>as </a:t>
            </a:r>
            <a:r>
              <a:rPr kumimoji="0" lang="en-US" altLang="ja-JP" dirty="0">
                <a:solidFill>
                  <a:srgbClr val="3366FF"/>
                </a:solidFill>
                <a:latin typeface="Arial" charset="0"/>
              </a:rPr>
              <a:t>a staged project </a:t>
            </a:r>
            <a:r>
              <a:rPr kumimoji="0" lang="en-US" altLang="ja-JP" dirty="0">
                <a:latin typeface="Arial" charset="0"/>
              </a:rPr>
              <a:t>in Japan.</a:t>
            </a:r>
          </a:p>
          <a:p>
            <a:r>
              <a:rPr kumimoji="0" lang="en-US" altLang="ja-JP" dirty="0">
                <a:latin typeface="Arial" charset="0"/>
              </a:rPr>
              <a:t>Prepare CLIC machine and detectors as an option for a </a:t>
            </a:r>
            <a:r>
              <a:rPr kumimoji="0" lang="en-US" altLang="ja-JP" dirty="0">
                <a:solidFill>
                  <a:srgbClr val="008000"/>
                </a:solidFill>
                <a:latin typeface="Arial" charset="0"/>
              </a:rPr>
              <a:t>future</a:t>
            </a:r>
            <a:r>
              <a:rPr kumimoji="0" lang="en-US" altLang="ja-JP" dirty="0">
                <a:latin typeface="Arial" charset="0"/>
              </a:rPr>
              <a:t> high-energy linear collider at CERN.</a:t>
            </a:r>
          </a:p>
          <a:p>
            <a:r>
              <a:rPr kumimoji="0" lang="en-US" altLang="ja-JP" dirty="0">
                <a:latin typeface="Arial" charset="0"/>
              </a:rPr>
              <a:t>Further </a:t>
            </a:r>
            <a:r>
              <a:rPr kumimoji="0" lang="en-US" altLang="ja-JP" dirty="0">
                <a:solidFill>
                  <a:srgbClr val="008000"/>
                </a:solidFill>
                <a:latin typeface="Arial" charset="0"/>
              </a:rPr>
              <a:t>improve</a:t>
            </a:r>
            <a:r>
              <a:rPr kumimoji="0" lang="en-US" altLang="ja-JP" dirty="0">
                <a:latin typeface="Arial" charset="0"/>
              </a:rPr>
              <a:t> collaboration between CLIC and ILC machine experts</a:t>
            </a:r>
          </a:p>
          <a:p>
            <a:r>
              <a:rPr kumimoji="0" lang="en-US" altLang="ja-JP" dirty="0">
                <a:latin typeface="Arial" charset="0"/>
              </a:rPr>
              <a:t>Move towards a </a:t>
            </a:r>
            <a:r>
              <a:rPr kumimoji="0" lang="ja-JP" altLang="en-US" dirty="0">
                <a:latin typeface="Arial" charset="0"/>
              </a:rPr>
              <a:t>“</a:t>
            </a:r>
            <a:r>
              <a:rPr kumimoji="0" lang="en-US" altLang="ja-JP" dirty="0">
                <a:latin typeface="Arial" charset="0"/>
              </a:rPr>
              <a:t>more normal</a:t>
            </a:r>
            <a:r>
              <a:rPr kumimoji="0" lang="ja-JP" altLang="en-US" dirty="0">
                <a:latin typeface="Arial" charset="0"/>
              </a:rPr>
              <a:t>”</a:t>
            </a:r>
            <a:r>
              <a:rPr kumimoji="0" lang="en-US" altLang="ja-JP" dirty="0">
                <a:latin typeface="Arial" charset="0"/>
              </a:rPr>
              <a:t> structure of collaboration in the detector community to prepare for the construction of </a:t>
            </a:r>
            <a:r>
              <a:rPr kumimoji="0" lang="en-US" altLang="ja-JP" dirty="0">
                <a:solidFill>
                  <a:srgbClr val="008000"/>
                </a:solidFill>
                <a:latin typeface="Arial" charset="0"/>
              </a:rPr>
              <a:t>two</a:t>
            </a:r>
            <a:r>
              <a:rPr kumimoji="0" lang="en-US" altLang="ja-JP" dirty="0">
                <a:latin typeface="Arial" charset="0"/>
              </a:rPr>
              <a:t> high-performance detectors.</a:t>
            </a:r>
            <a:endParaRPr kumimoji="0" lang="en-GB" altLang="ja-JP" dirty="0">
              <a:latin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121121,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SCRF WebEx Meeting</a:t>
            </a:r>
            <a:endParaRPr lang="en-US"/>
          </a:p>
        </p:txBody>
      </p:sp>
      <p:sp>
        <p:nvSpPr>
          <p:cNvPr id="7066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984F45A-CD30-4748-B30E-5575BCC91E40}" type="slidenum">
              <a:rPr kumimoji="0" lang="en-US" altLang="ja-JP" sz="1400">
                <a:solidFill>
                  <a:srgbClr val="000000"/>
                </a:solidFill>
              </a:rPr>
              <a:pPr/>
              <a:t>6</a:t>
            </a:fld>
            <a:endParaRPr kumimoji="0" lang="en-US" altLang="ja-JP" sz="1400">
              <a:solidFill>
                <a:srgbClr val="00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997006" y="1666"/>
            <a:ext cx="114699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 L. Evans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581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917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kumimoji="1" lang="en-US" altLang="ja-JP" dirty="0" smtClean="0"/>
              <a:t>IEEE -NSS Symposium: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271" r="-74"/>
          <a:stretch/>
        </p:blipFill>
        <p:spPr>
          <a:xfrm>
            <a:off x="176213" y="1555480"/>
            <a:ext cx="6949300" cy="5045373"/>
          </a:xfrm>
          <a:ln>
            <a:solidFill>
              <a:srgbClr val="3366FF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5148037" y="1250312"/>
            <a:ext cx="3763417" cy="738664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400" dirty="0" smtClean="0"/>
              <a:t>Institute </a:t>
            </a:r>
            <a:r>
              <a:rPr lang="en-US" altLang="ja-JP" sz="1400" dirty="0"/>
              <a:t>of Electrical and Electronics Engineers</a:t>
            </a:r>
          </a:p>
          <a:p>
            <a:r>
              <a:rPr lang="en-US" altLang="ja-JP" sz="1400" b="1" dirty="0"/>
              <a:t>2012 IEEE NSS/MIC/RTSD Anaheim, California</a:t>
            </a:r>
            <a:endParaRPr lang="en-US" altLang="ja-JP" sz="1400" dirty="0"/>
          </a:p>
          <a:p>
            <a:r>
              <a:rPr lang="en-US" altLang="ja-JP" sz="1400" dirty="0"/>
              <a:t>27 October - 3 November 2012</a:t>
            </a:r>
          </a:p>
        </p:txBody>
      </p:sp>
    </p:spTree>
    <p:extLst>
      <p:ext uri="{BB962C8B-B14F-4D97-AF65-F5344CB8AC3E}">
        <p14:creationId xmlns:p14="http://schemas.microsoft.com/office/powerpoint/2010/main" val="316833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6078" y="125741"/>
            <a:ext cx="8229600" cy="491411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LC </a:t>
            </a:r>
            <a:r>
              <a:rPr kumimoji="1" lang="en-US" altLang="ja-JP" dirty="0" smtClean="0"/>
              <a:t>Special Event: Agenda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9318" y="766026"/>
            <a:ext cx="8229600" cy="5955450"/>
          </a:xfrm>
          <a:ln>
            <a:solidFill>
              <a:srgbClr val="3366FF"/>
            </a:solidFill>
          </a:ln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sz="1200" b="1" dirty="0" smtClean="0">
                <a:solidFill>
                  <a:srgbClr val="3366FF"/>
                </a:solidFill>
              </a:rPr>
              <a:t>Session 1: Introduction</a:t>
            </a:r>
          </a:p>
          <a:p>
            <a:pPr lvl="1">
              <a:lnSpc>
                <a:spcPct val="80000"/>
              </a:lnSpc>
            </a:pPr>
            <a:r>
              <a:rPr kumimoji="1" lang="en-US" altLang="ja-JP" sz="1200" dirty="0" smtClean="0"/>
              <a:t>Welcome: 						R. </a:t>
            </a:r>
            <a:r>
              <a:rPr kumimoji="1" lang="en-US" altLang="ja-JP" sz="1200" dirty="0" err="1" smtClean="0"/>
              <a:t>Heier</a:t>
            </a:r>
            <a:r>
              <a:rPr kumimoji="1" lang="en-US" altLang="ja-JP" sz="1200" dirty="0" smtClean="0"/>
              <a:t> (CERN)</a:t>
            </a:r>
          </a:p>
          <a:p>
            <a:pPr lvl="1">
              <a:lnSpc>
                <a:spcPct val="80000"/>
              </a:lnSpc>
            </a:pPr>
            <a:r>
              <a:rPr kumimoji="1" lang="en-US" altLang="ja-JP" sz="1200" dirty="0" smtClean="0"/>
              <a:t>ILC:							B. </a:t>
            </a:r>
            <a:r>
              <a:rPr kumimoji="1" lang="en-US" altLang="ja-JP" sz="1200" dirty="0" err="1" smtClean="0"/>
              <a:t>Barish</a:t>
            </a:r>
            <a:r>
              <a:rPr kumimoji="1" lang="en-US" altLang="ja-JP" sz="1200" dirty="0" smtClean="0"/>
              <a:t> (Caltech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CLIC	:						S. </a:t>
            </a:r>
            <a:r>
              <a:rPr lang="en-US" altLang="ja-JP" sz="1200" dirty="0" err="1" smtClean="0"/>
              <a:t>Steinar</a:t>
            </a:r>
            <a:r>
              <a:rPr lang="en-US" altLang="ja-JP" sz="1200" dirty="0" smtClean="0"/>
              <a:t> (CERN)</a:t>
            </a:r>
          </a:p>
          <a:p>
            <a:pPr lvl="1">
              <a:lnSpc>
                <a:spcPct val="80000"/>
              </a:lnSpc>
            </a:pPr>
            <a:r>
              <a:rPr kumimoji="1" lang="en-US" altLang="ja-JP" sz="1200" dirty="0" smtClean="0"/>
              <a:t>Physic of LC:						</a:t>
            </a:r>
            <a:r>
              <a:rPr kumimoji="1" lang="en-US" altLang="ja-JP" sz="1200" dirty="0" smtClean="0">
                <a:solidFill>
                  <a:srgbClr val="008000"/>
                </a:solidFill>
              </a:rPr>
              <a:t>H. Murayama (IPMU-Tokyo, LBNL)</a:t>
            </a:r>
          </a:p>
          <a:p>
            <a:pPr>
              <a:lnSpc>
                <a:spcPct val="80000"/>
              </a:lnSpc>
            </a:pPr>
            <a:r>
              <a:rPr lang="en-US" altLang="ja-JP" sz="1200" b="1" dirty="0" smtClean="0">
                <a:solidFill>
                  <a:srgbClr val="3366FF"/>
                </a:solidFill>
              </a:rPr>
              <a:t>Session 2: ILC/CLIC accelerator and Detector Concept </a:t>
            </a:r>
          </a:p>
          <a:p>
            <a:pPr lvl="1">
              <a:lnSpc>
                <a:spcPct val="80000"/>
              </a:lnSpc>
            </a:pPr>
            <a:r>
              <a:rPr kumimoji="1" lang="en-US" altLang="ja-JP" sz="1200" dirty="0" smtClean="0"/>
              <a:t>SCRF acceleration and ILC:				N. Walker (DESY)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X-band, two-beam acceleration and CLIC 		D. Schulte (CERN)</a:t>
            </a:r>
            <a:endParaRPr kumimoji="1" lang="en-US" altLang="ja-JP" sz="1200" dirty="0" smtClean="0"/>
          </a:p>
          <a:p>
            <a:pPr lvl="1">
              <a:lnSpc>
                <a:spcPct val="80000"/>
              </a:lnSpc>
            </a:pPr>
            <a:r>
              <a:rPr lang="en-US" altLang="ja-JP" sz="1200" dirty="0" err="1" smtClean="0"/>
              <a:t>Vertec</a:t>
            </a:r>
            <a:r>
              <a:rPr lang="en-US" altLang="ja-JP" sz="1200" dirty="0" smtClean="0"/>
              <a:t> Detector LC:					M. Winter (IPHC, CNRS/IN2P3)</a:t>
            </a:r>
          </a:p>
          <a:p>
            <a:pPr lvl="1">
              <a:lnSpc>
                <a:spcPct val="80000"/>
              </a:lnSpc>
            </a:pPr>
            <a:r>
              <a:rPr kumimoji="1" lang="en-US" altLang="ja-JP" sz="1200" dirty="0" smtClean="0"/>
              <a:t>Silicon Tracking for LC					T. Nelson (SLAC)</a:t>
            </a:r>
          </a:p>
          <a:p>
            <a:pPr>
              <a:lnSpc>
                <a:spcPct val="80000"/>
              </a:lnSpc>
            </a:pPr>
            <a:r>
              <a:rPr lang="en-US" altLang="ja-JP" sz="1200" b="1" dirty="0" smtClean="0">
                <a:solidFill>
                  <a:srgbClr val="3366FF"/>
                </a:solidFill>
              </a:rPr>
              <a:t>Session 3: ILC/CLIC Detector Concept and Summary of Detector Spin-offs</a:t>
            </a:r>
          </a:p>
          <a:p>
            <a:pPr lvl="1">
              <a:lnSpc>
                <a:spcPct val="80000"/>
              </a:lnSpc>
            </a:pPr>
            <a:r>
              <a:rPr kumimoji="1" lang="en-US" altLang="ja-JP" sz="1200" dirty="0" smtClean="0"/>
              <a:t>Gaseous tracking for LC					</a:t>
            </a:r>
            <a:r>
              <a:rPr kumimoji="1" lang="en-US" altLang="ja-JP" sz="1200" dirty="0" smtClean="0">
                <a:solidFill>
                  <a:srgbClr val="008000"/>
                </a:solidFill>
              </a:rPr>
              <a:t>T. Matsuda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EM </a:t>
            </a:r>
            <a:r>
              <a:rPr lang="en-US" altLang="ja-JP" sz="1200" dirty="0" err="1" smtClean="0"/>
              <a:t>Calorimetry</a:t>
            </a:r>
            <a:r>
              <a:rPr lang="en-US" altLang="ja-JP" sz="1200" dirty="0" smtClean="0"/>
              <a:t> for LC					J-C </a:t>
            </a:r>
            <a:r>
              <a:rPr lang="en-US" altLang="ja-JP" sz="1200" dirty="0" err="1" smtClean="0"/>
              <a:t>Brient</a:t>
            </a:r>
            <a:r>
              <a:rPr lang="en-US" altLang="ja-JP" sz="1200" dirty="0" smtClean="0"/>
              <a:t> (</a:t>
            </a:r>
            <a:r>
              <a:rPr lang="en-US" altLang="ja-JP" sz="1200" dirty="0" err="1" smtClean="0"/>
              <a:t>Ecole</a:t>
            </a:r>
            <a:r>
              <a:rPr lang="en-US" altLang="ja-JP" sz="1200" dirty="0" smtClean="0"/>
              <a:t> </a:t>
            </a:r>
            <a:r>
              <a:rPr lang="en-US" altLang="ja-JP" sz="1200" dirty="0" err="1"/>
              <a:t>P</a:t>
            </a:r>
            <a:r>
              <a:rPr lang="en-US" altLang="ja-JP" sz="1200" dirty="0" err="1" smtClean="0"/>
              <a:t>olytechniques</a:t>
            </a:r>
            <a:r>
              <a:rPr lang="en-US" altLang="ja-JP" sz="1200" dirty="0" smtClean="0"/>
              <a:t>, CNRS/IN2P3) 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Hadron </a:t>
            </a:r>
            <a:r>
              <a:rPr lang="en-US" altLang="ja-JP" sz="1200" dirty="0" err="1" smtClean="0"/>
              <a:t>Alorimetery</a:t>
            </a:r>
            <a:r>
              <a:rPr lang="en-US" altLang="ja-JP" sz="1200" dirty="0" smtClean="0"/>
              <a:t> for LC				J. </a:t>
            </a:r>
            <a:r>
              <a:rPr lang="en-US" altLang="ja-JP" sz="1200" dirty="0" err="1" smtClean="0"/>
              <a:t>Repond</a:t>
            </a:r>
            <a:r>
              <a:rPr lang="en-US" altLang="ja-JP" sz="1200" dirty="0" smtClean="0"/>
              <a:t> (ANL)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Forward </a:t>
            </a:r>
            <a:r>
              <a:rPr lang="en-US" altLang="ja-JP" sz="1200" dirty="0" err="1" smtClean="0"/>
              <a:t>calorimetry</a:t>
            </a:r>
            <a:r>
              <a:rPr lang="en-US" altLang="ja-JP" sz="1200" dirty="0" smtClean="0"/>
              <a:t> and … 				S. </a:t>
            </a:r>
            <a:r>
              <a:rPr lang="en-US" altLang="ja-JP" sz="1200" dirty="0" err="1" smtClean="0"/>
              <a:t>Kulis</a:t>
            </a:r>
            <a:r>
              <a:rPr lang="en-US" altLang="ja-JP" sz="1200" dirty="0" smtClean="0"/>
              <a:t> (AGH Univ. ST Cracow) 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Spin-off Document “ILC Detector R&amp;D”			M. </a:t>
            </a:r>
            <a:r>
              <a:rPr lang="en-US" altLang="ja-JP" sz="1200" dirty="0" err="1" smtClean="0"/>
              <a:t>Demarteau</a:t>
            </a:r>
            <a:r>
              <a:rPr lang="en-US" altLang="ja-JP" sz="1200" dirty="0" smtClean="0"/>
              <a:t> (ANL) </a:t>
            </a:r>
          </a:p>
          <a:p>
            <a:pPr>
              <a:lnSpc>
                <a:spcPct val="80000"/>
              </a:lnSpc>
            </a:pPr>
            <a:r>
              <a:rPr lang="en-US" altLang="ja-JP" sz="1200" b="1" dirty="0" smtClean="0">
                <a:solidFill>
                  <a:srgbClr val="3366FF"/>
                </a:solidFill>
              </a:rPr>
              <a:t>Session 4: ILC/CLIC detector spin-off and ILC/CLIC Accelerator Instrumentation 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From ILC imaging calorimeter to a PET 			E. </a:t>
            </a:r>
            <a:r>
              <a:rPr lang="en-US" altLang="ja-JP" sz="1200" dirty="0" err="1" smtClean="0"/>
              <a:t>Grautti</a:t>
            </a:r>
            <a:r>
              <a:rPr lang="en-US" altLang="ja-JP" sz="1200" dirty="0" smtClean="0"/>
              <a:t> (U. Hamburg)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LC Spin-offs outside Medial Imaging 			C. de la </a:t>
            </a:r>
            <a:r>
              <a:rPr lang="en-US" altLang="ja-JP" sz="1200" dirty="0" err="1" smtClean="0"/>
              <a:t>Taille</a:t>
            </a:r>
            <a:r>
              <a:rPr lang="en-US" altLang="ja-JP" sz="1200" dirty="0" smtClean="0"/>
              <a:t> (IN2P3/CNRS) 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LC instrumentation 					T. </a:t>
            </a:r>
            <a:r>
              <a:rPr lang="en-US" altLang="ja-JP" sz="1200" dirty="0" err="1" smtClean="0"/>
              <a:t>Lefevre</a:t>
            </a:r>
            <a:r>
              <a:rPr lang="en-US" altLang="ja-JP" sz="1200" dirty="0" smtClean="0"/>
              <a:t> (CERN)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Linear Collider module control and </a:t>
            </a:r>
            <a:r>
              <a:rPr lang="en-US" altLang="ja-JP" sz="1200" dirty="0" err="1" smtClean="0"/>
              <a:t>stabil</a:t>
            </a:r>
            <a:r>
              <a:rPr lang="en-US" altLang="ja-JP" sz="1200" dirty="0" smtClean="0"/>
              <a:t>.		A </a:t>
            </a:r>
            <a:r>
              <a:rPr lang="en-US" altLang="ja-JP" sz="1200" dirty="0" err="1" smtClean="0"/>
              <a:t>Jeremie</a:t>
            </a:r>
            <a:r>
              <a:rPr lang="en-US" altLang="ja-JP" sz="1200" dirty="0" smtClean="0"/>
              <a:t> (LAPP, CNRS/IN2P3) </a:t>
            </a:r>
          </a:p>
          <a:p>
            <a:pPr>
              <a:lnSpc>
                <a:spcPct val="80000"/>
              </a:lnSpc>
            </a:pPr>
            <a:r>
              <a:rPr lang="en-US" altLang="ja-JP" sz="1200" b="1" dirty="0" smtClean="0">
                <a:solidFill>
                  <a:srgbClr val="3366FF"/>
                </a:solidFill>
              </a:rPr>
              <a:t>Session 5: ILC/CLIC Accelerator </a:t>
            </a:r>
            <a:r>
              <a:rPr lang="en-US" altLang="ja-JP" sz="1200" b="1" dirty="0" err="1" smtClean="0">
                <a:solidFill>
                  <a:srgbClr val="3366FF"/>
                </a:solidFill>
              </a:rPr>
              <a:t>Technologiew</a:t>
            </a:r>
            <a:r>
              <a:rPr lang="en-US" altLang="ja-JP" sz="1200" b="1" dirty="0" smtClean="0">
                <a:solidFill>
                  <a:srgbClr val="3366FF"/>
                </a:solidFill>
              </a:rPr>
              <a:t> for Industrial Applications I 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err="1" smtClean="0"/>
              <a:t>Opportunties</a:t>
            </a:r>
            <a:r>
              <a:rPr lang="en-US" altLang="ja-JP" sz="1200" dirty="0" smtClean="0"/>
              <a:t> for applications of LC technology 	M. Ross (SLAC) 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Overview of industrial, medical, energy, and … 		N. </a:t>
            </a:r>
            <a:r>
              <a:rPr lang="en-US" altLang="ja-JP" sz="1200" dirty="0" err="1" smtClean="0"/>
              <a:t>Holtkamp</a:t>
            </a:r>
            <a:r>
              <a:rPr lang="en-US" altLang="ja-JP" sz="1200" dirty="0" smtClean="0"/>
              <a:t> (SLAC)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Application of SCRF LC 					J. </a:t>
            </a:r>
            <a:r>
              <a:rPr lang="en-US" altLang="ja-JP" sz="1200" dirty="0" err="1" smtClean="0"/>
              <a:t>Rathke</a:t>
            </a:r>
            <a:r>
              <a:rPr lang="en-US" altLang="ja-JP" sz="1200" dirty="0" smtClean="0"/>
              <a:t> (AES) 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Application of NCRF LC 					W. </a:t>
            </a:r>
            <a:r>
              <a:rPr lang="en-US" altLang="ja-JP" sz="1200" dirty="0" err="1" smtClean="0"/>
              <a:t>Wuensch</a:t>
            </a:r>
            <a:r>
              <a:rPr lang="en-US" altLang="ja-JP" sz="1200" dirty="0" smtClean="0"/>
              <a:t> (CERN)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err="1" smtClean="0"/>
              <a:t>Aplication</a:t>
            </a:r>
            <a:r>
              <a:rPr lang="en-US" altLang="ja-JP" sz="1200" dirty="0" smtClean="0"/>
              <a:t> of LC supporting RF Technology 		S. </a:t>
            </a:r>
            <a:r>
              <a:rPr lang="en-US" altLang="ja-JP" sz="1200" dirty="0" err="1" smtClean="0"/>
              <a:t>Lenci</a:t>
            </a:r>
            <a:r>
              <a:rPr lang="en-US" altLang="ja-JP" sz="1200" dirty="0" smtClean="0"/>
              <a:t> (Communications &amp; Power Industries, LLC) </a:t>
            </a:r>
          </a:p>
          <a:p>
            <a:pPr>
              <a:lnSpc>
                <a:spcPct val="80000"/>
              </a:lnSpc>
            </a:pPr>
            <a:r>
              <a:rPr lang="en-US" altLang="ja-JP" sz="1200" b="1" dirty="0" smtClean="0">
                <a:solidFill>
                  <a:srgbClr val="3366FF"/>
                </a:solidFill>
              </a:rPr>
              <a:t>Session 6: ILC/CLIC Accelerator Technologies for Industrial Applications II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Application of LC supporting instrumentation 		M. Ross (SLAC)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The Status of AAA 					</a:t>
            </a:r>
            <a:r>
              <a:rPr lang="en-US" altLang="ja-JP" sz="1200" dirty="0" smtClean="0">
                <a:solidFill>
                  <a:srgbClr val="008000"/>
                </a:solidFill>
              </a:rPr>
              <a:t>M. Matsuoka (AAA, Japan)</a:t>
            </a:r>
          </a:p>
          <a:p>
            <a:pPr>
              <a:lnSpc>
                <a:spcPct val="80000"/>
              </a:lnSpc>
            </a:pPr>
            <a:r>
              <a:rPr lang="en-US" altLang="ja-JP" sz="1200" b="1" dirty="0" smtClean="0">
                <a:solidFill>
                  <a:srgbClr val="3366FF"/>
                </a:solidFill>
              </a:rPr>
              <a:t>Session 7: Forum Discussion about LC </a:t>
            </a:r>
            <a:r>
              <a:rPr lang="en-US" altLang="ja-JP" sz="1200" b="1" dirty="0" err="1" smtClean="0">
                <a:solidFill>
                  <a:srgbClr val="3366FF"/>
                </a:solidFill>
              </a:rPr>
              <a:t>perspetives</a:t>
            </a:r>
            <a:r>
              <a:rPr lang="en-US" altLang="ja-JP" sz="1200" b="1" dirty="0" smtClean="0">
                <a:solidFill>
                  <a:srgbClr val="3366FF"/>
                </a:solidFill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ja-JP" sz="1200" dirty="0" smtClean="0"/>
              <a:t>R. </a:t>
            </a:r>
            <a:r>
              <a:rPr lang="en-US" altLang="ja-JP" sz="1200" dirty="0" err="1" smtClean="0"/>
              <a:t>Heuer</a:t>
            </a:r>
            <a:r>
              <a:rPr lang="en-US" altLang="ja-JP" sz="1200" dirty="0" smtClean="0"/>
              <a:t> (CERN), J. </a:t>
            </a:r>
            <a:r>
              <a:rPr lang="en-US" altLang="ja-JP" sz="1200" dirty="0" err="1" smtClean="0"/>
              <a:t>Mnch</a:t>
            </a:r>
            <a:r>
              <a:rPr lang="en-US" altLang="ja-JP" sz="1200" dirty="0" smtClean="0"/>
              <a:t>(DESY)</a:t>
            </a:r>
            <a:r>
              <a:rPr lang="en-US" altLang="ja-JP" sz="1200" dirty="0" err="1" smtClean="0"/>
              <a:t>i</a:t>
            </a:r>
            <a:r>
              <a:rPr lang="en-US" altLang="ja-JP" sz="1200" dirty="0" smtClean="0"/>
              <a:t>, </a:t>
            </a:r>
            <a:r>
              <a:rPr lang="en-US" altLang="ja-JP" sz="1200" dirty="0" smtClean="0">
                <a:solidFill>
                  <a:srgbClr val="008000"/>
                </a:solidFill>
              </a:rPr>
              <a:t>and A. Suzuki </a:t>
            </a:r>
            <a:r>
              <a:rPr lang="en-US" altLang="ja-JP" sz="1200" dirty="0" smtClean="0"/>
              <a:t>(Suzuki), P. </a:t>
            </a:r>
            <a:r>
              <a:rPr lang="en-US" altLang="ja-JP" sz="1200" dirty="0" err="1" smtClean="0"/>
              <a:t>Oddone</a:t>
            </a:r>
            <a:r>
              <a:rPr lang="en-US" altLang="ja-JP" sz="1200" dirty="0" smtClean="0"/>
              <a:t> (FNAL), and .. </a:t>
            </a:r>
          </a:p>
          <a:p>
            <a:pPr lvl="1">
              <a:lnSpc>
                <a:spcPct val="80000"/>
              </a:lnSpc>
            </a:pPr>
            <a:endParaRPr lang="en-US" altLang="ja-JP" sz="1200" dirty="0" smtClean="0"/>
          </a:p>
          <a:p>
            <a:pPr lvl="1">
              <a:lnSpc>
                <a:spcPct val="80000"/>
              </a:lnSpc>
            </a:pPr>
            <a:endParaRPr kumimoji="1" lang="en-US" altLang="ja-JP" sz="1200" dirty="0" smtClean="0"/>
          </a:p>
          <a:p>
            <a:pPr lvl="1">
              <a:lnSpc>
                <a:spcPct val="80000"/>
              </a:lnSpc>
            </a:pPr>
            <a:endParaRPr kumimoji="1" lang="ja-JP" altLang="en-US" sz="1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7552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b="1" dirty="0" smtClean="0"/>
              <a:t>Reports from TA Group Leaders</a:t>
            </a:r>
            <a:endParaRPr kumimoji="1" lang="ja-JP" altLang="en-US" sz="40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/>
              <a:t>Cavity Gradient R&amp;D  : 			R. </a:t>
            </a:r>
            <a:r>
              <a:rPr kumimoji="1" lang="en-US" altLang="ja-JP" sz="2800" dirty="0" err="1" smtClean="0"/>
              <a:t>Geng</a:t>
            </a:r>
            <a:endParaRPr kumimoji="1" lang="en-US" altLang="ja-JP" sz="2800" dirty="0" smtClean="0"/>
          </a:p>
          <a:p>
            <a:r>
              <a:rPr lang="en-US" altLang="ja-JP" sz="2800" dirty="0" smtClean="0"/>
              <a:t>Cavity integration:				H. </a:t>
            </a:r>
            <a:r>
              <a:rPr lang="en-US" altLang="ja-JP" sz="2800" dirty="0" err="1" smtClean="0"/>
              <a:t>Hanano</a:t>
            </a:r>
            <a:endParaRPr lang="en-US" altLang="ja-JP" sz="2800" dirty="0" smtClean="0"/>
          </a:p>
          <a:p>
            <a:r>
              <a:rPr kumimoji="1" lang="en-US" altLang="ja-JP" sz="2800" dirty="0" err="1" smtClean="0"/>
              <a:t>Cryomodule</a:t>
            </a:r>
            <a:r>
              <a:rPr kumimoji="1" lang="en-US" altLang="ja-JP" sz="2800" dirty="0" smtClean="0"/>
              <a:t>: 						P. </a:t>
            </a:r>
            <a:r>
              <a:rPr kumimoji="1" lang="en-US" altLang="ja-JP" sz="2800" dirty="0" err="1" smtClean="0"/>
              <a:t>Pierini</a:t>
            </a:r>
            <a:endParaRPr kumimoji="1" lang="en-US" altLang="ja-JP" sz="2800" dirty="0" smtClean="0"/>
          </a:p>
          <a:p>
            <a:r>
              <a:rPr lang="en-US" altLang="ja-JP" sz="2800" dirty="0" smtClean="0"/>
              <a:t>Cryogenics: 						T. Peterson</a:t>
            </a:r>
          </a:p>
          <a:p>
            <a:r>
              <a:rPr kumimoji="1" lang="en-US" altLang="ja-JP" sz="2800" dirty="0" smtClean="0"/>
              <a:t>HLRF 								S. Fukuda/C. </a:t>
            </a:r>
            <a:r>
              <a:rPr kumimoji="1" lang="en-US" altLang="ja-JP" sz="2800" dirty="0" err="1" smtClean="0"/>
              <a:t>Nantista</a:t>
            </a:r>
            <a:endParaRPr kumimoji="1" lang="en-US" altLang="ja-JP" sz="2800" dirty="0" smtClean="0"/>
          </a:p>
          <a:p>
            <a:r>
              <a:rPr lang="en-US" altLang="ja-JP" sz="2800" dirty="0" smtClean="0"/>
              <a:t>ML Integration					C. </a:t>
            </a:r>
            <a:r>
              <a:rPr lang="en-US" altLang="ja-JP" sz="2800" dirty="0" err="1" smtClean="0"/>
              <a:t>Adolphsen</a:t>
            </a:r>
            <a:endParaRPr kumimoji="1"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121121, A. Yamamoto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WebEx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1221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 Presentatio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18434</TotalTime>
  <Words>796</Words>
  <Application>Microsoft Macintosh PowerPoint</Application>
  <PresentationFormat>画面に合わせる (4:3)</PresentationFormat>
  <Paragraphs>281</Paragraphs>
  <Slides>16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16</vt:i4>
      </vt:variant>
    </vt:vector>
  </HeadingPairs>
  <TitlesOfParts>
    <vt:vector size="19" baseType="lpstr">
      <vt:lpstr>ホワイト</vt:lpstr>
      <vt:lpstr>Blank Presentation</vt:lpstr>
      <vt:lpstr>Default Theme</vt:lpstr>
      <vt:lpstr>ML-SCRF: Monthly WebEx Meeting Nov., 21, 2012</vt:lpstr>
      <vt:lpstr>KEK-LC： FY2012~13 Plan</vt:lpstr>
      <vt:lpstr>LCWS 2012  </vt:lpstr>
      <vt:lpstr>New LC Organization </vt:lpstr>
      <vt:lpstr>Yearly Progress in Cavity Gradient Yield</vt:lpstr>
      <vt:lpstr>Future objectives</vt:lpstr>
      <vt:lpstr>IEEE -NSS Symposium:</vt:lpstr>
      <vt:lpstr>LC Special Event: Agenda</vt:lpstr>
      <vt:lpstr>Reports from TA Group Leaders</vt:lpstr>
      <vt:lpstr>ML-SCRF: Monthly WebEx Meeting Nov., 21, 2012</vt:lpstr>
      <vt:lpstr>TDR Technical Volumes</vt:lpstr>
      <vt:lpstr>GDE Internal Cost Review Agenda: Nov. 13, am</vt:lpstr>
      <vt:lpstr>Agenda: Nov. 13 pm</vt:lpstr>
      <vt:lpstr>GDE-PAC  held at KEK, Dec., 13-14, 2012</vt:lpstr>
      <vt:lpstr>GDE-PAC  held at KEK, Dec., 13-14, 2012</vt:lpstr>
      <vt:lpstr>Preparation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for SCRF BTR January 19 -20, 2012 </dc:title>
  <dc:creator>Yamamoto Akira</dc:creator>
  <cp:lastModifiedBy>Yamamoto Akira</cp:lastModifiedBy>
  <cp:revision>317</cp:revision>
  <cp:lastPrinted>2011-12-01T14:01:52Z</cp:lastPrinted>
  <dcterms:created xsi:type="dcterms:W3CDTF">2012-01-05T08:51:56Z</dcterms:created>
  <dcterms:modified xsi:type="dcterms:W3CDTF">2012-11-21T16:48:06Z</dcterms:modified>
</cp:coreProperties>
</file>