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8"/>
  </p:notesMasterIdLst>
  <p:sldIdLst>
    <p:sldId id="256" r:id="rId2"/>
    <p:sldId id="329" r:id="rId3"/>
    <p:sldId id="317" r:id="rId4"/>
    <p:sldId id="315" r:id="rId5"/>
    <p:sldId id="325" r:id="rId6"/>
    <p:sldId id="324" r:id="rId7"/>
    <p:sldId id="323" r:id="rId8"/>
    <p:sldId id="326" r:id="rId9"/>
    <p:sldId id="318" r:id="rId10"/>
    <p:sldId id="327" r:id="rId11"/>
    <p:sldId id="319" r:id="rId12"/>
    <p:sldId id="331" r:id="rId13"/>
    <p:sldId id="328" r:id="rId14"/>
    <p:sldId id="330" r:id="rId15"/>
    <p:sldId id="305" r:id="rId16"/>
    <p:sldId id="306" r:id="rId17"/>
    <p:sldId id="307" r:id="rId18"/>
    <p:sldId id="308" r:id="rId19"/>
    <p:sldId id="309" r:id="rId20"/>
    <p:sldId id="310" r:id="rId21"/>
    <p:sldId id="311" r:id="rId22"/>
    <p:sldId id="312" r:id="rId23"/>
    <p:sldId id="313" r:id="rId24"/>
    <p:sldId id="314" r:id="rId25"/>
    <p:sldId id="332" r:id="rId26"/>
    <p:sldId id="333" r:id="rId27"/>
  </p:sldIdLst>
  <p:sldSz cx="9144000" cy="6858000" type="screen4x3"/>
  <p:notesSz cx="6858000" cy="9144000"/>
  <p:embeddedFontLst>
    <p:embeddedFont>
      <p:font typeface="Arial Narrow" pitchFamily="34" charset="0"/>
      <p:regular r:id="rId29"/>
      <p:bold r:id="rId30"/>
      <p:italic r:id="rId31"/>
      <p:boldItalic r:id="rId32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FFFFFF"/>
    <a:srgbClr val="FF00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049" autoAdjust="0"/>
    <p:restoredTop sz="94660"/>
  </p:normalViewPr>
  <p:slideViewPr>
    <p:cSldViewPr>
      <p:cViewPr varScale="1">
        <p:scale>
          <a:sx n="92" d="100"/>
          <a:sy n="92" d="100"/>
        </p:scale>
        <p:origin x="-147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2.fntdata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E16AB1A-9F1C-49A7-BF5D-C42C84EAB5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651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D. R. Bett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D4FC8B-120B-418F-A26A-A0844A938A1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0590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D. R. Bett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3A6006-CB38-4559-A8F7-D045DAEDB1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6538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D. R. Bett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7060A9-341D-4991-BAC6-AD137A998E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7017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D. R. Bett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D8993-E1B9-49F9-9A3C-1971EA5979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577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D. R. Bett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0A7DF1-85B8-49AA-80A5-F17AEA7965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019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D. R. Bett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DE568B-70A5-4D80-B0CD-553FE60D1A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510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D. R. Bett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933FD7-1DF5-46B9-ADF9-05F53689232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018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D. R. Bett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D03212-0C69-4E0B-A2DE-BCA3CF1372C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339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D. R. Bett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97EAF9-AB53-43F5-A214-4724746FF17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4198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D. R. Bett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02902A-7536-45A8-9D62-C4BD7C44DF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3733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D. R. Bett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77A11D-46F8-4E0C-871B-5793486939F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0289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6453188"/>
            <a:ext cx="1295400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00"/>
            </a:lvl1pPr>
          </a:lstStyle>
          <a:p>
            <a:pPr>
              <a:defRPr/>
            </a:pPr>
            <a:r>
              <a:rPr lang="en-US"/>
              <a:t>D. R. Bett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03350" y="6453188"/>
            <a:ext cx="6192838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/>
            </a:lvl1pPr>
          </a:lstStyle>
          <a:p>
            <a:pPr>
              <a:defRPr/>
            </a:pPr>
            <a:r>
              <a:rPr lang="en-US"/>
              <a:t>FONT Meeting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9788" y="6453188"/>
            <a:ext cx="503237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/>
            </a:lvl1pPr>
          </a:lstStyle>
          <a:p>
            <a:pPr>
              <a:defRPr/>
            </a:pPr>
            <a:fld id="{DA191FB2-A100-4088-984A-34F4F6BE535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3"/>
          <p:cNvSpPr>
            <a:spLocks noGrp="1"/>
          </p:cNvSpPr>
          <p:nvPr>
            <p:ph type="dt" sz="quarter" idx="10"/>
          </p:nvPr>
        </p:nvSpPr>
        <p:spPr>
          <a:xfrm>
            <a:off x="107950" y="6453188"/>
            <a:ext cx="1584325" cy="288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N. Blaskovic</a:t>
            </a:r>
          </a:p>
        </p:txBody>
      </p:sp>
      <p:sp>
        <p:nvSpPr>
          <p:cNvPr id="2051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FONT Meeting</a:t>
            </a:r>
          </a:p>
        </p:txBody>
      </p:sp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F923046-FA5A-4FF6-A63A-BDDC3BDC6041}" type="slidenum">
              <a:rPr lang="en-US" smtClean="0"/>
              <a:pPr eaLnBrk="1" hangingPunct="1"/>
              <a:t>1</a:t>
            </a:fld>
            <a:endParaRPr lang="en-US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Kicker amplifier tests</a:t>
            </a:r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N. Blaskovic</a:t>
            </a:r>
            <a:endParaRPr lang="en-US" dirty="0" smtClean="0"/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6192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FONT Meeting</a:t>
            </a: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E769A97-2674-48D5-B268-4EC6A4284919}" type="slidenum">
              <a:rPr lang="en-US" smtClean="0"/>
              <a:pPr eaLnBrk="1" hangingPunct="1"/>
              <a:t>10</a:t>
            </a:fld>
            <a:endParaRPr lang="en-US" smtClean="0"/>
          </a:p>
        </p:txBody>
      </p:sp>
      <p:sp>
        <p:nvSpPr>
          <p:cNvPr id="1126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11269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9750" y="260350"/>
            <a:ext cx="8064500" cy="604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539750" y="260350"/>
            <a:ext cx="2664098" cy="6066971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3203848" y="3284537"/>
            <a:ext cx="4896544" cy="1008559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3203848" y="4797152"/>
            <a:ext cx="4896544" cy="1511573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3203848" y="260350"/>
            <a:ext cx="4896544" cy="2520577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8100392" y="260351"/>
            <a:ext cx="503858" cy="6076122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5652120" y="2411595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~55 MHz oscillations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5652120" y="3923764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~55 MHz oscillations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808534" y="876717"/>
            <a:ext cx="4104456" cy="3539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2300" spc="-30" dirty="0" smtClean="0">
                <a:latin typeface="Arial Narrow" pitchFamily="34" charset="0"/>
              </a:rPr>
              <a:t>(dodgy cable carrying input to ZPUL)</a:t>
            </a:r>
            <a:endParaRPr lang="en-GB" sz="2300" spc="-30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7904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FONT Meeting</a:t>
            </a: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E769A97-2674-48D5-B268-4EC6A4284919}" type="slidenum">
              <a:rPr lang="en-US" smtClean="0"/>
              <a:pPr eaLnBrk="1" hangingPunct="1"/>
              <a:t>11</a:t>
            </a:fld>
            <a:endParaRPr lang="en-US" smtClean="0"/>
          </a:p>
        </p:txBody>
      </p:sp>
      <p:sp>
        <p:nvSpPr>
          <p:cNvPr id="1126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11269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9750" y="260350"/>
            <a:ext cx="8064500" cy="604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539750" y="260350"/>
            <a:ext cx="2664098" cy="6066971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3203848" y="3284537"/>
            <a:ext cx="4896544" cy="1008559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3203848" y="4797152"/>
            <a:ext cx="4896544" cy="1511573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3203848" y="260350"/>
            <a:ext cx="4896544" cy="2520577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8100392" y="260351"/>
            <a:ext cx="503858" cy="6076122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808534" y="876717"/>
            <a:ext cx="4104456" cy="3539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2300" dirty="0" smtClean="0">
                <a:latin typeface="Arial Narrow" pitchFamily="34" charset="0"/>
              </a:rPr>
              <a:t>(good cable carrying input to ZPUL)</a:t>
            </a:r>
            <a:endParaRPr lang="en-GB" sz="2300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2986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little history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Regarding the amplification of K2 and IPK signals, the initial set-up in October was: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  <a:p>
            <a:r>
              <a:rPr lang="en-GB" dirty="0" smtClean="0"/>
              <a:t>After r</a:t>
            </a:r>
            <a:r>
              <a:rPr lang="en-GB" dirty="0" smtClean="0"/>
              <a:t>emoving ZPUL3, reported broken:</a:t>
            </a:r>
          </a:p>
          <a:p>
            <a:pPr lvl="1"/>
            <a:endParaRPr lang="en-GB" dirty="0" smtClean="0"/>
          </a:p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FONT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7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sp>
        <p:nvSpPr>
          <p:cNvPr id="8" name="Rectangle 352"/>
          <p:cNvSpPr>
            <a:spLocks noChangeArrowheads="1"/>
          </p:cNvSpPr>
          <p:nvPr/>
        </p:nvSpPr>
        <p:spPr bwMode="auto">
          <a:xfrm>
            <a:off x="1147100" y="2788597"/>
            <a:ext cx="1604736" cy="128080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defTabSz="1279525"/>
            <a:r>
              <a:rPr lang="en-GB" sz="3200" b="1" dirty="0" smtClean="0">
                <a:latin typeface="Arial Narrow" pitchFamily="34" charset="0"/>
              </a:rPr>
              <a:t>FONT5</a:t>
            </a:r>
          </a:p>
          <a:p>
            <a:pPr algn="ctr" defTabSz="1279525"/>
            <a:r>
              <a:rPr lang="en-GB" sz="3200" b="1" dirty="0" smtClean="0">
                <a:latin typeface="Arial Narrow" pitchFamily="34" charset="0"/>
              </a:rPr>
              <a:t>DAC </a:t>
            </a:r>
            <a:r>
              <a:rPr lang="en-GB" sz="3200" b="1" dirty="0" smtClean="0">
                <a:latin typeface="Arial Narrow" pitchFamily="34" charset="0"/>
              </a:rPr>
              <a:t>out</a:t>
            </a:r>
            <a:endParaRPr lang="en-GB" sz="3200" b="1" dirty="0">
              <a:latin typeface="Arial Narrow" pitchFamily="34" charset="0"/>
            </a:endParaRPr>
          </a:p>
        </p:txBody>
      </p:sp>
      <p:sp>
        <p:nvSpPr>
          <p:cNvPr id="9" name="Rectangle 352"/>
          <p:cNvSpPr>
            <a:spLocks noChangeArrowheads="1"/>
          </p:cNvSpPr>
          <p:nvPr/>
        </p:nvSpPr>
        <p:spPr bwMode="auto">
          <a:xfrm rot="16200000">
            <a:off x="2699852" y="3171805"/>
            <a:ext cx="1288476" cy="522057"/>
          </a:xfrm>
          <a:prstGeom prst="rect">
            <a:avLst/>
          </a:prstGeom>
          <a:solidFill>
            <a:srgbClr val="FFFF99"/>
          </a:solidFill>
          <a:ln w="2857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defTabSz="1279525"/>
            <a:r>
              <a:rPr lang="en-GB" sz="3200" b="1" dirty="0" smtClean="0">
                <a:latin typeface="Arial Narrow" pitchFamily="34" charset="0"/>
              </a:rPr>
              <a:t>Splitter</a:t>
            </a:r>
            <a:endParaRPr lang="en-GB" sz="3200" b="1" dirty="0">
              <a:latin typeface="Arial Narrow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 flipH="1">
            <a:off x="2767354" y="3385325"/>
            <a:ext cx="305567" cy="0"/>
          </a:xfrm>
          <a:prstGeom prst="line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352"/>
          <p:cNvSpPr>
            <a:spLocks noChangeArrowheads="1"/>
          </p:cNvSpPr>
          <p:nvPr/>
        </p:nvSpPr>
        <p:spPr bwMode="auto">
          <a:xfrm>
            <a:off x="3903406" y="2780927"/>
            <a:ext cx="1244658" cy="576064"/>
          </a:xfrm>
          <a:prstGeom prst="rect">
            <a:avLst/>
          </a:prstGeom>
          <a:solidFill>
            <a:srgbClr val="FFFF99"/>
          </a:solidFill>
          <a:ln w="2857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defTabSz="1279525"/>
            <a:r>
              <a:rPr lang="en-GB" sz="3200" b="1" dirty="0" smtClean="0">
                <a:latin typeface="Arial Narrow" pitchFamily="34" charset="0"/>
              </a:rPr>
              <a:t>ZPUL2</a:t>
            </a:r>
            <a:endParaRPr lang="en-GB" sz="3200" b="1" dirty="0">
              <a:latin typeface="Arial Narrow" pitchFamily="34" charset="0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 flipH="1">
            <a:off x="3615971" y="3068959"/>
            <a:ext cx="305567" cy="0"/>
          </a:xfrm>
          <a:prstGeom prst="line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352"/>
          <p:cNvSpPr>
            <a:spLocks noChangeArrowheads="1"/>
          </p:cNvSpPr>
          <p:nvPr/>
        </p:nvSpPr>
        <p:spPr bwMode="auto">
          <a:xfrm>
            <a:off x="5436096" y="2784762"/>
            <a:ext cx="1244658" cy="572229"/>
          </a:xfrm>
          <a:prstGeom prst="rect">
            <a:avLst/>
          </a:prstGeom>
          <a:solidFill>
            <a:srgbClr val="FFFF99"/>
          </a:solidFill>
          <a:ln w="2857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defTabSz="1279525"/>
            <a:r>
              <a:rPr lang="en-GB" sz="3200" b="1" dirty="0" smtClean="0">
                <a:latin typeface="Arial Narrow" pitchFamily="34" charset="0"/>
              </a:rPr>
              <a:t>TMD3</a:t>
            </a:r>
            <a:endParaRPr lang="en-GB" sz="3200" b="1" dirty="0">
              <a:latin typeface="Arial Narrow" pitchFamily="34" charset="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 flipH="1">
            <a:off x="5148661" y="3140967"/>
            <a:ext cx="305567" cy="0"/>
          </a:xfrm>
          <a:prstGeom prst="line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352"/>
          <p:cNvSpPr>
            <a:spLocks noChangeArrowheads="1"/>
          </p:cNvSpPr>
          <p:nvPr/>
        </p:nvSpPr>
        <p:spPr bwMode="auto">
          <a:xfrm>
            <a:off x="6999750" y="2788597"/>
            <a:ext cx="1244658" cy="568394"/>
          </a:xfrm>
          <a:prstGeom prst="rect">
            <a:avLst/>
          </a:prstGeom>
          <a:solidFill>
            <a:srgbClr val="FFFF99"/>
          </a:solidFill>
          <a:ln w="2857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defTabSz="1279525"/>
            <a:r>
              <a:rPr lang="en-GB" sz="3200" b="1" dirty="0" smtClean="0">
                <a:latin typeface="Arial Narrow" pitchFamily="34" charset="0"/>
              </a:rPr>
              <a:t>K2</a:t>
            </a:r>
            <a:endParaRPr lang="en-GB" sz="3200" b="1" dirty="0">
              <a:latin typeface="Arial Narrow" pitchFamily="34" charset="0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6712315" y="3144802"/>
            <a:ext cx="305567" cy="0"/>
          </a:xfrm>
          <a:prstGeom prst="line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352"/>
          <p:cNvSpPr>
            <a:spLocks noChangeArrowheads="1"/>
          </p:cNvSpPr>
          <p:nvPr/>
        </p:nvSpPr>
        <p:spPr bwMode="auto">
          <a:xfrm>
            <a:off x="3892964" y="3501008"/>
            <a:ext cx="1244658" cy="568394"/>
          </a:xfrm>
          <a:prstGeom prst="rect">
            <a:avLst/>
          </a:prstGeom>
          <a:solidFill>
            <a:srgbClr val="FFFF99"/>
          </a:solidFill>
          <a:ln w="2857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defTabSz="1279525"/>
            <a:r>
              <a:rPr lang="en-GB" sz="3200" b="1" dirty="0" smtClean="0">
                <a:latin typeface="Arial Narrow" pitchFamily="34" charset="0"/>
              </a:rPr>
              <a:t>ZPUL3</a:t>
            </a:r>
            <a:endParaRPr lang="en-GB" sz="3200" b="1" dirty="0">
              <a:latin typeface="Arial Narrow" pitchFamily="34" charset="0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 flipH="1">
            <a:off x="3605529" y="3789040"/>
            <a:ext cx="305567" cy="0"/>
          </a:xfrm>
          <a:prstGeom prst="line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352"/>
          <p:cNvSpPr>
            <a:spLocks noChangeArrowheads="1"/>
          </p:cNvSpPr>
          <p:nvPr/>
        </p:nvSpPr>
        <p:spPr bwMode="auto">
          <a:xfrm>
            <a:off x="5425654" y="3501007"/>
            <a:ext cx="1244658" cy="572229"/>
          </a:xfrm>
          <a:prstGeom prst="rect">
            <a:avLst/>
          </a:prstGeom>
          <a:solidFill>
            <a:srgbClr val="FFFF99"/>
          </a:solidFill>
          <a:ln w="2857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defTabSz="1279525"/>
            <a:r>
              <a:rPr lang="en-GB" sz="3200" b="1" dirty="0" smtClean="0">
                <a:latin typeface="Arial Narrow" pitchFamily="34" charset="0"/>
              </a:rPr>
              <a:t>TMD1</a:t>
            </a:r>
            <a:endParaRPr lang="en-GB" sz="3200" b="1" dirty="0">
              <a:latin typeface="Arial Narrow" pitchFamily="34" charset="0"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 flipH="1">
            <a:off x="5138219" y="3785205"/>
            <a:ext cx="305567" cy="0"/>
          </a:xfrm>
          <a:prstGeom prst="line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352"/>
          <p:cNvSpPr>
            <a:spLocks noChangeArrowheads="1"/>
          </p:cNvSpPr>
          <p:nvPr/>
        </p:nvSpPr>
        <p:spPr bwMode="auto">
          <a:xfrm>
            <a:off x="6989308" y="3501008"/>
            <a:ext cx="1244658" cy="576064"/>
          </a:xfrm>
          <a:prstGeom prst="rect">
            <a:avLst/>
          </a:prstGeom>
          <a:solidFill>
            <a:srgbClr val="FFFF99"/>
          </a:solidFill>
          <a:ln w="2857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defTabSz="1279525"/>
            <a:r>
              <a:rPr lang="en-GB" sz="3200" b="1" dirty="0" smtClean="0">
                <a:latin typeface="Arial Narrow" pitchFamily="34" charset="0"/>
              </a:rPr>
              <a:t>IPK</a:t>
            </a:r>
            <a:endParaRPr lang="en-GB" sz="3200" b="1" dirty="0">
              <a:latin typeface="Arial Narrow" pitchFamily="34" charset="0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 flipH="1">
            <a:off x="6701873" y="3789040"/>
            <a:ext cx="305567" cy="0"/>
          </a:xfrm>
          <a:prstGeom prst="line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352"/>
          <p:cNvSpPr>
            <a:spLocks noChangeArrowheads="1"/>
          </p:cNvSpPr>
          <p:nvPr/>
        </p:nvSpPr>
        <p:spPr bwMode="auto">
          <a:xfrm>
            <a:off x="1115616" y="4876829"/>
            <a:ext cx="1604736" cy="128080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defTabSz="1279525"/>
            <a:r>
              <a:rPr lang="en-GB" sz="3200" b="1" dirty="0" smtClean="0">
                <a:latin typeface="Arial Narrow" pitchFamily="34" charset="0"/>
              </a:rPr>
              <a:t>FONT5</a:t>
            </a:r>
          </a:p>
          <a:p>
            <a:pPr algn="ctr" defTabSz="1279525"/>
            <a:r>
              <a:rPr lang="en-GB" sz="3200" b="1" dirty="0" smtClean="0">
                <a:latin typeface="Arial Narrow" pitchFamily="34" charset="0"/>
              </a:rPr>
              <a:t>DAC </a:t>
            </a:r>
            <a:r>
              <a:rPr lang="en-GB" sz="3200" b="1" dirty="0" smtClean="0">
                <a:latin typeface="Arial Narrow" pitchFamily="34" charset="0"/>
              </a:rPr>
              <a:t>out</a:t>
            </a:r>
            <a:endParaRPr lang="en-GB" sz="3200" b="1" dirty="0">
              <a:latin typeface="Arial Narrow" pitchFamily="34" charset="0"/>
            </a:endParaRPr>
          </a:p>
        </p:txBody>
      </p:sp>
      <p:sp>
        <p:nvSpPr>
          <p:cNvPr id="24" name="Rectangle 352"/>
          <p:cNvSpPr>
            <a:spLocks noChangeArrowheads="1"/>
          </p:cNvSpPr>
          <p:nvPr/>
        </p:nvSpPr>
        <p:spPr bwMode="auto">
          <a:xfrm rot="16200000">
            <a:off x="4242797" y="5260037"/>
            <a:ext cx="1288476" cy="522057"/>
          </a:xfrm>
          <a:prstGeom prst="rect">
            <a:avLst/>
          </a:prstGeom>
          <a:solidFill>
            <a:srgbClr val="FFFF99"/>
          </a:solidFill>
          <a:ln w="2857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defTabSz="1279525"/>
            <a:r>
              <a:rPr lang="en-GB" sz="3200" b="1" dirty="0" smtClean="0">
                <a:latin typeface="Arial Narrow" pitchFamily="34" charset="0"/>
              </a:rPr>
              <a:t>Splitter</a:t>
            </a:r>
            <a:endParaRPr lang="en-GB" sz="3200" b="1" dirty="0">
              <a:latin typeface="Arial Narrow" pitchFamily="34" charset="0"/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 flipH="1">
            <a:off x="4310299" y="5473557"/>
            <a:ext cx="305567" cy="0"/>
          </a:xfrm>
          <a:prstGeom prst="line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352"/>
          <p:cNvSpPr>
            <a:spLocks noChangeArrowheads="1"/>
          </p:cNvSpPr>
          <p:nvPr/>
        </p:nvSpPr>
        <p:spPr bwMode="auto">
          <a:xfrm>
            <a:off x="5435576" y="4872995"/>
            <a:ext cx="1244658" cy="572229"/>
          </a:xfrm>
          <a:prstGeom prst="rect">
            <a:avLst/>
          </a:prstGeom>
          <a:solidFill>
            <a:srgbClr val="FFFF99"/>
          </a:solidFill>
          <a:ln w="2857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defTabSz="1279525"/>
            <a:r>
              <a:rPr lang="en-GB" sz="3200" b="1" dirty="0" smtClean="0">
                <a:latin typeface="Arial Narrow" pitchFamily="34" charset="0"/>
              </a:rPr>
              <a:t>TMD3</a:t>
            </a:r>
            <a:endParaRPr lang="en-GB" sz="3200" b="1" dirty="0">
              <a:latin typeface="Arial Narrow" pitchFamily="34" charset="0"/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 flipH="1">
            <a:off x="5148141" y="5229200"/>
            <a:ext cx="305567" cy="0"/>
          </a:xfrm>
          <a:prstGeom prst="line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352"/>
          <p:cNvSpPr>
            <a:spLocks noChangeArrowheads="1"/>
          </p:cNvSpPr>
          <p:nvPr/>
        </p:nvSpPr>
        <p:spPr bwMode="auto">
          <a:xfrm>
            <a:off x="6999230" y="4876830"/>
            <a:ext cx="1244658" cy="568394"/>
          </a:xfrm>
          <a:prstGeom prst="rect">
            <a:avLst/>
          </a:prstGeom>
          <a:solidFill>
            <a:srgbClr val="FFFF99"/>
          </a:solidFill>
          <a:ln w="2857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defTabSz="1279525"/>
            <a:r>
              <a:rPr lang="en-GB" sz="3200" b="1" dirty="0" smtClean="0">
                <a:latin typeface="Arial Narrow" pitchFamily="34" charset="0"/>
              </a:rPr>
              <a:t>K2</a:t>
            </a:r>
            <a:endParaRPr lang="en-GB" sz="3200" b="1" dirty="0">
              <a:latin typeface="Arial Narrow" pitchFamily="34" charset="0"/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 flipH="1">
            <a:off x="6711795" y="5229200"/>
            <a:ext cx="305567" cy="0"/>
          </a:xfrm>
          <a:prstGeom prst="line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52"/>
          <p:cNvSpPr>
            <a:spLocks noChangeArrowheads="1"/>
          </p:cNvSpPr>
          <p:nvPr/>
        </p:nvSpPr>
        <p:spPr bwMode="auto">
          <a:xfrm>
            <a:off x="3039310" y="5157191"/>
            <a:ext cx="1244658" cy="568394"/>
          </a:xfrm>
          <a:prstGeom prst="rect">
            <a:avLst/>
          </a:prstGeom>
          <a:solidFill>
            <a:srgbClr val="FFFF99"/>
          </a:solidFill>
          <a:ln w="2857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defTabSz="1279525"/>
            <a:r>
              <a:rPr lang="en-GB" sz="3200" b="1" dirty="0" smtClean="0">
                <a:latin typeface="Arial Narrow" pitchFamily="34" charset="0"/>
              </a:rPr>
              <a:t>ZPUL2</a:t>
            </a:r>
            <a:endParaRPr lang="en-GB" sz="3200" b="1" dirty="0">
              <a:latin typeface="Arial Narrow" pitchFamily="34" charset="0"/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 flipH="1">
            <a:off x="2751875" y="5445223"/>
            <a:ext cx="305567" cy="0"/>
          </a:xfrm>
          <a:prstGeom prst="line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52"/>
          <p:cNvSpPr>
            <a:spLocks noChangeArrowheads="1"/>
          </p:cNvSpPr>
          <p:nvPr/>
        </p:nvSpPr>
        <p:spPr bwMode="auto">
          <a:xfrm>
            <a:off x="5425134" y="5589240"/>
            <a:ext cx="1244658" cy="572229"/>
          </a:xfrm>
          <a:prstGeom prst="rect">
            <a:avLst/>
          </a:prstGeom>
          <a:solidFill>
            <a:srgbClr val="FFFF99"/>
          </a:solidFill>
          <a:ln w="2857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defTabSz="1279525"/>
            <a:r>
              <a:rPr lang="en-GB" sz="3200" b="1" dirty="0" smtClean="0">
                <a:latin typeface="Arial Narrow" pitchFamily="34" charset="0"/>
              </a:rPr>
              <a:t>TMD1</a:t>
            </a:r>
            <a:endParaRPr lang="en-GB" sz="3200" b="1" dirty="0">
              <a:latin typeface="Arial Narrow" pitchFamily="34" charset="0"/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 flipH="1">
            <a:off x="5137699" y="5873438"/>
            <a:ext cx="305567" cy="0"/>
          </a:xfrm>
          <a:prstGeom prst="line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2"/>
          <p:cNvSpPr>
            <a:spLocks noChangeArrowheads="1"/>
          </p:cNvSpPr>
          <p:nvPr/>
        </p:nvSpPr>
        <p:spPr bwMode="auto">
          <a:xfrm>
            <a:off x="6988788" y="5589241"/>
            <a:ext cx="1244658" cy="576064"/>
          </a:xfrm>
          <a:prstGeom prst="rect">
            <a:avLst/>
          </a:prstGeom>
          <a:solidFill>
            <a:srgbClr val="FFFF99"/>
          </a:solidFill>
          <a:ln w="2857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defTabSz="1279525"/>
            <a:r>
              <a:rPr lang="en-GB" sz="3200" b="1" dirty="0" smtClean="0">
                <a:latin typeface="Arial Narrow" pitchFamily="34" charset="0"/>
              </a:rPr>
              <a:t>IPK</a:t>
            </a:r>
            <a:endParaRPr lang="en-GB" sz="3200" b="1" dirty="0">
              <a:latin typeface="Arial Narrow" pitchFamily="34" charset="0"/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 flipH="1">
            <a:off x="6701353" y="5877273"/>
            <a:ext cx="305567" cy="0"/>
          </a:xfrm>
          <a:prstGeom prst="line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2784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Waveforms for multiple set-ups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 the following:</a:t>
            </a:r>
          </a:p>
          <a:p>
            <a:pPr lvl="1"/>
            <a:r>
              <a:rPr lang="en-GB" dirty="0" smtClean="0"/>
              <a:t>Each slide corresponds to a different DAC out</a:t>
            </a:r>
          </a:p>
          <a:p>
            <a:pPr lvl="1"/>
            <a:r>
              <a:rPr lang="en-GB" dirty="0" smtClean="0"/>
              <a:t>Each slide contains four oscilloscope screens, for four hardware set-ups</a:t>
            </a:r>
          </a:p>
          <a:p>
            <a:pPr lvl="1"/>
            <a:endParaRPr lang="en-GB" dirty="0" smtClean="0"/>
          </a:p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FONT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7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921606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2867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4962F66-287B-4961-853A-076256ADBC02}" type="slidenum">
              <a:rPr lang="en-US" smtClean="0"/>
              <a:pPr eaLnBrk="1" hangingPunct="1"/>
              <a:t>14</a:t>
            </a:fld>
            <a:endParaRPr lang="en-US" smtClean="0"/>
          </a:p>
        </p:txBody>
      </p:sp>
      <p:sp>
        <p:nvSpPr>
          <p:cNvPr id="286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sp>
        <p:nvSpPr>
          <p:cNvPr id="10" name="Rectangle 9"/>
          <p:cNvSpPr/>
          <p:nvPr/>
        </p:nvSpPr>
        <p:spPr>
          <a:xfrm>
            <a:off x="539552" y="260648"/>
            <a:ext cx="3960440" cy="297033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/>
              <a:t>Using ‘broken’ ZPUL</a:t>
            </a:r>
            <a:endParaRPr lang="en-GB" b="1" dirty="0" smtClean="0"/>
          </a:p>
          <a:p>
            <a:pPr algn="ctr"/>
            <a:endParaRPr lang="en-GB" dirty="0"/>
          </a:p>
          <a:p>
            <a:pPr algn="ctr"/>
            <a:r>
              <a:rPr lang="en-GB" dirty="0" smtClean="0"/>
              <a:t>ZPUL3 (reported broken in Oct)</a:t>
            </a:r>
          </a:p>
          <a:p>
            <a:pPr algn="ctr"/>
            <a:r>
              <a:rPr lang="en-GB" dirty="0" smtClean="0"/>
              <a:t>TMD1 (at IP in Oct)</a:t>
            </a:r>
          </a:p>
          <a:p>
            <a:pPr algn="ctr"/>
            <a:r>
              <a:rPr lang="en-GB" dirty="0" smtClean="0"/>
              <a:t>50cm </a:t>
            </a:r>
            <a:r>
              <a:rPr lang="en-GB" dirty="0" smtClean="0"/>
              <a:t>amplifier-to-box (at K2 in Oct)</a:t>
            </a:r>
          </a:p>
          <a:p>
            <a:pPr algn="ctr"/>
            <a:r>
              <a:rPr lang="en-GB" dirty="0" smtClean="0"/>
              <a:t>20cm </a:t>
            </a:r>
            <a:r>
              <a:rPr lang="en-GB" dirty="0" smtClean="0"/>
              <a:t>box-to-kicker (at IP in Oct)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644008" y="260648"/>
            <a:ext cx="3960440" cy="297033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/>
              <a:t>Set-up at end of October</a:t>
            </a:r>
          </a:p>
          <a:p>
            <a:pPr algn="ctr"/>
            <a:endParaRPr lang="en-GB" dirty="0"/>
          </a:p>
          <a:p>
            <a:pPr algn="ctr"/>
            <a:r>
              <a:rPr lang="en-GB" dirty="0" smtClean="0"/>
              <a:t>ZPUL2 (for K2 in Oct)</a:t>
            </a:r>
            <a:endParaRPr lang="en-GB" dirty="0"/>
          </a:p>
          <a:p>
            <a:pPr algn="ctr"/>
            <a:r>
              <a:rPr lang="en-GB" dirty="0"/>
              <a:t>TMD1 (at IP in Oct)</a:t>
            </a:r>
          </a:p>
          <a:p>
            <a:pPr algn="ctr"/>
            <a:r>
              <a:rPr lang="en-GB" dirty="0" smtClean="0"/>
              <a:t>95cm </a:t>
            </a:r>
            <a:r>
              <a:rPr lang="en-GB" dirty="0"/>
              <a:t>amplifier-to-box (at </a:t>
            </a:r>
            <a:r>
              <a:rPr lang="en-GB" dirty="0" smtClean="0"/>
              <a:t>IP </a:t>
            </a:r>
            <a:r>
              <a:rPr lang="en-GB" dirty="0"/>
              <a:t>in Oct)</a:t>
            </a:r>
          </a:p>
          <a:p>
            <a:pPr algn="ctr"/>
            <a:r>
              <a:rPr lang="en-GB" dirty="0"/>
              <a:t>20cm box-to-kicker (at IP in Oct)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39552" y="3356992"/>
            <a:ext cx="3960440" cy="297033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/>
              <a:t>Take set-up at end of October and swap TMD amplifier &amp; cable length</a:t>
            </a:r>
          </a:p>
          <a:p>
            <a:pPr algn="ctr"/>
            <a:endParaRPr lang="en-GB" dirty="0"/>
          </a:p>
          <a:p>
            <a:pPr algn="ctr"/>
            <a:r>
              <a:rPr lang="en-GB" dirty="0" smtClean="0"/>
              <a:t>ZPUL2 (for K2 </a:t>
            </a:r>
            <a:r>
              <a:rPr lang="en-GB" dirty="0"/>
              <a:t>in Oct)</a:t>
            </a:r>
          </a:p>
          <a:p>
            <a:pPr algn="ctr"/>
            <a:r>
              <a:rPr lang="en-GB" dirty="0" smtClean="0"/>
              <a:t>TMD3 (for K2 </a:t>
            </a:r>
            <a:r>
              <a:rPr lang="en-GB" dirty="0"/>
              <a:t>in Oct)</a:t>
            </a:r>
          </a:p>
          <a:p>
            <a:pPr algn="ctr"/>
            <a:r>
              <a:rPr lang="en-GB" dirty="0"/>
              <a:t>50cm amplifier-to-box (at K2 in Oct)</a:t>
            </a:r>
          </a:p>
          <a:p>
            <a:pPr algn="ctr"/>
            <a:r>
              <a:rPr lang="en-GB" dirty="0"/>
              <a:t>20cm box-to-kicker (at IP in Oct)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644008" y="3356992"/>
            <a:ext cx="3960440" cy="297033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Take set-up at end of October and swap </a:t>
            </a:r>
            <a:r>
              <a:rPr lang="en-GB" b="1" dirty="0" smtClean="0"/>
              <a:t>cable length only</a:t>
            </a:r>
            <a:endParaRPr lang="en-GB" b="1" dirty="0"/>
          </a:p>
          <a:p>
            <a:pPr algn="ctr"/>
            <a:endParaRPr lang="en-GB" dirty="0" smtClean="0"/>
          </a:p>
          <a:p>
            <a:pPr algn="ctr"/>
            <a:r>
              <a:rPr lang="en-GB" dirty="0" smtClean="0"/>
              <a:t>ZPUL2 (for K2 in </a:t>
            </a:r>
            <a:r>
              <a:rPr lang="en-GB" dirty="0"/>
              <a:t>Oct)</a:t>
            </a:r>
          </a:p>
          <a:p>
            <a:pPr algn="ctr"/>
            <a:r>
              <a:rPr lang="en-GB" dirty="0"/>
              <a:t>TMD1 (at IP in Oct)</a:t>
            </a:r>
          </a:p>
          <a:p>
            <a:pPr algn="ctr"/>
            <a:r>
              <a:rPr lang="en-GB" dirty="0"/>
              <a:t>50cm amplifier-to-box (at K2 in Oct)</a:t>
            </a:r>
          </a:p>
          <a:p>
            <a:pPr algn="ctr"/>
            <a:r>
              <a:rPr lang="en-GB" dirty="0"/>
              <a:t>20cm box-to-kicker (at IP in Oct)</a:t>
            </a:r>
          </a:p>
        </p:txBody>
      </p:sp>
    </p:spTree>
    <p:extLst>
      <p:ext uri="{BB962C8B-B14F-4D97-AF65-F5344CB8AC3E}">
        <p14:creationId xmlns:p14="http://schemas.microsoft.com/office/powerpoint/2010/main" val="2725962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2867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4962F66-287B-4961-853A-076256ADBC02}" type="slidenum">
              <a:rPr lang="en-US" smtClean="0"/>
              <a:pPr eaLnBrk="1" hangingPunct="1"/>
              <a:t>15</a:t>
            </a:fld>
            <a:endParaRPr lang="en-US" smtClean="0"/>
          </a:p>
        </p:txBody>
      </p:sp>
      <p:sp>
        <p:nvSpPr>
          <p:cNvPr id="286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60648"/>
            <a:ext cx="3960440" cy="29703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60648"/>
            <a:ext cx="3960440" cy="297033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338990"/>
            <a:ext cx="3960440" cy="297033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338990"/>
            <a:ext cx="3960440" cy="297033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71600" y="3505231"/>
            <a:ext cx="72008" cy="169277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GB" sz="1100" dirty="0" smtClean="0">
                <a:solidFill>
                  <a:schemeClr val="bg1"/>
                </a:solidFill>
              </a:rPr>
              <a:t>2</a:t>
            </a:r>
            <a:endParaRPr lang="en-GB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160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2867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4962F66-287B-4961-853A-076256ADBC02}" type="slidenum">
              <a:rPr lang="en-US" smtClean="0"/>
              <a:pPr eaLnBrk="1" hangingPunct="1"/>
              <a:t>16</a:t>
            </a:fld>
            <a:endParaRPr lang="en-US" smtClean="0"/>
          </a:p>
        </p:txBody>
      </p:sp>
      <p:sp>
        <p:nvSpPr>
          <p:cNvPr id="286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60648"/>
            <a:ext cx="3960440" cy="29703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60648"/>
            <a:ext cx="3960440" cy="297033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338990"/>
            <a:ext cx="3960440" cy="297033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338990"/>
            <a:ext cx="3960440" cy="297033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71600" y="3505231"/>
            <a:ext cx="72008" cy="169277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GB" sz="1100" dirty="0" smtClean="0">
                <a:solidFill>
                  <a:schemeClr val="bg1"/>
                </a:solidFill>
              </a:rPr>
              <a:t>2</a:t>
            </a:r>
            <a:endParaRPr lang="en-GB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4747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2867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4962F66-287B-4961-853A-076256ADBC02}" type="slidenum">
              <a:rPr lang="en-US" smtClean="0"/>
              <a:pPr eaLnBrk="1" hangingPunct="1"/>
              <a:t>17</a:t>
            </a:fld>
            <a:endParaRPr lang="en-US" smtClean="0"/>
          </a:p>
        </p:txBody>
      </p:sp>
      <p:sp>
        <p:nvSpPr>
          <p:cNvPr id="286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60648"/>
            <a:ext cx="3960440" cy="29703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60648"/>
            <a:ext cx="3960440" cy="297033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338990"/>
            <a:ext cx="3960440" cy="297033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338990"/>
            <a:ext cx="3960440" cy="297033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71600" y="3505231"/>
            <a:ext cx="72008" cy="169277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GB" sz="1100" dirty="0" smtClean="0">
                <a:solidFill>
                  <a:schemeClr val="bg1"/>
                </a:solidFill>
              </a:rPr>
              <a:t>2</a:t>
            </a:r>
            <a:endParaRPr lang="en-GB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4747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2867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4962F66-287B-4961-853A-076256ADBC02}" type="slidenum">
              <a:rPr lang="en-US" smtClean="0"/>
              <a:pPr eaLnBrk="1" hangingPunct="1"/>
              <a:t>18</a:t>
            </a:fld>
            <a:endParaRPr lang="en-US" smtClean="0"/>
          </a:p>
        </p:txBody>
      </p:sp>
      <p:sp>
        <p:nvSpPr>
          <p:cNvPr id="286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60648"/>
            <a:ext cx="3960440" cy="29703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60648"/>
            <a:ext cx="3960440" cy="297033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338990"/>
            <a:ext cx="3960440" cy="297033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338990"/>
            <a:ext cx="3960440" cy="297033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71600" y="3505231"/>
            <a:ext cx="72008" cy="169277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GB" sz="1100" dirty="0" smtClean="0">
                <a:solidFill>
                  <a:schemeClr val="bg1"/>
                </a:solidFill>
              </a:rPr>
              <a:t>2</a:t>
            </a:r>
            <a:endParaRPr lang="en-GB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4747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2867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4962F66-287B-4961-853A-076256ADBC02}" type="slidenum">
              <a:rPr lang="en-US" smtClean="0"/>
              <a:pPr eaLnBrk="1" hangingPunct="1"/>
              <a:t>19</a:t>
            </a:fld>
            <a:endParaRPr lang="en-US" smtClean="0"/>
          </a:p>
        </p:txBody>
      </p:sp>
      <p:sp>
        <p:nvSpPr>
          <p:cNvPr id="286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60648"/>
            <a:ext cx="3960440" cy="297033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338990"/>
            <a:ext cx="3960440" cy="297033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338990"/>
            <a:ext cx="3960440" cy="297033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71600" y="3505231"/>
            <a:ext cx="72008" cy="169277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GB" sz="1100" dirty="0" smtClean="0">
                <a:solidFill>
                  <a:schemeClr val="bg1"/>
                </a:solidFill>
              </a:rPr>
              <a:t>2</a:t>
            </a:r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39552" y="260648"/>
            <a:ext cx="3960440" cy="297033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Sorry, no traces saved!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 rot="16200000">
            <a:off x="7492970" y="1444134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~55 MHz oscillations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4747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kicker tests involved reproducing the </a:t>
            </a:r>
            <a:r>
              <a:rPr lang="en-GB" dirty="0" smtClean="0"/>
              <a:t>ATF set-up </a:t>
            </a:r>
            <a:r>
              <a:rPr lang="en-GB" dirty="0" smtClean="0"/>
              <a:t>from FONT5 board to kicker.</a:t>
            </a:r>
          </a:p>
          <a:p>
            <a:r>
              <a:rPr lang="en-GB" dirty="0" smtClean="0"/>
              <a:t>The lab BPM was used as the kicker.</a:t>
            </a:r>
          </a:p>
          <a:p>
            <a:r>
              <a:rPr lang="en-GB" dirty="0" smtClean="0"/>
              <a:t>Hardware swaps were performed and </a:t>
            </a:r>
            <a:r>
              <a:rPr lang="en-GB" dirty="0" smtClean="0"/>
              <a:t>its effect on the </a:t>
            </a:r>
            <a:r>
              <a:rPr lang="en-GB" dirty="0" smtClean="0"/>
              <a:t>signal sent to the kicker was assessed.</a:t>
            </a:r>
          </a:p>
          <a:p>
            <a:r>
              <a:rPr lang="en-GB" dirty="0" smtClean="0"/>
              <a:t>Acknowledgements to: Colin and Glenn.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7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2019419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2867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4962F66-287B-4961-853A-076256ADBC02}" type="slidenum">
              <a:rPr lang="en-US" smtClean="0"/>
              <a:pPr eaLnBrk="1" hangingPunct="1"/>
              <a:t>20</a:t>
            </a:fld>
            <a:endParaRPr lang="en-US" smtClean="0"/>
          </a:p>
        </p:txBody>
      </p:sp>
      <p:sp>
        <p:nvSpPr>
          <p:cNvPr id="286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60648"/>
            <a:ext cx="3960440" cy="297033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338990"/>
            <a:ext cx="3960440" cy="297033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338990"/>
            <a:ext cx="3960440" cy="297033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71600" y="3505231"/>
            <a:ext cx="72008" cy="169277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GB" sz="1100" dirty="0" smtClean="0">
                <a:solidFill>
                  <a:schemeClr val="bg1"/>
                </a:solidFill>
              </a:rPr>
              <a:t>2</a:t>
            </a:r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39552" y="260648"/>
            <a:ext cx="3960440" cy="297033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Sorry, no traces saved!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 rot="16200000">
            <a:off x="7492970" y="1444134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~55 MHz oscillations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4747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2867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4962F66-287B-4961-853A-076256ADBC02}" type="slidenum">
              <a:rPr lang="en-US" smtClean="0"/>
              <a:pPr eaLnBrk="1" hangingPunct="1"/>
              <a:t>21</a:t>
            </a:fld>
            <a:endParaRPr lang="en-US" smtClean="0"/>
          </a:p>
        </p:txBody>
      </p:sp>
      <p:sp>
        <p:nvSpPr>
          <p:cNvPr id="286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60648"/>
            <a:ext cx="3960440" cy="29703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60648"/>
            <a:ext cx="3960440" cy="297033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338990"/>
            <a:ext cx="3960440" cy="297033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338990"/>
            <a:ext cx="3960440" cy="297033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71600" y="3505231"/>
            <a:ext cx="72008" cy="169277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GB" sz="1100" dirty="0" smtClean="0">
                <a:solidFill>
                  <a:schemeClr val="bg1"/>
                </a:solidFill>
              </a:rPr>
              <a:t>2</a:t>
            </a:r>
            <a:endParaRPr lang="en-GB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4747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2867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4962F66-287B-4961-853A-076256ADBC02}" type="slidenum">
              <a:rPr lang="en-US" smtClean="0"/>
              <a:pPr eaLnBrk="1" hangingPunct="1"/>
              <a:t>22</a:t>
            </a:fld>
            <a:endParaRPr lang="en-US" smtClean="0"/>
          </a:p>
        </p:txBody>
      </p:sp>
      <p:sp>
        <p:nvSpPr>
          <p:cNvPr id="286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60648"/>
            <a:ext cx="3960440" cy="29703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60648"/>
            <a:ext cx="3960440" cy="297033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338990"/>
            <a:ext cx="3960440" cy="297033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338990"/>
            <a:ext cx="3960440" cy="297033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71600" y="3505231"/>
            <a:ext cx="72008" cy="169277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GB" sz="1100" dirty="0" smtClean="0">
                <a:solidFill>
                  <a:schemeClr val="bg1"/>
                </a:solidFill>
              </a:rPr>
              <a:t>2</a:t>
            </a:r>
            <a:endParaRPr lang="en-GB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4747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2867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4962F66-287B-4961-853A-076256ADBC02}" type="slidenum">
              <a:rPr lang="en-US" smtClean="0"/>
              <a:pPr eaLnBrk="1" hangingPunct="1"/>
              <a:t>23</a:t>
            </a:fld>
            <a:endParaRPr lang="en-US" smtClean="0"/>
          </a:p>
        </p:txBody>
      </p:sp>
      <p:sp>
        <p:nvSpPr>
          <p:cNvPr id="286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60648"/>
            <a:ext cx="3960440" cy="29703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60648"/>
            <a:ext cx="3960440" cy="297033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338990"/>
            <a:ext cx="3960440" cy="297033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338990"/>
            <a:ext cx="3960440" cy="297033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71600" y="3505231"/>
            <a:ext cx="72008" cy="169277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GB" sz="1100" dirty="0" smtClean="0">
                <a:solidFill>
                  <a:schemeClr val="bg1"/>
                </a:solidFill>
              </a:rPr>
              <a:t>2</a:t>
            </a:r>
            <a:endParaRPr lang="en-GB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4747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FONT Meeting</a:t>
            </a:r>
          </a:p>
        </p:txBody>
      </p:sp>
      <p:sp>
        <p:nvSpPr>
          <p:cNvPr id="2867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4962F66-287B-4961-853A-076256ADBC02}" type="slidenum">
              <a:rPr lang="en-US" smtClean="0"/>
              <a:pPr eaLnBrk="1" hangingPunct="1"/>
              <a:t>24</a:t>
            </a:fld>
            <a:endParaRPr lang="en-US" smtClean="0"/>
          </a:p>
        </p:txBody>
      </p:sp>
      <p:sp>
        <p:nvSpPr>
          <p:cNvPr id="2867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60648"/>
            <a:ext cx="3960440" cy="29703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60648"/>
            <a:ext cx="3960440" cy="297033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338990"/>
            <a:ext cx="3960440" cy="297033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338990"/>
            <a:ext cx="3960440" cy="297033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71600" y="3505231"/>
            <a:ext cx="72008" cy="169277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GB" sz="1100" dirty="0" smtClean="0">
                <a:solidFill>
                  <a:schemeClr val="bg1"/>
                </a:solidFill>
              </a:rPr>
              <a:t>2</a:t>
            </a:r>
            <a:endParaRPr lang="en-GB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4747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Observations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ZPUL3 is not completely broken, but its performance may be inferior to ZPUL2.</a:t>
            </a:r>
          </a:p>
          <a:p>
            <a:r>
              <a:rPr lang="en-GB" dirty="0" smtClean="0"/>
              <a:t>~55 MHz oscillations appear to be reduced on changing the amplifier-to-box cable length from 95 cm to 50 cm.</a:t>
            </a:r>
          </a:p>
          <a:p>
            <a:pPr lvl="1"/>
            <a:endParaRPr lang="en-GB" dirty="0" smtClean="0"/>
          </a:p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FONT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  <p:sp>
        <p:nvSpPr>
          <p:cNvPr id="7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1815568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Possible further work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Investigate using other cable lengths</a:t>
            </a:r>
            <a:r>
              <a:rPr lang="en-GB" dirty="0" smtClean="0"/>
              <a:t>.</a:t>
            </a:r>
          </a:p>
          <a:p>
            <a:r>
              <a:rPr lang="en-GB" dirty="0" smtClean="0"/>
              <a:t>Glenn suggests looking at the effect of coiling cables around ferrite.</a:t>
            </a:r>
            <a:endParaRPr lang="en-GB" dirty="0" smtClean="0"/>
          </a:p>
          <a:p>
            <a:pPr lvl="1"/>
            <a:endParaRPr lang="en-GB" dirty="0" smtClean="0"/>
          </a:p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FONT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  <p:sp>
        <p:nvSpPr>
          <p:cNvPr id="7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2254716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Set-up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7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sp>
        <p:nvSpPr>
          <p:cNvPr id="86" name="Rectangle 352"/>
          <p:cNvSpPr>
            <a:spLocks noChangeArrowheads="1"/>
          </p:cNvSpPr>
          <p:nvPr/>
        </p:nvSpPr>
        <p:spPr bwMode="auto">
          <a:xfrm>
            <a:off x="1619672" y="1700808"/>
            <a:ext cx="2490433" cy="1656184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none" anchor="t"/>
          <a:lstStyle/>
          <a:p>
            <a:pPr algn="ctr" defTabSz="1279525"/>
            <a:r>
              <a:rPr lang="en-GB" sz="3200" b="1" dirty="0" smtClean="0">
                <a:latin typeface="Arial Narrow" pitchFamily="34" charset="0"/>
              </a:rPr>
              <a:t>FONT5 board</a:t>
            </a:r>
            <a:endParaRPr lang="en-GB" sz="3200" b="1" dirty="0">
              <a:latin typeface="Arial Narrow" pitchFamily="34" charset="0"/>
            </a:endParaRPr>
          </a:p>
        </p:txBody>
      </p:sp>
      <p:sp>
        <p:nvSpPr>
          <p:cNvPr id="92" name="Rectangle 352"/>
          <p:cNvSpPr>
            <a:spLocks noChangeArrowheads="1"/>
          </p:cNvSpPr>
          <p:nvPr/>
        </p:nvSpPr>
        <p:spPr bwMode="auto">
          <a:xfrm>
            <a:off x="4427984" y="1700808"/>
            <a:ext cx="1626337" cy="1044116"/>
          </a:xfrm>
          <a:prstGeom prst="rect">
            <a:avLst/>
          </a:prstGeom>
          <a:solidFill>
            <a:srgbClr val="FFFF99"/>
          </a:solidFill>
          <a:ln w="28575">
            <a:noFill/>
            <a:miter lim="800000"/>
            <a:headEnd/>
            <a:tailEnd/>
          </a:ln>
        </p:spPr>
        <p:txBody>
          <a:bodyPr wrap="none" anchor="t"/>
          <a:lstStyle/>
          <a:p>
            <a:pPr algn="ctr" defTabSz="1279525"/>
            <a:r>
              <a:rPr lang="en-GB" sz="3200" b="1" dirty="0" smtClean="0">
                <a:latin typeface="Arial Narrow" pitchFamily="34" charset="0"/>
              </a:rPr>
              <a:t>ZPUL</a:t>
            </a:r>
            <a:endParaRPr lang="en-GB" sz="3200" b="1" dirty="0">
              <a:latin typeface="Arial Narrow" pitchFamily="34" charset="0"/>
            </a:endParaRPr>
          </a:p>
        </p:txBody>
      </p:sp>
      <p:sp>
        <p:nvSpPr>
          <p:cNvPr id="93" name="Text Box 1029"/>
          <p:cNvSpPr txBox="1">
            <a:spLocks noChangeArrowheads="1"/>
          </p:cNvSpPr>
          <p:nvPr/>
        </p:nvSpPr>
        <p:spPr bwMode="auto">
          <a:xfrm>
            <a:off x="4427984" y="2348880"/>
            <a:ext cx="1626337" cy="30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28800" rIns="72000" bIns="0">
            <a:spAutoFit/>
          </a:bodyPr>
          <a:lstStyle/>
          <a:p>
            <a:pPr defTabSz="1279525"/>
            <a:r>
              <a:rPr lang="en-GB" dirty="0" smtClean="0">
                <a:latin typeface="+mj-lt"/>
              </a:rPr>
              <a:t>In</a:t>
            </a:r>
            <a:endParaRPr lang="en-GB" dirty="0">
              <a:latin typeface="+mj-lt"/>
            </a:endParaRPr>
          </a:p>
        </p:txBody>
      </p:sp>
      <p:sp>
        <p:nvSpPr>
          <p:cNvPr id="98" name="Text Box 1029"/>
          <p:cNvSpPr txBox="1">
            <a:spLocks noChangeArrowheads="1"/>
          </p:cNvSpPr>
          <p:nvPr/>
        </p:nvSpPr>
        <p:spPr bwMode="auto">
          <a:xfrm>
            <a:off x="4427984" y="2348880"/>
            <a:ext cx="1626337" cy="30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28800" rIns="72000" bIns="0">
            <a:spAutoFit/>
          </a:bodyPr>
          <a:lstStyle/>
          <a:p>
            <a:pPr algn="r" defTabSz="1279525"/>
            <a:r>
              <a:rPr lang="en-GB" dirty="0" smtClean="0">
                <a:latin typeface="+mj-lt"/>
              </a:rPr>
              <a:t>Out</a:t>
            </a:r>
            <a:endParaRPr lang="en-GB" dirty="0">
              <a:latin typeface="+mj-lt"/>
            </a:endParaRPr>
          </a:p>
        </p:txBody>
      </p:sp>
      <p:sp>
        <p:nvSpPr>
          <p:cNvPr id="87" name="Text Box 1029"/>
          <p:cNvSpPr txBox="1">
            <a:spLocks noChangeArrowheads="1"/>
          </p:cNvSpPr>
          <p:nvPr/>
        </p:nvSpPr>
        <p:spPr bwMode="auto">
          <a:xfrm>
            <a:off x="1619672" y="2348880"/>
            <a:ext cx="1626337" cy="30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28800" rIns="72000" bIns="0">
            <a:spAutoFit/>
          </a:bodyPr>
          <a:lstStyle/>
          <a:p>
            <a:pPr defTabSz="1279525"/>
            <a:r>
              <a:rPr lang="en-GB" dirty="0" smtClean="0">
                <a:latin typeface="+mj-lt"/>
              </a:rPr>
              <a:t>Fast clock</a:t>
            </a:r>
            <a:endParaRPr lang="en-GB" dirty="0">
              <a:latin typeface="+mj-lt"/>
            </a:endParaRPr>
          </a:p>
        </p:txBody>
      </p:sp>
      <p:sp>
        <p:nvSpPr>
          <p:cNvPr id="88" name="Text Box 1029"/>
          <p:cNvSpPr txBox="1">
            <a:spLocks noChangeArrowheads="1"/>
          </p:cNvSpPr>
          <p:nvPr/>
        </p:nvSpPr>
        <p:spPr bwMode="auto">
          <a:xfrm>
            <a:off x="1619672" y="2613730"/>
            <a:ext cx="1626337" cy="30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28800" rIns="72000" bIns="0">
            <a:spAutoFit/>
          </a:bodyPr>
          <a:lstStyle/>
          <a:p>
            <a:pPr defTabSz="1279525"/>
            <a:r>
              <a:rPr lang="en-GB" dirty="0" smtClean="0">
                <a:latin typeface="+mj-lt"/>
              </a:rPr>
              <a:t>Dig in 1</a:t>
            </a:r>
            <a:endParaRPr lang="en-GB" dirty="0">
              <a:latin typeface="+mj-lt"/>
            </a:endParaRPr>
          </a:p>
        </p:txBody>
      </p:sp>
      <p:sp>
        <p:nvSpPr>
          <p:cNvPr id="89" name="Text Box 1029"/>
          <p:cNvSpPr txBox="1">
            <a:spLocks noChangeArrowheads="1"/>
          </p:cNvSpPr>
          <p:nvPr/>
        </p:nvSpPr>
        <p:spPr bwMode="auto">
          <a:xfrm>
            <a:off x="1619672" y="2852936"/>
            <a:ext cx="1626337" cy="30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28800" rIns="72000" bIns="0">
            <a:spAutoFit/>
          </a:bodyPr>
          <a:lstStyle/>
          <a:p>
            <a:pPr defTabSz="1279525"/>
            <a:r>
              <a:rPr lang="en-GB" dirty="0" smtClean="0">
                <a:latin typeface="+mj-lt"/>
              </a:rPr>
              <a:t>Dig in 2</a:t>
            </a:r>
            <a:endParaRPr lang="en-GB" dirty="0">
              <a:latin typeface="+mj-lt"/>
            </a:endParaRPr>
          </a:p>
        </p:txBody>
      </p:sp>
      <p:sp>
        <p:nvSpPr>
          <p:cNvPr id="90" name="Text Box 1029"/>
          <p:cNvSpPr txBox="1">
            <a:spLocks noChangeArrowheads="1"/>
          </p:cNvSpPr>
          <p:nvPr/>
        </p:nvSpPr>
        <p:spPr bwMode="auto">
          <a:xfrm>
            <a:off x="2483768" y="2348880"/>
            <a:ext cx="1626337" cy="30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28800" rIns="72000" bIns="0">
            <a:spAutoFit/>
          </a:bodyPr>
          <a:lstStyle/>
          <a:p>
            <a:pPr algn="r" defTabSz="1279525"/>
            <a:r>
              <a:rPr lang="en-GB" dirty="0" smtClean="0">
                <a:latin typeface="+mj-lt"/>
              </a:rPr>
              <a:t>DAC 1</a:t>
            </a:r>
            <a:endParaRPr lang="en-GB" dirty="0">
              <a:latin typeface="+mj-lt"/>
            </a:endParaRPr>
          </a:p>
        </p:txBody>
      </p:sp>
      <p:sp>
        <p:nvSpPr>
          <p:cNvPr id="91" name="Text Box 1029"/>
          <p:cNvSpPr txBox="1">
            <a:spLocks noChangeArrowheads="1"/>
          </p:cNvSpPr>
          <p:nvPr/>
        </p:nvSpPr>
        <p:spPr bwMode="auto">
          <a:xfrm>
            <a:off x="2483768" y="2613730"/>
            <a:ext cx="1626337" cy="30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28800" rIns="72000" bIns="0">
            <a:spAutoFit/>
          </a:bodyPr>
          <a:lstStyle/>
          <a:p>
            <a:pPr algn="r" defTabSz="1279525"/>
            <a:r>
              <a:rPr lang="en-GB" dirty="0" smtClean="0">
                <a:latin typeface="+mj-lt"/>
              </a:rPr>
              <a:t>Aux out A</a:t>
            </a:r>
            <a:endParaRPr lang="en-GB" dirty="0">
              <a:latin typeface="+mj-lt"/>
            </a:endParaRPr>
          </a:p>
        </p:txBody>
      </p:sp>
      <p:sp>
        <p:nvSpPr>
          <p:cNvPr id="99" name="Rectangle 352"/>
          <p:cNvSpPr>
            <a:spLocks noChangeArrowheads="1"/>
          </p:cNvSpPr>
          <p:nvPr/>
        </p:nvSpPr>
        <p:spPr bwMode="auto">
          <a:xfrm>
            <a:off x="6372200" y="1700807"/>
            <a:ext cx="2489317" cy="1656185"/>
          </a:xfrm>
          <a:prstGeom prst="rect">
            <a:avLst/>
          </a:prstGeom>
          <a:solidFill>
            <a:srgbClr val="FFFF99"/>
          </a:solidFill>
          <a:ln w="28575">
            <a:noFill/>
            <a:miter lim="800000"/>
            <a:headEnd/>
            <a:tailEnd/>
          </a:ln>
        </p:spPr>
        <p:txBody>
          <a:bodyPr wrap="none" anchor="t"/>
          <a:lstStyle/>
          <a:p>
            <a:pPr algn="ctr" defTabSz="1279525"/>
            <a:r>
              <a:rPr lang="en-GB" sz="3200" b="1" dirty="0" smtClean="0">
                <a:latin typeface="Arial Narrow" pitchFamily="34" charset="0"/>
              </a:rPr>
              <a:t>TMD amplifier</a:t>
            </a:r>
            <a:endParaRPr lang="en-GB" sz="3200" b="1" dirty="0">
              <a:latin typeface="Arial Narrow" pitchFamily="34" charset="0"/>
            </a:endParaRPr>
          </a:p>
        </p:txBody>
      </p:sp>
      <p:sp>
        <p:nvSpPr>
          <p:cNvPr id="100" name="Text Box 1029"/>
          <p:cNvSpPr txBox="1">
            <a:spLocks noChangeArrowheads="1"/>
          </p:cNvSpPr>
          <p:nvPr/>
        </p:nvSpPr>
        <p:spPr bwMode="auto">
          <a:xfrm>
            <a:off x="6372200" y="2348880"/>
            <a:ext cx="1626337" cy="30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28800" rIns="72000" bIns="0">
            <a:spAutoFit/>
          </a:bodyPr>
          <a:lstStyle/>
          <a:p>
            <a:pPr defTabSz="1279525"/>
            <a:r>
              <a:rPr lang="en-GB" dirty="0" smtClean="0">
                <a:latin typeface="+mj-lt"/>
              </a:rPr>
              <a:t>Analogue in</a:t>
            </a:r>
            <a:endParaRPr lang="en-GB" dirty="0">
              <a:latin typeface="+mj-lt"/>
            </a:endParaRPr>
          </a:p>
        </p:txBody>
      </p:sp>
      <p:sp>
        <p:nvSpPr>
          <p:cNvPr id="101" name="Text Box 1029"/>
          <p:cNvSpPr txBox="1">
            <a:spLocks noChangeArrowheads="1"/>
          </p:cNvSpPr>
          <p:nvPr/>
        </p:nvSpPr>
        <p:spPr bwMode="auto">
          <a:xfrm>
            <a:off x="6372200" y="2613730"/>
            <a:ext cx="1626337" cy="30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28800" rIns="72000" bIns="0">
            <a:spAutoFit/>
          </a:bodyPr>
          <a:lstStyle/>
          <a:p>
            <a:pPr defTabSz="1279525"/>
            <a:r>
              <a:rPr lang="en-GB" dirty="0" smtClean="0">
                <a:latin typeface="+mj-lt"/>
              </a:rPr>
              <a:t>Trigger in</a:t>
            </a:r>
            <a:endParaRPr lang="en-GB" dirty="0">
              <a:latin typeface="+mj-lt"/>
            </a:endParaRPr>
          </a:p>
        </p:txBody>
      </p:sp>
      <p:sp>
        <p:nvSpPr>
          <p:cNvPr id="103" name="Text Box 1029"/>
          <p:cNvSpPr txBox="1">
            <a:spLocks noChangeArrowheads="1"/>
          </p:cNvSpPr>
          <p:nvPr/>
        </p:nvSpPr>
        <p:spPr bwMode="auto">
          <a:xfrm>
            <a:off x="6372200" y="2996952"/>
            <a:ext cx="1244658" cy="30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28800" rIns="72000" bIns="0">
            <a:spAutoFit/>
          </a:bodyPr>
          <a:lstStyle/>
          <a:p>
            <a:pPr algn="ctr" defTabSz="1279525"/>
            <a:r>
              <a:rPr lang="en-GB" dirty="0" smtClean="0">
                <a:latin typeface="+mj-lt"/>
              </a:rPr>
              <a:t>Out (+)</a:t>
            </a:r>
            <a:endParaRPr lang="en-GB" dirty="0">
              <a:latin typeface="+mj-lt"/>
            </a:endParaRPr>
          </a:p>
        </p:txBody>
      </p:sp>
      <p:sp>
        <p:nvSpPr>
          <p:cNvPr id="105" name="Text Box 1029"/>
          <p:cNvSpPr txBox="1">
            <a:spLocks noChangeArrowheads="1"/>
          </p:cNvSpPr>
          <p:nvPr/>
        </p:nvSpPr>
        <p:spPr bwMode="auto">
          <a:xfrm>
            <a:off x="7638497" y="2996952"/>
            <a:ext cx="1224136" cy="30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28800" rIns="72000" bIns="0">
            <a:spAutoFit/>
          </a:bodyPr>
          <a:lstStyle/>
          <a:p>
            <a:pPr algn="ctr" defTabSz="1279525"/>
            <a:r>
              <a:rPr lang="en-GB" dirty="0" smtClean="0">
                <a:latin typeface="+mj-lt"/>
              </a:rPr>
              <a:t>Out (–)</a:t>
            </a:r>
            <a:endParaRPr lang="en-GB" dirty="0">
              <a:latin typeface="+mj-lt"/>
            </a:endParaRPr>
          </a:p>
        </p:txBody>
      </p:sp>
      <p:sp>
        <p:nvSpPr>
          <p:cNvPr id="126" name="Text Box 1029"/>
          <p:cNvSpPr txBox="1">
            <a:spLocks noChangeArrowheads="1"/>
          </p:cNvSpPr>
          <p:nvPr/>
        </p:nvSpPr>
        <p:spPr bwMode="auto">
          <a:xfrm>
            <a:off x="179512" y="2348880"/>
            <a:ext cx="1194289" cy="30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28800" rIns="72000" bIns="0">
            <a:spAutoFit/>
          </a:bodyPr>
          <a:lstStyle/>
          <a:p>
            <a:pPr algn="r" defTabSz="1279525"/>
            <a:r>
              <a:rPr lang="en-GB" dirty="0" smtClean="0">
                <a:latin typeface="+mj-lt"/>
              </a:rPr>
              <a:t>Generator</a:t>
            </a:r>
            <a:endParaRPr lang="en-GB" dirty="0">
              <a:latin typeface="+mj-lt"/>
            </a:endParaRPr>
          </a:p>
        </p:txBody>
      </p:sp>
      <p:sp>
        <p:nvSpPr>
          <p:cNvPr id="127" name="Text Box 1029"/>
          <p:cNvSpPr txBox="1">
            <a:spLocks noChangeArrowheads="1"/>
          </p:cNvSpPr>
          <p:nvPr/>
        </p:nvSpPr>
        <p:spPr bwMode="auto">
          <a:xfrm>
            <a:off x="179512" y="2613730"/>
            <a:ext cx="1194289" cy="30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28800" rIns="72000" bIns="0">
            <a:spAutoFit/>
          </a:bodyPr>
          <a:lstStyle/>
          <a:p>
            <a:pPr algn="r" defTabSz="1279525"/>
            <a:r>
              <a:rPr lang="en-GB" dirty="0" smtClean="0">
                <a:latin typeface="+mj-lt"/>
              </a:rPr>
              <a:t>FONT4</a:t>
            </a:r>
            <a:endParaRPr lang="en-GB" dirty="0">
              <a:latin typeface="+mj-lt"/>
            </a:endParaRPr>
          </a:p>
        </p:txBody>
      </p:sp>
      <p:sp>
        <p:nvSpPr>
          <p:cNvPr id="128" name="Text Box 1029"/>
          <p:cNvSpPr txBox="1">
            <a:spLocks noChangeArrowheads="1"/>
          </p:cNvSpPr>
          <p:nvPr/>
        </p:nvSpPr>
        <p:spPr bwMode="auto">
          <a:xfrm>
            <a:off x="179512" y="2852936"/>
            <a:ext cx="1194289" cy="30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28800" rIns="72000" bIns="0">
            <a:spAutoFit/>
          </a:bodyPr>
          <a:lstStyle/>
          <a:p>
            <a:pPr algn="r" defTabSz="1279525"/>
            <a:r>
              <a:rPr lang="en-GB" dirty="0" smtClean="0">
                <a:latin typeface="+mj-lt"/>
              </a:rPr>
              <a:t>FONT4</a:t>
            </a:r>
            <a:endParaRPr lang="en-GB" dirty="0">
              <a:latin typeface="+mj-lt"/>
            </a:endParaRPr>
          </a:p>
        </p:txBody>
      </p:sp>
      <p:cxnSp>
        <p:nvCxnSpPr>
          <p:cNvPr id="136" name="Straight Connector 135"/>
          <p:cNvCxnSpPr/>
          <p:nvPr/>
        </p:nvCxnSpPr>
        <p:spPr>
          <a:xfrm flipH="1" flipV="1">
            <a:off x="1343953" y="2780927"/>
            <a:ext cx="275719" cy="1"/>
          </a:xfrm>
          <a:prstGeom prst="line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 flipH="1" flipV="1">
            <a:off x="1331640" y="2564903"/>
            <a:ext cx="275719" cy="1"/>
          </a:xfrm>
          <a:prstGeom prst="line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/>
          <p:cNvCxnSpPr/>
          <p:nvPr/>
        </p:nvCxnSpPr>
        <p:spPr>
          <a:xfrm flipH="1" flipV="1">
            <a:off x="1343953" y="2996952"/>
            <a:ext cx="275719" cy="1"/>
          </a:xfrm>
          <a:prstGeom prst="line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Connector 138"/>
          <p:cNvCxnSpPr/>
          <p:nvPr/>
        </p:nvCxnSpPr>
        <p:spPr>
          <a:xfrm flipH="1">
            <a:off x="4110105" y="2780930"/>
            <a:ext cx="2262095" cy="0"/>
          </a:xfrm>
          <a:prstGeom prst="line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/>
          <p:cNvCxnSpPr/>
          <p:nvPr/>
        </p:nvCxnSpPr>
        <p:spPr>
          <a:xfrm flipH="1">
            <a:off x="4110105" y="2564904"/>
            <a:ext cx="305567" cy="0"/>
          </a:xfrm>
          <a:prstGeom prst="line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Connector 150"/>
          <p:cNvCxnSpPr/>
          <p:nvPr/>
        </p:nvCxnSpPr>
        <p:spPr>
          <a:xfrm flipH="1">
            <a:off x="6066633" y="2564904"/>
            <a:ext cx="305567" cy="0"/>
          </a:xfrm>
          <a:prstGeom prst="line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Rectangle 352"/>
          <p:cNvSpPr>
            <a:spLocks noChangeArrowheads="1"/>
          </p:cNvSpPr>
          <p:nvPr/>
        </p:nvSpPr>
        <p:spPr bwMode="auto">
          <a:xfrm>
            <a:off x="6372200" y="4149080"/>
            <a:ext cx="2489317" cy="201622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none" anchor="t"/>
          <a:lstStyle/>
          <a:p>
            <a:pPr algn="ctr" defTabSz="1279525"/>
            <a:endParaRPr lang="en-GB" sz="2000" b="1" dirty="0" smtClean="0">
              <a:latin typeface="Arial Narrow" pitchFamily="34" charset="0"/>
            </a:endParaRPr>
          </a:p>
          <a:p>
            <a:pPr algn="ctr" defTabSz="1279525"/>
            <a:r>
              <a:rPr lang="en-GB" sz="3200" b="1" dirty="0" smtClean="0">
                <a:latin typeface="Arial Narrow" pitchFamily="34" charset="0"/>
              </a:rPr>
              <a:t>Colin’s box</a:t>
            </a:r>
            <a:endParaRPr lang="en-GB" sz="3200" b="1" dirty="0">
              <a:latin typeface="Arial Narrow" pitchFamily="34" charset="0"/>
            </a:endParaRPr>
          </a:p>
        </p:txBody>
      </p:sp>
      <p:sp>
        <p:nvSpPr>
          <p:cNvPr id="157" name="Text Box 1029"/>
          <p:cNvSpPr txBox="1">
            <a:spLocks noChangeArrowheads="1"/>
          </p:cNvSpPr>
          <p:nvPr/>
        </p:nvSpPr>
        <p:spPr bwMode="auto">
          <a:xfrm>
            <a:off x="6372200" y="5018310"/>
            <a:ext cx="1626337" cy="30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28800" rIns="72000" bIns="0">
            <a:spAutoFit/>
          </a:bodyPr>
          <a:lstStyle/>
          <a:p>
            <a:pPr defTabSz="1279525"/>
            <a:r>
              <a:rPr lang="en-GB" dirty="0" smtClean="0">
                <a:latin typeface="+mj-lt"/>
              </a:rPr>
              <a:t>Monitor (+)</a:t>
            </a:r>
            <a:endParaRPr lang="en-GB" dirty="0">
              <a:latin typeface="+mj-lt"/>
            </a:endParaRPr>
          </a:p>
        </p:txBody>
      </p:sp>
      <p:sp>
        <p:nvSpPr>
          <p:cNvPr id="158" name="Text Box 1029"/>
          <p:cNvSpPr txBox="1">
            <a:spLocks noChangeArrowheads="1"/>
          </p:cNvSpPr>
          <p:nvPr/>
        </p:nvSpPr>
        <p:spPr bwMode="auto">
          <a:xfrm>
            <a:off x="6372200" y="5283160"/>
            <a:ext cx="1626337" cy="583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28800" rIns="72000" bIns="0">
            <a:spAutoFit/>
          </a:bodyPr>
          <a:lstStyle/>
          <a:p>
            <a:pPr defTabSz="1279525"/>
            <a:r>
              <a:rPr lang="en-GB" dirty="0" smtClean="0">
                <a:latin typeface="+mj-lt"/>
              </a:rPr>
              <a:t>Monitor </a:t>
            </a:r>
            <a:r>
              <a:rPr lang="en-GB" dirty="0"/>
              <a:t>(–)</a:t>
            </a:r>
          </a:p>
          <a:p>
            <a:pPr defTabSz="1279525"/>
            <a:endParaRPr lang="en-GB" dirty="0">
              <a:latin typeface="+mj-lt"/>
            </a:endParaRPr>
          </a:p>
        </p:txBody>
      </p:sp>
      <p:sp>
        <p:nvSpPr>
          <p:cNvPr id="161" name="Text Box 1029"/>
          <p:cNvSpPr txBox="1">
            <a:spLocks noChangeArrowheads="1"/>
          </p:cNvSpPr>
          <p:nvPr/>
        </p:nvSpPr>
        <p:spPr bwMode="auto">
          <a:xfrm>
            <a:off x="6372200" y="4149080"/>
            <a:ext cx="1244658" cy="30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28800" rIns="72000" bIns="0">
            <a:spAutoFit/>
          </a:bodyPr>
          <a:lstStyle/>
          <a:p>
            <a:pPr algn="ctr" defTabSz="1279525"/>
            <a:r>
              <a:rPr lang="en-GB" dirty="0" smtClean="0">
                <a:latin typeface="+mj-lt"/>
              </a:rPr>
              <a:t>In (+)</a:t>
            </a:r>
            <a:endParaRPr lang="en-GB" dirty="0">
              <a:latin typeface="+mj-lt"/>
            </a:endParaRPr>
          </a:p>
        </p:txBody>
      </p:sp>
      <p:sp>
        <p:nvSpPr>
          <p:cNvPr id="162" name="Text Box 1029"/>
          <p:cNvSpPr txBox="1">
            <a:spLocks noChangeArrowheads="1"/>
          </p:cNvSpPr>
          <p:nvPr/>
        </p:nvSpPr>
        <p:spPr bwMode="auto">
          <a:xfrm>
            <a:off x="7638497" y="4149080"/>
            <a:ext cx="1224136" cy="30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28800" rIns="72000" bIns="0">
            <a:spAutoFit/>
          </a:bodyPr>
          <a:lstStyle/>
          <a:p>
            <a:pPr algn="ctr" defTabSz="1279525"/>
            <a:r>
              <a:rPr lang="en-GB" dirty="0" smtClean="0">
                <a:latin typeface="+mj-lt"/>
              </a:rPr>
              <a:t>In (–)</a:t>
            </a:r>
            <a:endParaRPr lang="en-GB" dirty="0">
              <a:latin typeface="+mj-lt"/>
            </a:endParaRPr>
          </a:p>
        </p:txBody>
      </p:sp>
      <p:sp>
        <p:nvSpPr>
          <p:cNvPr id="163" name="Text Box 1029"/>
          <p:cNvSpPr txBox="1">
            <a:spLocks noChangeArrowheads="1"/>
          </p:cNvSpPr>
          <p:nvPr/>
        </p:nvSpPr>
        <p:spPr bwMode="auto">
          <a:xfrm>
            <a:off x="6372200" y="5522366"/>
            <a:ext cx="1626337" cy="30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28800" rIns="72000" bIns="0">
            <a:spAutoFit/>
          </a:bodyPr>
          <a:lstStyle/>
          <a:p>
            <a:pPr defTabSz="1279525"/>
            <a:r>
              <a:rPr lang="en-GB" dirty="0" smtClean="0">
                <a:latin typeface="+mj-lt"/>
              </a:rPr>
              <a:t>Out (+)</a:t>
            </a:r>
            <a:endParaRPr lang="en-GB" dirty="0">
              <a:latin typeface="+mj-lt"/>
            </a:endParaRPr>
          </a:p>
        </p:txBody>
      </p:sp>
      <p:sp>
        <p:nvSpPr>
          <p:cNvPr id="164" name="Text Box 1029"/>
          <p:cNvSpPr txBox="1">
            <a:spLocks noChangeArrowheads="1"/>
          </p:cNvSpPr>
          <p:nvPr/>
        </p:nvSpPr>
        <p:spPr bwMode="auto">
          <a:xfrm>
            <a:off x="6372200" y="5787216"/>
            <a:ext cx="1626337" cy="30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28800" rIns="72000" bIns="0">
            <a:spAutoFit/>
          </a:bodyPr>
          <a:lstStyle/>
          <a:p>
            <a:pPr defTabSz="1279525"/>
            <a:r>
              <a:rPr lang="en-GB" dirty="0" smtClean="0">
                <a:latin typeface="+mj-lt"/>
              </a:rPr>
              <a:t>Out </a:t>
            </a:r>
            <a:r>
              <a:rPr lang="en-GB" dirty="0" smtClean="0"/>
              <a:t>(–)</a:t>
            </a:r>
            <a:endParaRPr lang="en-GB" dirty="0"/>
          </a:p>
        </p:txBody>
      </p:sp>
      <p:sp>
        <p:nvSpPr>
          <p:cNvPr id="165" name="Rectangle 352"/>
          <p:cNvSpPr>
            <a:spLocks noChangeArrowheads="1"/>
          </p:cNvSpPr>
          <p:nvPr/>
        </p:nvSpPr>
        <p:spPr bwMode="auto">
          <a:xfrm>
            <a:off x="1619672" y="4149080"/>
            <a:ext cx="2489317" cy="2016226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none" anchor="t"/>
          <a:lstStyle/>
          <a:p>
            <a:pPr algn="ctr" defTabSz="1279525"/>
            <a:r>
              <a:rPr lang="en-GB" sz="3200" b="1" dirty="0" smtClean="0">
                <a:latin typeface="Arial Narrow" pitchFamily="34" charset="0"/>
              </a:rPr>
              <a:t>BPM</a:t>
            </a:r>
          </a:p>
          <a:p>
            <a:pPr algn="ctr" defTabSz="1279525"/>
            <a:r>
              <a:rPr lang="en-GB" sz="3200" b="1" dirty="0" smtClean="0">
                <a:latin typeface="Arial Narrow" pitchFamily="34" charset="0"/>
              </a:rPr>
              <a:t>(used as kicker)</a:t>
            </a:r>
            <a:endParaRPr lang="en-GB" sz="3200" b="1" dirty="0">
              <a:latin typeface="Arial Narrow" pitchFamily="34" charset="0"/>
            </a:endParaRPr>
          </a:p>
        </p:txBody>
      </p:sp>
      <p:sp>
        <p:nvSpPr>
          <p:cNvPr id="170" name="Text Box 1029"/>
          <p:cNvSpPr txBox="1">
            <a:spLocks noChangeArrowheads="1"/>
          </p:cNvSpPr>
          <p:nvPr/>
        </p:nvSpPr>
        <p:spPr bwMode="auto">
          <a:xfrm>
            <a:off x="1619672" y="5522367"/>
            <a:ext cx="2489317" cy="30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28800" rIns="72000" bIns="0">
            <a:spAutoFit/>
          </a:bodyPr>
          <a:lstStyle/>
          <a:p>
            <a:pPr algn="r" defTabSz="1279525"/>
            <a:r>
              <a:rPr lang="en-GB" dirty="0" smtClean="0">
                <a:latin typeface="+mj-lt"/>
              </a:rPr>
              <a:t>In (‘top’)</a:t>
            </a:r>
            <a:endParaRPr lang="en-GB" dirty="0">
              <a:latin typeface="+mj-lt"/>
            </a:endParaRPr>
          </a:p>
        </p:txBody>
      </p:sp>
      <p:sp>
        <p:nvSpPr>
          <p:cNvPr id="171" name="Text Box 1029"/>
          <p:cNvSpPr txBox="1">
            <a:spLocks noChangeArrowheads="1"/>
          </p:cNvSpPr>
          <p:nvPr/>
        </p:nvSpPr>
        <p:spPr bwMode="auto">
          <a:xfrm>
            <a:off x="1619672" y="5787217"/>
            <a:ext cx="2489317" cy="30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28800" rIns="72000" bIns="0">
            <a:spAutoFit/>
          </a:bodyPr>
          <a:lstStyle/>
          <a:p>
            <a:pPr algn="r" defTabSz="1279525"/>
            <a:r>
              <a:rPr lang="en-GB" dirty="0" smtClean="0">
                <a:latin typeface="+mj-lt"/>
              </a:rPr>
              <a:t>In (‘bottom’)</a:t>
            </a:r>
            <a:endParaRPr lang="en-GB" dirty="0"/>
          </a:p>
        </p:txBody>
      </p:sp>
      <p:cxnSp>
        <p:nvCxnSpPr>
          <p:cNvPr id="172" name="Straight Connector 171"/>
          <p:cNvCxnSpPr/>
          <p:nvPr/>
        </p:nvCxnSpPr>
        <p:spPr>
          <a:xfrm flipH="1">
            <a:off x="4110105" y="5733256"/>
            <a:ext cx="2262095" cy="0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Connector 172"/>
          <p:cNvCxnSpPr/>
          <p:nvPr/>
        </p:nvCxnSpPr>
        <p:spPr>
          <a:xfrm flipH="1">
            <a:off x="4110105" y="5949280"/>
            <a:ext cx="2262095" cy="0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4" name="Picture 17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8651" y="3528228"/>
            <a:ext cx="1748028" cy="1241702"/>
          </a:xfrm>
          <a:prstGeom prst="rect">
            <a:avLst/>
          </a:prstGeom>
        </p:spPr>
      </p:pic>
      <p:cxnSp>
        <p:nvCxnSpPr>
          <p:cNvPr id="175" name="Straight Connector 174"/>
          <p:cNvCxnSpPr/>
          <p:nvPr/>
        </p:nvCxnSpPr>
        <p:spPr>
          <a:xfrm flipH="1" flipV="1">
            <a:off x="5508104" y="5229199"/>
            <a:ext cx="864097" cy="1"/>
          </a:xfrm>
          <a:prstGeom prst="line">
            <a:avLst/>
          </a:prstGeom>
          <a:ln>
            <a:solidFill>
              <a:srgbClr val="008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Connector 176"/>
          <p:cNvCxnSpPr/>
          <p:nvPr/>
        </p:nvCxnSpPr>
        <p:spPr>
          <a:xfrm flipV="1">
            <a:off x="5508104" y="4653136"/>
            <a:ext cx="2" cy="576064"/>
          </a:xfrm>
          <a:prstGeom prst="line">
            <a:avLst/>
          </a:prstGeom>
          <a:ln>
            <a:solidFill>
              <a:srgbClr val="008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Connector 179"/>
          <p:cNvCxnSpPr/>
          <p:nvPr/>
        </p:nvCxnSpPr>
        <p:spPr>
          <a:xfrm flipH="1" flipV="1">
            <a:off x="5364088" y="5445223"/>
            <a:ext cx="1008114" cy="1"/>
          </a:xfrm>
          <a:prstGeom prst="line">
            <a:avLst/>
          </a:prstGeom>
          <a:ln>
            <a:solidFill>
              <a:srgbClr val="008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Connector 181"/>
          <p:cNvCxnSpPr/>
          <p:nvPr/>
        </p:nvCxnSpPr>
        <p:spPr>
          <a:xfrm flipV="1">
            <a:off x="5364088" y="4653136"/>
            <a:ext cx="0" cy="792088"/>
          </a:xfrm>
          <a:prstGeom prst="line">
            <a:avLst/>
          </a:prstGeom>
          <a:ln>
            <a:solidFill>
              <a:srgbClr val="008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Straight Connector 185"/>
          <p:cNvCxnSpPr/>
          <p:nvPr/>
        </p:nvCxnSpPr>
        <p:spPr>
          <a:xfrm>
            <a:off x="4211962" y="2564904"/>
            <a:ext cx="0" cy="1440160"/>
          </a:xfrm>
          <a:prstGeom prst="line">
            <a:avLst/>
          </a:prstGeom>
          <a:ln>
            <a:solidFill>
              <a:srgbClr val="008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Straight Connector 187"/>
          <p:cNvCxnSpPr/>
          <p:nvPr/>
        </p:nvCxnSpPr>
        <p:spPr>
          <a:xfrm flipH="1">
            <a:off x="4283968" y="2780928"/>
            <a:ext cx="3" cy="1080120"/>
          </a:xfrm>
          <a:prstGeom prst="line">
            <a:avLst/>
          </a:prstGeom>
          <a:ln>
            <a:solidFill>
              <a:srgbClr val="008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Connector 189"/>
          <p:cNvCxnSpPr/>
          <p:nvPr/>
        </p:nvCxnSpPr>
        <p:spPr>
          <a:xfrm>
            <a:off x="4211960" y="4005064"/>
            <a:ext cx="216024" cy="0"/>
          </a:xfrm>
          <a:prstGeom prst="line">
            <a:avLst/>
          </a:prstGeom>
          <a:ln>
            <a:solidFill>
              <a:srgbClr val="008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Straight Connector 192"/>
          <p:cNvCxnSpPr/>
          <p:nvPr/>
        </p:nvCxnSpPr>
        <p:spPr>
          <a:xfrm>
            <a:off x="4283968" y="3861048"/>
            <a:ext cx="131704" cy="0"/>
          </a:xfrm>
          <a:prstGeom prst="line">
            <a:avLst/>
          </a:prstGeom>
          <a:ln>
            <a:solidFill>
              <a:srgbClr val="008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>
            <a:off x="6804248" y="3356992"/>
            <a:ext cx="0" cy="792088"/>
          </a:xfrm>
          <a:prstGeom prst="line">
            <a:avLst/>
          </a:prstGeom>
          <a:ln w="952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>
            <a:off x="6948264" y="3356992"/>
            <a:ext cx="0" cy="792088"/>
          </a:xfrm>
          <a:prstGeom prst="line">
            <a:avLst/>
          </a:prstGeom>
          <a:ln w="952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>
            <a:off x="7092280" y="3356992"/>
            <a:ext cx="0" cy="792088"/>
          </a:xfrm>
          <a:prstGeom prst="line">
            <a:avLst/>
          </a:prstGeom>
          <a:ln w="952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>
            <a:off x="7236296" y="3356992"/>
            <a:ext cx="0" cy="792088"/>
          </a:xfrm>
          <a:prstGeom prst="line">
            <a:avLst/>
          </a:prstGeom>
          <a:ln w="952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Connector 151"/>
          <p:cNvCxnSpPr/>
          <p:nvPr/>
        </p:nvCxnSpPr>
        <p:spPr>
          <a:xfrm>
            <a:off x="8028384" y="3356992"/>
            <a:ext cx="0" cy="792088"/>
          </a:xfrm>
          <a:prstGeom prst="line">
            <a:avLst/>
          </a:prstGeom>
          <a:ln w="952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Connector 152"/>
          <p:cNvCxnSpPr/>
          <p:nvPr/>
        </p:nvCxnSpPr>
        <p:spPr>
          <a:xfrm>
            <a:off x="8172400" y="3356992"/>
            <a:ext cx="0" cy="792088"/>
          </a:xfrm>
          <a:prstGeom prst="line">
            <a:avLst/>
          </a:prstGeom>
          <a:ln w="952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Connector 153"/>
          <p:cNvCxnSpPr/>
          <p:nvPr/>
        </p:nvCxnSpPr>
        <p:spPr>
          <a:xfrm>
            <a:off x="8316416" y="3356992"/>
            <a:ext cx="0" cy="792088"/>
          </a:xfrm>
          <a:prstGeom prst="line">
            <a:avLst/>
          </a:prstGeom>
          <a:ln w="952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Connector 154"/>
          <p:cNvCxnSpPr/>
          <p:nvPr/>
        </p:nvCxnSpPr>
        <p:spPr>
          <a:xfrm>
            <a:off x="8460432" y="3356992"/>
            <a:ext cx="0" cy="792088"/>
          </a:xfrm>
          <a:prstGeom prst="line">
            <a:avLst/>
          </a:prstGeom>
          <a:ln w="952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7995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Set-up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7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sp>
        <p:nvSpPr>
          <p:cNvPr id="86" name="Rectangle 352"/>
          <p:cNvSpPr>
            <a:spLocks noChangeArrowheads="1"/>
          </p:cNvSpPr>
          <p:nvPr/>
        </p:nvSpPr>
        <p:spPr bwMode="auto">
          <a:xfrm>
            <a:off x="1619672" y="1700808"/>
            <a:ext cx="2490433" cy="1656184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none" anchor="t"/>
          <a:lstStyle/>
          <a:p>
            <a:pPr algn="ctr" defTabSz="1279525"/>
            <a:r>
              <a:rPr lang="en-GB" sz="3200" b="1" dirty="0" smtClean="0">
                <a:latin typeface="Arial Narrow" pitchFamily="34" charset="0"/>
              </a:rPr>
              <a:t>FONT5 board</a:t>
            </a:r>
            <a:endParaRPr lang="en-GB" sz="3200" b="1" dirty="0">
              <a:latin typeface="Arial Narrow" pitchFamily="34" charset="0"/>
            </a:endParaRPr>
          </a:p>
        </p:txBody>
      </p:sp>
      <p:sp>
        <p:nvSpPr>
          <p:cNvPr id="92" name="Rectangle 352"/>
          <p:cNvSpPr>
            <a:spLocks noChangeArrowheads="1"/>
          </p:cNvSpPr>
          <p:nvPr/>
        </p:nvSpPr>
        <p:spPr bwMode="auto">
          <a:xfrm>
            <a:off x="4427984" y="1700808"/>
            <a:ext cx="1626337" cy="1044116"/>
          </a:xfrm>
          <a:prstGeom prst="rect">
            <a:avLst/>
          </a:prstGeom>
          <a:solidFill>
            <a:srgbClr val="FFFF99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none" anchor="t"/>
          <a:lstStyle/>
          <a:p>
            <a:pPr algn="ctr" defTabSz="1279525"/>
            <a:r>
              <a:rPr lang="en-GB" sz="3200" b="1" dirty="0" smtClean="0">
                <a:latin typeface="Arial Narrow" pitchFamily="34" charset="0"/>
              </a:rPr>
              <a:t>ZPUL</a:t>
            </a:r>
            <a:endParaRPr lang="en-GB" sz="3200" b="1" dirty="0">
              <a:latin typeface="Arial Narrow" pitchFamily="34" charset="0"/>
            </a:endParaRPr>
          </a:p>
        </p:txBody>
      </p:sp>
      <p:sp>
        <p:nvSpPr>
          <p:cNvPr id="93" name="Text Box 1029"/>
          <p:cNvSpPr txBox="1">
            <a:spLocks noChangeArrowheads="1"/>
          </p:cNvSpPr>
          <p:nvPr/>
        </p:nvSpPr>
        <p:spPr bwMode="auto">
          <a:xfrm>
            <a:off x="4427984" y="2348880"/>
            <a:ext cx="1626337" cy="30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28800" rIns="72000" bIns="0">
            <a:spAutoFit/>
          </a:bodyPr>
          <a:lstStyle/>
          <a:p>
            <a:pPr defTabSz="1279525"/>
            <a:r>
              <a:rPr lang="en-GB" dirty="0" smtClean="0">
                <a:latin typeface="+mj-lt"/>
              </a:rPr>
              <a:t>In</a:t>
            </a:r>
            <a:endParaRPr lang="en-GB" dirty="0">
              <a:latin typeface="+mj-lt"/>
            </a:endParaRPr>
          </a:p>
        </p:txBody>
      </p:sp>
      <p:sp>
        <p:nvSpPr>
          <p:cNvPr id="98" name="Text Box 1029"/>
          <p:cNvSpPr txBox="1">
            <a:spLocks noChangeArrowheads="1"/>
          </p:cNvSpPr>
          <p:nvPr/>
        </p:nvSpPr>
        <p:spPr bwMode="auto">
          <a:xfrm>
            <a:off x="4427984" y="2348880"/>
            <a:ext cx="1626337" cy="30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28800" rIns="72000" bIns="0">
            <a:spAutoFit/>
          </a:bodyPr>
          <a:lstStyle/>
          <a:p>
            <a:pPr algn="r" defTabSz="1279525"/>
            <a:r>
              <a:rPr lang="en-GB" dirty="0" smtClean="0">
                <a:latin typeface="+mj-lt"/>
              </a:rPr>
              <a:t>Out</a:t>
            </a:r>
            <a:endParaRPr lang="en-GB" dirty="0">
              <a:latin typeface="+mj-lt"/>
            </a:endParaRPr>
          </a:p>
        </p:txBody>
      </p:sp>
      <p:sp>
        <p:nvSpPr>
          <p:cNvPr id="87" name="Text Box 1029"/>
          <p:cNvSpPr txBox="1">
            <a:spLocks noChangeArrowheads="1"/>
          </p:cNvSpPr>
          <p:nvPr/>
        </p:nvSpPr>
        <p:spPr bwMode="auto">
          <a:xfrm>
            <a:off x="1619672" y="2348880"/>
            <a:ext cx="1626337" cy="30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28800" rIns="72000" bIns="0">
            <a:spAutoFit/>
          </a:bodyPr>
          <a:lstStyle/>
          <a:p>
            <a:pPr defTabSz="1279525"/>
            <a:r>
              <a:rPr lang="en-GB" dirty="0" smtClean="0">
                <a:latin typeface="+mj-lt"/>
              </a:rPr>
              <a:t>Fast clock</a:t>
            </a:r>
            <a:endParaRPr lang="en-GB" dirty="0">
              <a:latin typeface="+mj-lt"/>
            </a:endParaRPr>
          </a:p>
        </p:txBody>
      </p:sp>
      <p:sp>
        <p:nvSpPr>
          <p:cNvPr id="88" name="Text Box 1029"/>
          <p:cNvSpPr txBox="1">
            <a:spLocks noChangeArrowheads="1"/>
          </p:cNvSpPr>
          <p:nvPr/>
        </p:nvSpPr>
        <p:spPr bwMode="auto">
          <a:xfrm>
            <a:off x="1619672" y="2613730"/>
            <a:ext cx="1626337" cy="30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28800" rIns="72000" bIns="0">
            <a:spAutoFit/>
          </a:bodyPr>
          <a:lstStyle/>
          <a:p>
            <a:pPr defTabSz="1279525"/>
            <a:r>
              <a:rPr lang="en-GB" dirty="0" smtClean="0">
                <a:latin typeface="+mj-lt"/>
              </a:rPr>
              <a:t>Dig in 1</a:t>
            </a:r>
            <a:endParaRPr lang="en-GB" dirty="0">
              <a:latin typeface="+mj-lt"/>
            </a:endParaRPr>
          </a:p>
        </p:txBody>
      </p:sp>
      <p:sp>
        <p:nvSpPr>
          <p:cNvPr id="89" name="Text Box 1029"/>
          <p:cNvSpPr txBox="1">
            <a:spLocks noChangeArrowheads="1"/>
          </p:cNvSpPr>
          <p:nvPr/>
        </p:nvSpPr>
        <p:spPr bwMode="auto">
          <a:xfrm>
            <a:off x="1619672" y="2852936"/>
            <a:ext cx="1626337" cy="30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28800" rIns="72000" bIns="0">
            <a:spAutoFit/>
          </a:bodyPr>
          <a:lstStyle/>
          <a:p>
            <a:pPr defTabSz="1279525"/>
            <a:r>
              <a:rPr lang="en-GB" dirty="0" smtClean="0">
                <a:latin typeface="+mj-lt"/>
              </a:rPr>
              <a:t>Dig in 2</a:t>
            </a:r>
            <a:endParaRPr lang="en-GB" dirty="0">
              <a:latin typeface="+mj-lt"/>
            </a:endParaRPr>
          </a:p>
        </p:txBody>
      </p:sp>
      <p:sp>
        <p:nvSpPr>
          <p:cNvPr id="90" name="Text Box 1029"/>
          <p:cNvSpPr txBox="1">
            <a:spLocks noChangeArrowheads="1"/>
          </p:cNvSpPr>
          <p:nvPr/>
        </p:nvSpPr>
        <p:spPr bwMode="auto">
          <a:xfrm>
            <a:off x="2483768" y="2348880"/>
            <a:ext cx="1626337" cy="30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28800" rIns="72000" bIns="0">
            <a:spAutoFit/>
          </a:bodyPr>
          <a:lstStyle/>
          <a:p>
            <a:pPr algn="r" defTabSz="1279525"/>
            <a:r>
              <a:rPr lang="en-GB" dirty="0" smtClean="0">
                <a:latin typeface="+mj-lt"/>
              </a:rPr>
              <a:t>DAC 1</a:t>
            </a:r>
            <a:endParaRPr lang="en-GB" dirty="0">
              <a:latin typeface="+mj-lt"/>
            </a:endParaRPr>
          </a:p>
        </p:txBody>
      </p:sp>
      <p:sp>
        <p:nvSpPr>
          <p:cNvPr id="91" name="Text Box 1029"/>
          <p:cNvSpPr txBox="1">
            <a:spLocks noChangeArrowheads="1"/>
          </p:cNvSpPr>
          <p:nvPr/>
        </p:nvSpPr>
        <p:spPr bwMode="auto">
          <a:xfrm>
            <a:off x="2483768" y="2613730"/>
            <a:ext cx="1626337" cy="30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28800" rIns="72000" bIns="0">
            <a:spAutoFit/>
          </a:bodyPr>
          <a:lstStyle/>
          <a:p>
            <a:pPr algn="r" defTabSz="1279525"/>
            <a:r>
              <a:rPr lang="en-GB" dirty="0" smtClean="0">
                <a:latin typeface="+mj-lt"/>
              </a:rPr>
              <a:t>Aux out A</a:t>
            </a:r>
            <a:endParaRPr lang="en-GB" dirty="0">
              <a:latin typeface="+mj-lt"/>
            </a:endParaRPr>
          </a:p>
        </p:txBody>
      </p:sp>
      <p:sp>
        <p:nvSpPr>
          <p:cNvPr id="99" name="Rectangle 352"/>
          <p:cNvSpPr>
            <a:spLocks noChangeArrowheads="1"/>
          </p:cNvSpPr>
          <p:nvPr/>
        </p:nvSpPr>
        <p:spPr bwMode="auto">
          <a:xfrm>
            <a:off x="6372200" y="1700807"/>
            <a:ext cx="2489317" cy="1656185"/>
          </a:xfrm>
          <a:prstGeom prst="rect">
            <a:avLst/>
          </a:prstGeom>
          <a:solidFill>
            <a:srgbClr val="FFFF99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none" anchor="t"/>
          <a:lstStyle/>
          <a:p>
            <a:pPr algn="ctr" defTabSz="1279525"/>
            <a:r>
              <a:rPr lang="en-GB" sz="3200" b="1" dirty="0" smtClean="0">
                <a:latin typeface="Arial Narrow" pitchFamily="34" charset="0"/>
              </a:rPr>
              <a:t>TMD amplifier</a:t>
            </a:r>
            <a:endParaRPr lang="en-GB" sz="3200" b="1" dirty="0">
              <a:latin typeface="Arial Narrow" pitchFamily="34" charset="0"/>
            </a:endParaRPr>
          </a:p>
        </p:txBody>
      </p:sp>
      <p:sp>
        <p:nvSpPr>
          <p:cNvPr id="100" name="Text Box 1029"/>
          <p:cNvSpPr txBox="1">
            <a:spLocks noChangeArrowheads="1"/>
          </p:cNvSpPr>
          <p:nvPr/>
        </p:nvSpPr>
        <p:spPr bwMode="auto">
          <a:xfrm>
            <a:off x="6372200" y="2348880"/>
            <a:ext cx="1626337" cy="30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28800" rIns="72000" bIns="0">
            <a:spAutoFit/>
          </a:bodyPr>
          <a:lstStyle/>
          <a:p>
            <a:pPr defTabSz="1279525"/>
            <a:r>
              <a:rPr lang="en-GB" dirty="0" smtClean="0">
                <a:latin typeface="+mj-lt"/>
              </a:rPr>
              <a:t>Analogue in</a:t>
            </a:r>
            <a:endParaRPr lang="en-GB" dirty="0">
              <a:latin typeface="+mj-lt"/>
            </a:endParaRPr>
          </a:p>
        </p:txBody>
      </p:sp>
      <p:sp>
        <p:nvSpPr>
          <p:cNvPr id="101" name="Text Box 1029"/>
          <p:cNvSpPr txBox="1">
            <a:spLocks noChangeArrowheads="1"/>
          </p:cNvSpPr>
          <p:nvPr/>
        </p:nvSpPr>
        <p:spPr bwMode="auto">
          <a:xfrm>
            <a:off x="6372200" y="2613730"/>
            <a:ext cx="1626337" cy="30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28800" rIns="72000" bIns="0">
            <a:spAutoFit/>
          </a:bodyPr>
          <a:lstStyle/>
          <a:p>
            <a:pPr defTabSz="1279525"/>
            <a:r>
              <a:rPr lang="en-GB" dirty="0" smtClean="0">
                <a:latin typeface="+mj-lt"/>
              </a:rPr>
              <a:t>Trigger in</a:t>
            </a:r>
            <a:endParaRPr lang="en-GB" dirty="0">
              <a:latin typeface="+mj-lt"/>
            </a:endParaRPr>
          </a:p>
        </p:txBody>
      </p:sp>
      <p:sp>
        <p:nvSpPr>
          <p:cNvPr id="103" name="Text Box 1029"/>
          <p:cNvSpPr txBox="1">
            <a:spLocks noChangeArrowheads="1"/>
          </p:cNvSpPr>
          <p:nvPr/>
        </p:nvSpPr>
        <p:spPr bwMode="auto">
          <a:xfrm>
            <a:off x="6372200" y="2996952"/>
            <a:ext cx="1244658" cy="30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28800" rIns="72000" bIns="0">
            <a:spAutoFit/>
          </a:bodyPr>
          <a:lstStyle/>
          <a:p>
            <a:pPr algn="ctr" defTabSz="1279525"/>
            <a:r>
              <a:rPr lang="en-GB" dirty="0" smtClean="0">
                <a:latin typeface="+mj-lt"/>
              </a:rPr>
              <a:t>Out (+)</a:t>
            </a:r>
            <a:endParaRPr lang="en-GB" dirty="0">
              <a:latin typeface="+mj-lt"/>
            </a:endParaRPr>
          </a:p>
        </p:txBody>
      </p:sp>
      <p:sp>
        <p:nvSpPr>
          <p:cNvPr id="105" name="Text Box 1029"/>
          <p:cNvSpPr txBox="1">
            <a:spLocks noChangeArrowheads="1"/>
          </p:cNvSpPr>
          <p:nvPr/>
        </p:nvSpPr>
        <p:spPr bwMode="auto">
          <a:xfrm>
            <a:off x="7638497" y="2996952"/>
            <a:ext cx="1224136" cy="30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28800" rIns="72000" bIns="0">
            <a:spAutoFit/>
          </a:bodyPr>
          <a:lstStyle/>
          <a:p>
            <a:pPr algn="ctr" defTabSz="1279525"/>
            <a:r>
              <a:rPr lang="en-GB" dirty="0" smtClean="0">
                <a:latin typeface="+mj-lt"/>
              </a:rPr>
              <a:t>Out (–)</a:t>
            </a:r>
            <a:endParaRPr lang="en-GB" dirty="0">
              <a:latin typeface="+mj-lt"/>
            </a:endParaRPr>
          </a:p>
        </p:txBody>
      </p:sp>
      <p:cxnSp>
        <p:nvCxnSpPr>
          <p:cNvPr id="107" name="Straight Connector 106"/>
          <p:cNvCxnSpPr/>
          <p:nvPr/>
        </p:nvCxnSpPr>
        <p:spPr>
          <a:xfrm>
            <a:off x="6804248" y="3356992"/>
            <a:ext cx="0" cy="792088"/>
          </a:xfrm>
          <a:prstGeom prst="line">
            <a:avLst/>
          </a:prstGeom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>
            <a:off x="6948264" y="3356992"/>
            <a:ext cx="0" cy="792088"/>
          </a:xfrm>
          <a:prstGeom prst="line">
            <a:avLst/>
          </a:prstGeom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>
            <a:off x="7092280" y="3356992"/>
            <a:ext cx="0" cy="792088"/>
          </a:xfrm>
          <a:prstGeom prst="line">
            <a:avLst/>
          </a:prstGeom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>
            <a:off x="7236296" y="3356992"/>
            <a:ext cx="0" cy="792088"/>
          </a:xfrm>
          <a:prstGeom prst="line">
            <a:avLst/>
          </a:prstGeom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Text Box 1029"/>
          <p:cNvSpPr txBox="1">
            <a:spLocks noChangeArrowheads="1"/>
          </p:cNvSpPr>
          <p:nvPr/>
        </p:nvSpPr>
        <p:spPr bwMode="auto">
          <a:xfrm>
            <a:off x="179512" y="2348880"/>
            <a:ext cx="1194289" cy="30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28800" rIns="72000" bIns="0">
            <a:spAutoFit/>
          </a:bodyPr>
          <a:lstStyle/>
          <a:p>
            <a:pPr algn="r" defTabSz="1279525"/>
            <a:r>
              <a:rPr lang="en-GB" dirty="0" smtClean="0">
                <a:latin typeface="+mj-lt"/>
              </a:rPr>
              <a:t>Generator</a:t>
            </a:r>
            <a:endParaRPr lang="en-GB" dirty="0">
              <a:latin typeface="+mj-lt"/>
            </a:endParaRPr>
          </a:p>
        </p:txBody>
      </p:sp>
      <p:sp>
        <p:nvSpPr>
          <p:cNvPr id="127" name="Text Box 1029"/>
          <p:cNvSpPr txBox="1">
            <a:spLocks noChangeArrowheads="1"/>
          </p:cNvSpPr>
          <p:nvPr/>
        </p:nvSpPr>
        <p:spPr bwMode="auto">
          <a:xfrm>
            <a:off x="179512" y="2613730"/>
            <a:ext cx="1194289" cy="30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28800" rIns="72000" bIns="0">
            <a:spAutoFit/>
          </a:bodyPr>
          <a:lstStyle/>
          <a:p>
            <a:pPr algn="r" defTabSz="1279525"/>
            <a:r>
              <a:rPr lang="en-GB" dirty="0" smtClean="0">
                <a:latin typeface="+mj-lt"/>
              </a:rPr>
              <a:t>FONT4</a:t>
            </a:r>
            <a:endParaRPr lang="en-GB" dirty="0">
              <a:latin typeface="+mj-lt"/>
            </a:endParaRPr>
          </a:p>
        </p:txBody>
      </p:sp>
      <p:sp>
        <p:nvSpPr>
          <p:cNvPr id="128" name="Text Box 1029"/>
          <p:cNvSpPr txBox="1">
            <a:spLocks noChangeArrowheads="1"/>
          </p:cNvSpPr>
          <p:nvPr/>
        </p:nvSpPr>
        <p:spPr bwMode="auto">
          <a:xfrm>
            <a:off x="179512" y="2852936"/>
            <a:ext cx="1194289" cy="30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28800" rIns="72000" bIns="0">
            <a:spAutoFit/>
          </a:bodyPr>
          <a:lstStyle/>
          <a:p>
            <a:pPr algn="r" defTabSz="1279525"/>
            <a:r>
              <a:rPr lang="en-GB" dirty="0" smtClean="0">
                <a:latin typeface="+mj-lt"/>
              </a:rPr>
              <a:t>FONT4</a:t>
            </a:r>
            <a:endParaRPr lang="en-GB" dirty="0">
              <a:latin typeface="+mj-lt"/>
            </a:endParaRPr>
          </a:p>
        </p:txBody>
      </p:sp>
      <p:cxnSp>
        <p:nvCxnSpPr>
          <p:cNvPr id="136" name="Straight Connector 135"/>
          <p:cNvCxnSpPr/>
          <p:nvPr/>
        </p:nvCxnSpPr>
        <p:spPr>
          <a:xfrm flipH="1" flipV="1">
            <a:off x="1343953" y="2780927"/>
            <a:ext cx="275719" cy="1"/>
          </a:xfrm>
          <a:prstGeom prst="line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 flipH="1" flipV="1">
            <a:off x="1331640" y="2564903"/>
            <a:ext cx="275719" cy="1"/>
          </a:xfrm>
          <a:prstGeom prst="line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/>
          <p:cNvCxnSpPr/>
          <p:nvPr/>
        </p:nvCxnSpPr>
        <p:spPr>
          <a:xfrm flipH="1" flipV="1">
            <a:off x="1343953" y="2996952"/>
            <a:ext cx="275719" cy="1"/>
          </a:xfrm>
          <a:prstGeom prst="line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Connector 138"/>
          <p:cNvCxnSpPr/>
          <p:nvPr/>
        </p:nvCxnSpPr>
        <p:spPr>
          <a:xfrm flipH="1">
            <a:off x="4110105" y="2780930"/>
            <a:ext cx="2262095" cy="0"/>
          </a:xfrm>
          <a:prstGeom prst="line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/>
          <p:cNvCxnSpPr/>
          <p:nvPr/>
        </p:nvCxnSpPr>
        <p:spPr>
          <a:xfrm flipH="1">
            <a:off x="4110105" y="2564904"/>
            <a:ext cx="305567" cy="0"/>
          </a:xfrm>
          <a:prstGeom prst="line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Connector 150"/>
          <p:cNvCxnSpPr/>
          <p:nvPr/>
        </p:nvCxnSpPr>
        <p:spPr>
          <a:xfrm flipH="1">
            <a:off x="6066633" y="2564904"/>
            <a:ext cx="305567" cy="0"/>
          </a:xfrm>
          <a:prstGeom prst="line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Connector 151"/>
          <p:cNvCxnSpPr/>
          <p:nvPr/>
        </p:nvCxnSpPr>
        <p:spPr>
          <a:xfrm>
            <a:off x="8028384" y="3356992"/>
            <a:ext cx="0" cy="792088"/>
          </a:xfrm>
          <a:prstGeom prst="line">
            <a:avLst/>
          </a:prstGeom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Connector 152"/>
          <p:cNvCxnSpPr/>
          <p:nvPr/>
        </p:nvCxnSpPr>
        <p:spPr>
          <a:xfrm>
            <a:off x="8172400" y="3356992"/>
            <a:ext cx="0" cy="792088"/>
          </a:xfrm>
          <a:prstGeom prst="line">
            <a:avLst/>
          </a:prstGeom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Connector 153"/>
          <p:cNvCxnSpPr/>
          <p:nvPr/>
        </p:nvCxnSpPr>
        <p:spPr>
          <a:xfrm>
            <a:off x="8316416" y="3356992"/>
            <a:ext cx="0" cy="792088"/>
          </a:xfrm>
          <a:prstGeom prst="line">
            <a:avLst/>
          </a:prstGeom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Connector 154"/>
          <p:cNvCxnSpPr/>
          <p:nvPr/>
        </p:nvCxnSpPr>
        <p:spPr>
          <a:xfrm>
            <a:off x="8460432" y="3356992"/>
            <a:ext cx="0" cy="792088"/>
          </a:xfrm>
          <a:prstGeom prst="line">
            <a:avLst/>
          </a:prstGeom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Rectangle 352"/>
          <p:cNvSpPr>
            <a:spLocks noChangeArrowheads="1"/>
          </p:cNvSpPr>
          <p:nvPr/>
        </p:nvSpPr>
        <p:spPr bwMode="auto">
          <a:xfrm>
            <a:off x="6372200" y="4149079"/>
            <a:ext cx="2489317" cy="201622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none" anchor="t"/>
          <a:lstStyle/>
          <a:p>
            <a:pPr algn="ctr" defTabSz="1279525"/>
            <a:endParaRPr lang="en-GB" sz="2000" b="1" dirty="0" smtClean="0">
              <a:latin typeface="Arial Narrow" pitchFamily="34" charset="0"/>
            </a:endParaRPr>
          </a:p>
          <a:p>
            <a:pPr algn="ctr" defTabSz="1279525"/>
            <a:r>
              <a:rPr lang="en-GB" sz="3200" b="1" dirty="0" smtClean="0">
                <a:latin typeface="Arial Narrow" pitchFamily="34" charset="0"/>
              </a:rPr>
              <a:t>Colin’s box</a:t>
            </a:r>
            <a:endParaRPr lang="en-GB" sz="3200" b="1" dirty="0">
              <a:latin typeface="Arial Narrow" pitchFamily="34" charset="0"/>
            </a:endParaRPr>
          </a:p>
        </p:txBody>
      </p:sp>
      <p:sp>
        <p:nvSpPr>
          <p:cNvPr id="157" name="Text Box 1029"/>
          <p:cNvSpPr txBox="1">
            <a:spLocks noChangeArrowheads="1"/>
          </p:cNvSpPr>
          <p:nvPr/>
        </p:nvSpPr>
        <p:spPr bwMode="auto">
          <a:xfrm>
            <a:off x="6372200" y="5018310"/>
            <a:ext cx="1626337" cy="30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28800" rIns="72000" bIns="0">
            <a:spAutoFit/>
          </a:bodyPr>
          <a:lstStyle/>
          <a:p>
            <a:pPr defTabSz="1279525"/>
            <a:r>
              <a:rPr lang="en-GB" dirty="0" smtClean="0">
                <a:latin typeface="+mj-lt"/>
              </a:rPr>
              <a:t>Monitor (+)</a:t>
            </a:r>
            <a:endParaRPr lang="en-GB" dirty="0">
              <a:latin typeface="+mj-lt"/>
            </a:endParaRPr>
          </a:p>
        </p:txBody>
      </p:sp>
      <p:sp>
        <p:nvSpPr>
          <p:cNvPr id="158" name="Text Box 1029"/>
          <p:cNvSpPr txBox="1">
            <a:spLocks noChangeArrowheads="1"/>
          </p:cNvSpPr>
          <p:nvPr/>
        </p:nvSpPr>
        <p:spPr bwMode="auto">
          <a:xfrm>
            <a:off x="6372200" y="5283160"/>
            <a:ext cx="1626337" cy="583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28800" rIns="72000" bIns="0">
            <a:spAutoFit/>
          </a:bodyPr>
          <a:lstStyle/>
          <a:p>
            <a:pPr defTabSz="1279525"/>
            <a:r>
              <a:rPr lang="en-GB" dirty="0" smtClean="0">
                <a:latin typeface="+mj-lt"/>
              </a:rPr>
              <a:t>Monitor </a:t>
            </a:r>
            <a:r>
              <a:rPr lang="en-GB" dirty="0"/>
              <a:t>(–)</a:t>
            </a:r>
          </a:p>
          <a:p>
            <a:pPr defTabSz="1279525"/>
            <a:endParaRPr lang="en-GB" dirty="0">
              <a:latin typeface="+mj-lt"/>
            </a:endParaRPr>
          </a:p>
        </p:txBody>
      </p:sp>
      <p:sp>
        <p:nvSpPr>
          <p:cNvPr id="161" name="Text Box 1029"/>
          <p:cNvSpPr txBox="1">
            <a:spLocks noChangeArrowheads="1"/>
          </p:cNvSpPr>
          <p:nvPr/>
        </p:nvSpPr>
        <p:spPr bwMode="auto">
          <a:xfrm>
            <a:off x="6372200" y="4149080"/>
            <a:ext cx="1244658" cy="30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28800" rIns="72000" bIns="0">
            <a:spAutoFit/>
          </a:bodyPr>
          <a:lstStyle/>
          <a:p>
            <a:pPr algn="ctr" defTabSz="1279525"/>
            <a:r>
              <a:rPr lang="en-GB" dirty="0" smtClean="0">
                <a:latin typeface="+mj-lt"/>
              </a:rPr>
              <a:t>In (+)</a:t>
            </a:r>
            <a:endParaRPr lang="en-GB" dirty="0">
              <a:latin typeface="+mj-lt"/>
            </a:endParaRPr>
          </a:p>
        </p:txBody>
      </p:sp>
      <p:sp>
        <p:nvSpPr>
          <p:cNvPr id="162" name="Text Box 1029"/>
          <p:cNvSpPr txBox="1">
            <a:spLocks noChangeArrowheads="1"/>
          </p:cNvSpPr>
          <p:nvPr/>
        </p:nvSpPr>
        <p:spPr bwMode="auto">
          <a:xfrm>
            <a:off x="7638497" y="4149080"/>
            <a:ext cx="1224136" cy="30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28800" rIns="72000" bIns="0">
            <a:spAutoFit/>
          </a:bodyPr>
          <a:lstStyle/>
          <a:p>
            <a:pPr algn="ctr" defTabSz="1279525"/>
            <a:r>
              <a:rPr lang="en-GB" dirty="0" smtClean="0">
                <a:latin typeface="+mj-lt"/>
              </a:rPr>
              <a:t>In (–)</a:t>
            </a:r>
            <a:endParaRPr lang="en-GB" dirty="0">
              <a:latin typeface="+mj-lt"/>
            </a:endParaRPr>
          </a:p>
        </p:txBody>
      </p:sp>
      <p:sp>
        <p:nvSpPr>
          <p:cNvPr id="163" name="Text Box 1029"/>
          <p:cNvSpPr txBox="1">
            <a:spLocks noChangeArrowheads="1"/>
          </p:cNvSpPr>
          <p:nvPr/>
        </p:nvSpPr>
        <p:spPr bwMode="auto">
          <a:xfrm>
            <a:off x="6372200" y="5522366"/>
            <a:ext cx="1626337" cy="30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28800" rIns="72000" bIns="0">
            <a:spAutoFit/>
          </a:bodyPr>
          <a:lstStyle/>
          <a:p>
            <a:pPr defTabSz="1279525"/>
            <a:r>
              <a:rPr lang="en-GB" dirty="0" smtClean="0">
                <a:latin typeface="+mj-lt"/>
              </a:rPr>
              <a:t>Out (+)</a:t>
            </a:r>
            <a:endParaRPr lang="en-GB" dirty="0">
              <a:latin typeface="+mj-lt"/>
            </a:endParaRPr>
          </a:p>
        </p:txBody>
      </p:sp>
      <p:sp>
        <p:nvSpPr>
          <p:cNvPr id="164" name="Text Box 1029"/>
          <p:cNvSpPr txBox="1">
            <a:spLocks noChangeArrowheads="1"/>
          </p:cNvSpPr>
          <p:nvPr/>
        </p:nvSpPr>
        <p:spPr bwMode="auto">
          <a:xfrm>
            <a:off x="6372200" y="5787216"/>
            <a:ext cx="1626337" cy="30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28800" rIns="72000" bIns="0">
            <a:spAutoFit/>
          </a:bodyPr>
          <a:lstStyle/>
          <a:p>
            <a:pPr defTabSz="1279525"/>
            <a:r>
              <a:rPr lang="en-GB" dirty="0" smtClean="0">
                <a:latin typeface="+mj-lt"/>
              </a:rPr>
              <a:t>Out </a:t>
            </a:r>
            <a:r>
              <a:rPr lang="en-GB" dirty="0" smtClean="0"/>
              <a:t>(–)</a:t>
            </a:r>
            <a:endParaRPr lang="en-GB" dirty="0"/>
          </a:p>
        </p:txBody>
      </p:sp>
      <p:sp>
        <p:nvSpPr>
          <p:cNvPr id="165" name="Rectangle 352"/>
          <p:cNvSpPr>
            <a:spLocks noChangeArrowheads="1"/>
          </p:cNvSpPr>
          <p:nvPr/>
        </p:nvSpPr>
        <p:spPr bwMode="auto">
          <a:xfrm>
            <a:off x="1619672" y="4149080"/>
            <a:ext cx="2489317" cy="2016226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none" anchor="t"/>
          <a:lstStyle/>
          <a:p>
            <a:pPr algn="ctr" defTabSz="1279525"/>
            <a:r>
              <a:rPr lang="en-GB" sz="3200" b="1" dirty="0" smtClean="0">
                <a:latin typeface="Arial Narrow" pitchFamily="34" charset="0"/>
              </a:rPr>
              <a:t>BPM</a:t>
            </a:r>
          </a:p>
          <a:p>
            <a:pPr algn="ctr" defTabSz="1279525"/>
            <a:r>
              <a:rPr lang="en-GB" sz="3200" b="1" dirty="0" smtClean="0">
                <a:latin typeface="Arial Narrow" pitchFamily="34" charset="0"/>
              </a:rPr>
              <a:t>(used as kicker)</a:t>
            </a:r>
            <a:endParaRPr lang="en-GB" sz="3200" b="1" dirty="0">
              <a:latin typeface="Arial Narrow" pitchFamily="34" charset="0"/>
            </a:endParaRPr>
          </a:p>
        </p:txBody>
      </p:sp>
      <p:sp>
        <p:nvSpPr>
          <p:cNvPr id="170" name="Text Box 1029"/>
          <p:cNvSpPr txBox="1">
            <a:spLocks noChangeArrowheads="1"/>
          </p:cNvSpPr>
          <p:nvPr/>
        </p:nvSpPr>
        <p:spPr bwMode="auto">
          <a:xfrm>
            <a:off x="1619672" y="5522367"/>
            <a:ext cx="2489317" cy="30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28800" rIns="72000" bIns="0">
            <a:spAutoFit/>
          </a:bodyPr>
          <a:lstStyle/>
          <a:p>
            <a:pPr algn="r" defTabSz="1279525"/>
            <a:r>
              <a:rPr lang="en-GB" dirty="0" smtClean="0">
                <a:latin typeface="+mj-lt"/>
              </a:rPr>
              <a:t>In (‘top’)</a:t>
            </a:r>
            <a:endParaRPr lang="en-GB" dirty="0">
              <a:latin typeface="+mj-lt"/>
            </a:endParaRPr>
          </a:p>
        </p:txBody>
      </p:sp>
      <p:sp>
        <p:nvSpPr>
          <p:cNvPr id="171" name="Text Box 1029"/>
          <p:cNvSpPr txBox="1">
            <a:spLocks noChangeArrowheads="1"/>
          </p:cNvSpPr>
          <p:nvPr/>
        </p:nvSpPr>
        <p:spPr bwMode="auto">
          <a:xfrm>
            <a:off x="1619672" y="5787217"/>
            <a:ext cx="2489317" cy="30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28800" rIns="72000" bIns="0">
            <a:spAutoFit/>
          </a:bodyPr>
          <a:lstStyle/>
          <a:p>
            <a:pPr algn="r" defTabSz="1279525"/>
            <a:r>
              <a:rPr lang="en-GB" dirty="0" smtClean="0">
                <a:latin typeface="+mj-lt"/>
              </a:rPr>
              <a:t>In (‘bottom’)</a:t>
            </a:r>
            <a:endParaRPr lang="en-GB" dirty="0"/>
          </a:p>
        </p:txBody>
      </p:sp>
      <p:cxnSp>
        <p:nvCxnSpPr>
          <p:cNvPr id="172" name="Straight Connector 171"/>
          <p:cNvCxnSpPr/>
          <p:nvPr/>
        </p:nvCxnSpPr>
        <p:spPr>
          <a:xfrm flipH="1">
            <a:off x="4110105" y="5733256"/>
            <a:ext cx="2262095" cy="0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Connector 172"/>
          <p:cNvCxnSpPr/>
          <p:nvPr/>
        </p:nvCxnSpPr>
        <p:spPr>
          <a:xfrm flipH="1">
            <a:off x="4110105" y="5949280"/>
            <a:ext cx="2262095" cy="0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4" name="Picture 17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8651" y="3528228"/>
            <a:ext cx="1748028" cy="1241702"/>
          </a:xfrm>
          <a:prstGeom prst="rect">
            <a:avLst/>
          </a:prstGeom>
        </p:spPr>
      </p:pic>
      <p:cxnSp>
        <p:nvCxnSpPr>
          <p:cNvPr id="175" name="Straight Connector 174"/>
          <p:cNvCxnSpPr/>
          <p:nvPr/>
        </p:nvCxnSpPr>
        <p:spPr>
          <a:xfrm flipH="1" flipV="1">
            <a:off x="5508104" y="5229199"/>
            <a:ext cx="864097" cy="1"/>
          </a:xfrm>
          <a:prstGeom prst="line">
            <a:avLst/>
          </a:prstGeom>
          <a:ln>
            <a:solidFill>
              <a:srgbClr val="008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Connector 176"/>
          <p:cNvCxnSpPr/>
          <p:nvPr/>
        </p:nvCxnSpPr>
        <p:spPr>
          <a:xfrm flipV="1">
            <a:off x="5508104" y="4653136"/>
            <a:ext cx="2" cy="576064"/>
          </a:xfrm>
          <a:prstGeom prst="line">
            <a:avLst/>
          </a:prstGeom>
          <a:ln>
            <a:solidFill>
              <a:srgbClr val="008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Connector 179"/>
          <p:cNvCxnSpPr/>
          <p:nvPr/>
        </p:nvCxnSpPr>
        <p:spPr>
          <a:xfrm flipH="1" flipV="1">
            <a:off x="5364088" y="5445223"/>
            <a:ext cx="1008114" cy="1"/>
          </a:xfrm>
          <a:prstGeom prst="line">
            <a:avLst/>
          </a:prstGeom>
          <a:ln>
            <a:solidFill>
              <a:srgbClr val="008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Connector 181"/>
          <p:cNvCxnSpPr/>
          <p:nvPr/>
        </p:nvCxnSpPr>
        <p:spPr>
          <a:xfrm flipV="1">
            <a:off x="5364088" y="4653136"/>
            <a:ext cx="0" cy="792088"/>
          </a:xfrm>
          <a:prstGeom prst="line">
            <a:avLst/>
          </a:prstGeom>
          <a:ln>
            <a:solidFill>
              <a:srgbClr val="008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Straight Connector 185"/>
          <p:cNvCxnSpPr/>
          <p:nvPr/>
        </p:nvCxnSpPr>
        <p:spPr>
          <a:xfrm>
            <a:off x="4211962" y="2564904"/>
            <a:ext cx="0" cy="1440160"/>
          </a:xfrm>
          <a:prstGeom prst="line">
            <a:avLst/>
          </a:prstGeom>
          <a:ln>
            <a:solidFill>
              <a:srgbClr val="008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Straight Connector 187"/>
          <p:cNvCxnSpPr/>
          <p:nvPr/>
        </p:nvCxnSpPr>
        <p:spPr>
          <a:xfrm flipH="1">
            <a:off x="4283968" y="2780928"/>
            <a:ext cx="3" cy="1080120"/>
          </a:xfrm>
          <a:prstGeom prst="line">
            <a:avLst/>
          </a:prstGeom>
          <a:ln>
            <a:solidFill>
              <a:srgbClr val="008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Connector 189"/>
          <p:cNvCxnSpPr/>
          <p:nvPr/>
        </p:nvCxnSpPr>
        <p:spPr>
          <a:xfrm>
            <a:off x="4211960" y="4005064"/>
            <a:ext cx="216024" cy="0"/>
          </a:xfrm>
          <a:prstGeom prst="line">
            <a:avLst/>
          </a:prstGeom>
          <a:ln>
            <a:solidFill>
              <a:srgbClr val="008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Straight Connector 192"/>
          <p:cNvCxnSpPr/>
          <p:nvPr/>
        </p:nvCxnSpPr>
        <p:spPr>
          <a:xfrm>
            <a:off x="4283968" y="3861048"/>
            <a:ext cx="131704" cy="0"/>
          </a:xfrm>
          <a:prstGeom prst="line">
            <a:avLst/>
          </a:prstGeom>
          <a:ln>
            <a:solidFill>
              <a:srgbClr val="008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8" name="Rectangle 197"/>
          <p:cNvSpPr/>
          <p:nvPr/>
        </p:nvSpPr>
        <p:spPr>
          <a:xfrm>
            <a:off x="4427984" y="1412776"/>
            <a:ext cx="1626337" cy="288032"/>
          </a:xfrm>
          <a:prstGeom prst="rect">
            <a:avLst/>
          </a:prstGeom>
          <a:solidFill>
            <a:srgbClr val="FF3300"/>
          </a:solidFill>
          <a:ln w="28575"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/>
              <a:t>CHANGE</a:t>
            </a:r>
            <a:endParaRPr lang="en-GB" sz="2400" b="1" dirty="0"/>
          </a:p>
        </p:txBody>
      </p:sp>
      <p:sp>
        <p:nvSpPr>
          <p:cNvPr id="199" name="Rectangle 198"/>
          <p:cNvSpPr/>
          <p:nvPr/>
        </p:nvSpPr>
        <p:spPr>
          <a:xfrm>
            <a:off x="6372200" y="1412776"/>
            <a:ext cx="2490433" cy="288032"/>
          </a:xfrm>
          <a:prstGeom prst="rect">
            <a:avLst/>
          </a:prstGeom>
          <a:solidFill>
            <a:srgbClr val="FF3300"/>
          </a:solidFill>
          <a:ln w="28575"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/>
              <a:t>CHANGE</a:t>
            </a:r>
            <a:endParaRPr lang="en-GB" sz="2400" b="1" dirty="0"/>
          </a:p>
        </p:txBody>
      </p:sp>
      <p:sp>
        <p:nvSpPr>
          <p:cNvPr id="200" name="Rectangle 199"/>
          <p:cNvSpPr/>
          <p:nvPr/>
        </p:nvSpPr>
        <p:spPr>
          <a:xfrm>
            <a:off x="6372200" y="3573016"/>
            <a:ext cx="2490433" cy="288032"/>
          </a:xfrm>
          <a:prstGeom prst="rect">
            <a:avLst/>
          </a:prstGeom>
          <a:solidFill>
            <a:srgbClr val="FF3300"/>
          </a:solidFill>
          <a:ln w="28575"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/>
              <a:t>CHANGE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225686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928" y="1763815"/>
            <a:ext cx="6084676" cy="4563507"/>
          </a:xfrm>
          <a:prstGeom prst="rect">
            <a:avLst/>
          </a:prstGeom>
        </p:spPr>
      </p:pic>
      <p:sp>
        <p:nvSpPr>
          <p:cNvPr id="9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GB" dirty="0" smtClean="0"/>
              <a:t>Typical waveform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6224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928" y="1763815"/>
            <a:ext cx="6084676" cy="4563507"/>
          </a:xfrm>
          <a:prstGeom prst="rect">
            <a:avLst/>
          </a:prstGeom>
        </p:spPr>
      </p:pic>
      <p:sp>
        <p:nvSpPr>
          <p:cNvPr id="9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2227486" y="548680"/>
            <a:ext cx="0" cy="14401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755878" y="548680"/>
            <a:ext cx="0" cy="14401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3256806" y="1124744"/>
            <a:ext cx="0" cy="8640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3394472" y="1124744"/>
            <a:ext cx="0" cy="8640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3394472" y="1988840"/>
            <a:ext cx="0" cy="648072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3256806" y="1988840"/>
            <a:ext cx="0" cy="648072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2227486" y="611396"/>
            <a:ext cx="3528392" cy="0"/>
          </a:xfrm>
          <a:prstGeom prst="line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2227486" y="323364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~12 us</a:t>
            </a:r>
            <a:endParaRPr lang="en-GB" dirty="0"/>
          </a:p>
        </p:txBody>
      </p:sp>
      <p:sp>
        <p:nvSpPr>
          <p:cNvPr id="30" name="TextBox 29"/>
          <p:cNvSpPr txBox="1"/>
          <p:nvPr/>
        </p:nvSpPr>
        <p:spPr>
          <a:xfrm>
            <a:off x="2771800" y="82742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~</a:t>
            </a:r>
            <a:r>
              <a:rPr lang="en-GB" dirty="0" smtClean="0"/>
              <a:t>450 </a:t>
            </a:r>
            <a:r>
              <a:rPr lang="en-GB" dirty="0" smtClean="0"/>
              <a:t>ns</a:t>
            </a:r>
            <a:endParaRPr lang="en-GB" dirty="0"/>
          </a:p>
        </p:txBody>
      </p:sp>
      <p:cxnSp>
        <p:nvCxnSpPr>
          <p:cNvPr id="32" name="Straight Connector 31"/>
          <p:cNvCxnSpPr/>
          <p:nvPr/>
        </p:nvCxnSpPr>
        <p:spPr>
          <a:xfrm flipH="1">
            <a:off x="3394472" y="1196752"/>
            <a:ext cx="196974" cy="0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H="1">
            <a:off x="3057674" y="1196752"/>
            <a:ext cx="196974" cy="0"/>
          </a:xfrm>
          <a:prstGeom prst="line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ontent Placeholder 2"/>
          <p:cNvSpPr>
            <a:spLocks noGrp="1"/>
          </p:cNvSpPr>
          <p:nvPr>
            <p:ph idx="1"/>
          </p:nvPr>
        </p:nvSpPr>
        <p:spPr>
          <a:xfrm>
            <a:off x="6516216" y="508030"/>
            <a:ext cx="2170584" cy="5618133"/>
          </a:xfrm>
        </p:spPr>
        <p:txBody>
          <a:bodyPr anchor="ctr"/>
          <a:lstStyle/>
          <a:p>
            <a:r>
              <a:rPr lang="en-GB" dirty="0" smtClean="0"/>
              <a:t>Kicker is ready for ~12 us.</a:t>
            </a:r>
          </a:p>
          <a:p>
            <a:r>
              <a:rPr lang="en-GB" dirty="0" smtClean="0"/>
              <a:t>Constant DAC out is on for ~450 ns.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1944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FONT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928" y="1763815"/>
            <a:ext cx="6084676" cy="4563507"/>
          </a:xfrm>
          <a:prstGeom prst="rect">
            <a:avLst/>
          </a:prstGeom>
        </p:spPr>
      </p:pic>
      <p:sp>
        <p:nvSpPr>
          <p:cNvPr id="9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0" y="260648"/>
            <a:ext cx="4032448" cy="30243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3653304" y="1763815"/>
            <a:ext cx="2700300" cy="4563507"/>
          </a:xfrm>
          <a:prstGeom prst="rect">
            <a:avLst/>
          </a:prstGeom>
          <a:solidFill>
            <a:srgbClr val="FFFF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60648"/>
            <a:ext cx="3960440" cy="297033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268928" y="1763814"/>
            <a:ext cx="2736303" cy="4563507"/>
          </a:xfrm>
          <a:prstGeom prst="rect">
            <a:avLst/>
          </a:prstGeom>
          <a:solidFill>
            <a:srgbClr val="FFFF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3005231" y="1763815"/>
            <a:ext cx="648073" cy="585066"/>
          </a:xfrm>
          <a:prstGeom prst="rect">
            <a:avLst/>
          </a:prstGeom>
          <a:solidFill>
            <a:srgbClr val="FFFF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3005231" y="5742255"/>
            <a:ext cx="648073" cy="585066"/>
          </a:xfrm>
          <a:prstGeom prst="rect">
            <a:avLst/>
          </a:prstGeom>
          <a:solidFill>
            <a:srgbClr val="FFFF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4257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Dodgy cable in test set-up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cable carrying the input to the ZPUL in the test set-up was found to be dodgy.</a:t>
            </a:r>
          </a:p>
          <a:p>
            <a:r>
              <a:rPr lang="en-GB" dirty="0" smtClean="0"/>
              <a:t>Shaking or twisting the dodgy cable augmented the </a:t>
            </a:r>
            <a:r>
              <a:rPr lang="en-GB" dirty="0"/>
              <a:t>~55 MHz </a:t>
            </a:r>
            <a:r>
              <a:rPr lang="en-GB" dirty="0" smtClean="0"/>
              <a:t>oscillations.</a:t>
            </a:r>
          </a:p>
          <a:p>
            <a:r>
              <a:rPr lang="en-GB" dirty="0" smtClean="0"/>
              <a:t>On replacing the dodgy cable, the oscillatory behaviour was reduced, and any remaining oscillations were insensitive to cable manipulations.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FONT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D8993-E1B9-49F9-9A3C-1971EA5979B8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7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</p:spTree>
    <p:extLst>
      <p:ext uri="{BB962C8B-B14F-4D97-AF65-F5344CB8AC3E}">
        <p14:creationId xmlns:p14="http://schemas.microsoft.com/office/powerpoint/2010/main" val="76118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FONT Meeting</a:t>
            </a: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E769A97-2674-48D5-B268-4EC6A4284919}" type="slidenum">
              <a:rPr lang="en-US" smtClean="0"/>
              <a:pPr eaLnBrk="1" hangingPunct="1"/>
              <a:t>9</a:t>
            </a:fld>
            <a:endParaRPr lang="en-US" smtClean="0"/>
          </a:p>
        </p:txBody>
      </p:sp>
      <p:sp>
        <p:nvSpPr>
          <p:cNvPr id="11268" name="Date Placeholder 3"/>
          <p:cNvSpPr txBox="1">
            <a:spLocks/>
          </p:cNvSpPr>
          <p:nvPr/>
        </p:nvSpPr>
        <p:spPr bwMode="auto">
          <a:xfrm>
            <a:off x="107950" y="6453188"/>
            <a:ext cx="15843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/>
              <a:t>N. Blaskovic</a:t>
            </a:r>
          </a:p>
        </p:txBody>
      </p:sp>
      <p:pic>
        <p:nvPicPr>
          <p:cNvPr id="11269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9750" y="260350"/>
            <a:ext cx="8064500" cy="604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5360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1406</TotalTime>
  <Words>748</Words>
  <Application>Microsoft Office PowerPoint</Application>
  <PresentationFormat>On-screen Show (4:3)</PresentationFormat>
  <Paragraphs>229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9" baseType="lpstr">
      <vt:lpstr>Arial</vt:lpstr>
      <vt:lpstr>Arial Narrow</vt:lpstr>
      <vt:lpstr>Default Design</vt:lpstr>
      <vt:lpstr>Kicker amplifier tests</vt:lpstr>
      <vt:lpstr>Introduction</vt:lpstr>
      <vt:lpstr>Set-up</vt:lpstr>
      <vt:lpstr>Set-up</vt:lpstr>
      <vt:lpstr>Typical waveform</vt:lpstr>
      <vt:lpstr>PowerPoint Presentation</vt:lpstr>
      <vt:lpstr>PowerPoint Presentation</vt:lpstr>
      <vt:lpstr>Dodgy cable in test set-up</vt:lpstr>
      <vt:lpstr>PowerPoint Presentation</vt:lpstr>
      <vt:lpstr>PowerPoint Presentation</vt:lpstr>
      <vt:lpstr>PowerPoint Presentation</vt:lpstr>
      <vt:lpstr>A little history</vt:lpstr>
      <vt:lpstr>Waveforms for multiple set-ups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Observations</vt:lpstr>
      <vt:lpstr>Possible further work</vt:lpstr>
    </vt:vector>
  </TitlesOfParts>
  <Company>Oxford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Windows User</cp:lastModifiedBy>
  <cp:revision>132</cp:revision>
  <dcterms:created xsi:type="dcterms:W3CDTF">2009-05-21T13:39:04Z</dcterms:created>
  <dcterms:modified xsi:type="dcterms:W3CDTF">2012-11-26T01:30:22Z</dcterms:modified>
</cp:coreProperties>
</file>