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sldIdLst>
    <p:sldId id="256" r:id="rId2"/>
    <p:sldId id="329" r:id="rId3"/>
    <p:sldId id="347" r:id="rId4"/>
    <p:sldId id="335" r:id="rId5"/>
    <p:sldId id="336" r:id="rId6"/>
    <p:sldId id="337" r:id="rId7"/>
    <p:sldId id="346" r:id="rId8"/>
    <p:sldId id="353" r:id="rId9"/>
    <p:sldId id="354" r:id="rId10"/>
    <p:sldId id="344" r:id="rId11"/>
    <p:sldId id="338" r:id="rId12"/>
    <p:sldId id="339" r:id="rId13"/>
    <p:sldId id="340" r:id="rId14"/>
    <p:sldId id="341" r:id="rId15"/>
    <p:sldId id="342" r:id="rId16"/>
    <p:sldId id="343" r:id="rId17"/>
    <p:sldId id="328" r:id="rId18"/>
    <p:sldId id="305" r:id="rId19"/>
    <p:sldId id="349" r:id="rId20"/>
    <p:sldId id="350" r:id="rId21"/>
    <p:sldId id="351" r:id="rId22"/>
    <p:sldId id="352" r:id="rId23"/>
    <p:sldId id="332" r:id="rId24"/>
    <p:sldId id="355" r:id="rId25"/>
    <p:sldId id="357" r:id="rId26"/>
    <p:sldId id="356" r:id="rId27"/>
  </p:sldIdLst>
  <p:sldSz cx="9144000" cy="6858000" type="screen4x3"/>
  <p:notesSz cx="6858000" cy="9144000"/>
  <p:embeddedFontLst>
    <p:embeddedFont>
      <p:font typeface="Arial Narrow" pitchFamily="34" charset="0"/>
      <p:regular r:id="rId29"/>
      <p:bold r:id="rId30"/>
      <p:italic r:id="rId31"/>
      <p:boldItalic r:id="rId32"/>
    </p:embeddedFont>
    <p:embeddedFont>
      <p:font typeface="Calibri" pitchFamily="34" charset="0"/>
      <p:regular r:id="rId33"/>
      <p:bold r:id="rId34"/>
      <p:italic r:id="rId35"/>
      <p:boldItalic r:id="rId36"/>
    </p:embeddedFont>
    <p:embeddedFont>
      <p:font typeface="Cambria Math" pitchFamily="18" charset="0"/>
      <p:regular r:id="rId3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FF3399"/>
    <a:srgbClr val="CC0066"/>
    <a:srgbClr val="FF0066"/>
    <a:srgbClr val="66FFCC"/>
    <a:srgbClr val="FFFF99"/>
    <a:srgbClr val="00B050"/>
    <a:srgbClr val="008000"/>
    <a:srgbClr val="FF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94660"/>
  </p:normalViewPr>
  <p:slideViewPr>
    <p:cSldViewPr>
      <p:cViewPr varScale="1">
        <p:scale>
          <a:sx n="106" d="100"/>
          <a:sy n="106" d="100"/>
        </p:scale>
        <p:origin x="-9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Kicker amplifier tests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N. Blaskovic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Amplifier combinations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ZPUL and TMD amplifier combinations were interchanged, whilst operating with the same DAC out throughout.</a:t>
            </a:r>
          </a:p>
          <a:p>
            <a:r>
              <a:rPr lang="en-GB" dirty="0" smtClean="0"/>
              <a:t>Colin’s box monitors (and their integrals over time) are shown over the ~450 ns period that the DAC is on.</a:t>
            </a:r>
          </a:p>
          <a:p>
            <a:r>
              <a:rPr lang="en-GB" dirty="0" smtClean="0"/>
              <a:t>Consistent waveforms are observed for all combinations.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15452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1541"/>
            <a:ext cx="8061325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80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1541"/>
            <a:ext cx="8061324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7020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1541"/>
            <a:ext cx="8061324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7020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1541"/>
            <a:ext cx="8061324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7020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1541"/>
            <a:ext cx="8061324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7020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found that the wires carrying the 24 V supply to ZPUL3 made an intermittent connection to the ZPUL.</a:t>
            </a:r>
          </a:p>
          <a:p>
            <a:r>
              <a:rPr lang="en-GB" dirty="0" smtClean="0"/>
              <a:t>Re-soldering the wires to the ZPUL led to a stable connection.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1541"/>
            <a:ext cx="8061324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7020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Varying DAC 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</a:t>
            </a:r>
            <a:r>
              <a:rPr lang="en-GB" dirty="0" smtClean="0"/>
              <a:t>ZPUL1, TMD1 &amp; 20cm box-to-kicker.</a:t>
            </a:r>
            <a:endParaRPr lang="en-GB" dirty="0" smtClean="0"/>
          </a:p>
          <a:p>
            <a:r>
              <a:rPr lang="en-GB" dirty="0" smtClean="0"/>
              <a:t>Each slide has a different DAC out.</a:t>
            </a:r>
          </a:p>
          <a:p>
            <a:r>
              <a:rPr lang="en-GB" dirty="0" smtClean="0"/>
              <a:t>Each slide contains four scope screens: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9" name="Rectangle 8"/>
          <p:cNvSpPr/>
          <p:nvPr/>
        </p:nvSpPr>
        <p:spPr>
          <a:xfrm>
            <a:off x="2627784" y="3456484"/>
            <a:ext cx="1874137" cy="14056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dirty="0" smtClean="0"/>
              <a:t>95 cm</a:t>
            </a:r>
            <a:br>
              <a:rPr lang="en-GB" dirty="0" smtClean="0"/>
            </a:br>
            <a:r>
              <a:rPr lang="en-GB" dirty="0" smtClean="0"/>
              <a:t>amplifier-to-box</a:t>
            </a:r>
          </a:p>
          <a:p>
            <a:pPr algn="ctr">
              <a:spcAft>
                <a:spcPts val="1200"/>
              </a:spcAft>
            </a:pPr>
            <a:r>
              <a:rPr lang="en-GB" dirty="0" smtClean="0"/>
              <a:t>positive DAC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570071" y="3456484"/>
            <a:ext cx="1874137" cy="14056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dirty="0" smtClean="0"/>
              <a:t>50 </a:t>
            </a:r>
            <a:r>
              <a:rPr lang="en-GB" dirty="0"/>
              <a:t>cm</a:t>
            </a:r>
            <a:br>
              <a:rPr lang="en-GB" dirty="0"/>
            </a:br>
            <a:r>
              <a:rPr lang="en-GB" dirty="0"/>
              <a:t>amplifier-to-box</a:t>
            </a:r>
          </a:p>
          <a:p>
            <a:pPr algn="ctr">
              <a:spcAft>
                <a:spcPts val="1200"/>
              </a:spcAft>
            </a:pPr>
            <a:r>
              <a:rPr lang="en-GB" dirty="0"/>
              <a:t>positive DAC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627784" y="4921718"/>
            <a:ext cx="1874137" cy="14056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dirty="0" smtClean="0"/>
              <a:t>95 </a:t>
            </a:r>
            <a:r>
              <a:rPr lang="en-GB" dirty="0"/>
              <a:t>cm</a:t>
            </a:r>
            <a:br>
              <a:rPr lang="en-GB" dirty="0"/>
            </a:br>
            <a:r>
              <a:rPr lang="en-GB" dirty="0"/>
              <a:t>amplifier-to-box</a:t>
            </a:r>
          </a:p>
          <a:p>
            <a:pPr algn="ctr">
              <a:spcAft>
                <a:spcPts val="1200"/>
              </a:spcAft>
            </a:pPr>
            <a:r>
              <a:rPr lang="en-GB" dirty="0"/>
              <a:t>n</a:t>
            </a:r>
            <a:r>
              <a:rPr lang="en-GB" dirty="0" smtClean="0"/>
              <a:t>egative DAC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570071" y="4921718"/>
            <a:ext cx="1874137" cy="14056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GB" dirty="0" smtClean="0"/>
              <a:t>50 </a:t>
            </a:r>
            <a:r>
              <a:rPr lang="en-GB" dirty="0"/>
              <a:t>cm</a:t>
            </a:r>
            <a:br>
              <a:rPr lang="en-GB" dirty="0"/>
            </a:br>
            <a:r>
              <a:rPr lang="en-GB" dirty="0"/>
              <a:t>amplifier-to-box</a:t>
            </a:r>
          </a:p>
          <a:p>
            <a:pPr algn="ctr">
              <a:spcAft>
                <a:spcPts val="1200"/>
              </a:spcAft>
            </a:pPr>
            <a:r>
              <a:rPr lang="en-GB" dirty="0" smtClean="0"/>
              <a:t>negative DAC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160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16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19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6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Further amplifier tests were performed following input from the last meeting.</a:t>
            </a:r>
          </a:p>
          <a:p>
            <a:r>
              <a:rPr lang="en-GB" dirty="0" smtClean="0"/>
              <a:t>This presentation contains waveforms for:</a:t>
            </a:r>
          </a:p>
          <a:p>
            <a:pPr lvl="1"/>
            <a:r>
              <a:rPr lang="en-GB" dirty="0" smtClean="0"/>
              <a:t>ZPUL input and output</a:t>
            </a:r>
          </a:p>
          <a:p>
            <a:pPr lvl="1"/>
            <a:r>
              <a:rPr lang="en-GB" dirty="0" smtClean="0"/>
              <a:t>ZPUL and TMD amplifier swaps</a:t>
            </a:r>
          </a:p>
          <a:p>
            <a:pPr lvl="1"/>
            <a:r>
              <a:rPr lang="en-GB" dirty="0" smtClean="0"/>
              <a:t>Cable length swaps over full DAC out range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01941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20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6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21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6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22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6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~60 MHz oscillations are reduced on changing the amplifier-to-box cable length from 95 cm to 50 cm.</a:t>
            </a:r>
          </a:p>
          <a:p>
            <a:r>
              <a:rPr lang="en-GB" dirty="0" smtClean="0"/>
              <a:t>4000 DAC counts corresponds to ~4 V at TMD amplifier input. If input is to be kept below ~1.5 V to avoid saturation, the DAC out must be kept below ~1500 counts.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81556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Intermittent performance of ZPUL3 solved by re-soldering 24 V power supply wires.</a:t>
            </a:r>
          </a:p>
          <a:p>
            <a:r>
              <a:rPr lang="en-GB" dirty="0" smtClean="0"/>
              <a:t>ZPULs 1, 2 &amp; 3 and TMD amplifiers 1 &amp; 3 seem to perform to the same standard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en-GB" dirty="0" smtClean="0"/>
              <a:t>.</a:t>
            </a:r>
          </a:p>
          <a:p>
            <a:r>
              <a:rPr lang="en-GB" dirty="0" smtClean="0"/>
              <a:t>Size of ~60 MHz oscillations depends on  TMD amplifier-to-kicker cable length.</a:t>
            </a:r>
          </a:p>
          <a:p>
            <a:endParaRPr lang="en-GB" dirty="0" smtClean="0"/>
          </a:p>
          <a:p>
            <a:pPr>
              <a:buFont typeface="Arial" pitchFamily="34" charset="0"/>
              <a:buChar char="*"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TMD2 (used for K1) has not been tested.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77322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1143000"/>
          </a:xfrm>
        </p:spPr>
        <p:txBody>
          <a:bodyPr/>
          <a:lstStyle/>
          <a:p>
            <a:r>
              <a:rPr lang="en-GB" b="1" dirty="0" smtClean="0"/>
              <a:t>Spare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ATF upstream kicker scan plots</a:t>
            </a:r>
            <a:br>
              <a:rPr lang="en-GB" dirty="0" smtClean="0"/>
            </a:br>
            <a:r>
              <a:rPr lang="en-GB" dirty="0" smtClean="0"/>
              <a:t>from October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87332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1541"/>
            <a:ext cx="8061324" cy="60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04207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ZPUL3 power supply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It was found that the wires carrying the 24 V supply to ZPUL3 made an intermittent connection to the ZPUL.</a:t>
            </a:r>
          </a:p>
          <a:p>
            <a:r>
              <a:rPr lang="en-GB" dirty="0"/>
              <a:t>Re-soldering the wires to the ZPUL led to a stable connection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49434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67942" y="1611201"/>
            <a:ext cx="6552530" cy="4554103"/>
            <a:chOff x="539750" y="482065"/>
            <a:chExt cx="8064500" cy="5604945"/>
          </a:xfrm>
        </p:grpSpPr>
        <p:pic>
          <p:nvPicPr>
            <p:cNvPr id="11269" name="5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9750" y="482065"/>
              <a:ext cx="8064500" cy="5604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899592" y="663079"/>
              <a:ext cx="3024336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</a:rPr>
                <a:t>ZPUL1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07904" y="1556792"/>
              <a:ext cx="1800200" cy="3409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66FFCC"/>
                  </a:solidFill>
                </a:rPr>
                <a:t>ZPUL in</a:t>
              </a:r>
              <a:endParaRPr lang="en-GB" dirty="0">
                <a:solidFill>
                  <a:srgbClr val="66FFCC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07904" y="4581128"/>
              <a:ext cx="1800200" cy="3409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D60093"/>
                  </a:solidFill>
                </a:rPr>
                <a:t>ZPUL out</a:t>
              </a:r>
              <a:endParaRPr lang="en-GB" dirty="0">
                <a:solidFill>
                  <a:srgbClr val="D60093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63884" y="2364820"/>
              <a:ext cx="1800200" cy="340915"/>
            </a:xfrm>
            <a:prstGeom prst="rect">
              <a:avLst/>
            </a:prstGeom>
            <a:noFill/>
          </p:spPr>
          <p:txBody>
            <a:bodyPr wrap="square" lIns="90000" tIns="0" rIns="90000" bIns="0" rtlCol="0">
              <a:spAutoFit/>
            </a:bodyPr>
            <a:lstStyle/>
            <a:p>
              <a:pPr algn="r"/>
              <a:r>
                <a:rPr lang="en-GB" dirty="0" smtClean="0">
                  <a:solidFill>
                    <a:srgbClr val="66FFCC"/>
                  </a:solidFill>
                </a:rPr>
                <a:t>0.12 V</a:t>
              </a:r>
              <a:endParaRPr lang="en-GB" dirty="0">
                <a:solidFill>
                  <a:srgbClr val="66FFCC"/>
                </a:solidFill>
              </a:endParaRPr>
            </a:p>
          </p:txBody>
        </p:sp>
      </p:grpSp>
      <p:sp>
        <p:nvSpPr>
          <p:cNvPr id="10" name="Rectangle 352"/>
          <p:cNvSpPr>
            <a:spLocks noChangeArrowheads="1"/>
          </p:cNvSpPr>
          <p:nvPr/>
        </p:nvSpPr>
        <p:spPr bwMode="auto">
          <a:xfrm>
            <a:off x="748617" y="2283158"/>
            <a:ext cx="936104" cy="1219003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lIns="0" tIns="46800" rIns="0" bIns="46800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ZPUL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74756" y="3147256"/>
            <a:ext cx="43197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1468698" y="3147254"/>
            <a:ext cx="432049" cy="2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7 Triángulo isósceles"/>
          <p:cNvSpPr/>
          <p:nvPr/>
        </p:nvSpPr>
        <p:spPr>
          <a:xfrm rot="5400000">
            <a:off x="994806" y="2923408"/>
            <a:ext cx="503238" cy="461962"/>
          </a:xfrm>
          <a:prstGeom prst="triangle">
            <a:avLst/>
          </a:prstGeom>
          <a:solidFill>
            <a:srgbClr val="BBE0E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rIns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96421"/>
            <a:ext cx="1748028" cy="1241702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flipV="1">
            <a:off x="646764" y="3147254"/>
            <a:ext cx="0" cy="792088"/>
          </a:xfrm>
          <a:prstGeom prst="line">
            <a:avLst/>
          </a:prstGeom>
          <a:ln>
            <a:solidFill>
              <a:srgbClr val="008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726884" y="3147254"/>
            <a:ext cx="0" cy="792088"/>
          </a:xfrm>
          <a:prstGeom prst="line">
            <a:avLst/>
          </a:prstGeom>
          <a:ln>
            <a:solidFill>
              <a:srgbClr val="008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ZPUL tests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644008" y="2780928"/>
            <a:ext cx="0" cy="1008112"/>
          </a:xfrm>
          <a:prstGeom prst="straightConnector1">
            <a:avLst/>
          </a:prstGeom>
          <a:ln>
            <a:solidFill>
              <a:srgbClr val="66FFCC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81318" y="4304129"/>
            <a:ext cx="1462690" cy="276999"/>
          </a:xfrm>
          <a:prstGeom prst="rect">
            <a:avLst/>
          </a:prstGeom>
          <a:noFill/>
        </p:spPr>
        <p:txBody>
          <a:bodyPr wrap="square" lIns="90000" tIns="0" rIns="90000" bIns="0" rtlCol="0">
            <a:spAutoFit/>
          </a:bodyPr>
          <a:lstStyle/>
          <a:p>
            <a:pPr algn="r"/>
            <a:r>
              <a:rPr lang="en-GB" dirty="0" smtClean="0">
                <a:solidFill>
                  <a:srgbClr val="D60093"/>
                </a:solidFill>
              </a:rPr>
              <a:t>-2.6 V</a:t>
            </a:r>
            <a:endParaRPr lang="en-GB" dirty="0">
              <a:solidFill>
                <a:srgbClr val="D60093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4644008" y="3789040"/>
            <a:ext cx="0" cy="1152712"/>
          </a:xfrm>
          <a:prstGeom prst="straightConnector1">
            <a:avLst/>
          </a:prstGeom>
          <a:ln>
            <a:solidFill>
              <a:srgbClr val="D60093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88224" y="4149080"/>
            <a:ext cx="1462690" cy="276999"/>
          </a:xfrm>
          <a:prstGeom prst="rect">
            <a:avLst/>
          </a:prstGeom>
          <a:noFill/>
        </p:spPr>
        <p:txBody>
          <a:bodyPr wrap="square" lIns="90000" tIns="0" rIns="90000" bIns="0" rtlCol="0">
            <a:spAutoFit/>
          </a:bodyPr>
          <a:lstStyle/>
          <a:p>
            <a:r>
              <a:rPr lang="en-GB" dirty="0" smtClean="0">
                <a:solidFill>
                  <a:srgbClr val="D60093"/>
                </a:solidFill>
              </a:rPr>
              <a:t>-2.3 V</a:t>
            </a:r>
            <a:endParaRPr lang="en-GB" dirty="0">
              <a:solidFill>
                <a:srgbClr val="D60093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588224" y="3789040"/>
            <a:ext cx="0" cy="1008112"/>
          </a:xfrm>
          <a:prstGeom prst="straightConnector1">
            <a:avLst/>
          </a:prstGeom>
          <a:ln>
            <a:solidFill>
              <a:srgbClr val="D60093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0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67943" y="1611201"/>
            <a:ext cx="6552527" cy="4554103"/>
            <a:chOff x="539751" y="482065"/>
            <a:chExt cx="8064496" cy="5604945"/>
          </a:xfrm>
        </p:grpSpPr>
        <p:pic>
          <p:nvPicPr>
            <p:cNvPr id="11269" name="5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9751" y="482065"/>
              <a:ext cx="8064496" cy="5604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899592" y="663079"/>
              <a:ext cx="3024335" cy="454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</a:rPr>
                <a:t>ZPUL2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07904" y="1556792"/>
              <a:ext cx="1800200" cy="3409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66FFCC"/>
                  </a:solidFill>
                </a:rPr>
                <a:t>ZPUL in</a:t>
              </a:r>
              <a:endParaRPr lang="en-GB" dirty="0">
                <a:solidFill>
                  <a:srgbClr val="66FFCC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07904" y="4581128"/>
              <a:ext cx="1800200" cy="3409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D60093"/>
                  </a:solidFill>
                </a:rPr>
                <a:t>ZPUL out</a:t>
              </a:r>
              <a:endParaRPr lang="en-GB" dirty="0">
                <a:solidFill>
                  <a:srgbClr val="D60093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63884" y="2364820"/>
              <a:ext cx="1800200" cy="340915"/>
            </a:xfrm>
            <a:prstGeom prst="rect">
              <a:avLst/>
            </a:prstGeom>
            <a:noFill/>
          </p:spPr>
          <p:txBody>
            <a:bodyPr wrap="square" lIns="90000" tIns="0" rIns="90000" bIns="0" rtlCol="0">
              <a:spAutoFit/>
            </a:bodyPr>
            <a:lstStyle/>
            <a:p>
              <a:pPr algn="r"/>
              <a:r>
                <a:rPr lang="en-GB" dirty="0" smtClean="0">
                  <a:solidFill>
                    <a:srgbClr val="66FFCC"/>
                  </a:solidFill>
                </a:rPr>
                <a:t>0.12 V</a:t>
              </a:r>
              <a:endParaRPr lang="en-GB" dirty="0">
                <a:solidFill>
                  <a:srgbClr val="66FFCC"/>
                </a:solidFill>
              </a:endParaRPr>
            </a:p>
          </p:txBody>
        </p:sp>
      </p:grpSp>
      <p:sp>
        <p:nvSpPr>
          <p:cNvPr id="10" name="Rectangle 352"/>
          <p:cNvSpPr>
            <a:spLocks noChangeArrowheads="1"/>
          </p:cNvSpPr>
          <p:nvPr/>
        </p:nvSpPr>
        <p:spPr bwMode="auto">
          <a:xfrm>
            <a:off x="748617" y="2283158"/>
            <a:ext cx="936104" cy="1219003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lIns="0" tIns="46800" rIns="0" bIns="46800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ZPUL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74756" y="3147256"/>
            <a:ext cx="43197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1468698" y="3147254"/>
            <a:ext cx="432049" cy="2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7 Triángulo isósceles"/>
          <p:cNvSpPr/>
          <p:nvPr/>
        </p:nvSpPr>
        <p:spPr>
          <a:xfrm rot="5400000">
            <a:off x="994806" y="2923408"/>
            <a:ext cx="503238" cy="461962"/>
          </a:xfrm>
          <a:prstGeom prst="triangle">
            <a:avLst/>
          </a:prstGeom>
          <a:solidFill>
            <a:srgbClr val="BBE0E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rIns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96421"/>
            <a:ext cx="1748028" cy="1241702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flipV="1">
            <a:off x="646764" y="3147254"/>
            <a:ext cx="0" cy="792088"/>
          </a:xfrm>
          <a:prstGeom prst="line">
            <a:avLst/>
          </a:prstGeom>
          <a:ln>
            <a:solidFill>
              <a:srgbClr val="008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726884" y="3147254"/>
            <a:ext cx="0" cy="792088"/>
          </a:xfrm>
          <a:prstGeom prst="line">
            <a:avLst/>
          </a:prstGeom>
          <a:ln>
            <a:solidFill>
              <a:srgbClr val="008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ZPUL tests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644008" y="2780928"/>
            <a:ext cx="0" cy="1008112"/>
          </a:xfrm>
          <a:prstGeom prst="straightConnector1">
            <a:avLst/>
          </a:prstGeom>
          <a:ln>
            <a:solidFill>
              <a:srgbClr val="66FFCC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81318" y="4304129"/>
            <a:ext cx="1462690" cy="276999"/>
          </a:xfrm>
          <a:prstGeom prst="rect">
            <a:avLst/>
          </a:prstGeom>
          <a:noFill/>
        </p:spPr>
        <p:txBody>
          <a:bodyPr wrap="square" lIns="90000" tIns="0" rIns="90000" bIns="0" rtlCol="0">
            <a:spAutoFit/>
          </a:bodyPr>
          <a:lstStyle/>
          <a:p>
            <a:pPr algn="r"/>
            <a:r>
              <a:rPr lang="en-GB" dirty="0" smtClean="0">
                <a:solidFill>
                  <a:srgbClr val="D60093"/>
                </a:solidFill>
              </a:rPr>
              <a:t>-2.6 V</a:t>
            </a:r>
            <a:endParaRPr lang="en-GB" dirty="0">
              <a:solidFill>
                <a:srgbClr val="D60093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4644008" y="3789040"/>
            <a:ext cx="0" cy="1152712"/>
          </a:xfrm>
          <a:prstGeom prst="straightConnector1">
            <a:avLst/>
          </a:prstGeom>
          <a:ln>
            <a:solidFill>
              <a:srgbClr val="D60093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88224" y="4149080"/>
            <a:ext cx="1462690" cy="276999"/>
          </a:xfrm>
          <a:prstGeom prst="rect">
            <a:avLst/>
          </a:prstGeom>
          <a:noFill/>
        </p:spPr>
        <p:txBody>
          <a:bodyPr wrap="square" lIns="90000" tIns="0" rIns="90000" bIns="0" rtlCol="0">
            <a:spAutoFit/>
          </a:bodyPr>
          <a:lstStyle/>
          <a:p>
            <a:r>
              <a:rPr lang="en-GB" dirty="0" smtClean="0">
                <a:solidFill>
                  <a:srgbClr val="D60093"/>
                </a:solidFill>
              </a:rPr>
              <a:t>-2.2 V</a:t>
            </a:r>
            <a:endParaRPr lang="en-GB" dirty="0">
              <a:solidFill>
                <a:srgbClr val="D60093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588224" y="3789040"/>
            <a:ext cx="0" cy="1008112"/>
          </a:xfrm>
          <a:prstGeom prst="straightConnector1">
            <a:avLst/>
          </a:prstGeom>
          <a:ln>
            <a:solidFill>
              <a:srgbClr val="D60093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02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67943" y="1611201"/>
            <a:ext cx="6552527" cy="4554103"/>
            <a:chOff x="539751" y="482065"/>
            <a:chExt cx="8064496" cy="5604945"/>
          </a:xfrm>
        </p:grpSpPr>
        <p:pic>
          <p:nvPicPr>
            <p:cNvPr id="11269" name="5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9751" y="482065"/>
              <a:ext cx="8064496" cy="5604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899592" y="663079"/>
              <a:ext cx="3024335" cy="454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</a:rPr>
                <a:t>ZPUL3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07904" y="1556792"/>
              <a:ext cx="1800200" cy="3409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66FFCC"/>
                  </a:solidFill>
                </a:rPr>
                <a:t>ZPUL in</a:t>
              </a:r>
              <a:endParaRPr lang="en-GB" dirty="0">
                <a:solidFill>
                  <a:srgbClr val="66FFCC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07904" y="4581128"/>
              <a:ext cx="1800200" cy="3409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D60093"/>
                  </a:solidFill>
                </a:rPr>
                <a:t>ZPUL out</a:t>
              </a:r>
              <a:endParaRPr lang="en-GB" dirty="0">
                <a:solidFill>
                  <a:srgbClr val="D60093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63884" y="2364820"/>
              <a:ext cx="1800200" cy="340915"/>
            </a:xfrm>
            <a:prstGeom prst="rect">
              <a:avLst/>
            </a:prstGeom>
            <a:noFill/>
          </p:spPr>
          <p:txBody>
            <a:bodyPr wrap="square" lIns="90000" tIns="0" rIns="90000" bIns="0" rtlCol="0">
              <a:spAutoFit/>
            </a:bodyPr>
            <a:lstStyle/>
            <a:p>
              <a:pPr algn="r"/>
              <a:r>
                <a:rPr lang="en-GB" dirty="0" smtClean="0">
                  <a:solidFill>
                    <a:srgbClr val="66FFCC"/>
                  </a:solidFill>
                </a:rPr>
                <a:t>0.12 V</a:t>
              </a:r>
              <a:endParaRPr lang="en-GB" dirty="0">
                <a:solidFill>
                  <a:srgbClr val="66FFCC"/>
                </a:solidFill>
              </a:endParaRPr>
            </a:p>
          </p:txBody>
        </p:sp>
      </p:grpSp>
      <p:sp>
        <p:nvSpPr>
          <p:cNvPr id="10" name="Rectangle 352"/>
          <p:cNvSpPr>
            <a:spLocks noChangeArrowheads="1"/>
          </p:cNvSpPr>
          <p:nvPr/>
        </p:nvSpPr>
        <p:spPr bwMode="auto">
          <a:xfrm>
            <a:off x="748617" y="2283158"/>
            <a:ext cx="936104" cy="1219003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lIns="0" tIns="46800" rIns="0" bIns="46800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ZPUL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74756" y="3147256"/>
            <a:ext cx="43197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1468698" y="3147254"/>
            <a:ext cx="432049" cy="2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7 Triángulo isósceles"/>
          <p:cNvSpPr/>
          <p:nvPr/>
        </p:nvSpPr>
        <p:spPr>
          <a:xfrm rot="5400000">
            <a:off x="994806" y="2923408"/>
            <a:ext cx="503238" cy="461962"/>
          </a:xfrm>
          <a:prstGeom prst="triangle">
            <a:avLst/>
          </a:prstGeom>
          <a:solidFill>
            <a:srgbClr val="BBE0E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rIns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96421"/>
            <a:ext cx="1748028" cy="1241702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flipV="1">
            <a:off x="646764" y="3147254"/>
            <a:ext cx="0" cy="792088"/>
          </a:xfrm>
          <a:prstGeom prst="line">
            <a:avLst/>
          </a:prstGeom>
          <a:ln>
            <a:solidFill>
              <a:srgbClr val="008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726884" y="3147254"/>
            <a:ext cx="0" cy="792088"/>
          </a:xfrm>
          <a:prstGeom prst="line">
            <a:avLst/>
          </a:prstGeom>
          <a:ln>
            <a:solidFill>
              <a:srgbClr val="008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ZPUL tests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644008" y="2780928"/>
            <a:ext cx="0" cy="1008112"/>
          </a:xfrm>
          <a:prstGeom prst="straightConnector1">
            <a:avLst/>
          </a:prstGeom>
          <a:ln>
            <a:solidFill>
              <a:srgbClr val="66FFCC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81318" y="4304129"/>
            <a:ext cx="1462690" cy="276999"/>
          </a:xfrm>
          <a:prstGeom prst="rect">
            <a:avLst/>
          </a:prstGeom>
          <a:noFill/>
        </p:spPr>
        <p:txBody>
          <a:bodyPr wrap="square" lIns="90000" tIns="0" rIns="90000" bIns="0" rtlCol="0">
            <a:spAutoFit/>
          </a:bodyPr>
          <a:lstStyle/>
          <a:p>
            <a:pPr algn="r"/>
            <a:r>
              <a:rPr lang="en-GB" dirty="0" smtClean="0">
                <a:solidFill>
                  <a:srgbClr val="D60093"/>
                </a:solidFill>
              </a:rPr>
              <a:t>-2.7 V</a:t>
            </a:r>
            <a:endParaRPr lang="en-GB" dirty="0">
              <a:solidFill>
                <a:srgbClr val="D60093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4644008" y="3789040"/>
            <a:ext cx="0" cy="1152712"/>
          </a:xfrm>
          <a:prstGeom prst="straightConnector1">
            <a:avLst/>
          </a:prstGeom>
          <a:ln>
            <a:solidFill>
              <a:srgbClr val="D60093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88224" y="4149080"/>
            <a:ext cx="1462690" cy="276999"/>
          </a:xfrm>
          <a:prstGeom prst="rect">
            <a:avLst/>
          </a:prstGeom>
          <a:noFill/>
        </p:spPr>
        <p:txBody>
          <a:bodyPr wrap="square" lIns="90000" tIns="0" rIns="90000" bIns="0" rtlCol="0">
            <a:spAutoFit/>
          </a:bodyPr>
          <a:lstStyle/>
          <a:p>
            <a:r>
              <a:rPr lang="en-GB" dirty="0" smtClean="0">
                <a:solidFill>
                  <a:srgbClr val="D60093"/>
                </a:solidFill>
              </a:rPr>
              <a:t>-2.3 V</a:t>
            </a:r>
            <a:endParaRPr lang="en-GB" dirty="0">
              <a:solidFill>
                <a:srgbClr val="D60093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588224" y="3789040"/>
            <a:ext cx="0" cy="1008112"/>
          </a:xfrm>
          <a:prstGeom prst="straightConnector1">
            <a:avLst/>
          </a:prstGeom>
          <a:ln>
            <a:solidFill>
              <a:srgbClr val="D60093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02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ZPUL tests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ZPULs show similar performances, with a factor ~20 in voltage amplification; in dB: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20</m:t>
                    </m:r>
                    <m:func>
                      <m:funcPr>
                        <m:ctrlPr>
                          <a:rPr lang="en-GB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f>
                          <m:f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func>
                    <m:r>
                      <a:rPr lang="en-GB" b="0" i="1" smtClean="0">
                        <a:latin typeface="Cambria Math"/>
                      </a:rPr>
                      <m:t>=20</m:t>
                    </m:r>
                    <m:func>
                      <m:funcPr>
                        <m:ctrlPr>
                          <a:rPr lang="en-GB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GB" b="0" i="1" smtClean="0">
                            <a:latin typeface="Cambria Math"/>
                          </a:rPr>
                          <m:t>20</m:t>
                        </m:r>
                      </m:e>
                    </m:func>
                    <m:r>
                      <a:rPr lang="en-GB" b="0" i="1" smtClean="0">
                        <a:latin typeface="Cambria Math"/>
                      </a:rPr>
                      <m:t>=26</m:t>
                    </m:r>
                  </m:oMath>
                </a14:m>
                <a:r>
                  <a:rPr lang="en-GB" dirty="0" smtClean="0"/>
                  <a:t> dB</a:t>
                </a:r>
              </a:p>
              <a:p>
                <a:r>
                  <a:rPr lang="en-GB" dirty="0"/>
                  <a:t>N</a:t>
                </a:r>
                <a:r>
                  <a:rPr lang="en-GB" dirty="0" smtClean="0"/>
                  <a:t>ominal amplification is 24 dB at 2.5 kHz (lowest frequency on specification sheet).</a:t>
                </a:r>
              </a:p>
              <a:p>
                <a:r>
                  <a:rPr lang="en-GB" dirty="0" smtClean="0"/>
                  <a:t>ZPUL output droops by ~15% over 400 ns period.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1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58676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352"/>
          <p:cNvSpPr>
            <a:spLocks noChangeArrowheads="1"/>
          </p:cNvSpPr>
          <p:nvPr/>
        </p:nvSpPr>
        <p:spPr bwMode="auto">
          <a:xfrm>
            <a:off x="5292080" y="1700808"/>
            <a:ext cx="936104" cy="1219003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lIns="0" tIns="46800" rIns="0" bIns="46800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Atten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Set-up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86" name="Rectangle 352"/>
          <p:cNvSpPr>
            <a:spLocks noChangeArrowheads="1"/>
          </p:cNvSpPr>
          <p:nvPr/>
        </p:nvSpPr>
        <p:spPr bwMode="auto">
          <a:xfrm>
            <a:off x="1547664" y="1700808"/>
            <a:ext cx="2490435" cy="165618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FONT5 board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92" name="Rectangle 352"/>
          <p:cNvSpPr>
            <a:spLocks noChangeArrowheads="1"/>
          </p:cNvSpPr>
          <p:nvPr/>
        </p:nvSpPr>
        <p:spPr bwMode="auto">
          <a:xfrm>
            <a:off x="4211960" y="1700806"/>
            <a:ext cx="936104" cy="1219003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lIns="0" tIns="46800" rIns="0" bIns="46800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ZPUL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87" name="Text Box 1029"/>
          <p:cNvSpPr txBox="1">
            <a:spLocks noChangeArrowheads="1"/>
          </p:cNvSpPr>
          <p:nvPr/>
        </p:nvSpPr>
        <p:spPr bwMode="auto">
          <a:xfrm>
            <a:off x="1547664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Fast clock</a:t>
            </a:r>
            <a:endParaRPr lang="en-GB" dirty="0">
              <a:latin typeface="+mj-lt"/>
            </a:endParaRPr>
          </a:p>
        </p:txBody>
      </p:sp>
      <p:sp>
        <p:nvSpPr>
          <p:cNvPr id="88" name="Text Box 1029"/>
          <p:cNvSpPr txBox="1">
            <a:spLocks noChangeArrowheads="1"/>
          </p:cNvSpPr>
          <p:nvPr/>
        </p:nvSpPr>
        <p:spPr bwMode="auto">
          <a:xfrm>
            <a:off x="1547664" y="261373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1</a:t>
            </a:r>
            <a:endParaRPr lang="en-GB" dirty="0">
              <a:latin typeface="+mj-lt"/>
            </a:endParaRPr>
          </a:p>
        </p:txBody>
      </p:sp>
      <p:sp>
        <p:nvSpPr>
          <p:cNvPr id="89" name="Text Box 1029"/>
          <p:cNvSpPr txBox="1">
            <a:spLocks noChangeArrowheads="1"/>
          </p:cNvSpPr>
          <p:nvPr/>
        </p:nvSpPr>
        <p:spPr bwMode="auto">
          <a:xfrm>
            <a:off x="1547664" y="285293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2</a:t>
            </a:r>
            <a:endParaRPr lang="en-GB" dirty="0">
              <a:latin typeface="+mj-lt"/>
            </a:endParaRPr>
          </a:p>
        </p:txBody>
      </p:sp>
      <p:sp>
        <p:nvSpPr>
          <p:cNvPr id="90" name="Text Box 1029"/>
          <p:cNvSpPr txBox="1">
            <a:spLocks noChangeArrowheads="1"/>
          </p:cNvSpPr>
          <p:nvPr/>
        </p:nvSpPr>
        <p:spPr bwMode="auto">
          <a:xfrm>
            <a:off x="2411760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DAC 1</a:t>
            </a:r>
            <a:endParaRPr lang="en-GB" dirty="0">
              <a:latin typeface="+mj-lt"/>
            </a:endParaRPr>
          </a:p>
        </p:txBody>
      </p:sp>
      <p:sp>
        <p:nvSpPr>
          <p:cNvPr id="91" name="Text Box 1029"/>
          <p:cNvSpPr txBox="1">
            <a:spLocks noChangeArrowheads="1"/>
          </p:cNvSpPr>
          <p:nvPr/>
        </p:nvSpPr>
        <p:spPr bwMode="auto">
          <a:xfrm>
            <a:off x="2411760" y="285293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Aux out A</a:t>
            </a:r>
            <a:endParaRPr lang="en-GB" dirty="0">
              <a:latin typeface="+mj-lt"/>
            </a:endParaRPr>
          </a:p>
        </p:txBody>
      </p:sp>
      <p:sp>
        <p:nvSpPr>
          <p:cNvPr id="99" name="Rectangle 352"/>
          <p:cNvSpPr>
            <a:spLocks noChangeArrowheads="1"/>
          </p:cNvSpPr>
          <p:nvPr/>
        </p:nvSpPr>
        <p:spPr bwMode="auto">
          <a:xfrm>
            <a:off x="6372200" y="1700807"/>
            <a:ext cx="2489317" cy="1656185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TMD amplifier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00" name="Text Box 1029"/>
          <p:cNvSpPr txBox="1">
            <a:spLocks noChangeArrowheads="1"/>
          </p:cNvSpPr>
          <p:nvPr/>
        </p:nvSpPr>
        <p:spPr bwMode="auto">
          <a:xfrm>
            <a:off x="6372200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Analogue in</a:t>
            </a:r>
            <a:endParaRPr lang="en-GB" dirty="0">
              <a:latin typeface="+mj-lt"/>
            </a:endParaRPr>
          </a:p>
        </p:txBody>
      </p:sp>
      <p:sp>
        <p:nvSpPr>
          <p:cNvPr id="101" name="Text Box 1029"/>
          <p:cNvSpPr txBox="1">
            <a:spLocks noChangeArrowheads="1"/>
          </p:cNvSpPr>
          <p:nvPr/>
        </p:nvSpPr>
        <p:spPr bwMode="auto">
          <a:xfrm>
            <a:off x="6372200" y="261373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Trigger in</a:t>
            </a:r>
            <a:endParaRPr lang="en-GB" dirty="0">
              <a:latin typeface="+mj-lt"/>
            </a:endParaRPr>
          </a:p>
        </p:txBody>
      </p:sp>
      <p:sp>
        <p:nvSpPr>
          <p:cNvPr id="103" name="Text Box 1029"/>
          <p:cNvSpPr txBox="1">
            <a:spLocks noChangeArrowheads="1"/>
          </p:cNvSpPr>
          <p:nvPr/>
        </p:nvSpPr>
        <p:spPr bwMode="auto">
          <a:xfrm>
            <a:off x="6372200" y="2996952"/>
            <a:ext cx="1244658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Out (+)</a:t>
            </a:r>
            <a:endParaRPr lang="en-GB" dirty="0">
              <a:latin typeface="+mj-lt"/>
            </a:endParaRPr>
          </a:p>
        </p:txBody>
      </p:sp>
      <p:sp>
        <p:nvSpPr>
          <p:cNvPr id="105" name="Text Box 1029"/>
          <p:cNvSpPr txBox="1">
            <a:spLocks noChangeArrowheads="1"/>
          </p:cNvSpPr>
          <p:nvPr/>
        </p:nvSpPr>
        <p:spPr bwMode="auto">
          <a:xfrm>
            <a:off x="7638497" y="2996952"/>
            <a:ext cx="1224136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Out (–)</a:t>
            </a:r>
            <a:endParaRPr lang="en-GB" dirty="0">
              <a:latin typeface="+mj-lt"/>
            </a:endParaRPr>
          </a:p>
        </p:txBody>
      </p:sp>
      <p:sp>
        <p:nvSpPr>
          <p:cNvPr id="126" name="Text Box 1029"/>
          <p:cNvSpPr txBox="1">
            <a:spLocks noChangeArrowheads="1"/>
          </p:cNvSpPr>
          <p:nvPr/>
        </p:nvSpPr>
        <p:spPr bwMode="auto">
          <a:xfrm>
            <a:off x="107504" y="2348880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Generator</a:t>
            </a:r>
            <a:endParaRPr lang="en-GB" dirty="0">
              <a:latin typeface="+mj-lt"/>
            </a:endParaRPr>
          </a:p>
        </p:txBody>
      </p:sp>
      <p:sp>
        <p:nvSpPr>
          <p:cNvPr id="127" name="Text Box 1029"/>
          <p:cNvSpPr txBox="1">
            <a:spLocks noChangeArrowheads="1"/>
          </p:cNvSpPr>
          <p:nvPr/>
        </p:nvSpPr>
        <p:spPr bwMode="auto">
          <a:xfrm>
            <a:off x="107504" y="2613730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FONT4</a:t>
            </a:r>
            <a:endParaRPr lang="en-GB" dirty="0">
              <a:latin typeface="+mj-lt"/>
            </a:endParaRPr>
          </a:p>
        </p:txBody>
      </p:sp>
      <p:sp>
        <p:nvSpPr>
          <p:cNvPr id="128" name="Text Box 1029"/>
          <p:cNvSpPr txBox="1">
            <a:spLocks noChangeArrowheads="1"/>
          </p:cNvSpPr>
          <p:nvPr/>
        </p:nvSpPr>
        <p:spPr bwMode="auto">
          <a:xfrm>
            <a:off x="107504" y="2852936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FONT4</a:t>
            </a:r>
            <a:endParaRPr lang="en-GB" dirty="0">
              <a:latin typeface="+mj-lt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 flipH="1" flipV="1">
            <a:off x="1271945" y="2780927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 flipV="1">
            <a:off x="1259632" y="2564903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 flipV="1">
            <a:off x="1271945" y="2996952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H="1">
            <a:off x="4038099" y="3020136"/>
            <a:ext cx="202853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H="1">
            <a:off x="4038099" y="2564904"/>
            <a:ext cx="43197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 flipV="1">
            <a:off x="5940152" y="2564902"/>
            <a:ext cx="432049" cy="2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ectangle 352"/>
          <p:cNvSpPr>
            <a:spLocks noChangeArrowheads="1"/>
          </p:cNvSpPr>
          <p:nvPr/>
        </p:nvSpPr>
        <p:spPr bwMode="auto">
          <a:xfrm>
            <a:off x="6372200" y="4149080"/>
            <a:ext cx="2489317" cy="2016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endParaRPr lang="en-GB" sz="2000" b="1" dirty="0" smtClean="0">
              <a:latin typeface="Arial Narrow" pitchFamily="34" charset="0"/>
            </a:endParaRPr>
          </a:p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Colin’s box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57" name="Text Box 1029"/>
          <p:cNvSpPr txBox="1">
            <a:spLocks noChangeArrowheads="1"/>
          </p:cNvSpPr>
          <p:nvPr/>
        </p:nvSpPr>
        <p:spPr bwMode="auto">
          <a:xfrm>
            <a:off x="6372200" y="501831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Monitor (+)</a:t>
            </a:r>
            <a:endParaRPr lang="en-GB" dirty="0">
              <a:latin typeface="+mj-lt"/>
            </a:endParaRPr>
          </a:p>
        </p:txBody>
      </p:sp>
      <p:sp>
        <p:nvSpPr>
          <p:cNvPr id="158" name="Text Box 1029"/>
          <p:cNvSpPr txBox="1">
            <a:spLocks noChangeArrowheads="1"/>
          </p:cNvSpPr>
          <p:nvPr/>
        </p:nvSpPr>
        <p:spPr bwMode="auto">
          <a:xfrm>
            <a:off x="6372200" y="5283160"/>
            <a:ext cx="1626337" cy="58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Monitor </a:t>
            </a:r>
            <a:r>
              <a:rPr lang="en-GB" dirty="0"/>
              <a:t>(–)</a:t>
            </a:r>
          </a:p>
          <a:p>
            <a:pPr defTabSz="1279525"/>
            <a:endParaRPr lang="en-GB" dirty="0">
              <a:latin typeface="+mj-lt"/>
            </a:endParaRPr>
          </a:p>
        </p:txBody>
      </p:sp>
      <p:sp>
        <p:nvSpPr>
          <p:cNvPr id="161" name="Text Box 1029"/>
          <p:cNvSpPr txBox="1">
            <a:spLocks noChangeArrowheads="1"/>
          </p:cNvSpPr>
          <p:nvPr/>
        </p:nvSpPr>
        <p:spPr bwMode="auto">
          <a:xfrm>
            <a:off x="6372200" y="4149080"/>
            <a:ext cx="1244658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In (+)</a:t>
            </a:r>
            <a:endParaRPr lang="en-GB" dirty="0">
              <a:latin typeface="+mj-lt"/>
            </a:endParaRPr>
          </a:p>
        </p:txBody>
      </p:sp>
      <p:sp>
        <p:nvSpPr>
          <p:cNvPr id="162" name="Text Box 1029"/>
          <p:cNvSpPr txBox="1">
            <a:spLocks noChangeArrowheads="1"/>
          </p:cNvSpPr>
          <p:nvPr/>
        </p:nvSpPr>
        <p:spPr bwMode="auto">
          <a:xfrm>
            <a:off x="7638497" y="4149080"/>
            <a:ext cx="1224136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In (–)</a:t>
            </a:r>
            <a:endParaRPr lang="en-GB" dirty="0">
              <a:latin typeface="+mj-lt"/>
            </a:endParaRPr>
          </a:p>
        </p:txBody>
      </p:sp>
      <p:sp>
        <p:nvSpPr>
          <p:cNvPr id="163" name="Text Box 1029"/>
          <p:cNvSpPr txBox="1">
            <a:spLocks noChangeArrowheads="1"/>
          </p:cNvSpPr>
          <p:nvPr/>
        </p:nvSpPr>
        <p:spPr bwMode="auto">
          <a:xfrm>
            <a:off x="6372200" y="552236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Out (+)</a:t>
            </a:r>
            <a:endParaRPr lang="en-GB" dirty="0">
              <a:latin typeface="+mj-lt"/>
            </a:endParaRPr>
          </a:p>
        </p:txBody>
      </p:sp>
      <p:sp>
        <p:nvSpPr>
          <p:cNvPr id="164" name="Text Box 1029"/>
          <p:cNvSpPr txBox="1">
            <a:spLocks noChangeArrowheads="1"/>
          </p:cNvSpPr>
          <p:nvPr/>
        </p:nvSpPr>
        <p:spPr bwMode="auto">
          <a:xfrm>
            <a:off x="6372200" y="578721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Out </a:t>
            </a:r>
            <a:r>
              <a:rPr lang="en-GB" dirty="0" smtClean="0"/>
              <a:t>(–)</a:t>
            </a:r>
            <a:endParaRPr lang="en-GB" dirty="0"/>
          </a:p>
        </p:txBody>
      </p:sp>
      <p:sp>
        <p:nvSpPr>
          <p:cNvPr id="165" name="Rectangle 352"/>
          <p:cNvSpPr>
            <a:spLocks noChangeArrowheads="1"/>
          </p:cNvSpPr>
          <p:nvPr/>
        </p:nvSpPr>
        <p:spPr bwMode="auto">
          <a:xfrm>
            <a:off x="1619672" y="4149080"/>
            <a:ext cx="2489317" cy="201622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BPM</a:t>
            </a:r>
          </a:p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(used as kicker)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70" name="Text Box 1029"/>
          <p:cNvSpPr txBox="1">
            <a:spLocks noChangeArrowheads="1"/>
          </p:cNvSpPr>
          <p:nvPr/>
        </p:nvSpPr>
        <p:spPr bwMode="auto">
          <a:xfrm>
            <a:off x="1547664" y="5522367"/>
            <a:ext cx="248931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In (‘top’)</a:t>
            </a:r>
            <a:endParaRPr lang="en-GB" dirty="0">
              <a:latin typeface="+mj-lt"/>
            </a:endParaRPr>
          </a:p>
        </p:txBody>
      </p:sp>
      <p:sp>
        <p:nvSpPr>
          <p:cNvPr id="171" name="Text Box 1029"/>
          <p:cNvSpPr txBox="1">
            <a:spLocks noChangeArrowheads="1"/>
          </p:cNvSpPr>
          <p:nvPr/>
        </p:nvSpPr>
        <p:spPr bwMode="auto">
          <a:xfrm>
            <a:off x="1547664" y="5787217"/>
            <a:ext cx="248931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In (‘bottom’)</a:t>
            </a:r>
            <a:endParaRPr lang="en-GB" dirty="0"/>
          </a:p>
        </p:txBody>
      </p:sp>
      <p:cxnSp>
        <p:nvCxnSpPr>
          <p:cNvPr id="172" name="Straight Connector 171"/>
          <p:cNvCxnSpPr/>
          <p:nvPr/>
        </p:nvCxnSpPr>
        <p:spPr>
          <a:xfrm flipH="1">
            <a:off x="4110105" y="5733256"/>
            <a:ext cx="226209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4110105" y="5949280"/>
            <a:ext cx="226209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" name="Picture 1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501008"/>
            <a:ext cx="1748028" cy="1241702"/>
          </a:xfrm>
          <a:prstGeom prst="rect">
            <a:avLst/>
          </a:prstGeom>
        </p:spPr>
      </p:pic>
      <p:cxnSp>
        <p:nvCxnSpPr>
          <p:cNvPr id="175" name="Straight Connector 174"/>
          <p:cNvCxnSpPr/>
          <p:nvPr/>
        </p:nvCxnSpPr>
        <p:spPr>
          <a:xfrm flipH="1" flipV="1">
            <a:off x="5508104" y="5229199"/>
            <a:ext cx="864097" cy="1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flipV="1">
            <a:off x="5508104" y="4653136"/>
            <a:ext cx="2" cy="576064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H="1" flipV="1">
            <a:off x="5364088" y="5445223"/>
            <a:ext cx="1008114" cy="1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V="1">
            <a:off x="5364088" y="4653136"/>
            <a:ext cx="0" cy="792088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4139954" y="2564904"/>
            <a:ext cx="0" cy="144016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H="1">
            <a:off x="4211961" y="3020136"/>
            <a:ext cx="2" cy="840912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4139952" y="4005064"/>
            <a:ext cx="216024" cy="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4211960" y="3861048"/>
            <a:ext cx="131704" cy="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804248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6948264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092280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236296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8028384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8172400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8316416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8460432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17 Triángulo isósceles"/>
          <p:cNvSpPr/>
          <p:nvPr/>
        </p:nvSpPr>
        <p:spPr>
          <a:xfrm rot="5400000">
            <a:off x="4458149" y="2341056"/>
            <a:ext cx="503238" cy="461962"/>
          </a:xfrm>
          <a:prstGeom prst="triangle">
            <a:avLst/>
          </a:prstGeom>
          <a:solidFill>
            <a:srgbClr val="BBE0E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rIns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2" name="19 Triángulo isósceles"/>
          <p:cNvSpPr/>
          <p:nvPr/>
        </p:nvSpPr>
        <p:spPr>
          <a:xfrm rot="16200000" flipH="1">
            <a:off x="5458345" y="2341849"/>
            <a:ext cx="503238" cy="460375"/>
          </a:xfrm>
          <a:prstGeom prst="triangle">
            <a:avLst/>
          </a:prstGeom>
          <a:solidFill>
            <a:srgbClr val="FF99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4" name="41 Rectángulo"/>
          <p:cNvSpPr/>
          <p:nvPr/>
        </p:nvSpPr>
        <p:spPr>
          <a:xfrm>
            <a:off x="5519463" y="2376025"/>
            <a:ext cx="414338" cy="388938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r">
              <a:defRPr/>
            </a:pPr>
            <a:r>
              <a:rPr lang="en-GB" dirty="0" smtClean="0">
                <a:solidFill>
                  <a:schemeClr val="tx1"/>
                </a:solidFill>
                <a:latin typeface="Arial Narrow" pitchFamily="34" charset="0"/>
                <a:cs typeface="Calibri" pitchFamily="34" charset="0"/>
              </a:rPr>
              <a:t>6dB</a:t>
            </a:r>
            <a:endParaRPr lang="en-GB" dirty="0">
              <a:solidFill>
                <a:schemeClr val="tx1"/>
              </a:solidFill>
              <a:latin typeface="Arial Narrow" pitchFamily="34" charset="0"/>
              <a:cs typeface="Calibri" pitchFamily="34" charset="0"/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 flipH="1">
            <a:off x="6066633" y="2780928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6066633" y="2780928"/>
            <a:ext cx="0" cy="23920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62" idx="0"/>
            <a:endCxn id="60" idx="0"/>
          </p:cNvCxnSpPr>
          <p:nvPr/>
        </p:nvCxnSpPr>
        <p:spPr>
          <a:xfrm flipH="1">
            <a:off x="4940749" y="2572037"/>
            <a:ext cx="539028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156176" y="2570494"/>
            <a:ext cx="0" cy="1440160"/>
          </a:xfrm>
          <a:prstGeom prst="line">
            <a:avLst/>
          </a:prstGeom>
          <a:ln w="9525"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940152" y="4013448"/>
            <a:ext cx="216024" cy="0"/>
          </a:xfrm>
          <a:prstGeom prst="line">
            <a:avLst/>
          </a:prstGeom>
          <a:ln w="9525">
            <a:solidFill>
              <a:srgbClr val="008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0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352"/>
          <p:cNvSpPr>
            <a:spLocks noChangeArrowheads="1"/>
          </p:cNvSpPr>
          <p:nvPr/>
        </p:nvSpPr>
        <p:spPr bwMode="auto">
          <a:xfrm>
            <a:off x="5292080" y="1700808"/>
            <a:ext cx="936104" cy="1219003"/>
          </a:xfrm>
          <a:prstGeom prst="rect">
            <a:avLst/>
          </a:prstGeom>
          <a:solidFill>
            <a:srgbClr val="00B050">
              <a:alpha val="20000"/>
            </a:srgbClr>
          </a:solidFill>
          <a:ln w="28575">
            <a:noFill/>
            <a:miter lim="800000"/>
            <a:headEnd/>
            <a:tailEnd/>
          </a:ln>
        </p:spPr>
        <p:txBody>
          <a:bodyPr wrap="none" lIns="0" tIns="46800" rIns="0" bIns="46800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Atten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Set-up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86" name="Rectangle 352"/>
          <p:cNvSpPr>
            <a:spLocks noChangeArrowheads="1"/>
          </p:cNvSpPr>
          <p:nvPr/>
        </p:nvSpPr>
        <p:spPr bwMode="auto">
          <a:xfrm>
            <a:off x="1547664" y="1700808"/>
            <a:ext cx="2490435" cy="165618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FONT5 board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92" name="Rectangle 352"/>
          <p:cNvSpPr>
            <a:spLocks noChangeArrowheads="1"/>
          </p:cNvSpPr>
          <p:nvPr/>
        </p:nvSpPr>
        <p:spPr bwMode="auto">
          <a:xfrm>
            <a:off x="4211960" y="1700806"/>
            <a:ext cx="936104" cy="1219003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lIns="0" tIns="46800" rIns="0" bIns="46800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ZPUL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87" name="Text Box 1029"/>
          <p:cNvSpPr txBox="1">
            <a:spLocks noChangeArrowheads="1"/>
          </p:cNvSpPr>
          <p:nvPr/>
        </p:nvSpPr>
        <p:spPr bwMode="auto">
          <a:xfrm>
            <a:off x="1547664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Fast clock</a:t>
            </a:r>
            <a:endParaRPr lang="en-GB" dirty="0">
              <a:latin typeface="+mj-lt"/>
            </a:endParaRPr>
          </a:p>
        </p:txBody>
      </p:sp>
      <p:sp>
        <p:nvSpPr>
          <p:cNvPr id="88" name="Text Box 1029"/>
          <p:cNvSpPr txBox="1">
            <a:spLocks noChangeArrowheads="1"/>
          </p:cNvSpPr>
          <p:nvPr/>
        </p:nvSpPr>
        <p:spPr bwMode="auto">
          <a:xfrm>
            <a:off x="1547664" y="261373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1</a:t>
            </a:r>
            <a:endParaRPr lang="en-GB" dirty="0">
              <a:latin typeface="+mj-lt"/>
            </a:endParaRPr>
          </a:p>
        </p:txBody>
      </p:sp>
      <p:sp>
        <p:nvSpPr>
          <p:cNvPr id="89" name="Text Box 1029"/>
          <p:cNvSpPr txBox="1">
            <a:spLocks noChangeArrowheads="1"/>
          </p:cNvSpPr>
          <p:nvPr/>
        </p:nvSpPr>
        <p:spPr bwMode="auto">
          <a:xfrm>
            <a:off x="1547664" y="285293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2</a:t>
            </a:r>
            <a:endParaRPr lang="en-GB" dirty="0">
              <a:latin typeface="+mj-lt"/>
            </a:endParaRPr>
          </a:p>
        </p:txBody>
      </p:sp>
      <p:sp>
        <p:nvSpPr>
          <p:cNvPr id="90" name="Text Box 1029"/>
          <p:cNvSpPr txBox="1">
            <a:spLocks noChangeArrowheads="1"/>
          </p:cNvSpPr>
          <p:nvPr/>
        </p:nvSpPr>
        <p:spPr bwMode="auto">
          <a:xfrm>
            <a:off x="2411760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DAC 1</a:t>
            </a:r>
            <a:endParaRPr lang="en-GB" dirty="0">
              <a:latin typeface="+mj-lt"/>
            </a:endParaRPr>
          </a:p>
        </p:txBody>
      </p:sp>
      <p:sp>
        <p:nvSpPr>
          <p:cNvPr id="91" name="Text Box 1029"/>
          <p:cNvSpPr txBox="1">
            <a:spLocks noChangeArrowheads="1"/>
          </p:cNvSpPr>
          <p:nvPr/>
        </p:nvSpPr>
        <p:spPr bwMode="auto">
          <a:xfrm>
            <a:off x="2411760" y="285293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Aux out A</a:t>
            </a:r>
            <a:endParaRPr lang="en-GB" dirty="0">
              <a:latin typeface="+mj-lt"/>
            </a:endParaRPr>
          </a:p>
        </p:txBody>
      </p:sp>
      <p:sp>
        <p:nvSpPr>
          <p:cNvPr id="99" name="Rectangle 352"/>
          <p:cNvSpPr>
            <a:spLocks noChangeArrowheads="1"/>
          </p:cNvSpPr>
          <p:nvPr/>
        </p:nvSpPr>
        <p:spPr bwMode="auto">
          <a:xfrm>
            <a:off x="6372200" y="1700807"/>
            <a:ext cx="2489317" cy="1656185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TMD amplifier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00" name="Text Box 1029"/>
          <p:cNvSpPr txBox="1">
            <a:spLocks noChangeArrowheads="1"/>
          </p:cNvSpPr>
          <p:nvPr/>
        </p:nvSpPr>
        <p:spPr bwMode="auto">
          <a:xfrm>
            <a:off x="6372200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Analogue in</a:t>
            </a:r>
            <a:endParaRPr lang="en-GB" dirty="0">
              <a:latin typeface="+mj-lt"/>
            </a:endParaRPr>
          </a:p>
        </p:txBody>
      </p:sp>
      <p:sp>
        <p:nvSpPr>
          <p:cNvPr id="101" name="Text Box 1029"/>
          <p:cNvSpPr txBox="1">
            <a:spLocks noChangeArrowheads="1"/>
          </p:cNvSpPr>
          <p:nvPr/>
        </p:nvSpPr>
        <p:spPr bwMode="auto">
          <a:xfrm>
            <a:off x="6372200" y="261373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Trigger in</a:t>
            </a:r>
            <a:endParaRPr lang="en-GB" dirty="0">
              <a:latin typeface="+mj-lt"/>
            </a:endParaRPr>
          </a:p>
        </p:txBody>
      </p:sp>
      <p:sp>
        <p:nvSpPr>
          <p:cNvPr id="103" name="Text Box 1029"/>
          <p:cNvSpPr txBox="1">
            <a:spLocks noChangeArrowheads="1"/>
          </p:cNvSpPr>
          <p:nvPr/>
        </p:nvSpPr>
        <p:spPr bwMode="auto">
          <a:xfrm>
            <a:off x="6372200" y="2996952"/>
            <a:ext cx="1244658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Out (+)</a:t>
            </a:r>
            <a:endParaRPr lang="en-GB" dirty="0">
              <a:latin typeface="+mj-lt"/>
            </a:endParaRPr>
          </a:p>
        </p:txBody>
      </p:sp>
      <p:sp>
        <p:nvSpPr>
          <p:cNvPr id="105" name="Text Box 1029"/>
          <p:cNvSpPr txBox="1">
            <a:spLocks noChangeArrowheads="1"/>
          </p:cNvSpPr>
          <p:nvPr/>
        </p:nvSpPr>
        <p:spPr bwMode="auto">
          <a:xfrm>
            <a:off x="7638497" y="2996952"/>
            <a:ext cx="1224136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Out (–)</a:t>
            </a:r>
            <a:endParaRPr lang="en-GB" dirty="0">
              <a:latin typeface="+mj-lt"/>
            </a:endParaRPr>
          </a:p>
        </p:txBody>
      </p:sp>
      <p:sp>
        <p:nvSpPr>
          <p:cNvPr id="126" name="Text Box 1029"/>
          <p:cNvSpPr txBox="1">
            <a:spLocks noChangeArrowheads="1"/>
          </p:cNvSpPr>
          <p:nvPr/>
        </p:nvSpPr>
        <p:spPr bwMode="auto">
          <a:xfrm>
            <a:off x="107504" y="2348880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Generator</a:t>
            </a:r>
            <a:endParaRPr lang="en-GB" dirty="0">
              <a:latin typeface="+mj-lt"/>
            </a:endParaRPr>
          </a:p>
        </p:txBody>
      </p:sp>
      <p:sp>
        <p:nvSpPr>
          <p:cNvPr id="127" name="Text Box 1029"/>
          <p:cNvSpPr txBox="1">
            <a:spLocks noChangeArrowheads="1"/>
          </p:cNvSpPr>
          <p:nvPr/>
        </p:nvSpPr>
        <p:spPr bwMode="auto">
          <a:xfrm>
            <a:off x="107504" y="2613730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FONT4</a:t>
            </a:r>
            <a:endParaRPr lang="en-GB" dirty="0">
              <a:latin typeface="+mj-lt"/>
            </a:endParaRPr>
          </a:p>
        </p:txBody>
      </p:sp>
      <p:sp>
        <p:nvSpPr>
          <p:cNvPr id="128" name="Text Box 1029"/>
          <p:cNvSpPr txBox="1">
            <a:spLocks noChangeArrowheads="1"/>
          </p:cNvSpPr>
          <p:nvPr/>
        </p:nvSpPr>
        <p:spPr bwMode="auto">
          <a:xfrm>
            <a:off x="107504" y="2852936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FONT4</a:t>
            </a:r>
            <a:endParaRPr lang="en-GB" dirty="0">
              <a:latin typeface="+mj-lt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 flipH="1" flipV="1">
            <a:off x="1271945" y="2780927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 flipV="1">
            <a:off x="1259632" y="2564903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 flipV="1">
            <a:off x="1271945" y="2996952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H="1">
            <a:off x="4038099" y="3020136"/>
            <a:ext cx="202853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H="1">
            <a:off x="4038099" y="2564904"/>
            <a:ext cx="43197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 flipV="1">
            <a:off x="5940152" y="2564902"/>
            <a:ext cx="432049" cy="2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ectangle 352"/>
          <p:cNvSpPr>
            <a:spLocks noChangeArrowheads="1"/>
          </p:cNvSpPr>
          <p:nvPr/>
        </p:nvSpPr>
        <p:spPr bwMode="auto">
          <a:xfrm>
            <a:off x="6372200" y="4149080"/>
            <a:ext cx="2489317" cy="2016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endParaRPr lang="en-GB" sz="2000" b="1" dirty="0" smtClean="0">
              <a:latin typeface="Arial Narrow" pitchFamily="34" charset="0"/>
            </a:endParaRPr>
          </a:p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Colin’s box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57" name="Text Box 1029"/>
          <p:cNvSpPr txBox="1">
            <a:spLocks noChangeArrowheads="1"/>
          </p:cNvSpPr>
          <p:nvPr/>
        </p:nvSpPr>
        <p:spPr bwMode="auto">
          <a:xfrm>
            <a:off x="6372200" y="501831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Monitor (+)</a:t>
            </a:r>
            <a:endParaRPr lang="en-GB" dirty="0">
              <a:latin typeface="+mj-lt"/>
            </a:endParaRPr>
          </a:p>
        </p:txBody>
      </p:sp>
      <p:sp>
        <p:nvSpPr>
          <p:cNvPr id="158" name="Text Box 1029"/>
          <p:cNvSpPr txBox="1">
            <a:spLocks noChangeArrowheads="1"/>
          </p:cNvSpPr>
          <p:nvPr/>
        </p:nvSpPr>
        <p:spPr bwMode="auto">
          <a:xfrm>
            <a:off x="6372200" y="5283160"/>
            <a:ext cx="1626337" cy="58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Monitor </a:t>
            </a:r>
            <a:r>
              <a:rPr lang="en-GB" dirty="0"/>
              <a:t>(–)</a:t>
            </a:r>
          </a:p>
          <a:p>
            <a:pPr defTabSz="1279525"/>
            <a:endParaRPr lang="en-GB" dirty="0">
              <a:latin typeface="+mj-lt"/>
            </a:endParaRPr>
          </a:p>
        </p:txBody>
      </p:sp>
      <p:sp>
        <p:nvSpPr>
          <p:cNvPr id="161" name="Text Box 1029"/>
          <p:cNvSpPr txBox="1">
            <a:spLocks noChangeArrowheads="1"/>
          </p:cNvSpPr>
          <p:nvPr/>
        </p:nvSpPr>
        <p:spPr bwMode="auto">
          <a:xfrm>
            <a:off x="6372200" y="4149080"/>
            <a:ext cx="1244658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In (+)</a:t>
            </a:r>
            <a:endParaRPr lang="en-GB" dirty="0">
              <a:latin typeface="+mj-lt"/>
            </a:endParaRPr>
          </a:p>
        </p:txBody>
      </p:sp>
      <p:sp>
        <p:nvSpPr>
          <p:cNvPr id="162" name="Text Box 1029"/>
          <p:cNvSpPr txBox="1">
            <a:spLocks noChangeArrowheads="1"/>
          </p:cNvSpPr>
          <p:nvPr/>
        </p:nvSpPr>
        <p:spPr bwMode="auto">
          <a:xfrm>
            <a:off x="7638497" y="4149080"/>
            <a:ext cx="1224136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In (–)</a:t>
            </a:r>
            <a:endParaRPr lang="en-GB" dirty="0">
              <a:latin typeface="+mj-lt"/>
            </a:endParaRPr>
          </a:p>
        </p:txBody>
      </p:sp>
      <p:sp>
        <p:nvSpPr>
          <p:cNvPr id="163" name="Text Box 1029"/>
          <p:cNvSpPr txBox="1">
            <a:spLocks noChangeArrowheads="1"/>
          </p:cNvSpPr>
          <p:nvPr/>
        </p:nvSpPr>
        <p:spPr bwMode="auto">
          <a:xfrm>
            <a:off x="6372200" y="552236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Out (+)</a:t>
            </a:r>
            <a:endParaRPr lang="en-GB" dirty="0">
              <a:latin typeface="+mj-lt"/>
            </a:endParaRPr>
          </a:p>
        </p:txBody>
      </p:sp>
      <p:sp>
        <p:nvSpPr>
          <p:cNvPr id="164" name="Text Box 1029"/>
          <p:cNvSpPr txBox="1">
            <a:spLocks noChangeArrowheads="1"/>
          </p:cNvSpPr>
          <p:nvPr/>
        </p:nvSpPr>
        <p:spPr bwMode="auto">
          <a:xfrm>
            <a:off x="6372200" y="578721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Out </a:t>
            </a:r>
            <a:r>
              <a:rPr lang="en-GB" dirty="0" smtClean="0"/>
              <a:t>(–)</a:t>
            </a:r>
            <a:endParaRPr lang="en-GB" dirty="0"/>
          </a:p>
        </p:txBody>
      </p:sp>
      <p:sp>
        <p:nvSpPr>
          <p:cNvPr id="165" name="Rectangle 352"/>
          <p:cNvSpPr>
            <a:spLocks noChangeArrowheads="1"/>
          </p:cNvSpPr>
          <p:nvPr/>
        </p:nvSpPr>
        <p:spPr bwMode="auto">
          <a:xfrm>
            <a:off x="1619672" y="4149080"/>
            <a:ext cx="2489317" cy="201622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BPM</a:t>
            </a:r>
          </a:p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(used as kicker)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70" name="Text Box 1029"/>
          <p:cNvSpPr txBox="1">
            <a:spLocks noChangeArrowheads="1"/>
          </p:cNvSpPr>
          <p:nvPr/>
        </p:nvSpPr>
        <p:spPr bwMode="auto">
          <a:xfrm>
            <a:off x="1547664" y="5522367"/>
            <a:ext cx="248931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In (‘top’)</a:t>
            </a:r>
            <a:endParaRPr lang="en-GB" dirty="0">
              <a:latin typeface="+mj-lt"/>
            </a:endParaRPr>
          </a:p>
        </p:txBody>
      </p:sp>
      <p:sp>
        <p:nvSpPr>
          <p:cNvPr id="171" name="Text Box 1029"/>
          <p:cNvSpPr txBox="1">
            <a:spLocks noChangeArrowheads="1"/>
          </p:cNvSpPr>
          <p:nvPr/>
        </p:nvSpPr>
        <p:spPr bwMode="auto">
          <a:xfrm>
            <a:off x="1547664" y="5787217"/>
            <a:ext cx="248931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In (‘bottom’)</a:t>
            </a:r>
            <a:endParaRPr lang="en-GB" dirty="0"/>
          </a:p>
        </p:txBody>
      </p:sp>
      <p:cxnSp>
        <p:nvCxnSpPr>
          <p:cNvPr id="172" name="Straight Connector 171"/>
          <p:cNvCxnSpPr/>
          <p:nvPr/>
        </p:nvCxnSpPr>
        <p:spPr>
          <a:xfrm flipH="1">
            <a:off x="4110105" y="5733256"/>
            <a:ext cx="226209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4110105" y="5949280"/>
            <a:ext cx="226209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" name="Picture 1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501008"/>
            <a:ext cx="1748028" cy="1241702"/>
          </a:xfrm>
          <a:prstGeom prst="rect">
            <a:avLst/>
          </a:prstGeom>
        </p:spPr>
      </p:pic>
      <p:cxnSp>
        <p:nvCxnSpPr>
          <p:cNvPr id="175" name="Straight Connector 174"/>
          <p:cNvCxnSpPr/>
          <p:nvPr/>
        </p:nvCxnSpPr>
        <p:spPr>
          <a:xfrm flipH="1" flipV="1">
            <a:off x="5508104" y="5229199"/>
            <a:ext cx="864097" cy="1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flipV="1">
            <a:off x="5508104" y="4653136"/>
            <a:ext cx="2" cy="576064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H="1" flipV="1">
            <a:off x="5364088" y="5445223"/>
            <a:ext cx="1008114" cy="1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V="1">
            <a:off x="5364088" y="4653136"/>
            <a:ext cx="0" cy="792088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4139954" y="2564904"/>
            <a:ext cx="0" cy="144016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H="1">
            <a:off x="4211961" y="3020136"/>
            <a:ext cx="2" cy="840912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4139952" y="4005064"/>
            <a:ext cx="216024" cy="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4211960" y="3861048"/>
            <a:ext cx="131704" cy="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804248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6948264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092280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236296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8028384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8172400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8316416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8460432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17 Triángulo isósceles"/>
          <p:cNvSpPr/>
          <p:nvPr/>
        </p:nvSpPr>
        <p:spPr>
          <a:xfrm rot="5400000">
            <a:off x="4458149" y="2341056"/>
            <a:ext cx="503238" cy="461962"/>
          </a:xfrm>
          <a:prstGeom prst="triangle">
            <a:avLst/>
          </a:prstGeom>
          <a:solidFill>
            <a:srgbClr val="BBE0E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rIns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2" name="19 Triángulo isósceles"/>
          <p:cNvSpPr/>
          <p:nvPr/>
        </p:nvSpPr>
        <p:spPr>
          <a:xfrm rot="16200000" flipH="1">
            <a:off x="5458345" y="2341849"/>
            <a:ext cx="503238" cy="460375"/>
          </a:xfrm>
          <a:prstGeom prst="triangle">
            <a:avLst/>
          </a:prstGeom>
          <a:solidFill>
            <a:srgbClr val="FF99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4" name="41 Rectángulo"/>
          <p:cNvSpPr/>
          <p:nvPr/>
        </p:nvSpPr>
        <p:spPr>
          <a:xfrm>
            <a:off x="5519463" y="2376025"/>
            <a:ext cx="414338" cy="388938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r">
              <a:defRPr/>
            </a:pPr>
            <a:r>
              <a:rPr lang="en-GB" dirty="0" smtClean="0">
                <a:solidFill>
                  <a:schemeClr val="tx1"/>
                </a:solidFill>
                <a:latin typeface="Arial Narrow" pitchFamily="34" charset="0"/>
                <a:cs typeface="Calibri" pitchFamily="34" charset="0"/>
              </a:rPr>
              <a:t>6dB</a:t>
            </a:r>
            <a:endParaRPr lang="en-GB" dirty="0">
              <a:solidFill>
                <a:schemeClr val="tx1"/>
              </a:solidFill>
              <a:latin typeface="Arial Narrow" pitchFamily="34" charset="0"/>
              <a:cs typeface="Calibri" pitchFamily="34" charset="0"/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 flipH="1">
            <a:off x="6066633" y="2780928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6066633" y="2780928"/>
            <a:ext cx="0" cy="23920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62" idx="0"/>
            <a:endCxn id="60" idx="0"/>
          </p:cNvCxnSpPr>
          <p:nvPr/>
        </p:nvCxnSpPr>
        <p:spPr>
          <a:xfrm flipH="1">
            <a:off x="4940749" y="2572037"/>
            <a:ext cx="539028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156176" y="2570494"/>
            <a:ext cx="0" cy="1442954"/>
          </a:xfrm>
          <a:prstGeom prst="line">
            <a:avLst/>
          </a:prstGeom>
          <a:ln w="28575"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940152" y="4013448"/>
            <a:ext cx="216024" cy="0"/>
          </a:xfrm>
          <a:prstGeom prst="line">
            <a:avLst/>
          </a:prstGeom>
          <a:ln w="28575">
            <a:solidFill>
              <a:srgbClr val="008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5292080" y="1412776"/>
            <a:ext cx="914641" cy="288032"/>
          </a:xfrm>
          <a:prstGeom prst="rect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NEW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53361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1855</TotalTime>
  <Words>862</Words>
  <Application>Microsoft Office PowerPoint</Application>
  <PresentationFormat>On-screen Show (4:3)</PresentationFormat>
  <Paragraphs>223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Arial Narrow</vt:lpstr>
      <vt:lpstr>Calibri</vt:lpstr>
      <vt:lpstr>Cambria Math</vt:lpstr>
      <vt:lpstr>Default Design</vt:lpstr>
      <vt:lpstr>Kicker amplifier tests</vt:lpstr>
      <vt:lpstr>Introduction</vt:lpstr>
      <vt:lpstr>ZPUL3 power supply</vt:lpstr>
      <vt:lpstr>ZPUL tests</vt:lpstr>
      <vt:lpstr>ZPUL tests</vt:lpstr>
      <vt:lpstr>ZPUL tests</vt:lpstr>
      <vt:lpstr>ZPUL tests</vt:lpstr>
      <vt:lpstr>Set-up</vt:lpstr>
      <vt:lpstr>Set-up</vt:lpstr>
      <vt:lpstr>Amplifier combinations</vt:lpstr>
      <vt:lpstr>ZPUL3 power supply</vt:lpstr>
      <vt:lpstr>ZPUL3 power supply</vt:lpstr>
      <vt:lpstr>ZPUL3 power supply</vt:lpstr>
      <vt:lpstr>ZPUL3 power supply</vt:lpstr>
      <vt:lpstr>ZPUL3 power supply</vt:lpstr>
      <vt:lpstr>ZPUL3 power supply</vt:lpstr>
      <vt:lpstr>Varying DAC 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Observations</vt:lpstr>
      <vt:lpstr>Conclusions</vt:lpstr>
      <vt:lpstr>Spare</vt:lpstr>
      <vt:lpstr>ZPUL3 power supply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163</cp:revision>
  <dcterms:created xsi:type="dcterms:W3CDTF">2009-05-21T13:39:04Z</dcterms:created>
  <dcterms:modified xsi:type="dcterms:W3CDTF">2012-11-30T10:44:30Z</dcterms:modified>
</cp:coreProperties>
</file>