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4" r:id="rId2"/>
    <p:sldId id="261" r:id="rId3"/>
    <p:sldId id="263" r:id="rId4"/>
    <p:sldId id="283" r:id="rId5"/>
    <p:sldId id="284" r:id="rId6"/>
    <p:sldId id="281" r:id="rId7"/>
    <p:sldId id="282" r:id="rId8"/>
    <p:sldId id="287" r:id="rId9"/>
    <p:sldId id="289" r:id="rId10"/>
    <p:sldId id="286" r:id="rId11"/>
    <p:sldId id="285" r:id="rId12"/>
    <p:sldId id="288" r:id="rId13"/>
    <p:sldId id="290" r:id="rId14"/>
    <p:sldId id="291" r:id="rId15"/>
    <p:sldId id="293" r:id="rId16"/>
    <p:sldId id="294" r:id="rId17"/>
    <p:sldId id="298" r:id="rId18"/>
    <p:sldId id="299" r:id="rId19"/>
    <p:sldId id="300" r:id="rId20"/>
    <p:sldId id="297" r:id="rId21"/>
    <p:sldId id="306" r:id="rId22"/>
    <p:sldId id="301" r:id="rId23"/>
    <p:sldId id="307" r:id="rId24"/>
    <p:sldId id="302" r:id="rId25"/>
    <p:sldId id="309" r:id="rId26"/>
    <p:sldId id="303" r:id="rId27"/>
    <p:sldId id="310" r:id="rId28"/>
    <p:sldId id="304" r:id="rId29"/>
    <p:sldId id="311" r:id="rId30"/>
    <p:sldId id="30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3" autoAdjust="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lineChart>
        <c:grouping val="standard"/>
        <c:ser>
          <c:idx val="0"/>
          <c:order val="0"/>
          <c:tx>
            <c:strRef>
              <c:f>Tabelle1!$B$1</c:f>
              <c:strCache>
                <c:ptCount val="1"/>
                <c:pt idx="0">
                  <c:v>R56 = 0.0 (1st)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1.99</c:v>
                </c:pt>
                <c:pt idx="1">
                  <c:v>1.8</c:v>
                </c:pt>
                <c:pt idx="2">
                  <c:v>1.6500000000000001</c:v>
                </c:pt>
                <c:pt idx="3">
                  <c:v>8.0400000000000009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R56 = 0.0 (2nd)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1.97</c:v>
                </c:pt>
                <c:pt idx="1">
                  <c:v>0.98</c:v>
                </c:pt>
                <c:pt idx="2">
                  <c:v>1.6500000000000001</c:v>
                </c:pt>
                <c:pt idx="3">
                  <c:v>8.16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R56 = 0.2 (1st)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2.0099999999999998</c:v>
                </c:pt>
                <c:pt idx="1">
                  <c:v>1.31</c:v>
                </c:pt>
                <c:pt idx="2">
                  <c:v>5.4700000000000024</c:v>
                </c:pt>
                <c:pt idx="3">
                  <c:v>9.4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R56 = 0.2 (2nd)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2.0499999999999998</c:v>
                </c:pt>
                <c:pt idx="1">
                  <c:v>1.1800000000000006</c:v>
                </c:pt>
                <c:pt idx="2">
                  <c:v>5.0199999999999996</c:v>
                </c:pt>
                <c:pt idx="3">
                  <c:v>8.98</c:v>
                </c:pt>
              </c:numCache>
            </c:numRef>
          </c:val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R56 = 0.45 (1st)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1.95</c:v>
                </c:pt>
                <c:pt idx="1">
                  <c:v>0.9</c:v>
                </c:pt>
                <c:pt idx="2">
                  <c:v>10.130000000000001</c:v>
                </c:pt>
                <c:pt idx="3">
                  <c:v>12.06</c:v>
                </c:pt>
              </c:numCache>
            </c:numRef>
          </c:val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R56 = 0.45 (2nd)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Tabelle1!$G$2:$G$5</c:f>
              <c:numCache>
                <c:formatCode>General</c:formatCode>
                <c:ptCount val="4"/>
                <c:pt idx="0">
                  <c:v>0</c:v>
                </c:pt>
                <c:pt idx="1">
                  <c:v>1.41</c:v>
                </c:pt>
                <c:pt idx="2">
                  <c:v>9.91</c:v>
                </c:pt>
                <c:pt idx="3">
                  <c:v>13.2</c:v>
                </c:pt>
              </c:numCache>
            </c:numRef>
          </c:val>
        </c:ser>
        <c:marker val="1"/>
        <c:axId val="82515840"/>
        <c:axId val="82517376"/>
      </c:lineChart>
      <c:catAx>
        <c:axId val="82515840"/>
        <c:scaling>
          <c:orientation val="minMax"/>
        </c:scaling>
        <c:axPos val="b"/>
        <c:tickLblPos val="nextTo"/>
        <c:crossAx val="82517376"/>
        <c:crosses val="autoZero"/>
        <c:auto val="1"/>
        <c:lblAlgn val="ctr"/>
        <c:lblOffset val="100"/>
      </c:catAx>
      <c:valAx>
        <c:axId val="82517376"/>
        <c:scaling>
          <c:orientation val="minMax"/>
        </c:scaling>
        <c:axPos val="l"/>
        <c:majorGridlines/>
        <c:numFmt formatCode="General" sourceLinked="1"/>
        <c:tickLblPos val="nextTo"/>
        <c:crossAx val="8251584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Tabelle1!$B$1</c:f>
              <c:strCache>
                <c:ptCount val="1"/>
                <c:pt idx="0">
                  <c:v>R56 = 0.0 (1st)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2.09</c:v>
                </c:pt>
                <c:pt idx="1">
                  <c:v>1.07</c:v>
                </c:pt>
                <c:pt idx="2">
                  <c:v>9.75</c:v>
                </c:pt>
                <c:pt idx="3">
                  <c:v>8.2800000000000011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R56 = 0.2 (1st)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</c:v>
                </c:pt>
                <c:pt idx="1">
                  <c:v>1.1000000000000001</c:v>
                </c:pt>
                <c:pt idx="2">
                  <c:v>5.92</c:v>
                </c:pt>
                <c:pt idx="3">
                  <c:v>8.59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R56 = 0.45 (1st)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2.0099999999999998</c:v>
                </c:pt>
                <c:pt idx="1">
                  <c:v>1.1200000000000001</c:v>
                </c:pt>
                <c:pt idx="2">
                  <c:v>1.367</c:v>
                </c:pt>
                <c:pt idx="3">
                  <c:v>8.4780000000000015</c:v>
                </c:pt>
              </c:numCache>
            </c:numRef>
          </c:val>
        </c:ser>
        <c:marker val="1"/>
        <c:axId val="107876736"/>
        <c:axId val="107878272"/>
      </c:lineChart>
      <c:catAx>
        <c:axId val="107876736"/>
        <c:scaling>
          <c:orientation val="minMax"/>
        </c:scaling>
        <c:axPos val="b"/>
        <c:tickLblPos val="nextTo"/>
        <c:crossAx val="107878272"/>
        <c:crosses val="autoZero"/>
        <c:auto val="1"/>
        <c:lblAlgn val="ctr"/>
        <c:lblOffset val="100"/>
      </c:catAx>
      <c:valAx>
        <c:axId val="107878272"/>
        <c:scaling>
          <c:orientation val="minMax"/>
        </c:scaling>
        <c:axPos val="l"/>
        <c:majorGridlines/>
        <c:numFmt formatCode="General" sourceLinked="1"/>
        <c:tickLblPos val="nextTo"/>
        <c:crossAx val="1078767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Tabelle1!$B$1</c:f>
              <c:strCache>
                <c:ptCount val="1"/>
                <c:pt idx="0">
                  <c:v>R56 = 0.0 (1st)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1.9900000000000011</c:v>
                </c:pt>
                <c:pt idx="1">
                  <c:v>1.8</c:v>
                </c:pt>
                <c:pt idx="2">
                  <c:v>1.6500000000000001</c:v>
                </c:pt>
                <c:pt idx="3">
                  <c:v>8.0400000000000009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R56 = 0.0 (2nd)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1.9700000000000011</c:v>
                </c:pt>
                <c:pt idx="1">
                  <c:v>0.98</c:v>
                </c:pt>
                <c:pt idx="2">
                  <c:v>1.6500000000000001</c:v>
                </c:pt>
                <c:pt idx="3">
                  <c:v>8.16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R56 = 0.2 (1st)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2.0099999999999998</c:v>
                </c:pt>
                <c:pt idx="1">
                  <c:v>1.31</c:v>
                </c:pt>
                <c:pt idx="2">
                  <c:v>5.4700000000000024</c:v>
                </c:pt>
                <c:pt idx="3">
                  <c:v>9.4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R56 = 0.2 (2nd)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2.0499999999999998</c:v>
                </c:pt>
                <c:pt idx="1">
                  <c:v>1.180000000000001</c:v>
                </c:pt>
                <c:pt idx="2">
                  <c:v>5.0199999999999996</c:v>
                </c:pt>
                <c:pt idx="3">
                  <c:v>8.98</c:v>
                </c:pt>
              </c:numCache>
            </c:numRef>
          </c:val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R56 = 0.45 (1st)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1.9500000000000011</c:v>
                </c:pt>
                <c:pt idx="1">
                  <c:v>0.9</c:v>
                </c:pt>
                <c:pt idx="2">
                  <c:v>10.130000000000001</c:v>
                </c:pt>
                <c:pt idx="3">
                  <c:v>12.06</c:v>
                </c:pt>
              </c:numCache>
            </c:numRef>
          </c:val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R56 = 0.45 (2nd)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Tabelle1!$G$2:$G$5</c:f>
              <c:numCache>
                <c:formatCode>General</c:formatCode>
                <c:ptCount val="4"/>
                <c:pt idx="0">
                  <c:v>0</c:v>
                </c:pt>
                <c:pt idx="1">
                  <c:v>1.41</c:v>
                </c:pt>
                <c:pt idx="2">
                  <c:v>9.91</c:v>
                </c:pt>
                <c:pt idx="3">
                  <c:v>13.2</c:v>
                </c:pt>
              </c:numCache>
            </c:numRef>
          </c:val>
        </c:ser>
        <c:marker val="1"/>
        <c:axId val="108060032"/>
        <c:axId val="108065920"/>
      </c:lineChart>
      <c:catAx>
        <c:axId val="108060032"/>
        <c:scaling>
          <c:orientation val="minMax"/>
        </c:scaling>
        <c:axPos val="b"/>
        <c:tickLblPos val="nextTo"/>
        <c:crossAx val="108065920"/>
        <c:crosses val="autoZero"/>
        <c:auto val="1"/>
        <c:lblAlgn val="ctr"/>
        <c:lblOffset val="100"/>
      </c:catAx>
      <c:valAx>
        <c:axId val="108065920"/>
        <c:scaling>
          <c:orientation val="minMax"/>
        </c:scaling>
        <c:axPos val="l"/>
        <c:majorGridlines/>
        <c:numFmt formatCode="General" sourceLinked="1"/>
        <c:tickLblPos val="nextTo"/>
        <c:crossAx val="1080600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7A2A8-1412-4211-B0A5-19BAB066B9FE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CB87-DE87-4BE9-B797-741C2428EB5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msmincho" charset="0"/>
              <a:cs typeface="msmincho" charset="0"/>
            </a:endParaRPr>
          </a:p>
        </p:txBody>
      </p:sp>
      <p:sp>
        <p:nvSpPr>
          <p:cNvPr id="21507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20846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CCB87-DE87-4BE9-B797-741C2428EB5A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40E8-BFD5-4042-89EE-AA19069C1F92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855D-ED9F-40BA-B9CD-C394852D1340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8F8-A31B-475F-8E1A-FF1EBA7381F4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4171-7ABA-4248-BB36-CDA750E7CD50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261F-320B-42BA-AE08-7491970712CD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5C5C-9A2C-44D3-A163-A4355A9716AF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8B063-471E-45A1-8D3D-E512651866B3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1B6DD-167A-493E-B7DA-E7DFEB30D1BD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4ED73-E5C3-4ACD-9836-1627270979F8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0DAA9-0421-4D2F-9121-951F2597AFFE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F6EA-47E5-4405-8540-58E3AF0A3019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66B89-394B-4999-8818-5FA91A2062ED}" type="datetime1">
              <a:rPr lang="en-GB" smtClean="0"/>
              <a:pPr/>
              <a:t>30/11/2012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2FD27-C9DF-4FD0-9378-89691D635E1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77.pn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11" Type="http://schemas.openxmlformats.org/officeDocument/2006/relationships/image" Target="../media/image106.png"/><Relationship Id="rId5" Type="http://schemas.openxmlformats.org/officeDocument/2006/relationships/image" Target="../media/image100.png"/><Relationship Id="rId10" Type="http://schemas.openxmlformats.org/officeDocument/2006/relationships/image" Target="../media/image105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8.png"/><Relationship Id="rId7" Type="http://schemas.openxmlformats.org/officeDocument/2006/relationships/image" Target="../media/image111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image" Target="../media/image115.png"/><Relationship Id="rId5" Type="http://schemas.openxmlformats.org/officeDocument/2006/relationships/image" Target="../media/image76.png"/><Relationship Id="rId10" Type="http://schemas.openxmlformats.org/officeDocument/2006/relationships/image" Target="../media/image114.png"/><Relationship Id="rId4" Type="http://schemas.openxmlformats.org/officeDocument/2006/relationships/image" Target="../media/image109.png"/><Relationship Id="rId9" Type="http://schemas.openxmlformats.org/officeDocument/2006/relationships/image" Target="../media/image1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116.png"/><Relationship Id="rId7" Type="http://schemas.openxmlformats.org/officeDocument/2006/relationships/image" Target="../media/image120.png"/><Relationship Id="rId12" Type="http://schemas.openxmlformats.org/officeDocument/2006/relationships/image" Target="../media/image1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11" Type="http://schemas.openxmlformats.org/officeDocument/2006/relationships/image" Target="../media/image124.png"/><Relationship Id="rId5" Type="http://schemas.openxmlformats.org/officeDocument/2006/relationships/image" Target="../media/image118.png"/><Relationship Id="rId10" Type="http://schemas.openxmlformats.org/officeDocument/2006/relationships/image" Target="../media/image123.png"/><Relationship Id="rId4" Type="http://schemas.openxmlformats.org/officeDocument/2006/relationships/image" Target="../media/image117.png"/><Relationship Id="rId9" Type="http://schemas.openxmlformats.org/officeDocument/2006/relationships/image" Target="../media/image1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29.png"/><Relationship Id="rId7" Type="http://schemas.openxmlformats.org/officeDocument/2006/relationships/image" Target="../media/image133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11" Type="http://schemas.openxmlformats.org/officeDocument/2006/relationships/image" Target="../media/image137.png"/><Relationship Id="rId5" Type="http://schemas.openxmlformats.org/officeDocument/2006/relationships/image" Target="../media/image131.png"/><Relationship Id="rId10" Type="http://schemas.openxmlformats.org/officeDocument/2006/relationships/image" Target="../media/image136.png"/><Relationship Id="rId4" Type="http://schemas.openxmlformats.org/officeDocument/2006/relationships/image" Target="../media/image130.png"/><Relationship Id="rId9" Type="http://schemas.openxmlformats.org/officeDocument/2006/relationships/image" Target="../media/image1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image" Target="../media/image141.png"/><Relationship Id="rId7" Type="http://schemas.openxmlformats.org/officeDocument/2006/relationships/image" Target="../media/image14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png"/><Relationship Id="rId11" Type="http://schemas.openxmlformats.org/officeDocument/2006/relationships/image" Target="../media/image149.png"/><Relationship Id="rId5" Type="http://schemas.openxmlformats.org/officeDocument/2006/relationships/image" Target="../media/image143.png"/><Relationship Id="rId10" Type="http://schemas.openxmlformats.org/officeDocument/2006/relationships/image" Target="../media/image148.png"/><Relationship Id="rId4" Type="http://schemas.openxmlformats.org/officeDocument/2006/relationships/image" Target="../media/image142.png"/><Relationship Id="rId9" Type="http://schemas.openxmlformats.org/officeDocument/2006/relationships/image" Target="../media/image1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153.png"/><Relationship Id="rId7" Type="http://schemas.openxmlformats.org/officeDocument/2006/relationships/image" Target="../media/image157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png"/><Relationship Id="rId11" Type="http://schemas.openxmlformats.org/officeDocument/2006/relationships/image" Target="../media/image161.png"/><Relationship Id="rId5" Type="http://schemas.openxmlformats.org/officeDocument/2006/relationships/image" Target="../media/image155.png"/><Relationship Id="rId10" Type="http://schemas.openxmlformats.org/officeDocument/2006/relationships/image" Target="../media/image160.png"/><Relationship Id="rId4" Type="http://schemas.openxmlformats.org/officeDocument/2006/relationships/image" Target="../media/image154.png"/><Relationship Id="rId9" Type="http://schemas.openxmlformats.org/officeDocument/2006/relationships/image" Target="../media/image1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R56 measurements at CTF3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 with all three R56 values</a:t>
            </a:r>
          </a:p>
          <a:p>
            <a:pPr lvl="1"/>
            <a:r>
              <a:rPr lang="en-US" dirty="0" smtClean="0"/>
              <a:t>Pulse profile</a:t>
            </a:r>
          </a:p>
          <a:p>
            <a:pPr lvl="1"/>
            <a:r>
              <a:rPr lang="en-US" dirty="0" smtClean="0"/>
              <a:t>Pulse average </a:t>
            </a:r>
          </a:p>
          <a:p>
            <a:pPr lvl="1"/>
            <a:r>
              <a:rPr lang="en-US" dirty="0" smtClean="0"/>
              <a:t>Standard deviations</a:t>
            </a:r>
          </a:p>
          <a:p>
            <a:endParaRPr lang="en-US" dirty="0" smtClean="0"/>
          </a:p>
          <a:p>
            <a:r>
              <a:rPr lang="en-US" dirty="0" smtClean="0"/>
              <a:t>Klystron data</a:t>
            </a:r>
          </a:p>
          <a:p>
            <a:pPr lvl="1"/>
            <a:r>
              <a:rPr lang="en-US" dirty="0" smtClean="0"/>
              <a:t>correlation of the klystron data with the beam phase after the chicane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20/11 train profile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872208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0.2</a:t>
            </a:r>
            <a:endParaRPr lang="en-GB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3960440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0.0</a:t>
            </a:r>
            <a:endParaRPr lang="en-GB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6336704" y="980728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0.45</a:t>
            </a:r>
          </a:p>
        </p:txBody>
      </p:sp>
      <p:cxnSp>
        <p:nvCxnSpPr>
          <p:cNvPr id="9" name="Gerade Verbindung mit Pfeil 8"/>
          <p:cNvCxnSpPr>
            <a:stCxn id="5" idx="3"/>
            <a:endCxn id="6" idx="1"/>
          </p:cNvCxnSpPr>
          <p:nvPr/>
        </p:nvCxnSpPr>
        <p:spPr>
          <a:xfrm>
            <a:off x="3214242" y="1211561"/>
            <a:ext cx="74619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3"/>
            <a:endCxn id="7" idx="1"/>
          </p:cNvCxnSpPr>
          <p:nvPr/>
        </p:nvCxnSpPr>
        <p:spPr>
          <a:xfrm>
            <a:off x="5302474" y="1211561"/>
            <a:ext cx="10342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184482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290</a:t>
            </a:r>
            <a:endParaRPr lang="en-GB" sz="2400" dirty="0"/>
          </a:p>
        </p:txBody>
      </p:sp>
      <p:sp>
        <p:nvSpPr>
          <p:cNvPr id="14" name="Textfeld 13"/>
          <p:cNvSpPr txBox="1"/>
          <p:nvPr/>
        </p:nvSpPr>
        <p:spPr>
          <a:xfrm>
            <a:off x="0" y="292494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475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26" name="Textfeld 25"/>
          <p:cNvSpPr txBox="1"/>
          <p:nvPr/>
        </p:nvSpPr>
        <p:spPr>
          <a:xfrm>
            <a:off x="-36512" y="4038163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CT 532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-654" y="5262299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CR 505</a:t>
            </a:r>
          </a:p>
        </p:txBody>
      </p:sp>
      <p:pic>
        <p:nvPicPr>
          <p:cNvPr id="8194" name="Picture 2" descr="H:\CTF3_2012\2012.11.20-R56@0.0-0.2-0.45\R56@0.0\plots\meanplots\perPoint\CL.STBPR0290S_meanOfEachPoint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0398" y="1700808"/>
            <a:ext cx="2925838" cy="1097189"/>
          </a:xfrm>
          <a:prstGeom prst="rect">
            <a:avLst/>
          </a:prstGeom>
          <a:noFill/>
        </p:spPr>
      </p:pic>
      <p:pic>
        <p:nvPicPr>
          <p:cNvPr id="8195" name="Picture 3" descr="H:\CTF3_2012\2012.11.20-R56@0.0-0.2-0.45\R56@0.0\plots\meanplots\perPoint\CL.STBPR0475S_meanOfEachPoint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0398" y="2979883"/>
            <a:ext cx="2925838" cy="1097189"/>
          </a:xfrm>
          <a:prstGeom prst="rect">
            <a:avLst/>
          </a:prstGeom>
          <a:noFill/>
        </p:spPr>
      </p:pic>
      <p:pic>
        <p:nvPicPr>
          <p:cNvPr id="8196" name="Picture 4" descr="H:\CTF3_2012\2012.11.20-R56@0.0-0.2-0.45\R56@0.0\plots\meanplots\perPoint\CT.STBPR0532S_meanOfEachPoint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0398" y="4077072"/>
            <a:ext cx="2925838" cy="1097189"/>
          </a:xfrm>
          <a:prstGeom prst="rect">
            <a:avLst/>
          </a:prstGeom>
          <a:noFill/>
        </p:spPr>
      </p:pic>
      <p:pic>
        <p:nvPicPr>
          <p:cNvPr id="8197" name="Picture 5" descr="H:\CTF3_2012\2012.11.20-R56@0.0-0.2-0.45\R56@0.0\plots\meanplots\perPoint\CR.STBPR0505S_meanOfEachPoint.pn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90398" y="5229200"/>
            <a:ext cx="2925838" cy="1097189"/>
          </a:xfrm>
          <a:prstGeom prst="rect">
            <a:avLst/>
          </a:prstGeom>
          <a:noFill/>
        </p:spPr>
      </p:pic>
      <p:pic>
        <p:nvPicPr>
          <p:cNvPr id="8198" name="Picture 6" descr="H:\CTF3_2012\2012.11.20-R56@0.0-0.2-0.45\R56@0.2\plots\meanplots\perPoint\CL.STBPR0290S_meanOfEachPoint.pn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1700808"/>
            <a:ext cx="2925838" cy="1097189"/>
          </a:xfrm>
          <a:prstGeom prst="rect">
            <a:avLst/>
          </a:prstGeom>
          <a:noFill/>
        </p:spPr>
      </p:pic>
      <p:pic>
        <p:nvPicPr>
          <p:cNvPr id="8199" name="Picture 7" descr="H:\CTF3_2012\2012.11.20-R56@0.0-0.2-0.45\R56@0.2\plots\meanplots\perPoint\CL.STBPR0475S_meanOfEachPoint.png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2979883"/>
            <a:ext cx="2925838" cy="1097189"/>
          </a:xfrm>
          <a:prstGeom prst="rect">
            <a:avLst/>
          </a:prstGeom>
          <a:noFill/>
        </p:spPr>
      </p:pic>
      <p:pic>
        <p:nvPicPr>
          <p:cNvPr id="8200" name="Picture 8" descr="H:\CTF3_2012\2012.11.20-R56@0.0-0.2-0.45\R56@0.2\plots\meanplots\perPoint\CT.STBPR0532S_meanOfEachPoint.png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4077072"/>
            <a:ext cx="2925838" cy="1097189"/>
          </a:xfrm>
          <a:prstGeom prst="rect">
            <a:avLst/>
          </a:prstGeom>
          <a:noFill/>
        </p:spPr>
      </p:pic>
      <p:pic>
        <p:nvPicPr>
          <p:cNvPr id="8201" name="Picture 9" descr="H:\CTF3_2012\2012.11.20-R56@0.0-0.2-0.45\R56@0.2\plots\meanplots\perPoint\CR.STBPR0505S_meanOfEachPoint.png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5616" y="5229200"/>
            <a:ext cx="2925838" cy="1097189"/>
          </a:xfrm>
          <a:prstGeom prst="rect">
            <a:avLst/>
          </a:prstGeom>
          <a:noFill/>
        </p:spPr>
      </p:pic>
      <p:pic>
        <p:nvPicPr>
          <p:cNvPr id="8202" name="Picture 10" descr="H:\CTF3_2012\2012.11.20-R56@0.0-0.2-0.45\R56@0.45\plots\meanplots\perPoint\CL.STBPR0290S_meanOfEachPoint.png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54674" y="1700808"/>
            <a:ext cx="2925838" cy="1097189"/>
          </a:xfrm>
          <a:prstGeom prst="rect">
            <a:avLst/>
          </a:prstGeom>
          <a:noFill/>
        </p:spPr>
      </p:pic>
      <p:pic>
        <p:nvPicPr>
          <p:cNvPr id="8203" name="Picture 11" descr="H:\CTF3_2012\2012.11.20-R56@0.0-0.2-0.45\R56@0.45\plots\meanplots\perPoint\CL.STBPR0475S_meanOfEachPoint.png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54674" y="2979883"/>
            <a:ext cx="2925838" cy="1097189"/>
          </a:xfrm>
          <a:prstGeom prst="rect">
            <a:avLst/>
          </a:prstGeom>
          <a:noFill/>
        </p:spPr>
      </p:pic>
      <p:pic>
        <p:nvPicPr>
          <p:cNvPr id="8204" name="Picture 12" descr="H:\CTF3_2012\2012.11.20-R56@0.0-0.2-0.45\R56@0.45\plots\meanplots\perPoint\CT.STBPR0532S_meanOfEachPoint.png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54674" y="4077072"/>
            <a:ext cx="2925838" cy="1097189"/>
          </a:xfrm>
          <a:prstGeom prst="rect">
            <a:avLst/>
          </a:prstGeom>
          <a:noFill/>
        </p:spPr>
      </p:pic>
      <p:pic>
        <p:nvPicPr>
          <p:cNvPr id="8205" name="Picture 13" descr="H:\CTF3_2012\2012.11.20-R56@0.0-0.2-0.45\R56@0.45\plots\meanplots\perPoint\CR.STBPR0505S_meanOfEachPoint.png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54674" y="5229200"/>
            <a:ext cx="2925838" cy="1097189"/>
          </a:xfrm>
          <a:prstGeom prst="rect">
            <a:avLst/>
          </a:prstGeom>
          <a:noFill/>
        </p:spPr>
      </p:pic>
      <p:sp>
        <p:nvSpPr>
          <p:cNvPr id="28" name="Textfeld 27"/>
          <p:cNvSpPr txBox="1"/>
          <p:nvPr/>
        </p:nvSpPr>
        <p:spPr>
          <a:xfrm>
            <a:off x="5778630" y="2564904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2.09</a:t>
            </a:r>
            <a:endParaRPr lang="en-GB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5779350" y="384130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1.07</a:t>
            </a:r>
            <a:endParaRPr lang="en-GB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5778630" y="4869160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9.75</a:t>
            </a:r>
            <a:endParaRPr lang="en-GB" sz="1400" dirty="0"/>
          </a:p>
        </p:txBody>
      </p:sp>
      <p:sp>
        <p:nvSpPr>
          <p:cNvPr id="31" name="Textfeld 30"/>
          <p:cNvSpPr txBox="1"/>
          <p:nvPr/>
        </p:nvSpPr>
        <p:spPr>
          <a:xfrm>
            <a:off x="5778630" y="6021288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8.28</a:t>
            </a:r>
            <a:endParaRPr lang="en-GB" sz="1400" dirty="0"/>
          </a:p>
        </p:txBody>
      </p:sp>
      <p:sp>
        <p:nvSpPr>
          <p:cNvPr id="32" name="Textfeld 31"/>
          <p:cNvSpPr txBox="1"/>
          <p:nvPr/>
        </p:nvSpPr>
        <p:spPr>
          <a:xfrm>
            <a:off x="3132560" y="2564904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2.00</a:t>
            </a:r>
            <a:endParaRPr lang="en-GB" sz="1400" dirty="0"/>
          </a:p>
        </p:txBody>
      </p:sp>
      <p:sp>
        <p:nvSpPr>
          <p:cNvPr id="33" name="Textfeld 32"/>
          <p:cNvSpPr txBox="1"/>
          <p:nvPr/>
        </p:nvSpPr>
        <p:spPr>
          <a:xfrm>
            <a:off x="3132560" y="384130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1.10</a:t>
            </a:r>
            <a:endParaRPr lang="en-GB" sz="1400" dirty="0"/>
          </a:p>
        </p:txBody>
      </p:sp>
      <p:sp>
        <p:nvSpPr>
          <p:cNvPr id="34" name="Textfeld 33"/>
          <p:cNvSpPr txBox="1"/>
          <p:nvPr/>
        </p:nvSpPr>
        <p:spPr>
          <a:xfrm>
            <a:off x="3132560" y="4869160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5.92</a:t>
            </a:r>
            <a:endParaRPr lang="en-GB" sz="1400" dirty="0"/>
          </a:p>
        </p:txBody>
      </p:sp>
      <p:sp>
        <p:nvSpPr>
          <p:cNvPr id="35" name="Textfeld 34"/>
          <p:cNvSpPr txBox="1"/>
          <p:nvPr/>
        </p:nvSpPr>
        <p:spPr>
          <a:xfrm>
            <a:off x="3060552" y="6021288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8.59</a:t>
            </a:r>
            <a:endParaRPr lang="en-GB" sz="1400" dirty="0"/>
          </a:p>
        </p:txBody>
      </p:sp>
      <p:sp>
        <p:nvSpPr>
          <p:cNvPr id="36" name="Textfeld 35"/>
          <p:cNvSpPr txBox="1"/>
          <p:nvPr/>
        </p:nvSpPr>
        <p:spPr>
          <a:xfrm>
            <a:off x="8245128" y="2564904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2.01</a:t>
            </a:r>
            <a:endParaRPr lang="en-GB" sz="1400" dirty="0"/>
          </a:p>
        </p:txBody>
      </p:sp>
      <p:sp>
        <p:nvSpPr>
          <p:cNvPr id="37" name="Textfeld 36"/>
          <p:cNvSpPr txBox="1"/>
          <p:nvPr/>
        </p:nvSpPr>
        <p:spPr>
          <a:xfrm>
            <a:off x="8245128" y="384130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1.12</a:t>
            </a:r>
            <a:endParaRPr lang="en-GB" sz="1400" dirty="0"/>
          </a:p>
        </p:txBody>
      </p:sp>
      <p:sp>
        <p:nvSpPr>
          <p:cNvPr id="38" name="Textfeld 37"/>
          <p:cNvSpPr txBox="1"/>
          <p:nvPr/>
        </p:nvSpPr>
        <p:spPr>
          <a:xfrm>
            <a:off x="8244408" y="4869160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1.367</a:t>
            </a:r>
            <a:endParaRPr lang="en-GB" sz="1400" dirty="0"/>
          </a:p>
        </p:txBody>
      </p:sp>
      <p:sp>
        <p:nvSpPr>
          <p:cNvPr id="39" name="Textfeld 38"/>
          <p:cNvSpPr txBox="1"/>
          <p:nvPr/>
        </p:nvSpPr>
        <p:spPr>
          <a:xfrm>
            <a:off x="8245128" y="6021288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8.478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20/11 train average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872208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0.2</a:t>
            </a:r>
            <a:endParaRPr lang="en-GB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3960440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0.0</a:t>
            </a:r>
            <a:endParaRPr lang="en-GB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6336704" y="980728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0.45</a:t>
            </a:r>
          </a:p>
        </p:txBody>
      </p:sp>
      <p:cxnSp>
        <p:nvCxnSpPr>
          <p:cNvPr id="9" name="Gerade Verbindung mit Pfeil 8"/>
          <p:cNvCxnSpPr>
            <a:stCxn id="5" idx="3"/>
            <a:endCxn id="6" idx="1"/>
          </p:cNvCxnSpPr>
          <p:nvPr/>
        </p:nvCxnSpPr>
        <p:spPr>
          <a:xfrm>
            <a:off x="3214242" y="1211561"/>
            <a:ext cx="74619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3"/>
            <a:endCxn id="7" idx="1"/>
          </p:cNvCxnSpPr>
          <p:nvPr/>
        </p:nvCxnSpPr>
        <p:spPr>
          <a:xfrm>
            <a:off x="5302474" y="1211561"/>
            <a:ext cx="10342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184482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290</a:t>
            </a:r>
            <a:endParaRPr lang="en-GB" sz="2400" dirty="0"/>
          </a:p>
        </p:txBody>
      </p:sp>
      <p:sp>
        <p:nvSpPr>
          <p:cNvPr id="14" name="Textfeld 13"/>
          <p:cNvSpPr txBox="1"/>
          <p:nvPr/>
        </p:nvSpPr>
        <p:spPr>
          <a:xfrm>
            <a:off x="0" y="292494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475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26" name="Textfeld 25"/>
          <p:cNvSpPr txBox="1"/>
          <p:nvPr/>
        </p:nvSpPr>
        <p:spPr>
          <a:xfrm>
            <a:off x="-36512" y="4038163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CT 532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-654" y="5262299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CR 505</a:t>
            </a:r>
          </a:p>
        </p:txBody>
      </p:sp>
      <p:pic>
        <p:nvPicPr>
          <p:cNvPr id="7170" name="Picture 2" descr="H:\CTF3_2012\2012.11.20-R56@0.0-0.2-0.45\R56@0.0\plots\meanplots\perTime\CL.STBPR0290S_means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5430" y="1700808"/>
            <a:ext cx="2925838" cy="1097189"/>
          </a:xfrm>
          <a:prstGeom prst="rect">
            <a:avLst/>
          </a:prstGeom>
          <a:noFill/>
        </p:spPr>
      </p:pic>
      <p:pic>
        <p:nvPicPr>
          <p:cNvPr id="7171" name="Picture 3" descr="H:\CTF3_2012\2012.11.20-R56@0.0-0.2-0.45\R56@0.0\plots\meanplots\perTime\CL.STBPR0475S_means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5430" y="2852936"/>
            <a:ext cx="2925838" cy="1097189"/>
          </a:xfrm>
          <a:prstGeom prst="rect">
            <a:avLst/>
          </a:prstGeom>
          <a:noFill/>
        </p:spPr>
      </p:pic>
      <p:pic>
        <p:nvPicPr>
          <p:cNvPr id="7172" name="Picture 4" descr="H:\CTF3_2012\2012.11.20-R56@0.0-0.2-0.45\R56@0.0\plots\meanplots\perTime\CT.STBPR0532S_means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005064"/>
            <a:ext cx="2925838" cy="1097189"/>
          </a:xfrm>
          <a:prstGeom prst="rect">
            <a:avLst/>
          </a:prstGeom>
          <a:noFill/>
        </p:spPr>
      </p:pic>
      <p:pic>
        <p:nvPicPr>
          <p:cNvPr id="7173" name="Picture 5" descr="H:\CTF3_2012\2012.11.20-R56@0.0-0.2-0.45\R56@0.0\plots\meanplots\perTime\CR.STBPR0505S_means.pn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25430" y="5157192"/>
            <a:ext cx="2925838" cy="1097189"/>
          </a:xfrm>
          <a:prstGeom prst="rect">
            <a:avLst/>
          </a:prstGeom>
          <a:noFill/>
        </p:spPr>
      </p:pic>
      <p:pic>
        <p:nvPicPr>
          <p:cNvPr id="7174" name="Picture 6" descr="H:\CTF3_2012\2012.11.20-R56@0.0-0.2-0.45\R56@0.2\plots\meanplots\perTime\CL.STBPR0290S_means.pn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2106" y="1683739"/>
            <a:ext cx="2925838" cy="1097189"/>
          </a:xfrm>
          <a:prstGeom prst="rect">
            <a:avLst/>
          </a:prstGeom>
          <a:noFill/>
        </p:spPr>
      </p:pic>
      <p:pic>
        <p:nvPicPr>
          <p:cNvPr id="7175" name="Picture 7" descr="H:\CTF3_2012\2012.11.20-R56@0.0-0.2-0.45\R56@0.2\plots\meanplots\perTime\CL.STBPR0475S_means.png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2852936"/>
            <a:ext cx="2925838" cy="1097189"/>
          </a:xfrm>
          <a:prstGeom prst="rect">
            <a:avLst/>
          </a:prstGeom>
          <a:noFill/>
        </p:spPr>
      </p:pic>
      <p:pic>
        <p:nvPicPr>
          <p:cNvPr id="7176" name="Picture 8" descr="H:\CTF3_2012\2012.11.20-R56@0.0-0.2-0.45\R56@0.2\plots\meanplots\perTime\CT.STBPR0532S_means.png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3987995"/>
            <a:ext cx="2925838" cy="1097189"/>
          </a:xfrm>
          <a:prstGeom prst="rect">
            <a:avLst/>
          </a:prstGeom>
          <a:noFill/>
        </p:spPr>
      </p:pic>
      <p:pic>
        <p:nvPicPr>
          <p:cNvPr id="7177" name="Picture 9" descr="H:\CTF3_2012\2012.11.20-R56@0.0-0.2-0.45\R56@0.2\plots\meanplots\perTime\CR.STBPR0505S_means.png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5616" y="5157192"/>
            <a:ext cx="2925838" cy="1097189"/>
          </a:xfrm>
          <a:prstGeom prst="rect">
            <a:avLst/>
          </a:prstGeom>
          <a:noFill/>
        </p:spPr>
      </p:pic>
      <p:pic>
        <p:nvPicPr>
          <p:cNvPr id="7178" name="Picture 10" descr="H:\CTF3_2012\2012.11.20-R56@0.0-0.2-0.45\R56@0.45\plots\meanplots\perTime\CL.STBPR0290S_means.png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70698" y="1683739"/>
            <a:ext cx="2925838" cy="1097189"/>
          </a:xfrm>
          <a:prstGeom prst="rect">
            <a:avLst/>
          </a:prstGeom>
          <a:noFill/>
        </p:spPr>
      </p:pic>
      <p:pic>
        <p:nvPicPr>
          <p:cNvPr id="7179" name="Picture 11" descr="H:\CTF3_2012\2012.11.20-R56@0.0-0.2-0.45\R56@0.45\plots\meanplots\perTime\CL.STBPR0475S_means.png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44208" y="2835867"/>
            <a:ext cx="2925838" cy="1097189"/>
          </a:xfrm>
          <a:prstGeom prst="rect">
            <a:avLst/>
          </a:prstGeom>
          <a:noFill/>
        </p:spPr>
      </p:pic>
      <p:pic>
        <p:nvPicPr>
          <p:cNvPr id="7180" name="Picture 12" descr="H:\CTF3_2012\2012.11.20-R56@0.0-0.2-0.45\R56@0.45\plots\meanplots\perTime\CT.STBPR0532S_means.png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44208" y="3987995"/>
            <a:ext cx="2925838" cy="1097189"/>
          </a:xfrm>
          <a:prstGeom prst="rect">
            <a:avLst/>
          </a:prstGeom>
          <a:noFill/>
        </p:spPr>
      </p:pic>
      <p:pic>
        <p:nvPicPr>
          <p:cNvPr id="7181" name="Picture 13" descr="H:\CTF3_2012\2012.11.20-R56@0.0-0.2-0.45\R56@0.45\plots\meanplots\perTime\CR.STBPR0505S_means.png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70698" y="5157192"/>
            <a:ext cx="2925838" cy="1097189"/>
          </a:xfrm>
          <a:prstGeom prst="rect">
            <a:avLst/>
          </a:prstGeom>
          <a:noFill/>
        </p:spPr>
      </p:pic>
      <p:sp>
        <p:nvSpPr>
          <p:cNvPr id="40" name="Textfeld 39"/>
          <p:cNvSpPr txBox="1"/>
          <p:nvPr/>
        </p:nvSpPr>
        <p:spPr>
          <a:xfrm>
            <a:off x="5841654" y="261716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2.09</a:t>
            </a:r>
            <a:endParaRPr lang="en-GB" sz="1400" dirty="0"/>
          </a:p>
        </p:txBody>
      </p:sp>
      <p:sp>
        <p:nvSpPr>
          <p:cNvPr id="41" name="Textfeld 40"/>
          <p:cNvSpPr txBox="1"/>
          <p:nvPr/>
        </p:nvSpPr>
        <p:spPr>
          <a:xfrm>
            <a:off x="5842374" y="3893566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1.07</a:t>
            </a:r>
            <a:endParaRPr lang="en-GB" sz="1400" dirty="0"/>
          </a:p>
        </p:txBody>
      </p:sp>
      <p:sp>
        <p:nvSpPr>
          <p:cNvPr id="42" name="Textfeld 41"/>
          <p:cNvSpPr txBox="1"/>
          <p:nvPr/>
        </p:nvSpPr>
        <p:spPr>
          <a:xfrm>
            <a:off x="5841654" y="492142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9.75</a:t>
            </a:r>
            <a:endParaRPr lang="en-GB" sz="1400" dirty="0"/>
          </a:p>
        </p:txBody>
      </p:sp>
      <p:sp>
        <p:nvSpPr>
          <p:cNvPr id="43" name="Textfeld 42"/>
          <p:cNvSpPr txBox="1"/>
          <p:nvPr/>
        </p:nvSpPr>
        <p:spPr>
          <a:xfrm>
            <a:off x="5841654" y="6073551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8.28</a:t>
            </a:r>
            <a:endParaRPr lang="en-GB" sz="1400" dirty="0"/>
          </a:p>
        </p:txBody>
      </p:sp>
      <p:sp>
        <p:nvSpPr>
          <p:cNvPr id="44" name="Textfeld 43"/>
          <p:cNvSpPr txBox="1"/>
          <p:nvPr/>
        </p:nvSpPr>
        <p:spPr>
          <a:xfrm>
            <a:off x="2988544" y="261716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2.00</a:t>
            </a:r>
            <a:endParaRPr lang="en-GB" sz="1400" dirty="0"/>
          </a:p>
        </p:txBody>
      </p:sp>
      <p:sp>
        <p:nvSpPr>
          <p:cNvPr id="45" name="Textfeld 44"/>
          <p:cNvSpPr txBox="1"/>
          <p:nvPr/>
        </p:nvSpPr>
        <p:spPr>
          <a:xfrm>
            <a:off x="2988544" y="3893566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1.10</a:t>
            </a:r>
            <a:endParaRPr lang="en-GB" sz="1400" dirty="0"/>
          </a:p>
        </p:txBody>
      </p:sp>
      <p:sp>
        <p:nvSpPr>
          <p:cNvPr id="46" name="Textfeld 45"/>
          <p:cNvSpPr txBox="1"/>
          <p:nvPr/>
        </p:nvSpPr>
        <p:spPr>
          <a:xfrm>
            <a:off x="2988544" y="492142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5.92</a:t>
            </a:r>
            <a:endParaRPr lang="en-GB" sz="1400" dirty="0"/>
          </a:p>
        </p:txBody>
      </p:sp>
      <p:sp>
        <p:nvSpPr>
          <p:cNvPr id="47" name="Textfeld 46"/>
          <p:cNvSpPr txBox="1"/>
          <p:nvPr/>
        </p:nvSpPr>
        <p:spPr>
          <a:xfrm>
            <a:off x="2916536" y="6073551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8.59</a:t>
            </a:r>
            <a:endParaRPr lang="en-GB" sz="1400" dirty="0"/>
          </a:p>
        </p:txBody>
      </p:sp>
      <p:sp>
        <p:nvSpPr>
          <p:cNvPr id="48" name="Textfeld 47"/>
          <p:cNvSpPr txBox="1"/>
          <p:nvPr/>
        </p:nvSpPr>
        <p:spPr>
          <a:xfrm>
            <a:off x="8173120" y="261716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2.01</a:t>
            </a:r>
            <a:endParaRPr lang="en-GB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8173120" y="3893566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1.12</a:t>
            </a:r>
            <a:endParaRPr lang="en-GB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8172400" y="4921423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1.367</a:t>
            </a:r>
            <a:endParaRPr lang="en-GB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8173120" y="6073551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8.478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20/11 standard deviations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graphicFrame>
        <p:nvGraphicFramePr>
          <p:cNvPr id="39" name="Diagramm 38"/>
          <p:cNvGraphicFramePr/>
          <p:nvPr/>
        </p:nvGraphicFramePr>
        <p:xfrm>
          <a:off x="0" y="980728"/>
          <a:ext cx="9144000" cy="5360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2" name="Textfeld 51"/>
          <p:cNvSpPr txBox="1"/>
          <p:nvPr/>
        </p:nvSpPr>
        <p:spPr>
          <a:xfrm rot="16200000">
            <a:off x="-509452" y="3043588"/>
            <a:ext cx="2467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Phase in deg@12 GHz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20/11 standard deviations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Conclusions:</a:t>
            </a:r>
          </a:p>
          <a:p>
            <a:r>
              <a:rPr lang="en-US" dirty="0" smtClean="0"/>
              <a:t>The datasets were interchanged?</a:t>
            </a:r>
          </a:p>
          <a:p>
            <a:r>
              <a:rPr lang="en-US" dirty="0" smtClean="0"/>
              <a:t>Some other data acquisition problems?</a:t>
            </a:r>
          </a:p>
          <a:p>
            <a:pPr>
              <a:buNone/>
            </a:pPr>
            <a:r>
              <a:rPr lang="en-US" dirty="0" smtClean="0"/>
              <a:t>To be investigated…</a:t>
            </a:r>
          </a:p>
          <a:p>
            <a:pPr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 the rest of the presentation we will focus on the datasets from 16/11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23528" y="53732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 there a correlation between the klystron data and the phase directly after the chicane (CT 532)?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Diagramm 9"/>
          <p:cNvGraphicFramePr/>
          <p:nvPr/>
        </p:nvGraphicFramePr>
        <p:xfrm>
          <a:off x="251520" y="980728"/>
          <a:ext cx="8028384" cy="435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feld 10"/>
          <p:cNvSpPr txBox="1"/>
          <p:nvPr/>
        </p:nvSpPr>
        <p:spPr>
          <a:xfrm rot="16200000">
            <a:off x="-144590" y="2744990"/>
            <a:ext cx="2488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Phase in deg@12 GHz</a:t>
            </a:r>
            <a:endParaRPr lang="en-GB" sz="2000" dirty="0"/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16/11 standard deviations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CTF3_2012\16_11_2012\R56@0.45-again\plots\meanplots\perTime\CK.STPKI06P_means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6155" y="2266709"/>
            <a:ext cx="4900779" cy="1810363"/>
          </a:xfrm>
          <a:prstGeom prst="rect">
            <a:avLst/>
          </a:prstGeom>
          <a:noFill/>
        </p:spPr>
      </p:pic>
      <p:pic>
        <p:nvPicPr>
          <p:cNvPr id="1026" name="Picture 2" descr="H:\CTF3_2012\16_11_2012\R56@0.2\plots\meanplots\perTime\CK.STPKI15P_means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293096"/>
            <a:ext cx="4900779" cy="1810363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16/11 klystron data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26768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u="sng" dirty="0" smtClean="0"/>
              <a:t>Data from 10 klystrons:</a:t>
            </a:r>
          </a:p>
          <a:p>
            <a:pPr>
              <a:buNone/>
            </a:pPr>
            <a:r>
              <a:rPr lang="en-US" dirty="0" smtClean="0"/>
              <a:t>CK.STPKI02P</a:t>
            </a:r>
          </a:p>
          <a:p>
            <a:pPr>
              <a:buNone/>
            </a:pPr>
            <a:r>
              <a:rPr lang="en-US" dirty="0" smtClean="0"/>
              <a:t>CK.STPKI03P</a:t>
            </a:r>
          </a:p>
          <a:p>
            <a:pPr>
              <a:buNone/>
            </a:pPr>
            <a:r>
              <a:rPr lang="en-US" dirty="0" smtClean="0"/>
              <a:t>CK.STPKI05P</a:t>
            </a:r>
          </a:p>
          <a:p>
            <a:pPr>
              <a:buNone/>
            </a:pPr>
            <a:r>
              <a:rPr lang="en-US" dirty="0" smtClean="0"/>
              <a:t>CK.STPKI06P</a:t>
            </a:r>
          </a:p>
          <a:p>
            <a:pPr>
              <a:buNone/>
            </a:pPr>
            <a:r>
              <a:rPr lang="en-US" dirty="0" smtClean="0"/>
              <a:t>CK.STPKI07P</a:t>
            </a:r>
          </a:p>
          <a:p>
            <a:pPr>
              <a:buNone/>
            </a:pPr>
            <a:r>
              <a:rPr lang="en-US" dirty="0" smtClean="0"/>
              <a:t>CK.STPKI11P</a:t>
            </a:r>
          </a:p>
          <a:p>
            <a:pPr>
              <a:buNone/>
            </a:pPr>
            <a:r>
              <a:rPr lang="en-US" dirty="0" smtClean="0"/>
              <a:t>CK.STPKI12P</a:t>
            </a:r>
          </a:p>
          <a:p>
            <a:pPr>
              <a:buNone/>
            </a:pPr>
            <a:r>
              <a:rPr lang="en-US" dirty="0" smtClean="0"/>
              <a:t>CK.STPKI13P</a:t>
            </a:r>
          </a:p>
          <a:p>
            <a:pPr>
              <a:buNone/>
            </a:pPr>
            <a:r>
              <a:rPr lang="en-US" dirty="0" smtClean="0"/>
              <a:t>CK.STPKI14P</a:t>
            </a:r>
          </a:p>
          <a:p>
            <a:pPr>
              <a:buNone/>
            </a:pPr>
            <a:r>
              <a:rPr lang="en-US" dirty="0" smtClean="0"/>
              <a:t>CK.STPKI15P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326933" y="1556792"/>
            <a:ext cx="442153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Data of train average phase:</a:t>
            </a:r>
          </a:p>
          <a:p>
            <a:r>
              <a:rPr lang="en-US" dirty="0" smtClean="0"/>
              <a:t>Most of the time STD  of 0.1-0.3 deg at 3 GHz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4333710" y="3995772"/>
            <a:ext cx="395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Often large peaks (10s of deg @ 3 GHz)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First R56 = 0.2 measurement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pic>
        <p:nvPicPr>
          <p:cNvPr id="2059" name="Picture 11" descr="H:\CTF3_2012\16_11_2012\R56@0.2\plots\meanplots\perTime\CK.STPKI02P_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5465"/>
            <a:ext cx="1828649" cy="1371487"/>
          </a:xfrm>
          <a:prstGeom prst="rect">
            <a:avLst/>
          </a:prstGeom>
          <a:noFill/>
        </p:spPr>
      </p:pic>
      <p:pic>
        <p:nvPicPr>
          <p:cNvPr id="2060" name="Picture 12" descr="H:\CTF3_2012\16_11_2012\R56@0.2\plots\meanplots\perTime\CK.STPKI03P_me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1423" y="1628800"/>
            <a:ext cx="1828649" cy="1371487"/>
          </a:xfrm>
          <a:prstGeom prst="rect">
            <a:avLst/>
          </a:prstGeom>
          <a:noFill/>
        </p:spPr>
      </p:pic>
      <p:pic>
        <p:nvPicPr>
          <p:cNvPr id="2061" name="Picture 13" descr="H:\CTF3_2012\16_11_2012\R56@0.2\plots\meanplots\perTime\CK.STPKI05P_mean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95679" y="1628800"/>
            <a:ext cx="1828649" cy="1371487"/>
          </a:xfrm>
          <a:prstGeom prst="rect">
            <a:avLst/>
          </a:prstGeom>
          <a:noFill/>
        </p:spPr>
      </p:pic>
      <p:pic>
        <p:nvPicPr>
          <p:cNvPr id="2062" name="Picture 14" descr="H:\CTF3_2012\16_11_2012\R56@0.2\plots\meanplots\perTime\CK.STPKI06P_mean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2924944"/>
            <a:ext cx="1828649" cy="1371487"/>
          </a:xfrm>
          <a:prstGeom prst="rect">
            <a:avLst/>
          </a:prstGeom>
          <a:noFill/>
        </p:spPr>
      </p:pic>
      <p:pic>
        <p:nvPicPr>
          <p:cNvPr id="2063" name="Picture 15" descr="H:\CTF3_2012\16_11_2012\R56@0.2\plots\meanplots\perTime\CK.STPKI07P_mean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91423" y="2924944"/>
            <a:ext cx="1828649" cy="1371487"/>
          </a:xfrm>
          <a:prstGeom prst="rect">
            <a:avLst/>
          </a:prstGeom>
          <a:noFill/>
        </p:spPr>
      </p:pic>
      <p:pic>
        <p:nvPicPr>
          <p:cNvPr id="2064" name="Picture 16" descr="H:\CTF3_2012\16_11_2012\R56@0.2\plots\meanplots\perTime\CK.STPKI11P_mean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95679" y="2924944"/>
            <a:ext cx="1828649" cy="1371487"/>
          </a:xfrm>
          <a:prstGeom prst="rect">
            <a:avLst/>
          </a:prstGeom>
          <a:noFill/>
        </p:spPr>
      </p:pic>
      <p:pic>
        <p:nvPicPr>
          <p:cNvPr id="2065" name="Picture 17" descr="H:\CTF3_2012\16_11_2012\R56@0.2\plots\meanplots\perTime\CK.STPKI12P_mean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1103" y="4365104"/>
            <a:ext cx="1828649" cy="1371487"/>
          </a:xfrm>
          <a:prstGeom prst="rect">
            <a:avLst/>
          </a:prstGeom>
          <a:noFill/>
        </p:spPr>
      </p:pic>
      <p:pic>
        <p:nvPicPr>
          <p:cNvPr id="2066" name="Picture 18" descr="H:\CTF3_2012\16_11_2012\R56@0.2\plots\meanplots\perTime\CK.STPKI13P_means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99792" y="4365104"/>
            <a:ext cx="1828649" cy="1371487"/>
          </a:xfrm>
          <a:prstGeom prst="rect">
            <a:avLst/>
          </a:prstGeom>
          <a:noFill/>
        </p:spPr>
      </p:pic>
      <p:pic>
        <p:nvPicPr>
          <p:cNvPr id="2067" name="Picture 19" descr="H:\CTF3_2012\16_11_2012\R56@0.2\plots\meanplots\perTime\CK.STPKI14P_mean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4365104"/>
            <a:ext cx="1828649" cy="1371487"/>
          </a:xfrm>
          <a:prstGeom prst="rect">
            <a:avLst/>
          </a:prstGeom>
          <a:noFill/>
        </p:spPr>
      </p:pic>
      <p:pic>
        <p:nvPicPr>
          <p:cNvPr id="2068" name="Picture 20" descr="H:\CTF3_2012\16_11_2012\R56@0.2\plots\meanplots\perTime\CK.STPKI15P_mean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280" y="4365104"/>
            <a:ext cx="1828649" cy="1371487"/>
          </a:xfrm>
          <a:prstGeom prst="rect">
            <a:avLst/>
          </a:prstGeom>
          <a:noFill/>
        </p:spPr>
      </p:pic>
      <p:sp>
        <p:nvSpPr>
          <p:cNvPr id="31" name="Textfeld 30"/>
          <p:cNvSpPr txBox="1"/>
          <p:nvPr/>
        </p:nvSpPr>
        <p:spPr>
          <a:xfrm>
            <a:off x="467544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PKI02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2892187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PKI03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5196443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PKI05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467544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PKI06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2892187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PKI07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5196443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PKI11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35496" y="442782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PKI12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2272564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PKI13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4427984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PKI14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6660232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H:\CTF3_2012\16_11_2012\R56@0.45\plots\meanplots\perTime\CK.STPKI02P_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1828649" cy="1371487"/>
          </a:xfrm>
          <a:prstGeom prst="rect">
            <a:avLst/>
          </a:prstGeom>
          <a:noFill/>
        </p:spPr>
      </p:pic>
      <p:pic>
        <p:nvPicPr>
          <p:cNvPr id="3085" name="Picture 13" descr="H:\CTF3_2012\16_11_2012\R56@0.45\plots\meanplots\perTime\CK.STPKI03P_me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1423" y="1628800"/>
            <a:ext cx="1828649" cy="1371487"/>
          </a:xfrm>
          <a:prstGeom prst="rect">
            <a:avLst/>
          </a:prstGeom>
          <a:noFill/>
        </p:spPr>
      </p:pic>
      <p:pic>
        <p:nvPicPr>
          <p:cNvPr id="3086" name="Picture 14" descr="H:\CTF3_2012\16_11_2012\R56@0.45\plots\meanplots\perTime\CK.STPKI05P_mean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95679" y="1628800"/>
            <a:ext cx="1828649" cy="1371487"/>
          </a:xfrm>
          <a:prstGeom prst="rect">
            <a:avLst/>
          </a:prstGeom>
          <a:noFill/>
        </p:spPr>
      </p:pic>
      <p:pic>
        <p:nvPicPr>
          <p:cNvPr id="3087" name="Picture 15" descr="H:\CTF3_2012\16_11_2012\R56@0.45\plots\meanplots\perTime\CK.STPKI06P_mean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2924944"/>
            <a:ext cx="1828649" cy="1371487"/>
          </a:xfrm>
          <a:prstGeom prst="rect">
            <a:avLst/>
          </a:prstGeom>
          <a:noFill/>
        </p:spPr>
      </p:pic>
      <p:pic>
        <p:nvPicPr>
          <p:cNvPr id="3088" name="Picture 16" descr="H:\CTF3_2012\16_11_2012\R56@0.45\plots\meanplots\perTime\CK.STPKI07P_mean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91423" y="2924944"/>
            <a:ext cx="1828649" cy="1371487"/>
          </a:xfrm>
          <a:prstGeom prst="rect">
            <a:avLst/>
          </a:prstGeom>
          <a:noFill/>
        </p:spPr>
      </p:pic>
      <p:pic>
        <p:nvPicPr>
          <p:cNvPr id="3089" name="Picture 17" descr="H:\CTF3_2012\16_11_2012\R56@0.45\plots\meanplots\perTime\CK.STPKI11P_mean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95679" y="2924944"/>
            <a:ext cx="1828649" cy="1371487"/>
          </a:xfrm>
          <a:prstGeom prst="rect">
            <a:avLst/>
          </a:prstGeom>
          <a:noFill/>
        </p:spPr>
      </p:pic>
      <p:pic>
        <p:nvPicPr>
          <p:cNvPr id="3090" name="Picture 18" descr="H:\CTF3_2012\16_11_2012\R56@0.45\plots\meanplots\perTime\CK.STPKI12P_mean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1103" y="4365104"/>
            <a:ext cx="1828649" cy="1371487"/>
          </a:xfrm>
          <a:prstGeom prst="rect">
            <a:avLst/>
          </a:prstGeom>
          <a:noFill/>
        </p:spPr>
      </p:pic>
      <p:pic>
        <p:nvPicPr>
          <p:cNvPr id="3091" name="Picture 19" descr="H:\CTF3_2012\16_11_2012\R56@0.45\plots\meanplots\perTime\CK.STPKI13P_means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99792" y="4365104"/>
            <a:ext cx="1828649" cy="1371487"/>
          </a:xfrm>
          <a:prstGeom prst="rect">
            <a:avLst/>
          </a:prstGeom>
          <a:noFill/>
        </p:spPr>
      </p:pic>
      <p:pic>
        <p:nvPicPr>
          <p:cNvPr id="3092" name="Picture 20" descr="H:\CTF3_2012\16_11_2012\R56@0.45\plots\meanplots\perTime\CK.STPKI14P_mean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4365104"/>
            <a:ext cx="1828649" cy="1371487"/>
          </a:xfrm>
          <a:prstGeom prst="rect">
            <a:avLst/>
          </a:prstGeom>
          <a:noFill/>
        </p:spPr>
      </p:pic>
      <p:pic>
        <p:nvPicPr>
          <p:cNvPr id="3093" name="Picture 21" descr="H:\CTF3_2012\16_11_2012\R56@0.45\plots\meanplots\perTime\CK.STPKI15P_mean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280" y="4365104"/>
            <a:ext cx="1828649" cy="1371487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First R56 = 0.45 measurement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31" name="Textfeld 30"/>
          <p:cNvSpPr txBox="1"/>
          <p:nvPr/>
        </p:nvSpPr>
        <p:spPr>
          <a:xfrm>
            <a:off x="467544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PKI02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2892187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PKI03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5196443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PKI05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467544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PKI06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2892187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PKI07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5196443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PKI11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35496" y="442782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PKI12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2272564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PKI13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4427984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PKI14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6660232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:\CTF3_2012\16_11_2012\R56@0.2-again\plots\meanplots\perTime\CK.STPKI02P_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1828649" cy="1371487"/>
          </a:xfrm>
          <a:prstGeom prst="rect">
            <a:avLst/>
          </a:prstGeom>
          <a:noFill/>
        </p:spPr>
      </p:pic>
      <p:pic>
        <p:nvPicPr>
          <p:cNvPr id="4101" name="Picture 5" descr="H:\CTF3_2012\16_11_2012\R56@0.2-again\plots\meanplots\perTime\CK.STPKI03P_me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628800"/>
            <a:ext cx="1828649" cy="1371487"/>
          </a:xfrm>
          <a:prstGeom prst="rect">
            <a:avLst/>
          </a:prstGeom>
          <a:noFill/>
        </p:spPr>
      </p:pic>
      <p:pic>
        <p:nvPicPr>
          <p:cNvPr id="4102" name="Picture 6" descr="H:\CTF3_2012\16_11_2012\R56@0.2-again\plots\meanplots\perTime\CK.STPKI05P_mean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625465"/>
            <a:ext cx="1828649" cy="1371487"/>
          </a:xfrm>
          <a:prstGeom prst="rect">
            <a:avLst/>
          </a:prstGeom>
          <a:noFill/>
        </p:spPr>
      </p:pic>
      <p:pic>
        <p:nvPicPr>
          <p:cNvPr id="4103" name="Picture 7" descr="H:\CTF3_2012\16_11_2012\R56@0.2-again\plots\meanplots\perTime\CK.STPKI06P_mean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2924944"/>
            <a:ext cx="1828649" cy="1371487"/>
          </a:xfrm>
          <a:prstGeom prst="rect">
            <a:avLst/>
          </a:prstGeom>
          <a:noFill/>
        </p:spPr>
      </p:pic>
      <p:pic>
        <p:nvPicPr>
          <p:cNvPr id="4104" name="Picture 8" descr="H:\CTF3_2012\16_11_2012\R56@0.2-again\plots\meanplots\perTime\CK.STPKI07P_mean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924944"/>
            <a:ext cx="1828649" cy="1371487"/>
          </a:xfrm>
          <a:prstGeom prst="rect">
            <a:avLst/>
          </a:prstGeom>
          <a:noFill/>
        </p:spPr>
      </p:pic>
      <p:pic>
        <p:nvPicPr>
          <p:cNvPr id="4105" name="Picture 9" descr="H:\CTF3_2012\16_11_2012\R56@0.2-again\plots\meanplots\perTime\CK.STPKI11P_mean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2924944"/>
            <a:ext cx="1828649" cy="1371487"/>
          </a:xfrm>
          <a:prstGeom prst="rect">
            <a:avLst/>
          </a:prstGeom>
          <a:noFill/>
        </p:spPr>
      </p:pic>
      <p:pic>
        <p:nvPicPr>
          <p:cNvPr id="4106" name="Picture 10" descr="H:\CTF3_2012\16_11_2012\R56@0.2-again\plots\meanplots\perTime\CK.STPKI12P_mean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1103" y="4365104"/>
            <a:ext cx="1828649" cy="1371487"/>
          </a:xfrm>
          <a:prstGeom prst="rect">
            <a:avLst/>
          </a:prstGeom>
          <a:noFill/>
        </p:spPr>
      </p:pic>
      <p:pic>
        <p:nvPicPr>
          <p:cNvPr id="4107" name="Picture 11" descr="H:\CTF3_2012\16_11_2012\R56@0.2-again\plots\meanplots\perTime\CK.STPKI13P_means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43351" y="4365104"/>
            <a:ext cx="1828649" cy="1371487"/>
          </a:xfrm>
          <a:prstGeom prst="rect">
            <a:avLst/>
          </a:prstGeom>
          <a:noFill/>
        </p:spPr>
      </p:pic>
      <p:pic>
        <p:nvPicPr>
          <p:cNvPr id="4108" name="Picture 12" descr="H:\CTF3_2012\16_11_2012\R56@0.2-again\plots\meanplots\perTime\CK.STPKI14P_mean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75599" y="4365104"/>
            <a:ext cx="1828649" cy="1371487"/>
          </a:xfrm>
          <a:prstGeom prst="rect">
            <a:avLst/>
          </a:prstGeom>
          <a:noFill/>
        </p:spPr>
      </p:pic>
      <p:pic>
        <p:nvPicPr>
          <p:cNvPr id="4109" name="Picture 13" descr="H:\CTF3_2012\16_11_2012\R56@0.2-again\plots\meanplots\perTime\CK.STPKI15P_mean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280" y="4365104"/>
            <a:ext cx="1828649" cy="1371487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Second R56 = 0.2 measurement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31" name="Textfeld 30"/>
          <p:cNvSpPr txBox="1"/>
          <p:nvPr/>
        </p:nvSpPr>
        <p:spPr>
          <a:xfrm>
            <a:off x="467544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PKI02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2920636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PKI03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5224892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PKI05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467544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PKI06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2920636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PKI07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5224892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PKI11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35496" y="442782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PKI12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2272564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PKI13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4427984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PKI14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6660232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CTF3_2012\16_11_2012\R56@0.45-again\plots\meanplots\perTime\CK.STPKI02P_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1828649" cy="1371487"/>
          </a:xfrm>
          <a:prstGeom prst="rect">
            <a:avLst/>
          </a:prstGeom>
          <a:noFill/>
        </p:spPr>
      </p:pic>
      <p:pic>
        <p:nvPicPr>
          <p:cNvPr id="5123" name="Picture 3" descr="H:\CTF3_2012\16_11_2012\R56@0.45-again\plots\meanplots\perTime\CK.STPKI03P_me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628800"/>
            <a:ext cx="1828649" cy="1371487"/>
          </a:xfrm>
          <a:prstGeom prst="rect">
            <a:avLst/>
          </a:prstGeom>
          <a:noFill/>
        </p:spPr>
      </p:pic>
      <p:pic>
        <p:nvPicPr>
          <p:cNvPr id="5124" name="Picture 4" descr="H:\CTF3_2012\16_11_2012\R56@0.45-again\plots\meanplots\perTime\CK.STPKI05P_mean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628800"/>
            <a:ext cx="1828649" cy="1371487"/>
          </a:xfrm>
          <a:prstGeom prst="rect">
            <a:avLst/>
          </a:prstGeom>
          <a:noFill/>
        </p:spPr>
      </p:pic>
      <p:pic>
        <p:nvPicPr>
          <p:cNvPr id="5125" name="Picture 5" descr="H:\CTF3_2012\16_11_2012\R56@0.45-again\plots\meanplots\perTime\CK.STPKI06P_mean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2924944"/>
            <a:ext cx="1828649" cy="1371487"/>
          </a:xfrm>
          <a:prstGeom prst="rect">
            <a:avLst/>
          </a:prstGeom>
          <a:noFill/>
        </p:spPr>
      </p:pic>
      <p:pic>
        <p:nvPicPr>
          <p:cNvPr id="5126" name="Picture 6" descr="H:\CTF3_2012\16_11_2012\R56@0.45-again\plots\meanplots\perTime\CK.STPKI07P_mean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924944"/>
            <a:ext cx="1828649" cy="1371487"/>
          </a:xfrm>
          <a:prstGeom prst="rect">
            <a:avLst/>
          </a:prstGeom>
          <a:noFill/>
        </p:spPr>
      </p:pic>
      <p:pic>
        <p:nvPicPr>
          <p:cNvPr id="5127" name="Picture 7" descr="H:\CTF3_2012\16_11_2012\R56@0.45-again\plots\meanplots\perTime\CK.STPKI11P_mean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2924944"/>
            <a:ext cx="1828649" cy="1371487"/>
          </a:xfrm>
          <a:prstGeom prst="rect">
            <a:avLst/>
          </a:prstGeom>
          <a:noFill/>
        </p:spPr>
      </p:pic>
      <p:pic>
        <p:nvPicPr>
          <p:cNvPr id="5128" name="Picture 8" descr="H:\CTF3_2012\16_11_2012\R56@0.45-again\plots\meanplots\perTime\CK.STPKI12P_mean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4365104"/>
            <a:ext cx="1828649" cy="1371487"/>
          </a:xfrm>
          <a:prstGeom prst="rect">
            <a:avLst/>
          </a:prstGeom>
          <a:noFill/>
        </p:spPr>
      </p:pic>
      <p:pic>
        <p:nvPicPr>
          <p:cNvPr id="5129" name="Picture 9" descr="H:\CTF3_2012\16_11_2012\R56@0.45-again\plots\meanplots\perTime\CK.STPKI13P_means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4365104"/>
            <a:ext cx="1828649" cy="1371487"/>
          </a:xfrm>
          <a:prstGeom prst="rect">
            <a:avLst/>
          </a:prstGeom>
          <a:noFill/>
        </p:spPr>
      </p:pic>
      <p:pic>
        <p:nvPicPr>
          <p:cNvPr id="5130" name="Picture 10" descr="H:\CTF3_2012\16_11_2012\R56@0.45-again\plots\meanplots\perTime\CK.STPKI14P_mean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4365104"/>
            <a:ext cx="1828649" cy="1371487"/>
          </a:xfrm>
          <a:prstGeom prst="rect">
            <a:avLst/>
          </a:prstGeom>
          <a:noFill/>
        </p:spPr>
      </p:pic>
      <p:pic>
        <p:nvPicPr>
          <p:cNvPr id="5131" name="Picture 11" descr="H:\CTF3_2012\16_11_2012\R56@0.45-again\plots\meanplots\perTime\CK.STPKI15P_mean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280" y="4365104"/>
            <a:ext cx="1828649" cy="1371487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Second R56 = 0.45 measurement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31" name="Textfeld 30"/>
          <p:cNvSpPr txBox="1"/>
          <p:nvPr/>
        </p:nvSpPr>
        <p:spPr>
          <a:xfrm>
            <a:off x="467544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PKI02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2848628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PKI03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5152884" y="17008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PKI05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467544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PKI06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2848628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PKI07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5152884" y="298766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PKI11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35496" y="442782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PKI12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2272564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PKI13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4427984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PKI14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6660232" y="443711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CTF3 phase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Two data sets – from 16/11 and from 20/11</a:t>
            </a:r>
          </a:p>
          <a:p>
            <a:r>
              <a:rPr lang="en-US" dirty="0" smtClean="0"/>
              <a:t>R56 values of 0.0, 0.2 and 0.45 </a:t>
            </a:r>
          </a:p>
          <a:p>
            <a:r>
              <a:rPr lang="en-US" dirty="0" smtClean="0"/>
              <a:t>16/11</a:t>
            </a:r>
          </a:p>
          <a:p>
            <a:pPr lvl="1"/>
            <a:r>
              <a:rPr lang="en-US" dirty="0" smtClean="0"/>
              <a:t>Each R56 value measured twice for about 10 min.</a:t>
            </a:r>
          </a:p>
          <a:p>
            <a:pPr lvl="1"/>
            <a:r>
              <a:rPr lang="en-US" dirty="0" smtClean="0"/>
              <a:t>0.0 -&gt; 0.2 -&gt; 0.45 -&gt; 0.2 -&gt; 0.0 -&gt; 0.45</a:t>
            </a:r>
          </a:p>
          <a:p>
            <a:pPr lvl="1"/>
            <a:r>
              <a:rPr lang="en-US" dirty="0" smtClean="0"/>
              <a:t>Total measurement time span of several hours</a:t>
            </a:r>
          </a:p>
          <a:p>
            <a:r>
              <a:rPr lang="en-US" dirty="0" smtClean="0"/>
              <a:t>20/11</a:t>
            </a:r>
          </a:p>
          <a:p>
            <a:pPr lvl="1"/>
            <a:r>
              <a:rPr lang="en-US" dirty="0" smtClean="0"/>
              <a:t>Each R56 measured once for about 10 minutes</a:t>
            </a:r>
          </a:p>
          <a:p>
            <a:pPr lvl="1"/>
            <a:r>
              <a:rPr lang="en-US" dirty="0" smtClean="0"/>
              <a:t>0.2 -&gt; 0.0 -&gt; 0.45</a:t>
            </a:r>
          </a:p>
          <a:p>
            <a:pPr lvl="1"/>
            <a:r>
              <a:rPr lang="en-US" dirty="0" smtClean="0"/>
              <a:t>Total measurement time span about four hours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16/11 klystron data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539552" y="1124744"/>
            <a:ext cx="806489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/>
              <a:t>Observation:</a:t>
            </a:r>
          </a:p>
          <a:p>
            <a:endParaRPr lang="en-US" sz="4000" u="sng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Peaks are often for the same trains</a:t>
            </a:r>
          </a:p>
          <a:p>
            <a:r>
              <a:rPr lang="en-US" sz="3200" dirty="0" smtClean="0"/>
              <a:t>	=&gt;  problems with the beam? If yes, </a:t>
            </a:r>
          </a:p>
          <a:p>
            <a:r>
              <a:rPr lang="en-US" sz="3200" dirty="0" smtClean="0"/>
              <a:t>		- why are there no phase peaks 			  measured by BPRs? </a:t>
            </a:r>
          </a:p>
          <a:p>
            <a:r>
              <a:rPr lang="en-US" sz="3200" dirty="0" smtClean="0"/>
              <a:t>		- why do not all PKIs show peaks for 		   the same pulse?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16/11 klystron data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539552" y="2924944"/>
            <a:ext cx="80648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Correlation with the monitor after the stretching chicane (</a:t>
            </a:r>
            <a:r>
              <a:rPr lang="en-US" sz="4000" dirty="0" smtClean="0">
                <a:solidFill>
                  <a:prstClr val="black"/>
                </a:solidFill>
              </a:rPr>
              <a:t>CT 532)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5" name="Picture 11" descr="H:\CTF3_2012\16_11_2012\R56@0.2\plots\correlationPlots\pulseByPulse\CT.STBPR0532SVsCK.STPKI02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628800"/>
            <a:ext cx="1828649" cy="1371487"/>
          </a:xfrm>
          <a:prstGeom prst="rect">
            <a:avLst/>
          </a:prstGeom>
          <a:noFill/>
        </p:spPr>
      </p:pic>
      <p:pic>
        <p:nvPicPr>
          <p:cNvPr id="6156" name="Picture 12" descr="H:\CTF3_2012\16_11_2012\R56@0.2\plots\correlationPlots\pulseByPulse\CT.STBPR0532SVsCK.STPKI03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628800"/>
            <a:ext cx="1828649" cy="1371487"/>
          </a:xfrm>
          <a:prstGeom prst="rect">
            <a:avLst/>
          </a:prstGeom>
          <a:noFill/>
        </p:spPr>
      </p:pic>
      <p:pic>
        <p:nvPicPr>
          <p:cNvPr id="6157" name="Picture 13" descr="H:\CTF3_2012\16_11_2012\R56@0.2\plots\correlationPlots\pulseByPulse\CT.STBPR0532SVsCK.STPKI05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628800"/>
            <a:ext cx="1828649" cy="1371487"/>
          </a:xfrm>
          <a:prstGeom prst="rect">
            <a:avLst/>
          </a:prstGeom>
          <a:noFill/>
        </p:spPr>
      </p:pic>
      <p:pic>
        <p:nvPicPr>
          <p:cNvPr id="6158" name="Picture 14" descr="H:\CTF3_2012\16_11_2012\R56@0.2\plots\correlationPlots\pulseByPulse\CT.STBPR0532SVsCK.STPKI06P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2996952"/>
            <a:ext cx="1828649" cy="1371487"/>
          </a:xfrm>
          <a:prstGeom prst="rect">
            <a:avLst/>
          </a:prstGeom>
          <a:noFill/>
        </p:spPr>
      </p:pic>
      <p:pic>
        <p:nvPicPr>
          <p:cNvPr id="6159" name="Picture 15" descr="H:\CTF3_2012\16_11_2012\R56@0.2\plots\correlationPlots\pulseByPulse\CT.STBPR0532SVsCK.STPKI07P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2996952"/>
            <a:ext cx="1828649" cy="1371487"/>
          </a:xfrm>
          <a:prstGeom prst="rect">
            <a:avLst/>
          </a:prstGeom>
          <a:noFill/>
        </p:spPr>
      </p:pic>
      <p:pic>
        <p:nvPicPr>
          <p:cNvPr id="6160" name="Picture 16" descr="H:\CTF3_2012\16_11_2012\R56@0.2\plots\correlationPlots\pulseByPulse\CT.STBPR0532SVsCK.STPKI11P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2996952"/>
            <a:ext cx="1828649" cy="1371487"/>
          </a:xfrm>
          <a:prstGeom prst="rect">
            <a:avLst/>
          </a:prstGeom>
          <a:noFill/>
        </p:spPr>
      </p:pic>
      <p:pic>
        <p:nvPicPr>
          <p:cNvPr id="6161" name="Picture 17" descr="H:\CTF3_2012\16_11_2012\R56@0.2\plots\correlationPlots\pulseByPulse\CT.STBPR0532SVsCK.STPKI12P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5119" y="4437112"/>
            <a:ext cx="1828649" cy="1371487"/>
          </a:xfrm>
          <a:prstGeom prst="rect">
            <a:avLst/>
          </a:prstGeom>
          <a:noFill/>
        </p:spPr>
      </p:pic>
      <p:pic>
        <p:nvPicPr>
          <p:cNvPr id="6162" name="Picture 18" descr="H:\CTF3_2012\16_11_2012\R56@0.2\plots\correlationPlots\pulseByPulse\CT.STBPR0532SVsCK.STPKI13P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43808" y="4437112"/>
            <a:ext cx="1828649" cy="1371487"/>
          </a:xfrm>
          <a:prstGeom prst="rect">
            <a:avLst/>
          </a:prstGeom>
          <a:noFill/>
        </p:spPr>
      </p:pic>
      <p:pic>
        <p:nvPicPr>
          <p:cNvPr id="6163" name="Picture 19" descr="H:\CTF3_2012\16_11_2012\R56@0.2\plots\correlationPlots\pulseByPulse\CT.STBPR0532SVsCK.STPKI14P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75599" y="4437112"/>
            <a:ext cx="1828649" cy="1371487"/>
          </a:xfrm>
          <a:prstGeom prst="rect">
            <a:avLst/>
          </a:prstGeom>
          <a:noFill/>
        </p:spPr>
      </p:pic>
      <p:pic>
        <p:nvPicPr>
          <p:cNvPr id="6164" name="Picture 20" descr="H:\CTF3_2012\16_11_2012\R56@0.2\plots\correlationPlots\pulseByPulse\CT.STBPR0532SVsCK.STPKI15P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36296" y="4437112"/>
            <a:ext cx="1828649" cy="1371487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First R56 = 0.2 measurement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31" name="Textfeld 30"/>
          <p:cNvSpPr txBox="1"/>
          <p:nvPr/>
        </p:nvSpPr>
        <p:spPr>
          <a:xfrm>
            <a:off x="467544" y="1700808"/>
            <a:ext cx="904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PKI02</a:t>
            </a:r>
          </a:p>
          <a:p>
            <a:r>
              <a:rPr lang="en-US" dirty="0" smtClean="0"/>
              <a:t>cc=0.10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2848628" y="1700808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PKI03</a:t>
            </a:r>
          </a:p>
          <a:p>
            <a:r>
              <a:rPr lang="en-US" dirty="0" smtClean="0"/>
              <a:t>cc=0.11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5152884" y="1700808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PKI05</a:t>
            </a:r>
          </a:p>
          <a:p>
            <a:r>
              <a:rPr lang="en-US" dirty="0" smtClean="0"/>
              <a:t>cc=0.09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467544" y="298766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PKI06</a:t>
            </a:r>
          </a:p>
          <a:p>
            <a:r>
              <a:rPr lang="en-US" dirty="0" smtClean="0"/>
              <a:t>cc=0.08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2848628" y="2987660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PKI07</a:t>
            </a:r>
          </a:p>
          <a:p>
            <a:r>
              <a:rPr lang="en-US" dirty="0" smtClean="0"/>
              <a:t>cc=-0.03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5152884" y="298766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PKI11</a:t>
            </a:r>
          </a:p>
          <a:p>
            <a:r>
              <a:rPr lang="en-US" dirty="0" smtClean="0"/>
              <a:t>cc=0.10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35496" y="442782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PKI12</a:t>
            </a:r>
          </a:p>
          <a:p>
            <a:r>
              <a:rPr lang="en-US" dirty="0" smtClean="0"/>
              <a:t>cc=0.02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2272564" y="4437112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PKI13</a:t>
            </a:r>
          </a:p>
          <a:p>
            <a:r>
              <a:rPr lang="en-US" dirty="0" smtClean="0"/>
              <a:t>cc=-0.08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4427984" y="4437112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PKI14</a:t>
            </a:r>
          </a:p>
          <a:p>
            <a:r>
              <a:rPr lang="en-US" dirty="0" smtClean="0"/>
              <a:t>cc=0.09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6660232" y="4437112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PKI15</a:t>
            </a:r>
          </a:p>
          <a:p>
            <a:r>
              <a:rPr lang="en-US" dirty="0" smtClean="0"/>
              <a:t>cc=0.08</a:t>
            </a:r>
            <a:endParaRPr lang="en-GB" dirty="0"/>
          </a:p>
        </p:txBody>
      </p:sp>
      <p:sp>
        <p:nvSpPr>
          <p:cNvPr id="44" name="Textfeld 43"/>
          <p:cNvSpPr txBox="1"/>
          <p:nvPr/>
        </p:nvSpPr>
        <p:spPr>
          <a:xfrm>
            <a:off x="2907142" y="1196752"/>
            <a:ext cx="3033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‘</a:t>
            </a:r>
            <a:r>
              <a:rPr lang="en-US" sz="2000" dirty="0" err="1" smtClean="0"/>
              <a:t>cc‘is</a:t>
            </a:r>
            <a:r>
              <a:rPr lang="en-US" sz="2000" dirty="0" smtClean="0"/>
              <a:t> correlation coefficient</a:t>
            </a:r>
            <a:endParaRPr lang="en-GB" sz="2000" dirty="0"/>
          </a:p>
        </p:txBody>
      </p:sp>
      <p:sp>
        <p:nvSpPr>
          <p:cNvPr id="26" name="Textfeld 25"/>
          <p:cNvSpPr txBox="1"/>
          <p:nvPr/>
        </p:nvSpPr>
        <p:spPr>
          <a:xfrm>
            <a:off x="1210233" y="5949280"/>
            <a:ext cx="6674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large peaks push correlation constant nearer to zero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539552" y="1268760"/>
            <a:ext cx="80648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For comparison: correlation of the beam phase before and after the chicane</a:t>
            </a:r>
            <a:endParaRPr lang="en-GB" sz="3200" dirty="0"/>
          </a:p>
        </p:txBody>
      </p:sp>
      <p:sp>
        <p:nvSpPr>
          <p:cNvPr id="6" name="Textfeld 5"/>
          <p:cNvSpPr txBox="1"/>
          <p:nvPr/>
        </p:nvSpPr>
        <p:spPr>
          <a:xfrm>
            <a:off x="467544" y="2420888"/>
            <a:ext cx="1643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CL290 </a:t>
            </a:r>
            <a:r>
              <a:rPr lang="en-US" dirty="0" err="1" smtClean="0"/>
              <a:t>vs</a:t>
            </a:r>
            <a:r>
              <a:rPr lang="en-US" dirty="0" smtClean="0"/>
              <a:t> CT532</a:t>
            </a:r>
          </a:p>
          <a:p>
            <a:r>
              <a:rPr lang="en-US" dirty="0" smtClean="0"/>
              <a:t>cc = -0.53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4656665" y="2430180"/>
            <a:ext cx="1643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CL475 </a:t>
            </a:r>
            <a:r>
              <a:rPr lang="en-US" dirty="0" err="1" smtClean="0"/>
              <a:t>vs</a:t>
            </a:r>
            <a:r>
              <a:rPr lang="en-US" dirty="0" smtClean="0"/>
              <a:t> CT532</a:t>
            </a:r>
          </a:p>
          <a:p>
            <a:r>
              <a:rPr lang="en-US" dirty="0" smtClean="0"/>
              <a:t>cc =0.83</a:t>
            </a:r>
            <a:endParaRPr lang="en-GB" dirty="0"/>
          </a:p>
        </p:txBody>
      </p:sp>
      <p:pic>
        <p:nvPicPr>
          <p:cNvPr id="7170" name="Picture 2" descr="H:\CTF3_2012\16_11_2012\R56@0.2\plots\correlationPlots\pulseByPulse\CL.STBPR0475SVsCT.STBPR0532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996952"/>
            <a:ext cx="3657298" cy="2742974"/>
          </a:xfrm>
          <a:prstGeom prst="rect">
            <a:avLst/>
          </a:prstGeom>
          <a:noFill/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First R56 = 0.2 measurement</a:t>
            </a:r>
            <a:endParaRPr lang="en-GB" dirty="0"/>
          </a:p>
        </p:txBody>
      </p:sp>
      <p:pic>
        <p:nvPicPr>
          <p:cNvPr id="7171" name="Picture 3" descr="H:\CTF3_2012\16_11_2012\R56@0.2\plots\correlationPlots\pulseByPulse\CL.STBPR0290SVsCT.STBPR0532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996952"/>
            <a:ext cx="3657298" cy="2742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CTF3_2012\16_11_2012\R56@0.45\plots\correlationPlots\pulseByPulse\CT.STBPR0532SVsCK.STPKI02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1828649" cy="1371487"/>
          </a:xfrm>
          <a:prstGeom prst="rect">
            <a:avLst/>
          </a:prstGeom>
          <a:noFill/>
        </p:spPr>
      </p:pic>
      <p:pic>
        <p:nvPicPr>
          <p:cNvPr id="1027" name="Picture 3" descr="H:\CTF3_2012\16_11_2012\R56@0.45\plots\correlationPlots\pulseByPulse\CT.STBPR0532SVsCK.STPKI03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628800"/>
            <a:ext cx="1828649" cy="1371487"/>
          </a:xfrm>
          <a:prstGeom prst="rect">
            <a:avLst/>
          </a:prstGeom>
          <a:noFill/>
        </p:spPr>
      </p:pic>
      <p:pic>
        <p:nvPicPr>
          <p:cNvPr id="1028" name="Picture 4" descr="H:\CTF3_2012\16_11_2012\R56@0.45\plots\correlationPlots\pulseByPulse\CT.STBPR0532SVsCK.STPKI05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628800"/>
            <a:ext cx="1828649" cy="1371487"/>
          </a:xfrm>
          <a:prstGeom prst="rect">
            <a:avLst/>
          </a:prstGeom>
          <a:noFill/>
        </p:spPr>
      </p:pic>
      <p:pic>
        <p:nvPicPr>
          <p:cNvPr id="1029" name="Picture 5" descr="H:\CTF3_2012\16_11_2012\R56@0.45\plots\correlationPlots\pulseByPulse\CT.STBPR0532SVsCK.STPKI06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2996952"/>
            <a:ext cx="1828649" cy="1371487"/>
          </a:xfrm>
          <a:prstGeom prst="rect">
            <a:avLst/>
          </a:prstGeom>
          <a:noFill/>
        </p:spPr>
      </p:pic>
      <p:pic>
        <p:nvPicPr>
          <p:cNvPr id="1030" name="Picture 6" descr="H:\CTF3_2012\16_11_2012\R56@0.45\plots\correlationPlots\pulseByPulse\CT.STBPR0532SVsCK.STPKI07P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2996952"/>
            <a:ext cx="1828649" cy="1371487"/>
          </a:xfrm>
          <a:prstGeom prst="rect">
            <a:avLst/>
          </a:prstGeom>
          <a:noFill/>
        </p:spPr>
      </p:pic>
      <p:pic>
        <p:nvPicPr>
          <p:cNvPr id="1031" name="Picture 7" descr="H:\CTF3_2012\16_11_2012\R56@0.45\plots\correlationPlots\pulseByPulse\CT.STBPR0532SVsCK.STPKI11P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2996952"/>
            <a:ext cx="1828649" cy="1371487"/>
          </a:xfrm>
          <a:prstGeom prst="rect">
            <a:avLst/>
          </a:prstGeom>
          <a:noFill/>
        </p:spPr>
      </p:pic>
      <p:pic>
        <p:nvPicPr>
          <p:cNvPr id="1032" name="Picture 8" descr="H:\CTF3_2012\16_11_2012\R56@0.45\plots\correlationPlots\pulseByPulse\CT.STBPR0532SVsCK.STPKI12P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119" y="4437112"/>
            <a:ext cx="1828649" cy="1371487"/>
          </a:xfrm>
          <a:prstGeom prst="rect">
            <a:avLst/>
          </a:prstGeom>
          <a:noFill/>
        </p:spPr>
      </p:pic>
      <p:pic>
        <p:nvPicPr>
          <p:cNvPr id="1033" name="Picture 9" descr="H:\CTF3_2012\16_11_2012\R56@0.45\plots\correlationPlots\pulseByPulse\CT.STBPR0532SVsCK.STPKI13P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43808" y="4437112"/>
            <a:ext cx="1828649" cy="1371487"/>
          </a:xfrm>
          <a:prstGeom prst="rect">
            <a:avLst/>
          </a:prstGeom>
          <a:noFill/>
        </p:spPr>
      </p:pic>
      <p:pic>
        <p:nvPicPr>
          <p:cNvPr id="1034" name="Picture 10" descr="H:\CTF3_2012\16_11_2012\R56@0.45\plots\correlationPlots\pulseByPulse\CT.STBPR0532SVsCK.STPKI14P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6056" y="4437112"/>
            <a:ext cx="1828649" cy="1371487"/>
          </a:xfrm>
          <a:prstGeom prst="rect">
            <a:avLst/>
          </a:prstGeom>
          <a:noFill/>
        </p:spPr>
      </p:pic>
      <p:pic>
        <p:nvPicPr>
          <p:cNvPr id="1035" name="Picture 11" descr="H:\CTF3_2012\16_11_2012\R56@0.45\plots\correlationPlots\pulseByPulse\CT.STBPR0532SVsCK.STPKI15P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15351" y="4437112"/>
            <a:ext cx="1828649" cy="1371487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First R56 = 0.45 measurement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31" name="Textfeld 30"/>
          <p:cNvSpPr txBox="1"/>
          <p:nvPr/>
        </p:nvSpPr>
        <p:spPr>
          <a:xfrm>
            <a:off x="467544" y="1700808"/>
            <a:ext cx="930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PKI02</a:t>
            </a:r>
          </a:p>
          <a:p>
            <a:r>
              <a:rPr lang="en-US" dirty="0" smtClean="0"/>
              <a:t>cc=0.07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2848628" y="1700808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PKI03</a:t>
            </a:r>
          </a:p>
          <a:p>
            <a:r>
              <a:rPr lang="en-US" dirty="0" smtClean="0"/>
              <a:t>cc=0.07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5152884" y="1700808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PKI05</a:t>
            </a:r>
          </a:p>
          <a:p>
            <a:r>
              <a:rPr lang="en-US" dirty="0" smtClean="0"/>
              <a:t>cc=0.10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467544" y="298766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PKI06</a:t>
            </a:r>
          </a:p>
          <a:p>
            <a:r>
              <a:rPr lang="en-US" dirty="0" smtClean="0"/>
              <a:t>cc=0.10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2848628" y="2987660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PKI07</a:t>
            </a:r>
          </a:p>
          <a:p>
            <a:r>
              <a:rPr lang="en-US" dirty="0" smtClean="0"/>
              <a:t>cc=-0.08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5152884" y="2987660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PKI11</a:t>
            </a:r>
          </a:p>
          <a:p>
            <a:r>
              <a:rPr lang="en-US" dirty="0" smtClean="0"/>
              <a:t>cc=-0.05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35496" y="4427820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PKI12</a:t>
            </a:r>
          </a:p>
          <a:p>
            <a:r>
              <a:rPr lang="en-US" dirty="0" smtClean="0"/>
              <a:t>cc=-0.10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2272564" y="4437112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PKI13</a:t>
            </a:r>
          </a:p>
          <a:p>
            <a:r>
              <a:rPr lang="en-US" dirty="0" smtClean="0"/>
              <a:t>cc=0.06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4427984" y="4437112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PKI14</a:t>
            </a:r>
          </a:p>
          <a:p>
            <a:r>
              <a:rPr lang="en-US" dirty="0" smtClean="0"/>
              <a:t>cc=-0.06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6660232" y="4437112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PKI15</a:t>
            </a:r>
          </a:p>
          <a:p>
            <a:r>
              <a:rPr lang="en-US" dirty="0" smtClean="0"/>
              <a:t>cc=-0.03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539552" y="1268760"/>
            <a:ext cx="80648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For comparison: correlation of the beam phase before and after the chicane</a:t>
            </a:r>
            <a:endParaRPr lang="en-GB" sz="3200" dirty="0"/>
          </a:p>
        </p:txBody>
      </p:sp>
      <p:sp>
        <p:nvSpPr>
          <p:cNvPr id="6" name="Textfeld 5"/>
          <p:cNvSpPr txBox="1"/>
          <p:nvPr/>
        </p:nvSpPr>
        <p:spPr>
          <a:xfrm>
            <a:off x="467544" y="2420888"/>
            <a:ext cx="1643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CL290 </a:t>
            </a:r>
            <a:r>
              <a:rPr lang="en-US" dirty="0" err="1" smtClean="0"/>
              <a:t>vs</a:t>
            </a:r>
            <a:r>
              <a:rPr lang="en-US" dirty="0" smtClean="0"/>
              <a:t> CT532</a:t>
            </a:r>
          </a:p>
          <a:p>
            <a:r>
              <a:rPr lang="en-US" dirty="0" smtClean="0"/>
              <a:t>cc= 0.28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4656665" y="2430180"/>
            <a:ext cx="1643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CL475 </a:t>
            </a:r>
            <a:r>
              <a:rPr lang="en-US" dirty="0" err="1" smtClean="0"/>
              <a:t>vs</a:t>
            </a:r>
            <a:r>
              <a:rPr lang="en-US" dirty="0" smtClean="0"/>
              <a:t> CT532</a:t>
            </a:r>
          </a:p>
          <a:p>
            <a:r>
              <a:rPr lang="en-US" dirty="0" smtClean="0"/>
              <a:t>cc=0.52</a:t>
            </a:r>
            <a:endParaRPr lang="en-GB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First R56 = 0.45 measurement</a:t>
            </a:r>
            <a:endParaRPr lang="en-GB" dirty="0"/>
          </a:p>
        </p:txBody>
      </p:sp>
      <p:pic>
        <p:nvPicPr>
          <p:cNvPr id="2050" name="Picture 2" descr="H:\CTF3_2012\16_11_2012\R56@0.45\plots\correlationPlots\pulseByPulse\CL.STBPR0290SVsCT.STBPR0532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068960"/>
            <a:ext cx="3657298" cy="2742974"/>
          </a:xfrm>
          <a:prstGeom prst="rect">
            <a:avLst/>
          </a:prstGeom>
          <a:noFill/>
        </p:spPr>
      </p:pic>
      <p:pic>
        <p:nvPicPr>
          <p:cNvPr id="2051" name="Picture 3" descr="H:\CTF3_2012\16_11_2012\R56@0.45\plots\correlationPlots\pulseByPulse\CL.STBPR0475SVsCT.STBPR0532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068960"/>
            <a:ext cx="3657298" cy="2742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CTF3_2012\16_11_2012\R56@0.2-again\plots\correlationPlots\pulseByPulse\CT.STBPR0532SVsCK.STPKI02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1183" y="1625465"/>
            <a:ext cx="1828649" cy="1371487"/>
          </a:xfrm>
          <a:prstGeom prst="rect">
            <a:avLst/>
          </a:prstGeom>
          <a:noFill/>
        </p:spPr>
      </p:pic>
      <p:pic>
        <p:nvPicPr>
          <p:cNvPr id="3075" name="Picture 3" descr="H:\CTF3_2012\16_11_2012\R56@0.2-again\plots\correlationPlots\pulseByPulse\CT.STBPR0532SVsCK.STPKI03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628800"/>
            <a:ext cx="1828649" cy="1371487"/>
          </a:xfrm>
          <a:prstGeom prst="rect">
            <a:avLst/>
          </a:prstGeom>
          <a:noFill/>
        </p:spPr>
      </p:pic>
      <p:pic>
        <p:nvPicPr>
          <p:cNvPr id="3076" name="Picture 4" descr="H:\CTF3_2012\16_11_2012\R56@0.2-again\plots\correlationPlots\pulseByPulse\CT.STBPR0532SVsCK.STPKI05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628800"/>
            <a:ext cx="1828649" cy="1371487"/>
          </a:xfrm>
          <a:prstGeom prst="rect">
            <a:avLst/>
          </a:prstGeom>
          <a:noFill/>
        </p:spPr>
      </p:pic>
      <p:pic>
        <p:nvPicPr>
          <p:cNvPr id="3077" name="Picture 5" descr="H:\CTF3_2012\16_11_2012\R56@0.2-again\plots\correlationPlots\pulseByPulse\CT.STBPR0532SVsCK.STPKI06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668" y="2943612"/>
            <a:ext cx="1828649" cy="1371487"/>
          </a:xfrm>
          <a:prstGeom prst="rect">
            <a:avLst/>
          </a:prstGeom>
          <a:noFill/>
        </p:spPr>
      </p:pic>
      <p:pic>
        <p:nvPicPr>
          <p:cNvPr id="3078" name="Picture 6" descr="H:\CTF3_2012\16_11_2012\R56@0.2-again\plots\correlationPlots\pulseByPulse\CT.STBPR0532SVsCK.STPKI07P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2993617"/>
            <a:ext cx="1828649" cy="1371487"/>
          </a:xfrm>
          <a:prstGeom prst="rect">
            <a:avLst/>
          </a:prstGeom>
          <a:noFill/>
        </p:spPr>
      </p:pic>
      <p:pic>
        <p:nvPicPr>
          <p:cNvPr id="3079" name="Picture 7" descr="H:\CTF3_2012\16_11_2012\R56@0.2-again\plots\correlationPlots\pulseByPulse\CT.STBPR0532SVsCK.STPKI11P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993617"/>
            <a:ext cx="1828649" cy="1371487"/>
          </a:xfrm>
          <a:prstGeom prst="rect">
            <a:avLst/>
          </a:prstGeom>
          <a:noFill/>
        </p:spPr>
      </p:pic>
      <p:pic>
        <p:nvPicPr>
          <p:cNvPr id="3080" name="Picture 8" descr="H:\CTF3_2012\16_11_2012\R56@0.2-again\plots\correlationPlots\pulseByPulse\CT.STBPR0532SVsCK.STPKI12P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60" y="4433777"/>
            <a:ext cx="1828649" cy="1371487"/>
          </a:xfrm>
          <a:prstGeom prst="rect">
            <a:avLst/>
          </a:prstGeom>
          <a:noFill/>
        </p:spPr>
      </p:pic>
      <p:pic>
        <p:nvPicPr>
          <p:cNvPr id="3081" name="Picture 9" descr="H:\CTF3_2012\16_11_2012\R56@0.2-again\plots\correlationPlots\pulseByPulse\CT.STBPR0532SVsCK.STPKI13P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15359" y="4437112"/>
            <a:ext cx="1828649" cy="1371487"/>
          </a:xfrm>
          <a:prstGeom prst="rect">
            <a:avLst/>
          </a:prstGeom>
          <a:noFill/>
        </p:spPr>
      </p:pic>
      <p:pic>
        <p:nvPicPr>
          <p:cNvPr id="3082" name="Picture 10" descr="H:\CTF3_2012\16_11_2012\R56@0.2-again\plots\correlationPlots\pulseByPulse\CT.STBPR0532SVsCK.STPKI14P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47607" y="4437112"/>
            <a:ext cx="1828649" cy="1371487"/>
          </a:xfrm>
          <a:prstGeom prst="rect">
            <a:avLst/>
          </a:prstGeom>
          <a:noFill/>
        </p:spPr>
      </p:pic>
      <p:pic>
        <p:nvPicPr>
          <p:cNvPr id="3083" name="Picture 11" descr="H:\CTF3_2012\16_11_2012\R56@0.2-again\plots\correlationPlots\pulseByPulse\CT.STBPR0532SVsCK.STPKI15P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51863" y="4437112"/>
            <a:ext cx="1828649" cy="1371487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Second R56 = 0.2 measurement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31" name="Textfeld 30"/>
          <p:cNvSpPr txBox="1"/>
          <p:nvPr/>
        </p:nvSpPr>
        <p:spPr>
          <a:xfrm>
            <a:off x="467544" y="1700808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PKI02</a:t>
            </a:r>
          </a:p>
          <a:p>
            <a:r>
              <a:rPr lang="en-US" dirty="0" smtClean="0"/>
              <a:t>cc=-0.23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2848628" y="1700808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PKI03</a:t>
            </a:r>
          </a:p>
          <a:p>
            <a:r>
              <a:rPr lang="en-US" dirty="0" smtClean="0"/>
              <a:t>cc=-0.73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5152884" y="1700808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PKI05</a:t>
            </a:r>
          </a:p>
          <a:p>
            <a:r>
              <a:rPr lang="en-US" dirty="0" smtClean="0"/>
              <a:t>cc=-0.46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467544" y="298766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PKI06</a:t>
            </a:r>
          </a:p>
          <a:p>
            <a:r>
              <a:rPr lang="en-US" dirty="0" smtClean="0"/>
              <a:t>cc=0.06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2848628" y="2987660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PKI07</a:t>
            </a:r>
          </a:p>
          <a:p>
            <a:r>
              <a:rPr lang="en-US" dirty="0" smtClean="0"/>
              <a:t>cc=-0.04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5152884" y="298766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PKI11</a:t>
            </a:r>
          </a:p>
          <a:p>
            <a:r>
              <a:rPr lang="en-US" dirty="0" smtClean="0"/>
              <a:t>cc=0.05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35496" y="442782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PKI12</a:t>
            </a:r>
          </a:p>
          <a:p>
            <a:r>
              <a:rPr lang="en-US" dirty="0" smtClean="0"/>
              <a:t>cc=0.10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2272564" y="4437112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PKI13</a:t>
            </a:r>
          </a:p>
          <a:p>
            <a:r>
              <a:rPr lang="en-US" dirty="0" smtClean="0"/>
              <a:t>cc=0.23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4427984" y="4437112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PKI14</a:t>
            </a:r>
          </a:p>
          <a:p>
            <a:r>
              <a:rPr lang="en-US" dirty="0" smtClean="0"/>
              <a:t>cc=-0.11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6660232" y="4437112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PKI15</a:t>
            </a:r>
          </a:p>
          <a:p>
            <a:r>
              <a:rPr lang="en-US" dirty="0" smtClean="0"/>
              <a:t>cc=-0.29</a:t>
            </a:r>
            <a:endParaRPr lang="en-GB" dirty="0"/>
          </a:p>
        </p:txBody>
      </p:sp>
      <p:sp>
        <p:nvSpPr>
          <p:cNvPr id="30" name="Textfeld 29"/>
          <p:cNvSpPr txBox="1"/>
          <p:nvPr/>
        </p:nvSpPr>
        <p:spPr>
          <a:xfrm>
            <a:off x="318336" y="5949280"/>
            <a:ext cx="8502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dataset without peaks =&gt; correlation constant is further from zero!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539552" y="1268760"/>
            <a:ext cx="80648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For comparison: correlation of the beam phase before and after the chicane</a:t>
            </a:r>
            <a:endParaRPr lang="en-GB" sz="3200" dirty="0"/>
          </a:p>
        </p:txBody>
      </p:sp>
      <p:sp>
        <p:nvSpPr>
          <p:cNvPr id="6" name="Textfeld 5"/>
          <p:cNvSpPr txBox="1"/>
          <p:nvPr/>
        </p:nvSpPr>
        <p:spPr>
          <a:xfrm>
            <a:off x="467544" y="2420888"/>
            <a:ext cx="1643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CL290 </a:t>
            </a:r>
            <a:r>
              <a:rPr lang="en-US" dirty="0" err="1" smtClean="0"/>
              <a:t>vs</a:t>
            </a:r>
            <a:r>
              <a:rPr lang="en-US" dirty="0" smtClean="0"/>
              <a:t> CT532</a:t>
            </a:r>
          </a:p>
          <a:p>
            <a:r>
              <a:rPr lang="en-US" dirty="0" smtClean="0"/>
              <a:t>cc=0.29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4656665" y="2430180"/>
            <a:ext cx="1643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CL475 </a:t>
            </a:r>
            <a:r>
              <a:rPr lang="en-US" dirty="0" err="1" smtClean="0"/>
              <a:t>vs</a:t>
            </a:r>
            <a:r>
              <a:rPr lang="en-US" dirty="0" smtClean="0"/>
              <a:t> CT532</a:t>
            </a:r>
          </a:p>
          <a:p>
            <a:r>
              <a:rPr lang="en-US" dirty="0" smtClean="0"/>
              <a:t>cc= 0.67</a:t>
            </a:r>
            <a:endParaRPr lang="en-GB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Second R56 = 0.2 measurement</a:t>
            </a:r>
            <a:endParaRPr lang="en-GB" dirty="0"/>
          </a:p>
        </p:txBody>
      </p:sp>
      <p:pic>
        <p:nvPicPr>
          <p:cNvPr id="4098" name="Picture 2" descr="H:\CTF3_2012\16_11_2012\R56@0.2-again\plots\correlationPlots\pulseByPulse\CL.STBPR0290SVsCT.STBPR0532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068960"/>
            <a:ext cx="3657298" cy="2742974"/>
          </a:xfrm>
          <a:prstGeom prst="rect">
            <a:avLst/>
          </a:prstGeom>
          <a:noFill/>
        </p:spPr>
      </p:pic>
      <p:pic>
        <p:nvPicPr>
          <p:cNvPr id="4099" name="Picture 3" descr="H:\CTF3_2012\16_11_2012\R56@0.2-again\plots\correlationPlots\pulseByPulse\CL.STBPR0475SVsCT.STBPR0532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068960"/>
            <a:ext cx="3657298" cy="2742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CTF3_2012\16_11_2012\R56@0.45-again\plots\correlationPlots\pulseByPulse\CT.STBPR0532SVsCK.STPKI02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9175" y="1625465"/>
            <a:ext cx="1828649" cy="1371487"/>
          </a:xfrm>
          <a:prstGeom prst="rect">
            <a:avLst/>
          </a:prstGeom>
          <a:noFill/>
        </p:spPr>
      </p:pic>
      <p:pic>
        <p:nvPicPr>
          <p:cNvPr id="5123" name="Picture 3" descr="H:\CTF3_2012\16_11_2012\R56@0.45-again\plots\correlationPlots\pulseByPulse\CT.STBPR0532SVsCK.STPKI03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5439" y="1628800"/>
            <a:ext cx="1828649" cy="1371487"/>
          </a:xfrm>
          <a:prstGeom prst="rect">
            <a:avLst/>
          </a:prstGeom>
          <a:noFill/>
        </p:spPr>
      </p:pic>
      <p:pic>
        <p:nvPicPr>
          <p:cNvPr id="5124" name="Picture 4" descr="H:\CTF3_2012\16_11_2012\R56@0.45-again\plots\correlationPlots\pulseByPulse\CT.STBPR0532SVsCK.STPKI05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628800"/>
            <a:ext cx="1828649" cy="1371487"/>
          </a:xfrm>
          <a:prstGeom prst="rect">
            <a:avLst/>
          </a:prstGeom>
          <a:noFill/>
        </p:spPr>
      </p:pic>
      <p:pic>
        <p:nvPicPr>
          <p:cNvPr id="5125" name="Picture 5" descr="H:\CTF3_2012\16_11_2012\R56@0.45-again\plots\correlationPlots\pulseByPulse\CT.STBPR0532SVsCK.STPKI06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59175" y="2996952"/>
            <a:ext cx="1828649" cy="1371487"/>
          </a:xfrm>
          <a:prstGeom prst="rect">
            <a:avLst/>
          </a:prstGeom>
          <a:noFill/>
        </p:spPr>
      </p:pic>
      <p:pic>
        <p:nvPicPr>
          <p:cNvPr id="5126" name="Picture 6" descr="H:\CTF3_2012\16_11_2012\R56@0.45-again\plots\correlationPlots\pulseByPulse\CT.STBPR0532SVsCK.STPKI07P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35439" y="2996952"/>
            <a:ext cx="1828649" cy="1371487"/>
          </a:xfrm>
          <a:prstGeom prst="rect">
            <a:avLst/>
          </a:prstGeom>
          <a:noFill/>
        </p:spPr>
      </p:pic>
      <p:pic>
        <p:nvPicPr>
          <p:cNvPr id="5127" name="Picture 7" descr="H:\CTF3_2012\16_11_2012\R56@0.45-again\plots\correlationPlots\pulseByPulse\CT.STBPR0532SVsCK.STPKI11P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2996952"/>
            <a:ext cx="1828649" cy="1371487"/>
          </a:xfrm>
          <a:prstGeom prst="rect">
            <a:avLst/>
          </a:prstGeom>
          <a:noFill/>
        </p:spPr>
      </p:pic>
      <p:pic>
        <p:nvPicPr>
          <p:cNvPr id="5128" name="Picture 8" descr="H:\CTF3_2012\16_11_2012\R56@0.45-again\plots\correlationPlots\pulseByPulse\CT.STBPR0532SVsCK.STPKI12P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4437112"/>
            <a:ext cx="1828649" cy="1371487"/>
          </a:xfrm>
          <a:prstGeom prst="rect">
            <a:avLst/>
          </a:prstGeom>
          <a:noFill/>
        </p:spPr>
      </p:pic>
      <p:pic>
        <p:nvPicPr>
          <p:cNvPr id="5129" name="Picture 9" descr="H:\CTF3_2012\16_11_2012\R56@0.45-again\plots\correlationPlots\pulseByPulse\CT.STBPR0532SVsCK.STPKI13P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43808" y="4437112"/>
            <a:ext cx="1828649" cy="1371487"/>
          </a:xfrm>
          <a:prstGeom prst="rect">
            <a:avLst/>
          </a:prstGeom>
          <a:noFill/>
        </p:spPr>
      </p:pic>
      <p:pic>
        <p:nvPicPr>
          <p:cNvPr id="5130" name="Picture 10" descr="H:\CTF3_2012\16_11_2012\R56@0.45-again\plots\correlationPlots\pulseByPulse\CT.STBPR0532SVsCK.STPKI14P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47607" y="4437112"/>
            <a:ext cx="1828649" cy="1371487"/>
          </a:xfrm>
          <a:prstGeom prst="rect">
            <a:avLst/>
          </a:prstGeom>
          <a:noFill/>
        </p:spPr>
      </p:pic>
      <p:pic>
        <p:nvPicPr>
          <p:cNvPr id="5131" name="Picture 11" descr="H:\CTF3_2012\16_11_2012\R56@0.45-again\plots\correlationPlots\pulseByPulse\CT.STBPR0532SVsCK.STPKI15P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15351" y="4365104"/>
            <a:ext cx="1828649" cy="1371487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Second R56 = 0.45 measurement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31" name="Textfeld 30"/>
          <p:cNvSpPr txBox="1"/>
          <p:nvPr/>
        </p:nvSpPr>
        <p:spPr>
          <a:xfrm>
            <a:off x="467544" y="1700808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PKI02</a:t>
            </a:r>
          </a:p>
          <a:p>
            <a:r>
              <a:rPr lang="en-US" dirty="0" smtClean="0"/>
              <a:t>cc=0.09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2848628" y="1700808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PKI03</a:t>
            </a:r>
          </a:p>
          <a:p>
            <a:r>
              <a:rPr lang="en-US" dirty="0" smtClean="0"/>
              <a:t>cc=-0.11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5152884" y="1700808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PKI05</a:t>
            </a:r>
          </a:p>
          <a:p>
            <a:r>
              <a:rPr lang="en-US" dirty="0" smtClean="0"/>
              <a:t>cc=0.01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467544" y="2987660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PKI06</a:t>
            </a:r>
          </a:p>
          <a:p>
            <a:r>
              <a:rPr lang="en-US" dirty="0" smtClean="0"/>
              <a:t>cc=-0.14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2848628" y="2987660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PKI07</a:t>
            </a:r>
          </a:p>
          <a:p>
            <a:r>
              <a:rPr lang="en-US" dirty="0" smtClean="0"/>
              <a:t>cc=-0.11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5152884" y="298766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PKI11</a:t>
            </a:r>
          </a:p>
          <a:p>
            <a:r>
              <a:rPr lang="en-US" dirty="0" smtClean="0"/>
              <a:t>cc=0.03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35496" y="4427820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PKI12</a:t>
            </a:r>
          </a:p>
          <a:p>
            <a:r>
              <a:rPr lang="en-US" dirty="0" smtClean="0"/>
              <a:t>cc=-0.20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2272564" y="4437112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PKI13</a:t>
            </a:r>
          </a:p>
          <a:p>
            <a:r>
              <a:rPr lang="en-US" dirty="0" smtClean="0"/>
              <a:t>cc=-0.19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4427984" y="4437112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PKI14</a:t>
            </a:r>
          </a:p>
          <a:p>
            <a:r>
              <a:rPr lang="en-US" dirty="0" smtClean="0"/>
              <a:t>cc=0.23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6660232" y="4437112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PKI15</a:t>
            </a:r>
          </a:p>
          <a:p>
            <a:r>
              <a:rPr lang="en-US" dirty="0" smtClean="0"/>
              <a:t>cc=-0.16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539552" y="1268760"/>
            <a:ext cx="80648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For comparison: correlation of the beam phase before and after the chicane</a:t>
            </a:r>
            <a:endParaRPr lang="en-GB" sz="3200" dirty="0"/>
          </a:p>
        </p:txBody>
      </p:sp>
      <p:sp>
        <p:nvSpPr>
          <p:cNvPr id="6" name="Textfeld 5"/>
          <p:cNvSpPr txBox="1"/>
          <p:nvPr/>
        </p:nvSpPr>
        <p:spPr>
          <a:xfrm>
            <a:off x="467544" y="2420888"/>
            <a:ext cx="1643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CL290 </a:t>
            </a:r>
            <a:r>
              <a:rPr lang="en-US" dirty="0" err="1" smtClean="0"/>
              <a:t>vs</a:t>
            </a:r>
            <a:r>
              <a:rPr lang="en-US" dirty="0" smtClean="0"/>
              <a:t> CT532</a:t>
            </a:r>
          </a:p>
          <a:p>
            <a:r>
              <a:rPr lang="en-US" dirty="0" smtClean="0"/>
              <a:t>cc =-0.28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4656665" y="2430180"/>
            <a:ext cx="1643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CL475 </a:t>
            </a:r>
            <a:r>
              <a:rPr lang="en-US" dirty="0" err="1" smtClean="0"/>
              <a:t>vs</a:t>
            </a:r>
            <a:r>
              <a:rPr lang="en-US" dirty="0" smtClean="0"/>
              <a:t> CT532</a:t>
            </a:r>
          </a:p>
          <a:p>
            <a:r>
              <a:rPr lang="en-US" dirty="0" smtClean="0"/>
              <a:t>cc =0.85</a:t>
            </a:r>
            <a:endParaRPr lang="en-GB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16/11 klystron data </a:t>
            </a:r>
            <a:br>
              <a:rPr lang="en-US" dirty="0" smtClean="0"/>
            </a:br>
            <a:r>
              <a:rPr lang="en-US" dirty="0" smtClean="0"/>
              <a:t>Second R56 = 0.45 measurement</a:t>
            </a:r>
            <a:endParaRPr lang="en-GB" dirty="0"/>
          </a:p>
        </p:txBody>
      </p:sp>
      <p:pic>
        <p:nvPicPr>
          <p:cNvPr id="6146" name="Picture 2" descr="H:\CTF3_2012\16_11_2012\R56@0.45-again\plots\correlationPlots\pulseByPulse\CL.STBPR0290SVsCT.STBPR0532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062290"/>
            <a:ext cx="3657298" cy="2742974"/>
          </a:xfrm>
          <a:prstGeom prst="rect">
            <a:avLst/>
          </a:prstGeom>
          <a:noFill/>
        </p:spPr>
      </p:pic>
      <p:pic>
        <p:nvPicPr>
          <p:cNvPr id="6147" name="Picture 3" descr="H:\CTF3_2012\16_11_2012\R56@0.45-again\plots\correlationPlots\pulseByPulse\CL.STBPR0475SVsCT.STBPR0532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062290"/>
            <a:ext cx="3657298" cy="2742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0" descr="H:\BPR_positio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8135938" cy="577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A6A6A6"/>
                </a:solidFill>
                <a:latin typeface="Arial" charset="0"/>
                <a:ea typeface="DejaVu LGC Sans" charset="0"/>
                <a:cs typeface="DejaVu LGC Sans" charset="0"/>
              </a:rPr>
              <a:t>02/02/12</a:t>
            </a: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E47E123-8C97-47D7-A31D-DA1A8DE20D5B}" type="slidenum">
              <a:rPr lang="en-GB" sz="1200">
                <a:solidFill>
                  <a:srgbClr val="A6A6A6"/>
                </a:solidFill>
                <a:latin typeface="Arial" charset="0"/>
                <a:ea typeface="DejaVu LGC Sans" charset="0"/>
                <a:cs typeface="DejaVu LGC Sans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GB" sz="1200">
              <a:solidFill>
                <a:srgbClr val="A6A6A6"/>
              </a:solidFill>
              <a:latin typeface="Arial" charset="0"/>
              <a:ea typeface="DejaVu LGC Sans" charset="0"/>
              <a:cs typeface="DejaVu LGC Sans" charset="0"/>
            </a:endParaRP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395288" y="200942"/>
            <a:ext cx="8226425" cy="11398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Active phase monitors</a:t>
            </a:r>
            <a:endParaRPr lang="en-GB" sz="3600" dirty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283968" y="1268760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051720" y="1988840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6899406" y="3489433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453411" y="2901794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R56 measurements at CTF3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R56 measurements at CTF3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539552" y="1124744"/>
            <a:ext cx="8208912" cy="5024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/>
              <a:t>Conclusions:</a:t>
            </a:r>
          </a:p>
          <a:p>
            <a:endParaRPr lang="en-US" sz="1050" u="sng" dirty="0" smtClean="0"/>
          </a:p>
          <a:p>
            <a:pPr marL="88900" indent="-88900">
              <a:buFont typeface="Arial" pitchFamily="34" charset="0"/>
              <a:buChar char="•"/>
            </a:pPr>
            <a:r>
              <a:rPr lang="en-US" dirty="0" smtClean="0"/>
              <a:t> R56 of the stretching chicane has a large impact on the phase after the chicane (almost factor 10 error difference between 0.45 and 0.0 settings)</a:t>
            </a:r>
          </a:p>
          <a:p>
            <a:pPr marL="88900" indent="-88900">
              <a:buFont typeface="Arial" pitchFamily="34" charset="0"/>
              <a:buChar char="•"/>
            </a:pPr>
            <a:endParaRPr lang="en-US" dirty="0" smtClean="0"/>
          </a:p>
          <a:p>
            <a:pPr marL="88900" indent="-88900">
              <a:buFont typeface="Arial" pitchFamily="34" charset="0"/>
              <a:buChar char="•"/>
            </a:pPr>
            <a:r>
              <a:rPr lang="en-US" dirty="0" smtClean="0"/>
              <a:t> Data from the measurement at 20/11 has to be checked (interchanged R56 datasets? Piotr and Reidar are investigating)</a:t>
            </a:r>
          </a:p>
          <a:p>
            <a:pPr marL="88900" indent="-88900">
              <a:buFont typeface="Arial" pitchFamily="34" charset="0"/>
              <a:buChar char="•"/>
            </a:pPr>
            <a:endParaRPr lang="en-US" dirty="0" smtClean="0"/>
          </a:p>
          <a:p>
            <a:pPr marL="88900" indent="-88900">
              <a:buFont typeface="Arial" pitchFamily="34" charset="0"/>
              <a:buChar char="•"/>
            </a:pPr>
            <a:r>
              <a:rPr lang="en-US" dirty="0" smtClean="0"/>
              <a:t> The measured phase error in the Combiner Ring is high even with R56=0.0</a:t>
            </a:r>
          </a:p>
          <a:p>
            <a:pPr marL="546100" lvl="1" indent="-88900">
              <a:buFont typeface="Arial" pitchFamily="34" charset="0"/>
              <a:buChar char="•"/>
            </a:pPr>
            <a:r>
              <a:rPr lang="en-US" dirty="0" smtClean="0"/>
              <a:t> monitor problem?</a:t>
            </a:r>
          </a:p>
          <a:p>
            <a:pPr marL="546100" lvl="1" indent="-88900">
              <a:buFont typeface="Arial" pitchFamily="34" charset="0"/>
              <a:buChar char="•"/>
            </a:pPr>
            <a:r>
              <a:rPr lang="en-US" dirty="0" smtClean="0"/>
              <a:t> non-zero R56 of TL1 dogleg or of the Combiner Ring?</a:t>
            </a:r>
          </a:p>
          <a:p>
            <a:pPr marL="88900" indent="-88900">
              <a:buFont typeface="Arial" pitchFamily="34" charset="0"/>
              <a:buChar char="•"/>
            </a:pPr>
            <a:endParaRPr lang="en-US" dirty="0" smtClean="0"/>
          </a:p>
          <a:p>
            <a:pPr marL="88900" indent="-88900">
              <a:buFont typeface="Arial" pitchFamily="34" charset="0"/>
              <a:buChar char="•"/>
            </a:pPr>
            <a:r>
              <a:rPr lang="en-US" dirty="0" smtClean="0"/>
              <a:t> Have to figure out the reason for the peaks in klystron data  </a:t>
            </a:r>
          </a:p>
          <a:p>
            <a:pPr marL="546100" lvl="1" indent="-88900">
              <a:buFont typeface="Arial" pitchFamily="34" charset="0"/>
              <a:buChar char="•"/>
            </a:pPr>
            <a:r>
              <a:rPr lang="en-US" dirty="0" smtClean="0"/>
              <a:t> exclude them from the correlation analysis?</a:t>
            </a:r>
          </a:p>
          <a:p>
            <a:pPr marL="88900" indent="-88900">
              <a:buFont typeface="Arial" pitchFamily="34" charset="0"/>
              <a:buChar char="•"/>
            </a:pPr>
            <a:endParaRPr lang="en-US" dirty="0" smtClean="0"/>
          </a:p>
          <a:p>
            <a:pPr marL="88900" indent="-88900">
              <a:buFont typeface="Arial" pitchFamily="34" charset="0"/>
              <a:buChar char="•"/>
            </a:pPr>
            <a:r>
              <a:rPr lang="en-US" dirty="0" smtClean="0"/>
              <a:t> Correlation studies show that the energy error is caused partially by the phase error of the klystron and partially by the phase error of the incoming beam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16/11 train profile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872208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0.0</a:t>
            </a:r>
            <a:endParaRPr lang="en-GB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3960440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0.2</a:t>
            </a:r>
            <a:endParaRPr lang="en-GB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6336704" y="980728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0.45</a:t>
            </a:r>
          </a:p>
        </p:txBody>
      </p:sp>
      <p:cxnSp>
        <p:nvCxnSpPr>
          <p:cNvPr id="9" name="Gerade Verbindung mit Pfeil 8"/>
          <p:cNvCxnSpPr>
            <a:stCxn id="5" idx="3"/>
            <a:endCxn id="6" idx="1"/>
          </p:cNvCxnSpPr>
          <p:nvPr/>
        </p:nvCxnSpPr>
        <p:spPr>
          <a:xfrm>
            <a:off x="3214242" y="1211561"/>
            <a:ext cx="74619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3"/>
            <a:endCxn id="7" idx="1"/>
          </p:cNvCxnSpPr>
          <p:nvPr/>
        </p:nvCxnSpPr>
        <p:spPr>
          <a:xfrm>
            <a:off x="5302474" y="1211561"/>
            <a:ext cx="10342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7848872" y="1196752"/>
            <a:ext cx="89959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184482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290</a:t>
            </a:r>
            <a:endParaRPr lang="en-GB" sz="2400" dirty="0"/>
          </a:p>
        </p:txBody>
      </p:sp>
      <p:sp>
        <p:nvSpPr>
          <p:cNvPr id="14" name="Textfeld 13"/>
          <p:cNvSpPr txBox="1"/>
          <p:nvPr/>
        </p:nvSpPr>
        <p:spPr>
          <a:xfrm>
            <a:off x="0" y="292494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475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26" name="Textfeld 25"/>
          <p:cNvSpPr txBox="1"/>
          <p:nvPr/>
        </p:nvSpPr>
        <p:spPr>
          <a:xfrm>
            <a:off x="-36512" y="4038163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CT 532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-654" y="5262299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CR 505</a:t>
            </a:r>
          </a:p>
        </p:txBody>
      </p:sp>
      <p:pic>
        <p:nvPicPr>
          <p:cNvPr id="4098" name="Picture 2" descr="H:\CTF3_2012\16_11_2012\R56@0.0\plots\meanplots\perPoint\CL.STBPR0290S_meanOfEachPoint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2925838" cy="1097189"/>
          </a:xfrm>
          <a:prstGeom prst="rect">
            <a:avLst/>
          </a:prstGeom>
          <a:noFill/>
        </p:spPr>
      </p:pic>
      <p:pic>
        <p:nvPicPr>
          <p:cNvPr id="4099" name="Picture 3" descr="H:\CTF3_2012\16_11_2012\R56@0.0\plots\meanplots\perPoint\CL.STBPR0475S_meanOfEachPoint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835867"/>
            <a:ext cx="2925838" cy="1097189"/>
          </a:xfrm>
          <a:prstGeom prst="rect">
            <a:avLst/>
          </a:prstGeom>
          <a:noFill/>
        </p:spPr>
      </p:pic>
      <p:pic>
        <p:nvPicPr>
          <p:cNvPr id="4100" name="Picture 4" descr="H:\CTF3_2012\16_11_2012\R56@0.0\plots\meanplots\perPoint\CR.STBPR0505S_meanOfEachPoint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5212131"/>
            <a:ext cx="2925838" cy="1097189"/>
          </a:xfrm>
          <a:prstGeom prst="rect">
            <a:avLst/>
          </a:prstGeom>
          <a:noFill/>
        </p:spPr>
      </p:pic>
      <p:pic>
        <p:nvPicPr>
          <p:cNvPr id="4101" name="Picture 5" descr="H:\CTF3_2012\16_11_2012\R56@0.0\plots\meanplots\perPoint\CT.STBPR0532S_meanOfEachPoint.pn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987995"/>
            <a:ext cx="2925838" cy="1097189"/>
          </a:xfrm>
          <a:prstGeom prst="rect">
            <a:avLst/>
          </a:prstGeom>
          <a:noFill/>
        </p:spPr>
      </p:pic>
      <p:pic>
        <p:nvPicPr>
          <p:cNvPr id="4102" name="Picture 6" descr="H:\CTF3_2012\16_11_2012\R56@0.2\plots\meanplots\perPoint\CL.STBPR0290S_meanOfEachPoint.pn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06402" y="1700808"/>
            <a:ext cx="2925838" cy="1097189"/>
          </a:xfrm>
          <a:prstGeom prst="rect">
            <a:avLst/>
          </a:prstGeom>
          <a:noFill/>
        </p:spPr>
      </p:pic>
      <p:pic>
        <p:nvPicPr>
          <p:cNvPr id="4103" name="Picture 7" descr="H:\CTF3_2012\16_11_2012\R56@0.2\plots\meanplots\perPoint\CL.STBPR0475S_meanOfEachPoint.png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6402" y="2835867"/>
            <a:ext cx="2925838" cy="1097189"/>
          </a:xfrm>
          <a:prstGeom prst="rect">
            <a:avLst/>
          </a:prstGeom>
          <a:noFill/>
        </p:spPr>
      </p:pic>
      <p:pic>
        <p:nvPicPr>
          <p:cNvPr id="4104" name="Picture 8" descr="H:\CTF3_2012\16_11_2012\R56@0.2\plots\meanplots\perPoint\CT.STBPR0532S_meanOfEachPoint.png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6402" y="3987995"/>
            <a:ext cx="2925838" cy="1097189"/>
          </a:xfrm>
          <a:prstGeom prst="rect">
            <a:avLst/>
          </a:prstGeom>
          <a:noFill/>
        </p:spPr>
      </p:pic>
      <p:pic>
        <p:nvPicPr>
          <p:cNvPr id="4105" name="Picture 9" descr="H:\CTF3_2012\16_11_2012\R56@0.2\plots\meanplots\perPoint\CR.STBPR0505S_meanOfEachPoint.png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5212131"/>
            <a:ext cx="2925838" cy="1097189"/>
          </a:xfrm>
          <a:prstGeom prst="rect">
            <a:avLst/>
          </a:prstGeom>
          <a:noFill/>
        </p:spPr>
      </p:pic>
      <p:pic>
        <p:nvPicPr>
          <p:cNvPr id="4106" name="Picture 10" descr="H:\CTF3_2012\16_11_2012\R56@0.45\plots\meanplots\perPoint\CL.STBPR0290S_meanOfEachPoint.png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00192" y="1683739"/>
            <a:ext cx="2925838" cy="1097189"/>
          </a:xfrm>
          <a:prstGeom prst="rect">
            <a:avLst/>
          </a:prstGeom>
          <a:noFill/>
        </p:spPr>
      </p:pic>
      <p:pic>
        <p:nvPicPr>
          <p:cNvPr id="4107" name="Picture 11" descr="H:\CTF3_2012\16_11_2012\R56@0.45\plots\meanplots\perPoint\CL.STBPR0475S_meanOfEachPoint.png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00192" y="2835867"/>
            <a:ext cx="2925838" cy="1097189"/>
          </a:xfrm>
          <a:prstGeom prst="rect">
            <a:avLst/>
          </a:prstGeom>
          <a:noFill/>
        </p:spPr>
      </p:pic>
      <p:pic>
        <p:nvPicPr>
          <p:cNvPr id="4108" name="Picture 12" descr="H:\CTF3_2012\16_11_2012\R56@0.45\plots\meanplots\perPoint\CT.STBPR0532S_meanOfEachPoint.png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00192" y="3987995"/>
            <a:ext cx="2925838" cy="1097189"/>
          </a:xfrm>
          <a:prstGeom prst="rect">
            <a:avLst/>
          </a:prstGeom>
          <a:noFill/>
        </p:spPr>
      </p:pic>
      <p:pic>
        <p:nvPicPr>
          <p:cNvPr id="4109" name="Picture 13" descr="H:\CTF3_2012\16_11_2012\R56@0.45\plots\meanplots\perPoint\CR.STBPR0505S_meanOfEachPoint.png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00192" y="5212131"/>
            <a:ext cx="2925838" cy="1097189"/>
          </a:xfrm>
          <a:prstGeom prst="rect">
            <a:avLst/>
          </a:prstGeom>
          <a:noFill/>
        </p:spPr>
      </p:pic>
      <p:sp>
        <p:nvSpPr>
          <p:cNvPr id="28" name="Textfeld 27"/>
          <p:cNvSpPr txBox="1"/>
          <p:nvPr/>
        </p:nvSpPr>
        <p:spPr>
          <a:xfrm>
            <a:off x="3203848" y="254515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1.99</a:t>
            </a:r>
            <a:endParaRPr lang="en-GB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3204568" y="362527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1.80</a:t>
            </a:r>
            <a:endParaRPr lang="en-GB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3203848" y="4849415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1.65</a:t>
            </a:r>
            <a:endParaRPr lang="en-GB" sz="1400" dirty="0"/>
          </a:p>
        </p:txBody>
      </p:sp>
      <p:sp>
        <p:nvSpPr>
          <p:cNvPr id="31" name="Textfeld 30"/>
          <p:cNvSpPr txBox="1"/>
          <p:nvPr/>
        </p:nvSpPr>
        <p:spPr>
          <a:xfrm>
            <a:off x="3203848" y="600154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8.04</a:t>
            </a:r>
            <a:endParaRPr lang="en-GB" sz="1400" dirty="0"/>
          </a:p>
        </p:txBody>
      </p:sp>
      <p:sp>
        <p:nvSpPr>
          <p:cNvPr id="32" name="Textfeld 31"/>
          <p:cNvSpPr txBox="1"/>
          <p:nvPr/>
        </p:nvSpPr>
        <p:spPr>
          <a:xfrm>
            <a:off x="5724848" y="254515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2.01</a:t>
            </a:r>
            <a:endParaRPr lang="en-GB" sz="1400" dirty="0"/>
          </a:p>
        </p:txBody>
      </p:sp>
      <p:sp>
        <p:nvSpPr>
          <p:cNvPr id="33" name="Textfeld 32"/>
          <p:cNvSpPr txBox="1"/>
          <p:nvPr/>
        </p:nvSpPr>
        <p:spPr>
          <a:xfrm>
            <a:off x="5724848" y="362527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1.31</a:t>
            </a:r>
            <a:endParaRPr lang="en-GB" sz="1400" dirty="0"/>
          </a:p>
        </p:txBody>
      </p:sp>
      <p:sp>
        <p:nvSpPr>
          <p:cNvPr id="34" name="Textfeld 33"/>
          <p:cNvSpPr txBox="1"/>
          <p:nvPr/>
        </p:nvSpPr>
        <p:spPr>
          <a:xfrm>
            <a:off x="5724848" y="4849415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5.47</a:t>
            </a:r>
            <a:endParaRPr lang="en-GB" sz="1400" dirty="0"/>
          </a:p>
        </p:txBody>
      </p:sp>
      <p:sp>
        <p:nvSpPr>
          <p:cNvPr id="35" name="Textfeld 34"/>
          <p:cNvSpPr txBox="1"/>
          <p:nvPr/>
        </p:nvSpPr>
        <p:spPr>
          <a:xfrm>
            <a:off x="5652840" y="600154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9.40</a:t>
            </a:r>
            <a:endParaRPr lang="en-GB" sz="1400" dirty="0"/>
          </a:p>
        </p:txBody>
      </p:sp>
      <p:sp>
        <p:nvSpPr>
          <p:cNvPr id="36" name="Textfeld 35"/>
          <p:cNvSpPr txBox="1"/>
          <p:nvPr/>
        </p:nvSpPr>
        <p:spPr>
          <a:xfrm>
            <a:off x="8245128" y="254515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1.95</a:t>
            </a:r>
            <a:endParaRPr lang="en-GB" sz="1400" dirty="0"/>
          </a:p>
        </p:txBody>
      </p:sp>
      <p:sp>
        <p:nvSpPr>
          <p:cNvPr id="37" name="Textfeld 36"/>
          <p:cNvSpPr txBox="1"/>
          <p:nvPr/>
        </p:nvSpPr>
        <p:spPr>
          <a:xfrm>
            <a:off x="8245128" y="362527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0.90</a:t>
            </a:r>
            <a:endParaRPr lang="en-GB" sz="1400" dirty="0"/>
          </a:p>
        </p:txBody>
      </p:sp>
      <p:sp>
        <p:nvSpPr>
          <p:cNvPr id="38" name="Textfeld 37"/>
          <p:cNvSpPr txBox="1"/>
          <p:nvPr/>
        </p:nvSpPr>
        <p:spPr>
          <a:xfrm>
            <a:off x="8244408" y="4849415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10.13</a:t>
            </a:r>
            <a:endParaRPr lang="en-GB" sz="1400" dirty="0"/>
          </a:p>
        </p:txBody>
      </p:sp>
      <p:sp>
        <p:nvSpPr>
          <p:cNvPr id="39" name="Textfeld 38"/>
          <p:cNvSpPr txBox="1"/>
          <p:nvPr/>
        </p:nvSpPr>
        <p:spPr>
          <a:xfrm>
            <a:off x="8245128" y="6001543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12.06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16/11 train profile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872208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0.2</a:t>
            </a:r>
            <a:endParaRPr lang="en-GB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3960440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0.0</a:t>
            </a:r>
            <a:endParaRPr lang="en-GB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6336704" y="980728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0.45</a:t>
            </a:r>
          </a:p>
        </p:txBody>
      </p:sp>
      <p:cxnSp>
        <p:nvCxnSpPr>
          <p:cNvPr id="9" name="Gerade Verbindung mit Pfeil 8"/>
          <p:cNvCxnSpPr>
            <a:stCxn id="5" idx="3"/>
            <a:endCxn id="6" idx="1"/>
          </p:cNvCxnSpPr>
          <p:nvPr/>
        </p:nvCxnSpPr>
        <p:spPr>
          <a:xfrm>
            <a:off x="3214242" y="1211561"/>
            <a:ext cx="74619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3"/>
            <a:endCxn id="7" idx="1"/>
          </p:cNvCxnSpPr>
          <p:nvPr/>
        </p:nvCxnSpPr>
        <p:spPr>
          <a:xfrm>
            <a:off x="5302474" y="1211561"/>
            <a:ext cx="10342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899592" y="1214681"/>
            <a:ext cx="89959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184482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290</a:t>
            </a:r>
            <a:endParaRPr lang="en-GB" sz="2400" dirty="0"/>
          </a:p>
        </p:txBody>
      </p:sp>
      <p:sp>
        <p:nvSpPr>
          <p:cNvPr id="14" name="Textfeld 13"/>
          <p:cNvSpPr txBox="1"/>
          <p:nvPr/>
        </p:nvSpPr>
        <p:spPr>
          <a:xfrm>
            <a:off x="0" y="292494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475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26" name="Textfeld 25"/>
          <p:cNvSpPr txBox="1"/>
          <p:nvPr/>
        </p:nvSpPr>
        <p:spPr>
          <a:xfrm>
            <a:off x="-36512" y="4038163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CT 532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-654" y="5262299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CR 505</a:t>
            </a:r>
          </a:p>
        </p:txBody>
      </p:sp>
      <p:pic>
        <p:nvPicPr>
          <p:cNvPr id="6146" name="Picture 2" descr="H:\CTF3_2012\16_11_2012\R56@0.2-again\plots\meanplots\perPoint\CL.STBPR0290S_meanOfEachPoint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83739"/>
            <a:ext cx="2925838" cy="1097189"/>
          </a:xfrm>
          <a:prstGeom prst="rect">
            <a:avLst/>
          </a:prstGeom>
          <a:noFill/>
        </p:spPr>
      </p:pic>
      <p:pic>
        <p:nvPicPr>
          <p:cNvPr id="6147" name="Picture 3" descr="H:\CTF3_2012\16_11_2012\R56@0.2-again\plots\meanplots\perPoint\CL.STBPR0475S_meanOfEachPoint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835867"/>
            <a:ext cx="2925838" cy="1097189"/>
          </a:xfrm>
          <a:prstGeom prst="rect">
            <a:avLst/>
          </a:prstGeom>
          <a:noFill/>
        </p:spPr>
      </p:pic>
      <p:pic>
        <p:nvPicPr>
          <p:cNvPr id="6148" name="Picture 4" descr="H:\CTF3_2012\16_11_2012\R56@0.2-again\plots\meanplots\perPoint\CT.STBPR0532S_meanOfEachPoint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987995"/>
            <a:ext cx="2925838" cy="1097189"/>
          </a:xfrm>
          <a:prstGeom prst="rect">
            <a:avLst/>
          </a:prstGeom>
          <a:noFill/>
        </p:spPr>
      </p:pic>
      <p:pic>
        <p:nvPicPr>
          <p:cNvPr id="6149" name="Picture 5" descr="H:\CTF3_2012\16_11_2012\R56@0.2-again\plots\meanplots\perPoint\CR.STBPR0505S_meanOfEachPoint.pn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5212131"/>
            <a:ext cx="2925838" cy="1097189"/>
          </a:xfrm>
          <a:prstGeom prst="rect">
            <a:avLst/>
          </a:prstGeom>
          <a:noFill/>
        </p:spPr>
      </p:pic>
      <p:pic>
        <p:nvPicPr>
          <p:cNvPr id="6150" name="Picture 6" descr="H:\CTF3_2012\16_11_2012\R56@0.0-again\plots\meanplots\perPoint\CL.STBPR0290S_meanOfEachPoint.pn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4394" y="1683739"/>
            <a:ext cx="2925838" cy="1097189"/>
          </a:xfrm>
          <a:prstGeom prst="rect">
            <a:avLst/>
          </a:prstGeom>
          <a:noFill/>
        </p:spPr>
      </p:pic>
      <p:pic>
        <p:nvPicPr>
          <p:cNvPr id="6151" name="Picture 7" descr="H:\CTF3_2012\16_11_2012\R56@0.0-again\plots\meanplots\perPoint\CL.STBPR0475S_meanOfEachPoint.png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4394" y="2835867"/>
            <a:ext cx="2925838" cy="1097189"/>
          </a:xfrm>
          <a:prstGeom prst="rect">
            <a:avLst/>
          </a:prstGeom>
          <a:noFill/>
        </p:spPr>
      </p:pic>
      <p:pic>
        <p:nvPicPr>
          <p:cNvPr id="6152" name="Picture 8" descr="H:\CTF3_2012\16_11_2012\R56@0.0-again\plots\meanplots\perPoint\CT.STBPR0532S_meanOfEachPoint.png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34394" y="3987995"/>
            <a:ext cx="2925838" cy="1097189"/>
          </a:xfrm>
          <a:prstGeom prst="rect">
            <a:avLst/>
          </a:prstGeom>
          <a:noFill/>
        </p:spPr>
      </p:pic>
      <p:pic>
        <p:nvPicPr>
          <p:cNvPr id="6153" name="Picture 9" descr="H:\CTF3_2012\16_11_2012\R56@0.0-again\plots\meanplots\perPoint\CR.STBPR0505S_meanOfEachPoint.png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62386" y="5212131"/>
            <a:ext cx="2925838" cy="1097189"/>
          </a:xfrm>
          <a:prstGeom prst="rect">
            <a:avLst/>
          </a:prstGeom>
          <a:noFill/>
        </p:spPr>
      </p:pic>
      <p:pic>
        <p:nvPicPr>
          <p:cNvPr id="6154" name="Picture 10" descr="H:\CTF3_2012\16_11_2012\R56@0.45-again\plots\meanplots\perPoint\CL.STBPR0290S_meanOfEachPoint.png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8162" y="1683739"/>
            <a:ext cx="2925838" cy="1097189"/>
          </a:xfrm>
          <a:prstGeom prst="rect">
            <a:avLst/>
          </a:prstGeom>
          <a:noFill/>
        </p:spPr>
      </p:pic>
      <p:pic>
        <p:nvPicPr>
          <p:cNvPr id="6155" name="Picture 11" descr="H:\CTF3_2012\16_11_2012\R56@0.45-again\plots\meanplots\perPoint\CL.STBPR0475S_meanOfEachPoint.png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18162" y="2835867"/>
            <a:ext cx="2925838" cy="1097189"/>
          </a:xfrm>
          <a:prstGeom prst="rect">
            <a:avLst/>
          </a:prstGeom>
          <a:noFill/>
        </p:spPr>
      </p:pic>
      <p:pic>
        <p:nvPicPr>
          <p:cNvPr id="6156" name="Picture 12" descr="H:\CTF3_2012\16_11_2012\R56@0.45-again\plots\meanplots\perPoint\CT.STBPR0532S_meanOfEachPoint.png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18162" y="3987995"/>
            <a:ext cx="2925838" cy="1097189"/>
          </a:xfrm>
          <a:prstGeom prst="rect">
            <a:avLst/>
          </a:prstGeom>
          <a:noFill/>
        </p:spPr>
      </p:pic>
      <p:pic>
        <p:nvPicPr>
          <p:cNvPr id="6157" name="Picture 13" descr="H:\CTF3_2012\16_11_2012\R56@0.45-again\plots\meanplots\perPoint\CR.STBPR0505S_meanOfEachPoint.png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28184" y="5212131"/>
            <a:ext cx="2925838" cy="1097189"/>
          </a:xfrm>
          <a:prstGeom prst="rect">
            <a:avLst/>
          </a:prstGeom>
          <a:noFill/>
        </p:spPr>
      </p:pic>
      <p:sp>
        <p:nvSpPr>
          <p:cNvPr id="28" name="Textfeld 27"/>
          <p:cNvSpPr txBox="1"/>
          <p:nvPr/>
        </p:nvSpPr>
        <p:spPr>
          <a:xfrm>
            <a:off x="3203848" y="254515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2.05</a:t>
            </a:r>
            <a:endParaRPr lang="en-GB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3204568" y="362527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1.18</a:t>
            </a:r>
            <a:endParaRPr lang="en-GB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3203848" y="4849415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5.02</a:t>
            </a:r>
            <a:endParaRPr lang="en-GB" sz="1400" dirty="0"/>
          </a:p>
        </p:txBody>
      </p:sp>
      <p:sp>
        <p:nvSpPr>
          <p:cNvPr id="31" name="Textfeld 30"/>
          <p:cNvSpPr txBox="1"/>
          <p:nvPr/>
        </p:nvSpPr>
        <p:spPr>
          <a:xfrm>
            <a:off x="3203848" y="600154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8.98</a:t>
            </a:r>
            <a:endParaRPr lang="en-GB" sz="1400" dirty="0"/>
          </a:p>
        </p:txBody>
      </p:sp>
      <p:sp>
        <p:nvSpPr>
          <p:cNvPr id="32" name="Textfeld 31"/>
          <p:cNvSpPr txBox="1"/>
          <p:nvPr/>
        </p:nvSpPr>
        <p:spPr>
          <a:xfrm>
            <a:off x="5724848" y="254515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1.97</a:t>
            </a:r>
            <a:endParaRPr lang="en-GB" sz="1400" dirty="0"/>
          </a:p>
        </p:txBody>
      </p:sp>
      <p:sp>
        <p:nvSpPr>
          <p:cNvPr id="33" name="Textfeld 32"/>
          <p:cNvSpPr txBox="1"/>
          <p:nvPr/>
        </p:nvSpPr>
        <p:spPr>
          <a:xfrm>
            <a:off x="5724848" y="362527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0.98</a:t>
            </a:r>
            <a:endParaRPr lang="en-GB" sz="1400" dirty="0"/>
          </a:p>
        </p:txBody>
      </p:sp>
      <p:sp>
        <p:nvSpPr>
          <p:cNvPr id="34" name="Textfeld 33"/>
          <p:cNvSpPr txBox="1"/>
          <p:nvPr/>
        </p:nvSpPr>
        <p:spPr>
          <a:xfrm>
            <a:off x="5724848" y="4849415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1.65</a:t>
            </a:r>
            <a:endParaRPr lang="en-GB" sz="1400" dirty="0"/>
          </a:p>
        </p:txBody>
      </p:sp>
      <p:sp>
        <p:nvSpPr>
          <p:cNvPr id="35" name="Textfeld 34"/>
          <p:cNvSpPr txBox="1"/>
          <p:nvPr/>
        </p:nvSpPr>
        <p:spPr>
          <a:xfrm>
            <a:off x="5652840" y="600154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8.16</a:t>
            </a:r>
            <a:endParaRPr lang="en-GB" sz="1400" dirty="0"/>
          </a:p>
        </p:txBody>
      </p:sp>
      <p:sp>
        <p:nvSpPr>
          <p:cNvPr id="36" name="Textfeld 35"/>
          <p:cNvSpPr txBox="1"/>
          <p:nvPr/>
        </p:nvSpPr>
        <p:spPr>
          <a:xfrm>
            <a:off x="8245128" y="254515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1.96</a:t>
            </a:r>
            <a:endParaRPr lang="en-GB" sz="1400" dirty="0"/>
          </a:p>
        </p:txBody>
      </p:sp>
      <p:sp>
        <p:nvSpPr>
          <p:cNvPr id="37" name="Textfeld 36"/>
          <p:cNvSpPr txBox="1"/>
          <p:nvPr/>
        </p:nvSpPr>
        <p:spPr>
          <a:xfrm>
            <a:off x="8245128" y="3625279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1.41</a:t>
            </a:r>
            <a:endParaRPr lang="en-GB" sz="1400" dirty="0"/>
          </a:p>
        </p:txBody>
      </p:sp>
      <p:sp>
        <p:nvSpPr>
          <p:cNvPr id="38" name="Textfeld 37"/>
          <p:cNvSpPr txBox="1"/>
          <p:nvPr/>
        </p:nvSpPr>
        <p:spPr>
          <a:xfrm>
            <a:off x="8244408" y="4849415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9.91</a:t>
            </a:r>
            <a:endParaRPr lang="en-GB" sz="1400" dirty="0"/>
          </a:p>
        </p:txBody>
      </p:sp>
      <p:sp>
        <p:nvSpPr>
          <p:cNvPr id="39" name="Textfeld 38"/>
          <p:cNvSpPr txBox="1"/>
          <p:nvPr/>
        </p:nvSpPr>
        <p:spPr>
          <a:xfrm>
            <a:off x="8245128" y="600154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13.2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16/11 train average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872208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0.0</a:t>
            </a:r>
            <a:endParaRPr lang="en-GB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3960440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0.2</a:t>
            </a:r>
            <a:endParaRPr lang="en-GB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6336704" y="980728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0.45</a:t>
            </a:r>
          </a:p>
        </p:txBody>
      </p:sp>
      <p:cxnSp>
        <p:nvCxnSpPr>
          <p:cNvPr id="9" name="Gerade Verbindung mit Pfeil 8"/>
          <p:cNvCxnSpPr>
            <a:stCxn id="5" idx="3"/>
            <a:endCxn id="6" idx="1"/>
          </p:cNvCxnSpPr>
          <p:nvPr/>
        </p:nvCxnSpPr>
        <p:spPr>
          <a:xfrm>
            <a:off x="3214242" y="1211561"/>
            <a:ext cx="74619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3"/>
            <a:endCxn id="7" idx="1"/>
          </p:cNvCxnSpPr>
          <p:nvPr/>
        </p:nvCxnSpPr>
        <p:spPr>
          <a:xfrm>
            <a:off x="5302474" y="1211561"/>
            <a:ext cx="10342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7848872" y="1196752"/>
            <a:ext cx="89959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184482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290</a:t>
            </a:r>
            <a:endParaRPr lang="en-GB" sz="2400" dirty="0"/>
          </a:p>
        </p:txBody>
      </p:sp>
      <p:sp>
        <p:nvSpPr>
          <p:cNvPr id="14" name="Textfeld 13"/>
          <p:cNvSpPr txBox="1"/>
          <p:nvPr/>
        </p:nvSpPr>
        <p:spPr>
          <a:xfrm>
            <a:off x="0" y="292494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475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26" name="Textfeld 25"/>
          <p:cNvSpPr txBox="1"/>
          <p:nvPr/>
        </p:nvSpPr>
        <p:spPr>
          <a:xfrm>
            <a:off x="-36512" y="4038163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CT 532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-654" y="5262299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CR 505</a:t>
            </a:r>
          </a:p>
        </p:txBody>
      </p:sp>
      <p:pic>
        <p:nvPicPr>
          <p:cNvPr id="3075" name="Picture 3" descr="H:\CTF3_2012\16_11_2012\R56@0.0\plots\meanplots\perTime\CL.STBPR0290S_means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2925838" cy="1097189"/>
          </a:xfrm>
          <a:prstGeom prst="rect">
            <a:avLst/>
          </a:prstGeom>
          <a:noFill/>
        </p:spPr>
      </p:pic>
      <p:pic>
        <p:nvPicPr>
          <p:cNvPr id="3076" name="Picture 4" descr="H:\CTF3_2012\16_11_2012\R56@0.0\plots\meanplots\perTime\CL.STBPR0475S_means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852936"/>
            <a:ext cx="2925838" cy="1097189"/>
          </a:xfrm>
          <a:prstGeom prst="rect">
            <a:avLst/>
          </a:prstGeom>
          <a:noFill/>
        </p:spPr>
      </p:pic>
      <p:pic>
        <p:nvPicPr>
          <p:cNvPr id="3077" name="Picture 5" descr="H:\CTF3_2012\16_11_2012\R56@0.0\plots\meanplots\perTime\CR.STBPR0505S_means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5140123"/>
            <a:ext cx="2925838" cy="1097189"/>
          </a:xfrm>
          <a:prstGeom prst="rect">
            <a:avLst/>
          </a:prstGeom>
          <a:noFill/>
        </p:spPr>
      </p:pic>
      <p:pic>
        <p:nvPicPr>
          <p:cNvPr id="3078" name="Picture 6" descr="H:\CTF3_2012\16_11_2012\R56@0.0\plots\meanplots\perTime\CT.STBPR0532S_means.pn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4177" y="4005064"/>
            <a:ext cx="2925838" cy="1097189"/>
          </a:xfrm>
          <a:prstGeom prst="rect">
            <a:avLst/>
          </a:prstGeom>
          <a:noFill/>
        </p:spPr>
      </p:pic>
      <p:pic>
        <p:nvPicPr>
          <p:cNvPr id="3079" name="Picture 7" descr="H:\CTF3_2012\16_11_2012\R56@0.2\plots\meanplots\perTime\CL.STBPR0290S_means.pn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8473" y="1700808"/>
            <a:ext cx="2925838" cy="1097189"/>
          </a:xfrm>
          <a:prstGeom prst="rect">
            <a:avLst/>
          </a:prstGeom>
          <a:noFill/>
        </p:spPr>
      </p:pic>
      <p:pic>
        <p:nvPicPr>
          <p:cNvPr id="3080" name="Picture 8" descr="H:\CTF3_2012\16_11_2012\R56@0.2\plots\meanplots\perTime\CL.STBPR0475S_means.png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8473" y="2852936"/>
            <a:ext cx="2925838" cy="1097189"/>
          </a:xfrm>
          <a:prstGeom prst="rect">
            <a:avLst/>
          </a:prstGeom>
          <a:noFill/>
        </p:spPr>
      </p:pic>
      <p:pic>
        <p:nvPicPr>
          <p:cNvPr id="3081" name="Picture 9" descr="H:\CTF3_2012\16_11_2012\R56@0.2\plots\meanplots\perTime\CT.STBPR0532S_means.png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8473" y="4005064"/>
            <a:ext cx="2925838" cy="1097189"/>
          </a:xfrm>
          <a:prstGeom prst="rect">
            <a:avLst/>
          </a:prstGeom>
          <a:noFill/>
        </p:spPr>
      </p:pic>
      <p:pic>
        <p:nvPicPr>
          <p:cNvPr id="3082" name="Picture 10" descr="H:\CTF3_2012\16_11_2012\R56@0.2\plots\meanplots\perTime\CR.STBPR0505S_means.png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88473" y="5157192"/>
            <a:ext cx="2925838" cy="1097189"/>
          </a:xfrm>
          <a:prstGeom prst="rect">
            <a:avLst/>
          </a:prstGeom>
          <a:noFill/>
        </p:spPr>
      </p:pic>
      <p:pic>
        <p:nvPicPr>
          <p:cNvPr id="3083" name="Picture 11" descr="H:\CTF3_2012\16_11_2012\R56@0.45\plots\meanplots\perTime\CL.STBPR0290S_means.png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52769" y="2852936"/>
            <a:ext cx="2925838" cy="1097189"/>
          </a:xfrm>
          <a:prstGeom prst="rect">
            <a:avLst/>
          </a:prstGeom>
          <a:noFill/>
        </p:spPr>
      </p:pic>
      <p:pic>
        <p:nvPicPr>
          <p:cNvPr id="3084" name="Picture 12" descr="H:\CTF3_2012\16_11_2012\R56@0.45\plots\meanplots\perTime\CL.STBPR0475S_means.png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52769" y="1700808"/>
            <a:ext cx="2925838" cy="1097189"/>
          </a:xfrm>
          <a:prstGeom prst="rect">
            <a:avLst/>
          </a:prstGeom>
          <a:noFill/>
        </p:spPr>
      </p:pic>
      <p:pic>
        <p:nvPicPr>
          <p:cNvPr id="3085" name="Picture 13" descr="H:\CTF3_2012\16_11_2012\R56@0.45\plots\meanplots\perTime\CT.STBPR0532S_means.png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52769" y="4005064"/>
            <a:ext cx="2925838" cy="1097189"/>
          </a:xfrm>
          <a:prstGeom prst="rect">
            <a:avLst/>
          </a:prstGeom>
          <a:noFill/>
        </p:spPr>
      </p:pic>
      <p:pic>
        <p:nvPicPr>
          <p:cNvPr id="3086" name="Picture 14" descr="H:\CTF3_2012\16_11_2012\R56@0.45\plots\meanplots\perTime\CR.STBPR0505S_means.png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26279" y="5157192"/>
            <a:ext cx="2925838" cy="1097189"/>
          </a:xfrm>
          <a:prstGeom prst="rect">
            <a:avLst/>
          </a:prstGeom>
          <a:noFill/>
        </p:spPr>
      </p:pic>
      <p:sp>
        <p:nvSpPr>
          <p:cNvPr id="56" name="Textfeld 55"/>
          <p:cNvSpPr txBox="1"/>
          <p:nvPr/>
        </p:nvSpPr>
        <p:spPr>
          <a:xfrm>
            <a:off x="2987824" y="261716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1.99</a:t>
            </a:r>
            <a:endParaRPr lang="en-GB" sz="1400" dirty="0"/>
          </a:p>
        </p:txBody>
      </p:sp>
      <p:sp>
        <p:nvSpPr>
          <p:cNvPr id="57" name="Textfeld 56"/>
          <p:cNvSpPr txBox="1"/>
          <p:nvPr/>
        </p:nvSpPr>
        <p:spPr>
          <a:xfrm>
            <a:off x="2988544" y="369728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1.80</a:t>
            </a:r>
            <a:endParaRPr lang="en-GB" sz="1400" dirty="0"/>
          </a:p>
        </p:txBody>
      </p:sp>
      <p:sp>
        <p:nvSpPr>
          <p:cNvPr id="58" name="Textfeld 57"/>
          <p:cNvSpPr txBox="1"/>
          <p:nvPr/>
        </p:nvSpPr>
        <p:spPr>
          <a:xfrm>
            <a:off x="2987824" y="492142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1.65</a:t>
            </a:r>
            <a:endParaRPr lang="en-GB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2987824" y="6073551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8.04</a:t>
            </a:r>
            <a:endParaRPr lang="en-GB" sz="1400" dirty="0"/>
          </a:p>
        </p:txBody>
      </p:sp>
      <p:sp>
        <p:nvSpPr>
          <p:cNvPr id="60" name="Textfeld 59"/>
          <p:cNvSpPr txBox="1"/>
          <p:nvPr/>
        </p:nvSpPr>
        <p:spPr>
          <a:xfrm>
            <a:off x="5508824" y="261716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2.01</a:t>
            </a:r>
            <a:endParaRPr lang="en-GB" sz="1400" dirty="0"/>
          </a:p>
        </p:txBody>
      </p:sp>
      <p:sp>
        <p:nvSpPr>
          <p:cNvPr id="61" name="Textfeld 60"/>
          <p:cNvSpPr txBox="1"/>
          <p:nvPr/>
        </p:nvSpPr>
        <p:spPr>
          <a:xfrm>
            <a:off x="5508824" y="369728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1.31</a:t>
            </a:r>
            <a:endParaRPr lang="en-GB" sz="1400" dirty="0"/>
          </a:p>
        </p:txBody>
      </p:sp>
      <p:sp>
        <p:nvSpPr>
          <p:cNvPr id="62" name="Textfeld 61"/>
          <p:cNvSpPr txBox="1"/>
          <p:nvPr/>
        </p:nvSpPr>
        <p:spPr>
          <a:xfrm>
            <a:off x="5508824" y="4921423"/>
            <a:ext cx="952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STD = 5.47</a:t>
            </a:r>
            <a:endParaRPr lang="en-GB" sz="1400" dirty="0"/>
          </a:p>
        </p:txBody>
      </p:sp>
      <p:sp>
        <p:nvSpPr>
          <p:cNvPr id="63" name="Textfeld 62"/>
          <p:cNvSpPr txBox="1"/>
          <p:nvPr/>
        </p:nvSpPr>
        <p:spPr>
          <a:xfrm>
            <a:off x="5436816" y="6073551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9.40</a:t>
            </a:r>
            <a:endParaRPr lang="en-GB" sz="1400" dirty="0"/>
          </a:p>
        </p:txBody>
      </p:sp>
      <p:sp>
        <p:nvSpPr>
          <p:cNvPr id="64" name="Textfeld 63"/>
          <p:cNvSpPr txBox="1"/>
          <p:nvPr/>
        </p:nvSpPr>
        <p:spPr>
          <a:xfrm>
            <a:off x="8029104" y="261716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1.95</a:t>
            </a:r>
            <a:endParaRPr lang="en-GB" sz="1400" dirty="0"/>
          </a:p>
        </p:txBody>
      </p:sp>
      <p:sp>
        <p:nvSpPr>
          <p:cNvPr id="65" name="Textfeld 64"/>
          <p:cNvSpPr txBox="1"/>
          <p:nvPr/>
        </p:nvSpPr>
        <p:spPr>
          <a:xfrm>
            <a:off x="8029104" y="369728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0.90</a:t>
            </a:r>
            <a:endParaRPr lang="en-GB" sz="1400" dirty="0"/>
          </a:p>
        </p:txBody>
      </p:sp>
      <p:sp>
        <p:nvSpPr>
          <p:cNvPr id="66" name="Textfeld 65"/>
          <p:cNvSpPr txBox="1"/>
          <p:nvPr/>
        </p:nvSpPr>
        <p:spPr>
          <a:xfrm>
            <a:off x="8028384" y="4921423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10.13</a:t>
            </a:r>
            <a:endParaRPr lang="en-GB" sz="1400" dirty="0"/>
          </a:p>
        </p:txBody>
      </p:sp>
      <p:sp>
        <p:nvSpPr>
          <p:cNvPr id="67" name="Textfeld 66"/>
          <p:cNvSpPr txBox="1"/>
          <p:nvPr/>
        </p:nvSpPr>
        <p:spPr>
          <a:xfrm>
            <a:off x="8029104" y="6073551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12.06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16/11 train average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872208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0.2</a:t>
            </a:r>
            <a:endParaRPr lang="en-GB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3960440" y="98072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0.0</a:t>
            </a:r>
            <a:endParaRPr lang="en-GB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6336704" y="980728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R56 = 0.45</a:t>
            </a:r>
          </a:p>
        </p:txBody>
      </p:sp>
      <p:cxnSp>
        <p:nvCxnSpPr>
          <p:cNvPr id="9" name="Gerade Verbindung mit Pfeil 8"/>
          <p:cNvCxnSpPr>
            <a:stCxn id="5" idx="3"/>
            <a:endCxn id="6" idx="1"/>
          </p:cNvCxnSpPr>
          <p:nvPr/>
        </p:nvCxnSpPr>
        <p:spPr>
          <a:xfrm>
            <a:off x="3214242" y="1211561"/>
            <a:ext cx="74619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3"/>
            <a:endCxn id="7" idx="1"/>
          </p:cNvCxnSpPr>
          <p:nvPr/>
        </p:nvCxnSpPr>
        <p:spPr>
          <a:xfrm>
            <a:off x="5302474" y="1211561"/>
            <a:ext cx="10342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899592" y="1214681"/>
            <a:ext cx="89959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0" y="184482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290</a:t>
            </a:r>
            <a:endParaRPr lang="en-GB" sz="2400" dirty="0"/>
          </a:p>
        </p:txBody>
      </p:sp>
      <p:sp>
        <p:nvSpPr>
          <p:cNvPr id="14" name="Textfeld 13"/>
          <p:cNvSpPr txBox="1"/>
          <p:nvPr/>
        </p:nvSpPr>
        <p:spPr>
          <a:xfrm>
            <a:off x="0" y="2924944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CL 475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26" name="Textfeld 25"/>
          <p:cNvSpPr txBox="1"/>
          <p:nvPr/>
        </p:nvSpPr>
        <p:spPr>
          <a:xfrm>
            <a:off x="-36512" y="4038163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CT 532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-654" y="5262299"/>
            <a:ext cx="127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Monitor </a:t>
            </a:r>
          </a:p>
          <a:p>
            <a:pPr algn="ctr"/>
            <a:r>
              <a:rPr lang="en-US" sz="2400" dirty="0" smtClean="0"/>
              <a:t>CR 505</a:t>
            </a:r>
          </a:p>
        </p:txBody>
      </p:sp>
      <p:pic>
        <p:nvPicPr>
          <p:cNvPr id="5122" name="Picture 2" descr="H:\CTF3_2012\16_11_2012\R56@0.2-again\plots\meanplots\perTime\CL.STBPR0290S_means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2925838" cy="1097189"/>
          </a:xfrm>
          <a:prstGeom prst="rect">
            <a:avLst/>
          </a:prstGeom>
          <a:noFill/>
        </p:spPr>
      </p:pic>
      <p:pic>
        <p:nvPicPr>
          <p:cNvPr id="5123" name="Picture 3" descr="H:\CTF3_2012\16_11_2012\R56@0.2-again\plots\meanplots\perTime\CL.STBPR0475S_means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106" y="2852936"/>
            <a:ext cx="2925838" cy="1097189"/>
          </a:xfrm>
          <a:prstGeom prst="rect">
            <a:avLst/>
          </a:prstGeom>
          <a:noFill/>
        </p:spPr>
      </p:pic>
      <p:pic>
        <p:nvPicPr>
          <p:cNvPr id="5124" name="Picture 4" descr="H:\CTF3_2012\16_11_2012\R56@0.2-again\plots\meanplots\perTime\CT.STBPR0532S_means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106" y="4005064"/>
            <a:ext cx="2925838" cy="1097189"/>
          </a:xfrm>
          <a:prstGeom prst="rect">
            <a:avLst/>
          </a:prstGeom>
          <a:noFill/>
        </p:spPr>
      </p:pic>
      <p:pic>
        <p:nvPicPr>
          <p:cNvPr id="5125" name="Picture 5" descr="H:\CTF3_2012\16_11_2012\R56@0.2-again\plots\meanplots\perTime\CR.STBPR0505S_means.png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5157192"/>
            <a:ext cx="2925838" cy="1097189"/>
          </a:xfrm>
          <a:prstGeom prst="rect">
            <a:avLst/>
          </a:prstGeom>
          <a:noFill/>
        </p:spPr>
      </p:pic>
      <p:pic>
        <p:nvPicPr>
          <p:cNvPr id="5126" name="Picture 6" descr="H:\CTF3_2012\16_11_2012\R56@0.0-again\plots\meanplots\perTime\CL.STBPR0290S_means.pn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06402" y="1700808"/>
            <a:ext cx="2925838" cy="1097189"/>
          </a:xfrm>
          <a:prstGeom prst="rect">
            <a:avLst/>
          </a:prstGeom>
          <a:noFill/>
        </p:spPr>
      </p:pic>
      <p:pic>
        <p:nvPicPr>
          <p:cNvPr id="5127" name="Picture 7" descr="H:\CTF3_2012\16_11_2012\R56@0.0-again\plots\meanplots\perTime\CL.STBPR0475S_means.png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6402" y="2852936"/>
            <a:ext cx="2925838" cy="1097189"/>
          </a:xfrm>
          <a:prstGeom prst="rect">
            <a:avLst/>
          </a:prstGeom>
          <a:noFill/>
        </p:spPr>
      </p:pic>
      <p:pic>
        <p:nvPicPr>
          <p:cNvPr id="5128" name="Picture 8" descr="H:\CTF3_2012\16_11_2012\R56@0.0-again\plots\meanplots\perTime\CT.STBPR0532S_means.png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6402" y="4005064"/>
            <a:ext cx="2925838" cy="1097189"/>
          </a:xfrm>
          <a:prstGeom prst="rect">
            <a:avLst/>
          </a:prstGeom>
          <a:noFill/>
        </p:spPr>
      </p:pic>
      <p:pic>
        <p:nvPicPr>
          <p:cNvPr id="5129" name="Picture 9" descr="H:\CTF3_2012\16_11_2012\R56@0.0-again\plots\meanplots\perTime\CR.STBPR0505S_means.png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06402" y="5157192"/>
            <a:ext cx="2925838" cy="1097189"/>
          </a:xfrm>
          <a:prstGeom prst="rect">
            <a:avLst/>
          </a:prstGeom>
          <a:noFill/>
        </p:spPr>
      </p:pic>
      <p:pic>
        <p:nvPicPr>
          <p:cNvPr id="5130" name="Picture 10" descr="H:\CTF3_2012\16_11_2012\R56@0.45-again\plots\meanplots\perTime\CL.STBPR0290S_means.png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70698" y="1683739"/>
            <a:ext cx="2925838" cy="1097189"/>
          </a:xfrm>
          <a:prstGeom prst="rect">
            <a:avLst/>
          </a:prstGeom>
          <a:noFill/>
        </p:spPr>
      </p:pic>
      <p:pic>
        <p:nvPicPr>
          <p:cNvPr id="5131" name="Picture 11" descr="H:\CTF3_2012\16_11_2012\R56@0.45-again\plots\meanplots\perTime\CL.STBPR0475S_means.png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70698" y="2835867"/>
            <a:ext cx="2925838" cy="1097189"/>
          </a:xfrm>
          <a:prstGeom prst="rect">
            <a:avLst/>
          </a:prstGeom>
          <a:noFill/>
        </p:spPr>
      </p:pic>
      <p:pic>
        <p:nvPicPr>
          <p:cNvPr id="5132" name="Picture 12" descr="H:\CTF3_2012\16_11_2012\R56@0.45-again\plots\meanplots\perTime\CT.STBPR0532S_means.png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70698" y="4005064"/>
            <a:ext cx="2925838" cy="1097189"/>
          </a:xfrm>
          <a:prstGeom prst="rect">
            <a:avLst/>
          </a:prstGeom>
          <a:noFill/>
        </p:spPr>
      </p:pic>
      <p:pic>
        <p:nvPicPr>
          <p:cNvPr id="5133" name="Picture 13" descr="H:\CTF3_2012\16_11_2012\R56@0.45-again\plots\meanplots\perTime\CR.STBPR0505S_means.png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70698" y="5212131"/>
            <a:ext cx="2925838" cy="1097189"/>
          </a:xfrm>
          <a:prstGeom prst="rect">
            <a:avLst/>
          </a:prstGeom>
          <a:noFill/>
        </p:spPr>
      </p:pic>
      <p:sp>
        <p:nvSpPr>
          <p:cNvPr id="40" name="Textfeld 39"/>
          <p:cNvSpPr txBox="1"/>
          <p:nvPr/>
        </p:nvSpPr>
        <p:spPr>
          <a:xfrm>
            <a:off x="3042326" y="261716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2.05</a:t>
            </a:r>
            <a:endParaRPr lang="en-GB" sz="1400" dirty="0"/>
          </a:p>
        </p:txBody>
      </p:sp>
      <p:sp>
        <p:nvSpPr>
          <p:cNvPr id="41" name="Textfeld 40"/>
          <p:cNvSpPr txBox="1"/>
          <p:nvPr/>
        </p:nvSpPr>
        <p:spPr>
          <a:xfrm>
            <a:off x="3043046" y="369728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1.18</a:t>
            </a:r>
            <a:endParaRPr lang="en-GB" sz="1400" dirty="0"/>
          </a:p>
        </p:txBody>
      </p:sp>
      <p:sp>
        <p:nvSpPr>
          <p:cNvPr id="42" name="Textfeld 41"/>
          <p:cNvSpPr txBox="1"/>
          <p:nvPr/>
        </p:nvSpPr>
        <p:spPr>
          <a:xfrm>
            <a:off x="3042326" y="492142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5.02</a:t>
            </a:r>
            <a:endParaRPr lang="en-GB" sz="1400" dirty="0"/>
          </a:p>
        </p:txBody>
      </p:sp>
      <p:sp>
        <p:nvSpPr>
          <p:cNvPr id="43" name="Textfeld 42"/>
          <p:cNvSpPr txBox="1"/>
          <p:nvPr/>
        </p:nvSpPr>
        <p:spPr>
          <a:xfrm>
            <a:off x="3042326" y="6073551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8.98</a:t>
            </a:r>
            <a:endParaRPr lang="en-GB" sz="1400" dirty="0"/>
          </a:p>
        </p:txBody>
      </p:sp>
      <p:sp>
        <p:nvSpPr>
          <p:cNvPr id="44" name="Textfeld 43"/>
          <p:cNvSpPr txBox="1"/>
          <p:nvPr/>
        </p:nvSpPr>
        <p:spPr>
          <a:xfrm>
            <a:off x="5563326" y="261716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1.97</a:t>
            </a:r>
            <a:endParaRPr lang="en-GB" sz="1400" dirty="0"/>
          </a:p>
        </p:txBody>
      </p:sp>
      <p:sp>
        <p:nvSpPr>
          <p:cNvPr id="45" name="Textfeld 44"/>
          <p:cNvSpPr txBox="1"/>
          <p:nvPr/>
        </p:nvSpPr>
        <p:spPr>
          <a:xfrm>
            <a:off x="5563326" y="369728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0.98</a:t>
            </a:r>
            <a:endParaRPr lang="en-GB" sz="1400" dirty="0"/>
          </a:p>
        </p:txBody>
      </p:sp>
      <p:sp>
        <p:nvSpPr>
          <p:cNvPr id="46" name="Textfeld 45"/>
          <p:cNvSpPr txBox="1"/>
          <p:nvPr/>
        </p:nvSpPr>
        <p:spPr>
          <a:xfrm>
            <a:off x="5563326" y="492142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1.65</a:t>
            </a:r>
            <a:endParaRPr lang="en-GB" sz="1400" dirty="0"/>
          </a:p>
        </p:txBody>
      </p:sp>
      <p:sp>
        <p:nvSpPr>
          <p:cNvPr id="47" name="Textfeld 46"/>
          <p:cNvSpPr txBox="1"/>
          <p:nvPr/>
        </p:nvSpPr>
        <p:spPr>
          <a:xfrm>
            <a:off x="5491318" y="6073551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8.16</a:t>
            </a:r>
            <a:endParaRPr lang="en-GB" sz="1400" dirty="0"/>
          </a:p>
        </p:txBody>
      </p:sp>
      <p:sp>
        <p:nvSpPr>
          <p:cNvPr id="48" name="Textfeld 47"/>
          <p:cNvSpPr txBox="1"/>
          <p:nvPr/>
        </p:nvSpPr>
        <p:spPr>
          <a:xfrm>
            <a:off x="8173120" y="261716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1.96</a:t>
            </a:r>
            <a:endParaRPr lang="en-GB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8173120" y="3697287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1.41</a:t>
            </a:r>
            <a:endParaRPr lang="en-GB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8172400" y="4921423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9.91</a:t>
            </a:r>
            <a:endParaRPr lang="en-GB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8173120" y="6073551"/>
            <a:ext cx="95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 = 13.2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16/11 standard deviations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graphicFrame>
        <p:nvGraphicFramePr>
          <p:cNvPr id="39" name="Diagramm 38"/>
          <p:cNvGraphicFramePr/>
          <p:nvPr/>
        </p:nvGraphicFramePr>
        <p:xfrm>
          <a:off x="0" y="980728"/>
          <a:ext cx="9144000" cy="5360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2" name="Textfeld 51"/>
          <p:cNvSpPr txBox="1"/>
          <p:nvPr/>
        </p:nvSpPr>
        <p:spPr>
          <a:xfrm rot="16200000">
            <a:off x="-509452" y="3043588"/>
            <a:ext cx="2467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Phase in deg@12 GHz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16/11 standard deviations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2FD27-C9DF-4FD0-9378-89691D635E1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R56 measurements at CTF3</a:t>
            </a:r>
            <a:endParaRPr lang="en-GB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u="sng" dirty="0" smtClean="0"/>
              <a:t>Conclusions:</a:t>
            </a:r>
          </a:p>
          <a:p>
            <a:r>
              <a:rPr lang="en-US" dirty="0" smtClean="0"/>
              <a:t>Most of the phase error after the chicane in previous measurements (R56 =0.45) was caused by the energy spread</a:t>
            </a:r>
          </a:p>
          <a:p>
            <a:r>
              <a:rPr lang="en-US" dirty="0" smtClean="0"/>
              <a:t>With R56 = 0.0 the phase error doesn’t grow in the chicane</a:t>
            </a:r>
          </a:p>
          <a:p>
            <a:r>
              <a:rPr lang="en-US" dirty="0" smtClean="0"/>
              <a:t>Large error in the combiner ring </a:t>
            </a:r>
          </a:p>
          <a:p>
            <a:pPr lvl="1"/>
            <a:r>
              <a:rPr lang="en-US" dirty="0" smtClean="0"/>
              <a:t>Monitor resolution?</a:t>
            </a:r>
          </a:p>
          <a:p>
            <a:pPr lvl="1"/>
            <a:r>
              <a:rPr lang="en-US" dirty="0" smtClean="0"/>
              <a:t>R56 of TL1 dog leg or of the Combiner Ring is non-zero?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1274</Words>
  <Application>Microsoft Office PowerPoint</Application>
  <PresentationFormat>Bildschirmpräsentation (4:3)</PresentationFormat>
  <Paragraphs>441</Paragraphs>
  <Slides>30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1" baseType="lpstr">
      <vt:lpstr>Larissa-Design</vt:lpstr>
      <vt:lpstr>R56 measurements at CTF3 Content</vt:lpstr>
      <vt:lpstr>Measurement of CTF3 phase</vt:lpstr>
      <vt:lpstr>Folie 3</vt:lpstr>
      <vt:lpstr>16/11 train profile</vt:lpstr>
      <vt:lpstr>16/11 train profile</vt:lpstr>
      <vt:lpstr>16/11 train average</vt:lpstr>
      <vt:lpstr>16/11 train average</vt:lpstr>
      <vt:lpstr>16/11 standard deviations</vt:lpstr>
      <vt:lpstr>16/11 standard deviations</vt:lpstr>
      <vt:lpstr>20/11 train profile</vt:lpstr>
      <vt:lpstr>20/11 train average</vt:lpstr>
      <vt:lpstr>20/11 standard deviations</vt:lpstr>
      <vt:lpstr>20/11 standard deviations</vt:lpstr>
      <vt:lpstr>Folie 14</vt:lpstr>
      <vt:lpstr>16/11 klystron data</vt:lpstr>
      <vt:lpstr>16/11 klystron data  First R56 = 0.2 measurement</vt:lpstr>
      <vt:lpstr>16/11 klystron data  First R56 = 0.45 measurement</vt:lpstr>
      <vt:lpstr>16/11 klystron data  Second R56 = 0.2 measurement</vt:lpstr>
      <vt:lpstr>16/11 klystron data  Second R56 = 0.45 measurement</vt:lpstr>
      <vt:lpstr>16/11 klystron data</vt:lpstr>
      <vt:lpstr>16/11 klystron data</vt:lpstr>
      <vt:lpstr>16/11 klystron data  First R56 = 0.2 measurement</vt:lpstr>
      <vt:lpstr>16/11 klystron data  First R56 = 0.2 measurement</vt:lpstr>
      <vt:lpstr>16/11 klystron data  First R56 = 0.45 measurement</vt:lpstr>
      <vt:lpstr>16/11 klystron data  First R56 = 0.45 measurement</vt:lpstr>
      <vt:lpstr>16/11 klystron data  Second R56 = 0.2 measurement</vt:lpstr>
      <vt:lpstr>16/11 klystron data  Second R56 = 0.2 measurement</vt:lpstr>
      <vt:lpstr>16/11 klystron data  Second R56 = 0.45 measurement</vt:lpstr>
      <vt:lpstr>16/11 klystron data  Second R56 = 0.45 measurement</vt:lpstr>
      <vt:lpstr>R56 measurements at CTF3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R56 = 0.2 train profile</dc:title>
  <dc:creator>AlexG</dc:creator>
  <cp:lastModifiedBy>AlexG</cp:lastModifiedBy>
  <cp:revision>86</cp:revision>
  <dcterms:created xsi:type="dcterms:W3CDTF">2012-10-03T10:23:24Z</dcterms:created>
  <dcterms:modified xsi:type="dcterms:W3CDTF">2012-11-30T09:26:04Z</dcterms:modified>
</cp:coreProperties>
</file>