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4" r:id="rId4"/>
    <p:sldId id="266" r:id="rId5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7" autoAdjust="0"/>
    <p:restoredTop sz="90887" autoAdjust="0"/>
  </p:normalViewPr>
  <p:slideViewPr>
    <p:cSldViewPr>
      <p:cViewPr varScale="1">
        <p:scale>
          <a:sx n="110" d="100"/>
          <a:sy n="110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0920E437-0F7B-43BF-927F-1572BEF7678C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AD2C9F0-0D7D-4829-B42F-C661AC7DF0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US" dirty="0" smtClean="0"/>
              <a:t>JLab Update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r>
              <a:rPr lang="en-US" dirty="0" err="1" smtClean="0"/>
              <a:t>Rongli</a:t>
            </a:r>
            <a:r>
              <a:rPr lang="en-US" dirty="0" smtClean="0"/>
              <a:t> </a:t>
            </a:r>
            <a:r>
              <a:rPr lang="en-US" dirty="0" smtClean="0"/>
              <a:t>Geng, Ari </a:t>
            </a:r>
            <a:r>
              <a:rPr lang="en-US" dirty="0" err="1" smtClean="0"/>
              <a:t>Palczewski</a:t>
            </a:r>
            <a:r>
              <a:rPr lang="en-US" dirty="0" smtClean="0"/>
              <a:t>, </a:t>
            </a:r>
            <a:r>
              <a:rPr lang="en-US" dirty="0" err="1" smtClean="0"/>
              <a:t>Yongming</a:t>
            </a:r>
            <a:r>
              <a:rPr lang="en-US" dirty="0" smtClean="0"/>
              <a:t> Li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December</a:t>
            </a:r>
            <a:r>
              <a:rPr lang="en-US" dirty="0" smtClean="0"/>
              <a:t> </a:t>
            </a:r>
            <a:r>
              <a:rPr lang="en-US" dirty="0" smtClean="0"/>
              <a:t>11</a:t>
            </a:r>
            <a:r>
              <a:rPr lang="en-US" dirty="0" smtClean="0"/>
              <a:t>,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43</a:t>
            </a:r>
            <a:r>
              <a:rPr lang="en-US" baseline="30000" dirty="0" smtClean="0"/>
              <a:t>rd</a:t>
            </a:r>
            <a:r>
              <a:rPr lang="en-US" dirty="0" smtClean="0"/>
              <a:t> ILC </a:t>
            </a:r>
            <a:r>
              <a:rPr lang="en-US" dirty="0" smtClean="0"/>
              <a:t>Cavity Group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 Status: 9-cell Cavities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590800"/>
            <a:ext cx="8610600" cy="365760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9-cell Low-Surface-Field shape (SLAC design) </a:t>
            </a:r>
            <a:r>
              <a:rPr lang="en-US" dirty="0" smtClean="0"/>
              <a:t>cavity. </a:t>
            </a:r>
            <a:endParaRPr lang="en-US" dirty="0" smtClean="0"/>
          </a:p>
          <a:p>
            <a:pPr lvl="1"/>
            <a:r>
              <a:rPr lang="en-US" sz="2000" dirty="0" smtClean="0"/>
              <a:t>Design package 100% completed</a:t>
            </a:r>
            <a:endParaRPr lang="en-US" sz="2000" dirty="0" smtClean="0"/>
          </a:p>
          <a:p>
            <a:pPr lvl="1"/>
            <a:r>
              <a:rPr lang="en-US" sz="2000" dirty="0" smtClean="0"/>
              <a:t>First Cu prototype completed </a:t>
            </a:r>
          </a:p>
          <a:p>
            <a:pPr lvl="2"/>
            <a:r>
              <a:rPr lang="en-US" sz="1800" dirty="0" smtClean="0"/>
              <a:t>Used for wall removal assessment by CBP</a:t>
            </a:r>
          </a:p>
          <a:p>
            <a:pPr lvl="3"/>
            <a:r>
              <a:rPr lang="en-US" sz="1600" dirty="0" smtClean="0"/>
              <a:t>Flat region removes at 75% of that at equator </a:t>
            </a:r>
            <a:endParaRPr lang="en-US" sz="2000" dirty="0" smtClean="0"/>
          </a:p>
          <a:p>
            <a:pPr lvl="1"/>
            <a:r>
              <a:rPr lang="en-US" sz="2000" dirty="0" smtClean="0"/>
              <a:t>All niobium cups are in hand</a:t>
            </a:r>
          </a:p>
          <a:p>
            <a:pPr lvl="2"/>
            <a:r>
              <a:rPr lang="en-US" sz="1800" dirty="0" smtClean="0"/>
              <a:t>Deep drawing, Nitric soaking, vacuum furnace stress relief</a:t>
            </a:r>
          </a:p>
          <a:p>
            <a:pPr lvl="3"/>
            <a:r>
              <a:rPr lang="en-US" sz="1600" dirty="0" smtClean="0"/>
              <a:t>CMM inspection of key dimension shows good precision </a:t>
            </a:r>
          </a:p>
          <a:p>
            <a:pPr lvl="2"/>
            <a:r>
              <a:rPr lang="en-US" sz="1800" dirty="0" smtClean="0"/>
              <a:t>Next re-stamping and weld prep machining</a:t>
            </a:r>
            <a:endParaRPr lang="en-US" sz="1800" dirty="0" smtClean="0"/>
          </a:p>
          <a:p>
            <a:r>
              <a:rPr lang="en-US" dirty="0" smtClean="0"/>
              <a:t>Two large-grain ICHIRO shape cavities waiting for processing </a:t>
            </a:r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96271" y="990600"/>
            <a:ext cx="89477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ILC_high_gradient\LSF shape cavity\Photo\LSF1-1\LSF1-1 Copper cavity.JPG"/>
          <p:cNvPicPr>
            <a:picLocks noChangeAspect="1" noChangeArrowheads="1"/>
          </p:cNvPicPr>
          <p:nvPr/>
        </p:nvPicPr>
        <p:blipFill>
          <a:blip r:embed="rId3" cstate="print"/>
          <a:srcRect l="36187" t="7556" r="37914" b="16560"/>
          <a:stretch>
            <a:fillRect/>
          </a:stretch>
        </p:blipFill>
        <p:spPr bwMode="auto">
          <a:xfrm>
            <a:off x="5791200" y="3200400"/>
            <a:ext cx="571527" cy="1124091"/>
          </a:xfrm>
          <a:prstGeom prst="rect">
            <a:avLst/>
          </a:prstGeom>
          <a:noFill/>
        </p:spPr>
      </p:pic>
      <p:pic>
        <p:nvPicPr>
          <p:cNvPr id="8" name="Picture 2" descr="C:\ILC_high_gradient\LSF shape cavity\Photo\LSF Nb cups deep drawing 27sept2012\DSC_0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7999" y="3200400"/>
            <a:ext cx="1805187" cy="121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ILC_high_gradient\LSF shape cavity\Photo\DI water soaking for inspection 1oct2012\LSF cups after DI water soaking 1oct12.JPG"/>
          <p:cNvPicPr>
            <a:picLocks noChangeAspect="1" noChangeArrowheads="1"/>
          </p:cNvPicPr>
          <p:nvPr/>
        </p:nvPicPr>
        <p:blipFill>
          <a:blip r:embed="rId5" cstate="print"/>
          <a:srcRect l="26415" t="19918" b="9783"/>
          <a:stretch>
            <a:fillRect/>
          </a:stretch>
        </p:blipFill>
        <p:spPr bwMode="auto">
          <a:xfrm>
            <a:off x="7162800" y="4648200"/>
            <a:ext cx="1486412" cy="95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3200" dirty="0" smtClean="0"/>
              <a:t> </a:t>
            </a:r>
            <a:r>
              <a:rPr lang="en-US" sz="3200" dirty="0" smtClean="0"/>
              <a:t>JLab Status: Field Emission/Dark Current R&amp;D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686800" cy="5181600"/>
          </a:xfrm>
        </p:spPr>
        <p:txBody>
          <a:bodyPr/>
          <a:lstStyle/>
          <a:p>
            <a:r>
              <a:rPr lang="en-US" sz="2000" b="1" dirty="0" smtClean="0"/>
              <a:t>9-cell cavity JLab LG#1 optical inspection following RF test with strong field emission </a:t>
            </a:r>
            <a:endParaRPr lang="en-US" sz="2000" b="1" dirty="0" smtClean="0"/>
          </a:p>
          <a:p>
            <a:pPr lvl="1"/>
            <a:r>
              <a:rPr lang="en-US" sz="1800" dirty="0" smtClean="0"/>
              <a:t>Discovery of discoloration at iris</a:t>
            </a:r>
            <a:r>
              <a:rPr lang="en-US" sz="1800" dirty="0" smtClean="0"/>
              <a:t> 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b="1" dirty="0" smtClean="0"/>
              <a:t>HOM coupler </a:t>
            </a:r>
            <a:r>
              <a:rPr lang="en-US" sz="2000" b="1" dirty="0" err="1" smtClean="0"/>
              <a:t>multipacting</a:t>
            </a:r>
            <a:r>
              <a:rPr lang="en-US" sz="2000" b="1" dirty="0" smtClean="0"/>
              <a:t>  </a:t>
            </a:r>
            <a:endParaRPr lang="en-US" sz="2000" b="1" dirty="0" smtClean="0"/>
          </a:p>
          <a:p>
            <a:pPr lvl="1"/>
            <a:r>
              <a:rPr lang="en-US" sz="2000" dirty="0" smtClean="0"/>
              <a:t>Prediction of a hard MP barrier at &gt; 42 MV/m in ILC cavity HOM coupler</a:t>
            </a:r>
            <a:endParaRPr lang="en-US" sz="2000" dirty="0" smtClean="0"/>
          </a:p>
          <a:p>
            <a:pPr lvl="1"/>
            <a:r>
              <a:rPr lang="en-US" sz="2000" dirty="0" smtClean="0"/>
              <a:t>Results cross-checked with similar HOM couplers at different frequencies</a:t>
            </a:r>
            <a:endParaRPr lang="en-US" sz="2000" dirty="0" smtClean="0"/>
          </a:p>
        </p:txBody>
      </p:sp>
      <p:pic>
        <p:nvPicPr>
          <p:cNvPr id="17" name="图片 1" descr="C:\Users\lym\Desktop\file today\9cell iris check_field emission\LG-9cell-YM\2012_11_09\LG-JLab-IR2_z_220_phas_247.2.JPG"/>
          <p:cNvPicPr>
            <a:picLocks noChangeAspect="1" noChangeArrowheads="1"/>
          </p:cNvPicPr>
          <p:nvPr/>
        </p:nvPicPr>
        <p:blipFill>
          <a:blip r:embed="rId2" cstate="print"/>
          <a:srcRect t="15934" b="19251"/>
          <a:stretch>
            <a:fillRect/>
          </a:stretch>
        </p:blipFill>
        <p:spPr bwMode="auto">
          <a:xfrm>
            <a:off x="904875" y="2057400"/>
            <a:ext cx="61817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2"/>
          <p:cNvSpPr>
            <a:spLocks noChangeArrowheads="1"/>
          </p:cNvSpPr>
          <p:nvPr/>
        </p:nvSpPr>
        <p:spPr bwMode="auto">
          <a:xfrm>
            <a:off x="7239000" y="2886670"/>
            <a:ext cx="13340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Iris 2</a:t>
            </a:r>
          </a:p>
          <a:p>
            <a:r>
              <a:rPr lang="en-US" sz="1800" dirty="0" smtClean="0"/>
              <a:t>Z=220mm</a:t>
            </a:r>
          </a:p>
          <a:p>
            <a:r>
              <a:rPr lang="en-US" sz="1800" dirty="0" smtClean="0"/>
              <a:t>angle=247.2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dirty="0" smtClean="0"/>
              <a:t>JLab Status: In-House </a:t>
            </a:r>
            <a:r>
              <a:rPr lang="en-US" dirty="0" smtClean="0"/>
              <a:t>Mechanical Polishing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sz="1800" b="1" dirty="0" smtClean="0"/>
              <a:t>First 9-cell cavity (NR1) in-house mirror-finish mechanical polishing completed </a:t>
            </a:r>
            <a:endParaRPr lang="en-US" sz="1800" b="1" dirty="0" smtClean="0"/>
          </a:p>
          <a:p>
            <a:pPr lvl="1"/>
            <a:r>
              <a:rPr lang="en-US" sz="1600" dirty="0" smtClean="0"/>
              <a:t>Four-step procedure based on C. Cooper’s developed at FNAL</a:t>
            </a:r>
            <a:endParaRPr lang="en-US" sz="1600" dirty="0" smtClean="0"/>
          </a:p>
          <a:p>
            <a:pPr lvl="1"/>
            <a:r>
              <a:rPr lang="en-US" sz="1600" dirty="0" smtClean="0"/>
              <a:t>Operation in the new building at Test Lab Addition</a:t>
            </a:r>
          </a:p>
          <a:p>
            <a:pPr lvl="1"/>
            <a:r>
              <a:rPr lang="en-US" sz="1600" dirty="0" smtClean="0"/>
              <a:t>Intermediate rinse using a medium pressure wand</a:t>
            </a:r>
          </a:p>
          <a:p>
            <a:pPr lvl="1"/>
            <a:r>
              <a:rPr lang="en-US" sz="1600" dirty="0" smtClean="0"/>
              <a:t>Optical inspection</a:t>
            </a:r>
          </a:p>
          <a:p>
            <a:pPr lvl="2"/>
            <a:r>
              <a:rPr lang="en-US" sz="1400" dirty="0" smtClean="0"/>
              <a:t>Clear removal of twin defects in cell#5 which limited cavity at 17 MV/m</a:t>
            </a:r>
            <a:r>
              <a:rPr lang="en-US" sz="1400" dirty="0" smtClean="0"/>
              <a:t> 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2"/>
            <a:r>
              <a:rPr lang="en-US" sz="1400" dirty="0" smtClean="0"/>
              <a:t>But a new defect was disclosed in cell#6 in </a:t>
            </a:r>
            <a:r>
              <a:rPr lang="en-US" sz="1400" dirty="0" err="1" smtClean="0"/>
              <a:t>fussion</a:t>
            </a:r>
            <a:r>
              <a:rPr lang="en-US" sz="1400" dirty="0" smtClean="0"/>
              <a:t> zone of equator weld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Cavity out-gassed in vacuum furnace, waiting for light EP </a:t>
            </a:r>
            <a:endParaRPr lang="en-US" sz="1600" dirty="0" smtClean="0"/>
          </a:p>
          <a:p>
            <a:r>
              <a:rPr lang="en-US" sz="1800" b="1" dirty="0" smtClean="0"/>
              <a:t>1-cell cavity mechanical polishing</a:t>
            </a:r>
            <a:endParaRPr lang="en-US" sz="1800" b="1" dirty="0" smtClean="0"/>
          </a:p>
          <a:p>
            <a:pPr lvl="1"/>
            <a:r>
              <a:rPr lang="en-US" sz="1600" dirty="0" smtClean="0"/>
              <a:t>Copper 1-cell LSF shape LSF1-1</a:t>
            </a:r>
            <a:endParaRPr lang="en-US" sz="1400" dirty="0" smtClean="0"/>
          </a:p>
          <a:p>
            <a:pPr lvl="1"/>
            <a:r>
              <a:rPr lang="en-US" sz="1600" dirty="0" smtClean="0"/>
              <a:t>Large-grain niobium 1-cell G2 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pic>
        <p:nvPicPr>
          <p:cNvPr id="4" name="Picture 4" descr="C:\Users\ari\Pictures\Sept 17 camera dump\DCIM\154_0912\IMG_0781.JPG"/>
          <p:cNvPicPr>
            <a:picLocks noChangeAspect="1" noChangeArrowheads="1"/>
          </p:cNvPicPr>
          <p:nvPr/>
        </p:nvPicPr>
        <p:blipFill>
          <a:blip r:embed="rId2" cstate="print"/>
          <a:srcRect t="18542"/>
          <a:stretch>
            <a:fillRect/>
          </a:stretch>
        </p:blipFill>
        <p:spPr bwMode="auto">
          <a:xfrm>
            <a:off x="6096000" y="1343085"/>
            <a:ext cx="2057400" cy="94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ri\Documents\9 cell stuff\NR1\NR1\cell 5 dual hot spot Pic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705100"/>
            <a:ext cx="107130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ari\Documents\9 cell stuff\NR1\NR1\After mirror finish CBP Sept 2012\2012 koyoto camera cell 5 dualdefect\bp-200009.jpg"/>
          <p:cNvPicPr>
            <a:picLocks noChangeAspect="1" noChangeArrowheads="1"/>
          </p:cNvPicPr>
          <p:nvPr/>
        </p:nvPicPr>
        <p:blipFill>
          <a:blip r:embed="rId4" cstate="print"/>
          <a:srcRect l="10715"/>
          <a:stretch>
            <a:fillRect/>
          </a:stretch>
        </p:blipFill>
        <p:spPr bwMode="auto">
          <a:xfrm>
            <a:off x="4191000" y="2667000"/>
            <a:ext cx="1028877" cy="86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ari\Documents\9 cell stuff\NR1\NR1\After mirror finish CBP Sept 2012\2012 Koyoto camera cell 6\cewll 6 equ_phi324_n.jpg"/>
          <p:cNvPicPr>
            <a:picLocks noChangeAspect="1" noChangeArrowheads="1"/>
          </p:cNvPicPr>
          <p:nvPr/>
        </p:nvPicPr>
        <p:blipFill>
          <a:blip r:embed="rId5" cstate="print"/>
          <a:srcRect t="13333" b="20000"/>
          <a:stretch>
            <a:fillRect/>
          </a:stretch>
        </p:blipFill>
        <p:spPr bwMode="auto">
          <a:xfrm>
            <a:off x="2057400" y="3810000"/>
            <a:ext cx="228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419600" y="40386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+mj-cs"/>
              </a:rPr>
              <a:t>Cell 6 new defect 324 degrees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3429000" y="2971800"/>
            <a:ext cx="609600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10" name="Picture 2" descr="IMG_09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31576" y="5283678"/>
            <a:ext cx="1824644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Lab_update_40th_ILC_CavityGroupMeeting_8may201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JLab_update_40th_ILC_CavityGroupMeeting_8may2012</Template>
  <TotalTime>905</TotalTime>
  <Words>256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JLab_update_40th_ILC_CavityGroupMeeting_8may2012</vt:lpstr>
      <vt:lpstr>JLab Update</vt:lpstr>
      <vt:lpstr>JLab Status: 9-cell Cavities</vt:lpstr>
      <vt:lpstr> JLab Status: Field Emission/Dark Current R&amp;D </vt:lpstr>
      <vt:lpstr>JLab Status: In-House Mechanical Polishing 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geng</dc:creator>
  <cp:lastModifiedBy>geng</cp:lastModifiedBy>
  <cp:revision>135</cp:revision>
  <dcterms:created xsi:type="dcterms:W3CDTF">2012-05-07T12:53:48Z</dcterms:created>
  <dcterms:modified xsi:type="dcterms:W3CDTF">2012-12-10T19:03:22Z</dcterms:modified>
</cp:coreProperties>
</file>