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77" r:id="rId3"/>
    <p:sldId id="276" r:id="rId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60" autoAdjust="0"/>
    <p:restoredTop sz="94660"/>
  </p:normalViewPr>
  <p:slideViewPr>
    <p:cSldViewPr snapToObjects="1">
      <p:cViewPr>
        <p:scale>
          <a:sx n="100" d="100"/>
          <a:sy n="100" d="100"/>
        </p:scale>
        <p:origin x="-1848" y="-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EC3F2-C68E-47E4-979C-4CDFA21321C6}" type="datetimeFigureOut">
              <a:rPr lang="ja-JP" altLang="en-US" smtClean="0"/>
              <a:pPr/>
              <a:t>12/12/10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D7560-E866-4158-BE77-A4DE1D2016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353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12/12/10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12/12/10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12/12/10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12/12/10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12/12/10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12/12/10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12/12/10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12/12/10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12/12/10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12/12/10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12/12/10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27D37-8F2A-1F42-B5F5-4A8C456E50A8}" type="datetimeFigureOut">
              <a:rPr lang="ja-JP" altLang="en-US" smtClean="0"/>
              <a:pPr/>
              <a:t>12/12/10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269340"/>
            <a:ext cx="5346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Cavity status;  recent KEK activities</a:t>
            </a:r>
            <a:endParaRPr kumimoji="1" lang="ja-JP" alt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660232" y="0"/>
            <a:ext cx="2063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2012.12.11: </a:t>
            </a:r>
            <a:r>
              <a:rPr kumimoji="1" lang="en-US" altLang="ja-JP" dirty="0" smtClean="0"/>
              <a:t>Hayano</a:t>
            </a:r>
            <a:endParaRPr kumimoji="1" lang="ja-JP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8952" y="764704"/>
            <a:ext cx="8502999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arenBoth"/>
            </a:pPr>
            <a:r>
              <a:rPr lang="en-US" altLang="ja-JP" sz="2000" b="1" dirty="0" smtClean="0">
                <a:latin typeface="Helvetica"/>
                <a:cs typeface="Helvetica"/>
              </a:rPr>
              <a:t>STF </a:t>
            </a:r>
            <a:r>
              <a:rPr lang="en-US" altLang="ja-JP" sz="2000" b="1" dirty="0">
                <a:latin typeface="Helvetica"/>
                <a:cs typeface="Helvetica"/>
              </a:rPr>
              <a:t>CM-1 cavities are;</a:t>
            </a:r>
          </a:p>
          <a:p>
            <a:r>
              <a:rPr lang="en-US" altLang="ja-JP" sz="2000" b="1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altLang="ja-JP" sz="2000" b="1" dirty="0" smtClean="0">
                <a:solidFill>
                  <a:srgbClr val="FF0000"/>
                </a:solidFill>
                <a:latin typeface="Helvetica"/>
                <a:cs typeface="Helvetica"/>
              </a:rPr>
              <a:t>   </a:t>
            </a:r>
            <a:r>
              <a:rPr lang="en-US" altLang="ja-JP" sz="2000" b="1" dirty="0" smtClean="0">
                <a:latin typeface="Helvetica"/>
                <a:cs typeface="Helvetica"/>
              </a:rPr>
              <a:t> </a:t>
            </a:r>
            <a:r>
              <a:rPr lang="en-US" altLang="ja-JP" sz="2000" b="1" dirty="0">
                <a:latin typeface="Helvetica"/>
                <a:cs typeface="Helvetica"/>
              </a:rPr>
              <a:t>MHI-014   </a:t>
            </a:r>
            <a:r>
              <a:rPr lang="en-US" altLang="ja-JP" sz="2000" b="1" dirty="0">
                <a:solidFill>
                  <a:srgbClr val="FF0000"/>
                </a:solidFill>
                <a:latin typeface="Helvetica"/>
                <a:cs typeface="Helvetica"/>
              </a:rPr>
              <a:t>36.6MV/m</a:t>
            </a:r>
            <a:r>
              <a:rPr lang="en-US" altLang="ja-JP" sz="2000" b="1" dirty="0">
                <a:latin typeface="Helvetica"/>
                <a:cs typeface="Helvetica"/>
              </a:rPr>
              <a:t>     for CM-1 ILC cryomodule (3-rd VT)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  <a:latin typeface="Helvetica"/>
                <a:cs typeface="Helvetica"/>
              </a:rPr>
              <a:t>    </a:t>
            </a:r>
            <a:r>
              <a:rPr lang="en-US" altLang="ja-JP" sz="2000" b="1" dirty="0" smtClean="0">
                <a:latin typeface="Helvetica"/>
                <a:cs typeface="Helvetica"/>
              </a:rPr>
              <a:t> </a:t>
            </a:r>
            <a:r>
              <a:rPr lang="en-US" altLang="ja-JP" sz="2000" b="1" dirty="0">
                <a:latin typeface="Helvetica"/>
                <a:cs typeface="Helvetica"/>
              </a:rPr>
              <a:t>MHI-015   </a:t>
            </a:r>
            <a:r>
              <a:rPr lang="en-US" altLang="ja-JP" sz="2000" b="1" dirty="0">
                <a:solidFill>
                  <a:srgbClr val="FF0000"/>
                </a:solidFill>
                <a:latin typeface="Helvetica"/>
                <a:cs typeface="Helvetica"/>
              </a:rPr>
              <a:t>35.7MV/m</a:t>
            </a:r>
            <a:r>
              <a:rPr lang="en-US" altLang="ja-JP" sz="2000" b="1" dirty="0">
                <a:latin typeface="Helvetica"/>
                <a:cs typeface="Helvetica"/>
              </a:rPr>
              <a:t>     for CM-1 ILC cryomodule (4-th VT)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  <a:latin typeface="Helvetica"/>
                <a:cs typeface="Helvetica"/>
              </a:rPr>
              <a:t>    </a:t>
            </a:r>
            <a:r>
              <a:rPr lang="en-US" altLang="ja-JP" sz="2000" b="1" dirty="0" smtClean="0">
                <a:latin typeface="Helvetica"/>
                <a:cs typeface="Helvetica"/>
              </a:rPr>
              <a:t> </a:t>
            </a:r>
            <a:r>
              <a:rPr lang="en-US" altLang="ja-JP" sz="2000" b="1" dirty="0">
                <a:latin typeface="Helvetica"/>
                <a:cs typeface="Helvetica"/>
              </a:rPr>
              <a:t>MHI-016   </a:t>
            </a:r>
            <a:r>
              <a:rPr lang="en-US" altLang="ja-JP" sz="2000" b="1" dirty="0">
                <a:solidFill>
                  <a:srgbClr val="000000"/>
                </a:solidFill>
                <a:latin typeface="Helvetica"/>
                <a:cs typeface="Helvetica"/>
              </a:rPr>
              <a:t>33.8MV/m</a:t>
            </a:r>
            <a:r>
              <a:rPr lang="en-US" altLang="ja-JP" sz="2000" b="1" dirty="0">
                <a:solidFill>
                  <a:srgbClr val="008000"/>
                </a:solidFill>
                <a:latin typeface="Helvetica"/>
                <a:cs typeface="Helvetica"/>
              </a:rPr>
              <a:t>     </a:t>
            </a:r>
            <a:r>
              <a:rPr lang="en-US" altLang="ja-JP" sz="2000" b="1" dirty="0">
                <a:latin typeface="Helvetica"/>
                <a:cs typeface="Helvetica"/>
              </a:rPr>
              <a:t>for CM-1 ILC cryomodule (2-nd VT)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  <a:latin typeface="Helvetica"/>
                <a:cs typeface="Helvetica"/>
              </a:rPr>
              <a:t>    </a:t>
            </a:r>
            <a:r>
              <a:rPr lang="en-US" altLang="ja-JP" sz="2000" b="1" dirty="0" smtClean="0">
                <a:latin typeface="Helvetica"/>
                <a:cs typeface="Helvetica"/>
              </a:rPr>
              <a:t> </a:t>
            </a:r>
            <a:r>
              <a:rPr lang="en-US" altLang="ja-JP" sz="2000" b="1" dirty="0">
                <a:latin typeface="Helvetica"/>
                <a:cs typeface="Helvetica"/>
              </a:rPr>
              <a:t>MHI-017   </a:t>
            </a:r>
            <a:r>
              <a:rPr lang="en-US" altLang="ja-JP" sz="2000" b="1" dirty="0">
                <a:solidFill>
                  <a:srgbClr val="FF0000"/>
                </a:solidFill>
                <a:latin typeface="Helvetica"/>
                <a:cs typeface="Helvetica"/>
              </a:rPr>
              <a:t>38.4MV/m</a:t>
            </a:r>
            <a:r>
              <a:rPr lang="en-US" altLang="ja-JP" sz="2000" b="1" dirty="0">
                <a:latin typeface="Helvetica"/>
                <a:cs typeface="Helvetica"/>
              </a:rPr>
              <a:t>     for CM-1 ILC cryomodule (1-st VT)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  <a:latin typeface="Helvetica"/>
                <a:cs typeface="Helvetica"/>
              </a:rPr>
              <a:t>    </a:t>
            </a:r>
            <a:r>
              <a:rPr lang="en-US" altLang="ja-JP" sz="2000" b="1" dirty="0" smtClean="0">
                <a:solidFill>
                  <a:srgbClr val="008000"/>
                </a:solidFill>
                <a:latin typeface="Helvetica"/>
                <a:cs typeface="Helvetica"/>
              </a:rPr>
              <a:t> </a:t>
            </a:r>
            <a:r>
              <a:rPr lang="en-US" altLang="ja-JP" sz="2000" b="1" dirty="0">
                <a:latin typeface="Helvetica"/>
                <a:cs typeface="Helvetica"/>
              </a:rPr>
              <a:t>MHI-018   </a:t>
            </a:r>
            <a:r>
              <a:rPr lang="en-US" altLang="ja-JP" sz="2000" b="1" dirty="0">
                <a:solidFill>
                  <a:srgbClr val="FF0000"/>
                </a:solidFill>
                <a:latin typeface="Helvetica"/>
                <a:cs typeface="Helvetica"/>
              </a:rPr>
              <a:t>36.2MV/m     </a:t>
            </a:r>
            <a:r>
              <a:rPr lang="en-US" altLang="ja-JP" sz="2000" b="1" dirty="0">
                <a:latin typeface="Helvetica"/>
                <a:cs typeface="Helvetica"/>
              </a:rPr>
              <a:t>for CM-1 ILC cryomodule (4-th VT) 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  <a:latin typeface="Helvetica"/>
                <a:cs typeface="Helvetica"/>
              </a:rPr>
              <a:t>     </a:t>
            </a:r>
            <a:r>
              <a:rPr lang="en-US" altLang="ja-JP" sz="2000" b="1" dirty="0">
                <a:latin typeface="Helvetica"/>
                <a:cs typeface="Helvetica"/>
              </a:rPr>
              <a:t>MHI-019   </a:t>
            </a:r>
            <a:r>
              <a:rPr lang="en-US" altLang="ja-JP" sz="2000" b="1" dirty="0">
                <a:solidFill>
                  <a:srgbClr val="FF0000"/>
                </a:solidFill>
                <a:latin typeface="Helvetica"/>
                <a:cs typeface="Helvetica"/>
              </a:rPr>
              <a:t>37.0MV/m     </a:t>
            </a:r>
            <a:r>
              <a:rPr lang="en-US" altLang="ja-JP" sz="2000" b="1" dirty="0">
                <a:latin typeface="Helvetica"/>
                <a:cs typeface="Helvetica"/>
              </a:rPr>
              <a:t>for CM-1 ILC cryomodule (2-nd VT)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  <a:latin typeface="Helvetica"/>
                <a:cs typeface="Helvetica"/>
              </a:rPr>
              <a:t>     </a:t>
            </a:r>
            <a:r>
              <a:rPr lang="en-US" altLang="ja-JP" sz="2000" b="1" dirty="0">
                <a:latin typeface="Helvetica"/>
                <a:cs typeface="Helvetica"/>
              </a:rPr>
              <a:t>MHI-020   </a:t>
            </a:r>
            <a:r>
              <a:rPr lang="en-US" altLang="ja-JP" sz="2000" b="1" dirty="0">
                <a:solidFill>
                  <a:srgbClr val="FF0000"/>
                </a:solidFill>
                <a:latin typeface="Helvetica"/>
                <a:cs typeface="Helvetica"/>
              </a:rPr>
              <a:t>35.1MV/m     </a:t>
            </a:r>
            <a:r>
              <a:rPr lang="en-US" altLang="ja-JP" sz="2000" b="1" dirty="0">
                <a:latin typeface="Helvetica"/>
                <a:cs typeface="Helvetica"/>
              </a:rPr>
              <a:t>for CM-1 ILC cryomodule (3-rd VT)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  <a:latin typeface="Helvetica"/>
                <a:cs typeface="Helvetica"/>
              </a:rPr>
              <a:t>     </a:t>
            </a:r>
            <a:r>
              <a:rPr lang="en-US" altLang="ja-JP" sz="2000" b="1" dirty="0">
                <a:latin typeface="Helvetica"/>
                <a:cs typeface="Helvetica"/>
              </a:rPr>
              <a:t>MHI-021   </a:t>
            </a:r>
            <a:r>
              <a:rPr lang="en-US" altLang="ja-JP" sz="2000" b="1" dirty="0">
                <a:solidFill>
                  <a:srgbClr val="FF0000"/>
                </a:solidFill>
                <a:latin typeface="Helvetica"/>
                <a:cs typeface="Helvetica"/>
              </a:rPr>
              <a:t>38.9MV/m</a:t>
            </a:r>
            <a:r>
              <a:rPr lang="en-US" altLang="ja-JP" sz="2000" b="1" dirty="0">
                <a:latin typeface="Helvetica"/>
                <a:cs typeface="Helvetica"/>
              </a:rPr>
              <a:t>     for CM-1 ILC cryomodule (1-st VT)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  <a:latin typeface="Helvetica"/>
                <a:cs typeface="Helvetica"/>
              </a:rPr>
              <a:t>    </a:t>
            </a:r>
            <a:r>
              <a:rPr lang="en-US" altLang="ja-JP" sz="2000" b="1" dirty="0" smtClean="0">
                <a:solidFill>
                  <a:srgbClr val="008000"/>
                </a:solidFill>
                <a:latin typeface="Helvetica"/>
                <a:cs typeface="Helvetica"/>
              </a:rPr>
              <a:t> </a:t>
            </a:r>
            <a:r>
              <a:rPr lang="en-US" altLang="ja-JP" sz="2000" b="1" dirty="0">
                <a:latin typeface="Helvetica"/>
                <a:cs typeface="Helvetica"/>
              </a:rPr>
              <a:t>MHI-022   </a:t>
            </a:r>
            <a:r>
              <a:rPr lang="en-US" altLang="ja-JP" sz="2000" b="1" dirty="0">
                <a:solidFill>
                  <a:srgbClr val="FF0000"/>
                </a:solidFill>
                <a:latin typeface="Helvetica"/>
                <a:cs typeface="Helvetica"/>
              </a:rPr>
              <a:t>35.8MV/m     </a:t>
            </a:r>
            <a:r>
              <a:rPr lang="en-US" altLang="ja-JP" sz="2000" b="1" dirty="0">
                <a:latin typeface="Helvetica"/>
                <a:cs typeface="Helvetica"/>
              </a:rPr>
              <a:t>for CM-1 ILC cryomodule (2-nd VT)</a:t>
            </a:r>
          </a:p>
          <a:p>
            <a:endParaRPr lang="en-US" altLang="ja-JP" sz="2000" dirty="0"/>
          </a:p>
          <a:p>
            <a:r>
              <a:rPr lang="en-US" altLang="ja-JP" sz="2000" dirty="0" smtClean="0"/>
              <a:t>   The next 4 cavities for CM-2a are under fabrication.</a:t>
            </a:r>
          </a:p>
          <a:p>
            <a:endParaRPr lang="en-US" altLang="ja-JP" sz="2000" dirty="0"/>
          </a:p>
          <a:p>
            <a:r>
              <a:rPr lang="en-US" altLang="ja-JP" sz="2000" b="1" dirty="0" smtClean="0">
                <a:latin typeface="Helvetica"/>
                <a:cs typeface="Helvetica"/>
              </a:rPr>
              <a:t>(2) New bender/KEK </a:t>
            </a:r>
            <a:r>
              <a:rPr lang="en-US" altLang="ja-JP" sz="2000" b="1" dirty="0" smtClean="0">
                <a:latin typeface="Helvetica"/>
                <a:cs typeface="Helvetica"/>
              </a:rPr>
              <a:t>cavities/R&amp;D cavities;</a:t>
            </a:r>
            <a:endParaRPr lang="en-US" altLang="ja-JP" sz="2000" b="1" dirty="0" smtClean="0">
              <a:latin typeface="Helvetica"/>
              <a:cs typeface="Helvetica"/>
            </a:endParaRPr>
          </a:p>
          <a:p>
            <a:r>
              <a:rPr lang="en-US" altLang="ja-JP" sz="2000" b="1" dirty="0">
                <a:latin typeface="Helvetica"/>
                <a:cs typeface="Helvetica"/>
              </a:rPr>
              <a:t> </a:t>
            </a:r>
            <a:r>
              <a:rPr lang="en-US" altLang="ja-JP" sz="2000" b="1" dirty="0" smtClean="0">
                <a:latin typeface="Helvetica"/>
                <a:cs typeface="Helvetica"/>
              </a:rPr>
              <a:t>    </a:t>
            </a:r>
            <a:r>
              <a:rPr lang="en-US" altLang="ja-JP" sz="2000" b="1" dirty="0" smtClean="0">
                <a:solidFill>
                  <a:srgbClr val="000090"/>
                </a:solidFill>
                <a:latin typeface="Helvetica"/>
                <a:cs typeface="Helvetica"/>
              </a:rPr>
              <a:t>TOS</a:t>
            </a:r>
            <a:r>
              <a:rPr lang="en-US" altLang="ja-JP" sz="2000" b="1" dirty="0">
                <a:solidFill>
                  <a:srgbClr val="000090"/>
                </a:solidFill>
                <a:latin typeface="Helvetica"/>
                <a:cs typeface="Helvetica"/>
              </a:rPr>
              <a:t>-02(w/o HOM): </a:t>
            </a:r>
            <a:r>
              <a:rPr lang="en-US" altLang="ja-JP" sz="2000" b="1" dirty="0">
                <a:solidFill>
                  <a:srgbClr val="000000"/>
                </a:solidFill>
                <a:latin typeface="Helvetica"/>
                <a:cs typeface="Helvetica"/>
              </a:rPr>
              <a:t>1-st </a:t>
            </a:r>
            <a:r>
              <a:rPr lang="en-US" altLang="ja-JP" sz="2000" b="1" dirty="0" smtClean="0">
                <a:solidFill>
                  <a:srgbClr val="000000"/>
                </a:solidFill>
                <a:latin typeface="Helvetica"/>
                <a:cs typeface="Helvetica"/>
              </a:rPr>
              <a:t>: </a:t>
            </a:r>
            <a:r>
              <a:rPr lang="en-US" altLang="ja-JP" sz="2000" b="1" dirty="0">
                <a:solidFill>
                  <a:srgbClr val="000000"/>
                </a:solidFill>
                <a:latin typeface="Helvetica"/>
                <a:cs typeface="Helvetica"/>
              </a:rPr>
              <a:t>31.2MV/m, 2-nd </a:t>
            </a:r>
            <a:r>
              <a:rPr lang="en-US" altLang="ja-JP" sz="2000" b="1" dirty="0" smtClean="0">
                <a:solidFill>
                  <a:srgbClr val="000000"/>
                </a:solidFill>
                <a:latin typeface="Helvetica"/>
                <a:cs typeface="Helvetica"/>
              </a:rPr>
              <a:t>:</a:t>
            </a:r>
            <a:r>
              <a:rPr lang="en-US" altLang="ja-JP" sz="2000" b="1" dirty="0">
                <a:solidFill>
                  <a:srgbClr val="000000"/>
                </a:solidFill>
                <a:latin typeface="Helvetica"/>
                <a:cs typeface="Helvetica"/>
              </a:rPr>
              <a:t>32.7MV/</a:t>
            </a:r>
            <a:r>
              <a:rPr lang="en-US" altLang="ja-JP" sz="2000" b="1" dirty="0" smtClean="0">
                <a:solidFill>
                  <a:srgbClr val="000000"/>
                </a:solidFill>
                <a:latin typeface="Helvetica"/>
                <a:cs typeface="Helvetica"/>
              </a:rPr>
              <a:t>m, 3-rd :36MV/m</a:t>
            </a:r>
            <a:endParaRPr lang="en-US" altLang="ja-JP" sz="2000" b="1" dirty="0">
              <a:solidFill>
                <a:srgbClr val="000000"/>
              </a:solidFill>
              <a:latin typeface="Helvetica"/>
              <a:cs typeface="Helvetica"/>
            </a:endParaRPr>
          </a:p>
          <a:p>
            <a:r>
              <a:rPr lang="en-US" altLang="ja-JP" sz="2000" b="1" dirty="0">
                <a:solidFill>
                  <a:srgbClr val="000090"/>
                </a:solidFill>
                <a:latin typeface="Helvetica"/>
                <a:cs typeface="Helvetica"/>
              </a:rPr>
              <a:t>     </a:t>
            </a:r>
            <a:r>
              <a:rPr lang="en-US" altLang="ja-JP" sz="2000" b="1" dirty="0" smtClean="0">
                <a:solidFill>
                  <a:srgbClr val="000090"/>
                </a:solidFill>
                <a:latin typeface="Helvetica"/>
                <a:cs typeface="Helvetica"/>
              </a:rPr>
              <a:t>HIT</a:t>
            </a:r>
            <a:r>
              <a:rPr lang="en-US" altLang="ja-JP" sz="2000" b="1" dirty="0">
                <a:solidFill>
                  <a:srgbClr val="000090"/>
                </a:solidFill>
                <a:latin typeface="Helvetica"/>
                <a:cs typeface="Helvetica"/>
              </a:rPr>
              <a:t>-02(with HOM): </a:t>
            </a:r>
            <a:r>
              <a:rPr lang="en-US" altLang="ja-JP" sz="2000" b="1" dirty="0">
                <a:solidFill>
                  <a:srgbClr val="000000"/>
                </a:solidFill>
                <a:latin typeface="Helvetica"/>
                <a:cs typeface="Helvetica"/>
              </a:rPr>
              <a:t>1-st </a:t>
            </a:r>
            <a:r>
              <a:rPr lang="en-US" altLang="ja-JP" sz="2000" b="1" dirty="0" smtClean="0">
                <a:solidFill>
                  <a:srgbClr val="000000"/>
                </a:solidFill>
                <a:latin typeface="Helvetica"/>
                <a:cs typeface="Helvetica"/>
              </a:rPr>
              <a:t>: </a:t>
            </a:r>
            <a:r>
              <a:rPr lang="en-US" altLang="ja-JP" sz="2000" b="1" dirty="0">
                <a:solidFill>
                  <a:srgbClr val="000000"/>
                </a:solidFill>
                <a:latin typeface="Helvetica"/>
                <a:cs typeface="Helvetica"/>
              </a:rPr>
              <a:t>35.2MV/m, </a:t>
            </a:r>
            <a:r>
              <a:rPr lang="en-US" altLang="ja-JP" sz="2000" b="1" dirty="0">
                <a:latin typeface="Helvetica"/>
                <a:cs typeface="Helvetica"/>
              </a:rPr>
              <a:t>2-nd </a:t>
            </a:r>
            <a:r>
              <a:rPr lang="en-US" altLang="ja-JP" sz="2000" b="1" dirty="0" smtClean="0">
                <a:latin typeface="Helvetica"/>
                <a:cs typeface="Helvetica"/>
              </a:rPr>
              <a:t>:</a:t>
            </a:r>
            <a:r>
              <a:rPr lang="en-US" altLang="ja-JP" sz="2000" b="1" dirty="0">
                <a:solidFill>
                  <a:srgbClr val="FF0000"/>
                </a:solidFill>
                <a:latin typeface="Helvetica"/>
                <a:cs typeface="Helvetica"/>
              </a:rPr>
              <a:t>40.9MV/m</a:t>
            </a:r>
          </a:p>
          <a:p>
            <a:r>
              <a:rPr lang="en-US" altLang="ja-JP" sz="2000" b="1" dirty="0">
                <a:solidFill>
                  <a:srgbClr val="000090"/>
                </a:solidFill>
                <a:latin typeface="Helvetica"/>
                <a:cs typeface="Helvetica"/>
              </a:rPr>
              <a:t>     </a:t>
            </a:r>
            <a:r>
              <a:rPr lang="en-US" altLang="ja-JP" sz="2000" b="1" dirty="0" smtClean="0">
                <a:solidFill>
                  <a:srgbClr val="000090"/>
                </a:solidFill>
                <a:latin typeface="Helvetica"/>
                <a:cs typeface="Helvetica"/>
              </a:rPr>
              <a:t>KEK</a:t>
            </a:r>
            <a:r>
              <a:rPr lang="en-US" altLang="ja-JP" sz="2000" b="1" dirty="0">
                <a:solidFill>
                  <a:srgbClr val="000090"/>
                </a:solidFill>
                <a:latin typeface="Helvetica"/>
                <a:cs typeface="Helvetica"/>
              </a:rPr>
              <a:t>-00(w/o HOM): </a:t>
            </a:r>
            <a:r>
              <a:rPr lang="en-US" altLang="ja-JP" sz="2000" b="1" dirty="0">
                <a:solidFill>
                  <a:srgbClr val="000000"/>
                </a:solidFill>
                <a:latin typeface="Helvetica"/>
                <a:cs typeface="Helvetica"/>
              </a:rPr>
              <a:t>1-st </a:t>
            </a:r>
            <a:r>
              <a:rPr lang="en-US" altLang="ja-JP" sz="2000" b="1" dirty="0" smtClean="0">
                <a:solidFill>
                  <a:srgbClr val="000000"/>
                </a:solidFill>
                <a:latin typeface="Helvetica"/>
                <a:cs typeface="Helvetica"/>
              </a:rPr>
              <a:t>: </a:t>
            </a:r>
            <a:r>
              <a:rPr lang="en-US" altLang="ja-JP" sz="2000" b="1" dirty="0">
                <a:solidFill>
                  <a:srgbClr val="000000"/>
                </a:solidFill>
                <a:latin typeface="Helvetica"/>
                <a:cs typeface="Helvetica"/>
              </a:rPr>
              <a:t>26MV/m, 2-nd </a:t>
            </a:r>
            <a:r>
              <a:rPr lang="en-US" altLang="ja-JP" sz="2000" b="1" dirty="0" smtClean="0">
                <a:solidFill>
                  <a:srgbClr val="000000"/>
                </a:solidFill>
                <a:latin typeface="Helvetica"/>
                <a:cs typeface="Helvetica"/>
              </a:rPr>
              <a:t>:</a:t>
            </a:r>
            <a:r>
              <a:rPr lang="en-US" altLang="ja-JP" sz="2000" b="1" dirty="0">
                <a:solidFill>
                  <a:srgbClr val="000000"/>
                </a:solidFill>
                <a:latin typeface="Helvetica"/>
                <a:cs typeface="Helvetica"/>
              </a:rPr>
              <a:t>29MV/m, 3-rd </a:t>
            </a:r>
            <a:r>
              <a:rPr lang="en-US" altLang="ja-JP" sz="2000" b="1" dirty="0" smtClean="0">
                <a:solidFill>
                  <a:srgbClr val="000000"/>
                </a:solidFill>
                <a:latin typeface="Helvetica"/>
                <a:cs typeface="Helvetica"/>
              </a:rPr>
              <a:t>:</a:t>
            </a:r>
            <a:r>
              <a:rPr lang="en-US" altLang="ja-JP" sz="2000" b="1" dirty="0">
                <a:solidFill>
                  <a:srgbClr val="000000"/>
                </a:solidFill>
                <a:latin typeface="Helvetica"/>
                <a:cs typeface="Helvetica"/>
              </a:rPr>
              <a:t>24MV/m</a:t>
            </a:r>
          </a:p>
          <a:p>
            <a:r>
              <a:rPr lang="en-US" altLang="ja-JP" sz="2000" b="1" dirty="0">
                <a:solidFill>
                  <a:srgbClr val="000090"/>
                </a:solidFill>
                <a:latin typeface="Helvetica"/>
                <a:cs typeface="Helvetica"/>
              </a:rPr>
              <a:t>     </a:t>
            </a:r>
            <a:r>
              <a:rPr lang="en-US" altLang="ja-JP" sz="2000" b="1" dirty="0" smtClean="0">
                <a:solidFill>
                  <a:srgbClr val="000090"/>
                </a:solidFill>
                <a:latin typeface="Helvetica"/>
                <a:cs typeface="Helvetica"/>
              </a:rPr>
              <a:t>KEK</a:t>
            </a:r>
            <a:r>
              <a:rPr lang="en-US" altLang="ja-JP" sz="2000" b="1" dirty="0">
                <a:solidFill>
                  <a:srgbClr val="000090"/>
                </a:solidFill>
                <a:latin typeface="Helvetica"/>
                <a:cs typeface="Helvetica"/>
              </a:rPr>
              <a:t>-01(with HOM): </a:t>
            </a:r>
            <a:r>
              <a:rPr lang="en-US" altLang="ja-JP" sz="2000" b="1" dirty="0">
                <a:solidFill>
                  <a:srgbClr val="000000"/>
                </a:solidFill>
                <a:latin typeface="Helvetica"/>
                <a:cs typeface="Helvetica"/>
              </a:rPr>
              <a:t>under </a:t>
            </a:r>
            <a:r>
              <a:rPr lang="en-US" altLang="ja-JP" sz="2000" b="1" dirty="0" smtClean="0">
                <a:solidFill>
                  <a:srgbClr val="000000"/>
                </a:solidFill>
                <a:latin typeface="Helvetica"/>
                <a:cs typeface="Helvetica"/>
              </a:rPr>
              <a:t>fabrication</a:t>
            </a:r>
          </a:p>
          <a:p>
            <a:r>
              <a:rPr lang="en-US" altLang="ja-JP" sz="2000" b="1" dirty="0">
                <a:solidFill>
                  <a:srgbClr val="000000"/>
                </a:solidFill>
                <a:latin typeface="Helvetica"/>
                <a:cs typeface="Helvetica"/>
              </a:rPr>
              <a:t> </a:t>
            </a:r>
            <a:r>
              <a:rPr lang="en-US" altLang="ja-JP" sz="2000" b="1" dirty="0" smtClean="0">
                <a:solidFill>
                  <a:srgbClr val="000000"/>
                </a:solidFill>
                <a:latin typeface="Helvetica"/>
                <a:cs typeface="Helvetica"/>
              </a:rPr>
              <a:t>    </a:t>
            </a:r>
            <a:r>
              <a:rPr lang="en-US" altLang="ja-JP" sz="2000" b="1" dirty="0" smtClean="0">
                <a:solidFill>
                  <a:srgbClr val="000090"/>
                </a:solidFill>
                <a:latin typeface="Helvetica"/>
                <a:cs typeface="Helvetica"/>
              </a:rPr>
              <a:t>MHI-C(</a:t>
            </a:r>
            <a:r>
              <a:rPr lang="en-US" altLang="ja-JP" sz="2000" b="1" dirty="0">
                <a:solidFill>
                  <a:srgbClr val="000090"/>
                </a:solidFill>
                <a:latin typeface="Helvetica"/>
                <a:cs typeface="Helvetica"/>
              </a:rPr>
              <a:t>with HOM): </a:t>
            </a:r>
            <a:r>
              <a:rPr lang="en-US" altLang="ja-JP" sz="2000" b="1" dirty="0">
                <a:solidFill>
                  <a:srgbClr val="000000"/>
                </a:solidFill>
                <a:latin typeface="Helvetica"/>
                <a:cs typeface="Helvetica"/>
              </a:rPr>
              <a:t>1-st : </a:t>
            </a:r>
            <a:r>
              <a:rPr lang="en-US" altLang="ja-JP" sz="2000" b="1" dirty="0" smtClean="0">
                <a:solidFill>
                  <a:srgbClr val="000000"/>
                </a:solidFill>
                <a:latin typeface="Helvetica"/>
                <a:cs typeface="Helvetica"/>
              </a:rPr>
              <a:t>36.1MV</a:t>
            </a:r>
            <a:r>
              <a:rPr lang="en-US" altLang="ja-JP" sz="2000" b="1" dirty="0">
                <a:solidFill>
                  <a:srgbClr val="000000"/>
                </a:solidFill>
                <a:latin typeface="Helvetica"/>
                <a:cs typeface="Helvetica"/>
              </a:rPr>
              <a:t>/m</a:t>
            </a:r>
            <a:endParaRPr lang="en-US" altLang="ja-JP" sz="2000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11560" y="3892406"/>
            <a:ext cx="4956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They all are under jacketing with HPV qualification.</a:t>
            </a:r>
            <a:endParaRPr kumimoji="1" lang="ja-JP" altLang="en-US" dirty="0"/>
          </a:p>
        </p:txBody>
      </p:sp>
      <p:sp>
        <p:nvSpPr>
          <p:cNvPr id="11" name="右矢印 10"/>
          <p:cNvSpPr/>
          <p:nvPr/>
        </p:nvSpPr>
        <p:spPr>
          <a:xfrm flipH="1">
            <a:off x="7812360" y="2386484"/>
            <a:ext cx="336624" cy="288032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右矢印 11"/>
          <p:cNvSpPr/>
          <p:nvPr/>
        </p:nvSpPr>
        <p:spPr>
          <a:xfrm flipH="1">
            <a:off x="7812360" y="2996952"/>
            <a:ext cx="336624" cy="288032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右矢印 12"/>
          <p:cNvSpPr/>
          <p:nvPr/>
        </p:nvSpPr>
        <p:spPr>
          <a:xfrm flipH="1">
            <a:off x="7812360" y="3573016"/>
            <a:ext cx="336624" cy="288032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806456" y="1993036"/>
            <a:ext cx="1306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New results </a:t>
            </a:r>
          </a:p>
          <a:p>
            <a:r>
              <a:rPr kumimoji="1" lang="en-US" altLang="ja-JP" sz="1000" dirty="0" smtClean="0"/>
              <a:t>since last S0 meeting.</a:t>
            </a:r>
            <a:endParaRPr kumimoji="1" lang="ja-JP" altLang="en-US" sz="1000" dirty="0"/>
          </a:p>
        </p:txBody>
      </p:sp>
      <p:sp>
        <p:nvSpPr>
          <p:cNvPr id="15" name="右矢印 14"/>
          <p:cNvSpPr/>
          <p:nvPr/>
        </p:nvSpPr>
        <p:spPr>
          <a:xfrm flipH="1">
            <a:off x="8809658" y="5085184"/>
            <a:ext cx="336624" cy="288032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右矢印 15"/>
          <p:cNvSpPr/>
          <p:nvPr/>
        </p:nvSpPr>
        <p:spPr>
          <a:xfrm flipH="1">
            <a:off x="5076056" y="6309320"/>
            <a:ext cx="336624" cy="288032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MHI-C-V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8640"/>
            <a:ext cx="7936889" cy="6421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683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MHI-slide-fromTTC201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55"/>
            <a:ext cx="9144000" cy="685554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801919" y="1412776"/>
            <a:ext cx="3342081" cy="461665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Slide from TTC2012(</a:t>
            </a:r>
            <a:r>
              <a:rPr kumimoji="1" lang="en-US" altLang="ja-JP" sz="2400" dirty="0" err="1" smtClean="0"/>
              <a:t>JLab</a:t>
            </a:r>
            <a:r>
              <a:rPr kumimoji="1" lang="en-US" altLang="ja-JP" sz="2400" dirty="0" smtClean="0"/>
              <a:t>)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64390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10754</TotalTime>
  <Words>355</Words>
  <Application>Microsoft Macintosh PowerPoint</Application>
  <PresentationFormat>画面に合わせる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早野 仁司</dc:creator>
  <cp:lastModifiedBy>早野 仁司</cp:lastModifiedBy>
  <cp:revision>200</cp:revision>
  <dcterms:created xsi:type="dcterms:W3CDTF">2011-02-22T06:19:24Z</dcterms:created>
  <dcterms:modified xsi:type="dcterms:W3CDTF">2012-12-10T08:14:48Z</dcterms:modified>
</cp:coreProperties>
</file>