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60" r:id="rId6"/>
    <p:sldId id="259" r:id="rId7"/>
    <p:sldId id="261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44E08-EB1E-48BD-AF24-5C2B440CEC6B}" type="datetimeFigureOut">
              <a:rPr lang="en-US" smtClean="0"/>
              <a:t>12/11/2012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B66B1-72FA-406C-AD2A-52192BED4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16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53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938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670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30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201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19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09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753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728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173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12/11/2012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01663-7A09-4C91-85AF-3DAD53DF6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188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b="1" dirty="0"/>
              <a:t>Test Bench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Wenxin Wang</a:t>
            </a:r>
          </a:p>
          <a:p>
            <a:r>
              <a:rPr lang="en-US" sz="2400" dirty="0" smtClean="0"/>
              <a:t>11/12/2012</a:t>
            </a:r>
            <a:endParaRPr lang="en-US" sz="2400" dirty="0"/>
          </a:p>
        </p:txBody>
      </p:sp>
      <p:pic>
        <p:nvPicPr>
          <p:cNvPr id="4" name="Picture 2" descr="D:\Paul\courier\CEA_Saclay_logotyp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38287" cy="79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921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Test Bench</a:t>
            </a:r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" name="Picture 14" descr="H:\CERN\S7H_Femi1\Pictures\S7H_Femi1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670" y="3750533"/>
            <a:ext cx="2818130" cy="1910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23" descr="S1F_femi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287655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 descr="2558-fem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155" y="1196752"/>
            <a:ext cx="2819400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H:\CERN\S4E_Femi3\picture\RUN_2555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" y="3750533"/>
            <a:ext cx="2811145" cy="19056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144016" y="3131676"/>
            <a:ext cx="8748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S1F_fem2                                       S3B-fem7                                      </a:t>
            </a:r>
            <a:r>
              <a:rPr lang="en-US" dirty="0"/>
              <a:t>S8G-fem4 </a:t>
            </a:r>
          </a:p>
        </p:txBody>
      </p:sp>
      <p:pic>
        <p:nvPicPr>
          <p:cNvPr id="20" name="Picture 19" descr="H:\CERN\S8G_Femi4\pictures\S8G_Femi4.gif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220011"/>
            <a:ext cx="2769870" cy="187833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144016" y="5733256"/>
            <a:ext cx="8460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         S4E-fem3                                       S7H-fem1                                       S9A-fem2</a:t>
            </a:r>
            <a:endParaRPr lang="fr-FR" dirty="0"/>
          </a:p>
        </p:txBody>
      </p:sp>
      <p:pic>
        <p:nvPicPr>
          <p:cNvPr id="22" name="Picture 21" descr="H:\CERN\S9A_Femi2\pictures\S9A_Femi2.gif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364" y="3815303"/>
            <a:ext cx="2722245" cy="18459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812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Disconnected Pads</a:t>
            </a:r>
          </a:p>
        </p:txBody>
      </p:sp>
      <p:pic>
        <p:nvPicPr>
          <p:cNvPr id="3074" name="Picture 2" descr="I:\DCIM\101MSDCF\DSC045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92086"/>
            <a:ext cx="864096" cy="206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130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Cross-talk</a:t>
            </a:r>
            <a:endParaRPr lang="en-US" dirty="0"/>
          </a:p>
        </p:txBody>
      </p:sp>
      <p:pic>
        <p:nvPicPr>
          <p:cNvPr id="2053" name="Picture 5" descr="\\Dapdc5\wenwang\Desktop\cross\119104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96" y="1139310"/>
            <a:ext cx="7463019" cy="532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\\Dapdc5\wenwang\Desktop\cross\2556-47-1191047-AD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729" y="1721437"/>
            <a:ext cx="6332623" cy="2629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Straight Arrow Connector 23"/>
          <p:cNvCxnSpPr/>
          <p:nvPr/>
        </p:nvCxnSpPr>
        <p:spPr>
          <a:xfrm flipH="1" flipV="1">
            <a:off x="2555776" y="3861048"/>
            <a:ext cx="1728192" cy="1584176"/>
          </a:xfrm>
          <a:prstGeom prst="straightConnector1">
            <a:avLst/>
          </a:prstGeom>
          <a:ln w="1905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499992" y="3789040"/>
            <a:ext cx="1697780" cy="1642641"/>
          </a:xfrm>
          <a:prstGeom prst="straightConnector1">
            <a:avLst/>
          </a:prstGeom>
          <a:ln w="1905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043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resolution</a:t>
            </a:r>
            <a:endParaRPr lang="en-US" dirty="0"/>
          </a:p>
        </p:txBody>
      </p:sp>
      <p:pic>
        <p:nvPicPr>
          <p:cNvPr id="3075" name="Picture 3" descr="\\Dapdc5\wenwang\Desktop\cross\2556-43_2300-450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40768"/>
            <a:ext cx="4695057" cy="318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899592" y="4437112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dirty="0" err="1"/>
              <a:t>Energy</a:t>
            </a:r>
            <a:r>
              <a:rPr lang="fr-FR" sz="2400" dirty="0"/>
              <a:t> </a:t>
            </a:r>
            <a:r>
              <a:rPr lang="fr-FR" sz="2400" dirty="0" err="1"/>
              <a:t>Resolution</a:t>
            </a:r>
            <a:r>
              <a:rPr lang="fr-FR" sz="2400" dirty="0"/>
              <a:t> (</a:t>
            </a:r>
            <a:r>
              <a:rPr lang="fr-FR" sz="2400" dirty="0" err="1"/>
              <a:t>preliminary</a:t>
            </a:r>
            <a:r>
              <a:rPr lang="fr-FR" sz="2400" dirty="0"/>
              <a:t>) </a:t>
            </a:r>
            <a:r>
              <a:rPr lang="fr-FR" sz="2400" dirty="0" smtClean="0"/>
              <a:t>:~13% </a:t>
            </a:r>
            <a:r>
              <a:rPr lang="fr-FR" sz="2400" dirty="0" err="1" smtClean="0"/>
              <a:t>rms</a:t>
            </a:r>
            <a:endParaRPr lang="fr-FR" sz="2400" dirty="0" smtClean="0"/>
          </a:p>
          <a:p>
            <a:pPr algn="ctr"/>
            <a:r>
              <a:rPr lang="fr-FR" sz="2400" dirty="0"/>
              <a:t>Gain ~</a:t>
            </a:r>
            <a:r>
              <a:rPr lang="fr-FR" sz="2400" dirty="0" smtClean="0"/>
              <a:t>2600 </a:t>
            </a:r>
          </a:p>
          <a:p>
            <a:pPr algn="ctr"/>
            <a:r>
              <a:rPr lang="fr-FR" sz="2400" dirty="0" smtClean="0"/>
              <a:t>(</a:t>
            </a:r>
            <a:r>
              <a:rPr lang="fr-FR" sz="2400" dirty="0" err="1"/>
              <a:t>using</a:t>
            </a:r>
            <a:r>
              <a:rPr lang="fr-FR" sz="2400" dirty="0"/>
              <a:t> </a:t>
            </a:r>
            <a:r>
              <a:rPr lang="fr-FR" sz="2400" dirty="0" err="1"/>
              <a:t>collimated</a:t>
            </a:r>
            <a:r>
              <a:rPr lang="fr-FR" sz="2400" dirty="0"/>
              <a:t> source</a:t>
            </a:r>
            <a:r>
              <a:rPr lang="fr-FR" sz="2400" dirty="0" smtClean="0"/>
              <a:t>)</a:t>
            </a:r>
            <a:endParaRPr lang="fr-FR" sz="2400" b="1" dirty="0" smtClean="0"/>
          </a:p>
          <a:p>
            <a:endParaRPr lang="fr-FR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10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063114" cy="2749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59089"/>
            <a:ext cx="4299631" cy="2978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Stability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411760" y="4077072"/>
            <a:ext cx="1" cy="57606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95736" y="465313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5h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47864" y="4643845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10h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563888" y="4077072"/>
            <a:ext cx="0" cy="57606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6588224" y="4077072"/>
            <a:ext cx="1" cy="57606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372200" y="458113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5h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596336" y="458112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10h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7812360" y="4077072"/>
            <a:ext cx="0" cy="57606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"/>
          <p:cNvSpPr txBox="1"/>
          <p:nvPr/>
        </p:nvSpPr>
        <p:spPr>
          <a:xfrm>
            <a:off x="4860032" y="5182170"/>
            <a:ext cx="4111285" cy="43204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err="1"/>
              <a:t>Mean</a:t>
            </a:r>
            <a:r>
              <a:rPr lang="fr-FR" sz="1800" dirty="0"/>
              <a:t> ADC of cluster as a </a:t>
            </a:r>
            <a:r>
              <a:rPr lang="fr-FR" sz="1800" dirty="0" err="1" smtClean="0"/>
              <a:t>function</a:t>
            </a:r>
            <a:r>
              <a:rPr lang="fr-FR" sz="1800" dirty="0" smtClean="0"/>
              <a:t> </a:t>
            </a:r>
            <a:r>
              <a:rPr lang="fr-FR" sz="1800" dirty="0"/>
              <a:t>of time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539552" y="5182170"/>
            <a:ext cx="4176464" cy="43204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err="1"/>
              <a:t>Energy</a:t>
            </a:r>
            <a:r>
              <a:rPr lang="fr-FR" sz="1800" dirty="0"/>
              <a:t> </a:t>
            </a:r>
            <a:r>
              <a:rPr lang="fr-FR" sz="1800" dirty="0" err="1"/>
              <a:t>resolution</a:t>
            </a:r>
            <a:r>
              <a:rPr lang="fr-FR" sz="1800" baseline="0" dirty="0"/>
              <a:t> </a:t>
            </a:r>
            <a:r>
              <a:rPr lang="fr-FR" sz="1800" dirty="0"/>
              <a:t>as a </a:t>
            </a:r>
            <a:r>
              <a:rPr lang="fr-FR" sz="1800" dirty="0" err="1"/>
              <a:t>function</a:t>
            </a:r>
            <a:r>
              <a:rPr lang="fr-FR" sz="1800" dirty="0"/>
              <a:t> of time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435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modules (B=1T)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76495"/>
            <a:ext cx="3816424" cy="267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611" y="1239143"/>
            <a:ext cx="3816424" cy="2714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148064" y="4725144"/>
            <a:ext cx="376229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/>
          </a:p>
          <a:p>
            <a:r>
              <a:rPr lang="fr-FR" sz="2400" dirty="0" smtClean="0"/>
              <a:t>(b): </a:t>
            </a:r>
            <a:r>
              <a:rPr lang="fr-FR" sz="2400" dirty="0" err="1" smtClean="0"/>
              <a:t>After</a:t>
            </a:r>
            <a:r>
              <a:rPr lang="fr-FR" sz="2400" dirty="0" smtClean="0"/>
              <a:t> </a:t>
            </a:r>
            <a:r>
              <a:rPr lang="fr-FR" sz="2400" dirty="0" err="1" smtClean="0"/>
              <a:t>alignment</a:t>
            </a:r>
            <a:endParaRPr lang="fr-FR" sz="2400" dirty="0" smtClean="0"/>
          </a:p>
          <a:p>
            <a:r>
              <a:rPr lang="fr-FR" sz="1600" dirty="0" err="1" smtClean="0">
                <a:latin typeface="Symbol" pitchFamily="18" charset="2"/>
              </a:rPr>
              <a:t>df</a:t>
            </a:r>
            <a:r>
              <a:rPr lang="en-GB" sz="1600" dirty="0"/>
              <a:t>= </a:t>
            </a:r>
            <a:r>
              <a:rPr lang="en-GB" sz="1600" dirty="0" smtClean="0"/>
              <a:t>2.9 ,</a:t>
            </a:r>
            <a:r>
              <a:rPr lang="en-GB" sz="1600" dirty="0"/>
              <a:t>  </a:t>
            </a:r>
            <a:r>
              <a:rPr lang="en-GB" sz="1600" dirty="0" smtClean="0"/>
              <a:t>2.1 </a:t>
            </a:r>
            <a:r>
              <a:rPr lang="en-GB" sz="1600" dirty="0"/>
              <a:t>and </a:t>
            </a:r>
            <a:r>
              <a:rPr lang="en-GB" sz="1600" dirty="0" smtClean="0"/>
              <a:t>2.2  </a:t>
            </a:r>
            <a:r>
              <a:rPr lang="en-GB" sz="1600" dirty="0" err="1" smtClean="0"/>
              <a:t>mrad</a:t>
            </a:r>
            <a:r>
              <a:rPr lang="en-GB" sz="1600" dirty="0" smtClean="0"/>
              <a:t> </a:t>
            </a:r>
            <a:endParaRPr lang="en-GB" sz="1600" dirty="0"/>
          </a:p>
          <a:p>
            <a:r>
              <a:rPr lang="en-GB" sz="1600" dirty="0">
                <a:latin typeface="Symbol" pitchFamily="18" charset="2"/>
              </a:rPr>
              <a:t>d</a:t>
            </a:r>
            <a:r>
              <a:rPr lang="en-GB" sz="1600" dirty="0" smtClean="0"/>
              <a:t>x </a:t>
            </a:r>
            <a:r>
              <a:rPr lang="en-GB" sz="1600" dirty="0"/>
              <a:t>= </a:t>
            </a:r>
            <a:r>
              <a:rPr lang="en-GB" sz="1600" dirty="0" smtClean="0"/>
              <a:t>47 </a:t>
            </a:r>
            <a:r>
              <a:rPr lang="en-GB" sz="1600" dirty="0"/>
              <a:t>µm,  </a:t>
            </a:r>
            <a:r>
              <a:rPr lang="en-GB" sz="1600" dirty="0" smtClean="0"/>
              <a:t>-43 </a:t>
            </a:r>
            <a:r>
              <a:rPr lang="en-GB" sz="1600" dirty="0"/>
              <a:t>µm and </a:t>
            </a:r>
            <a:r>
              <a:rPr lang="en-GB" sz="1600" dirty="0" smtClean="0"/>
              <a:t>-52 </a:t>
            </a:r>
            <a:r>
              <a:rPr lang="en-GB" sz="1600" dirty="0"/>
              <a:t>µm </a:t>
            </a:r>
            <a:endParaRPr lang="fr-FR" sz="16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2101896" y="3979904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Row Number: 3 x 24 = </a:t>
            </a:r>
            <a:r>
              <a:rPr lang="en-US" dirty="0" smtClean="0"/>
              <a:t>72  Displacement </a:t>
            </a:r>
            <a:r>
              <a:rPr lang="en-US" dirty="0"/>
              <a:t>in mm</a:t>
            </a:r>
          </a:p>
        </p:txBody>
      </p:sp>
      <p:sp>
        <p:nvSpPr>
          <p:cNvPr id="8" name="Rectangle 7"/>
          <p:cNvSpPr/>
          <p:nvPr/>
        </p:nvSpPr>
        <p:spPr>
          <a:xfrm>
            <a:off x="1093642" y="4959281"/>
            <a:ext cx="28183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(a): Before alignment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1979712" y="4349236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One module has 1726 pads (24 rows x72 columns)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01663-7A09-4C91-85AF-3DAD53DF6A5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100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105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Test Bench</vt:lpstr>
      <vt:lpstr>Test Bench</vt:lpstr>
      <vt:lpstr>Disconnected Pads</vt:lpstr>
      <vt:lpstr>Cross-talk</vt:lpstr>
      <vt:lpstr>Energy resolution</vt:lpstr>
      <vt:lpstr>Stability</vt:lpstr>
      <vt:lpstr>Six modules (B=1T)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 Wenxin</dc:creator>
  <cp:lastModifiedBy>WANG Wenxin</cp:lastModifiedBy>
  <cp:revision>31</cp:revision>
  <dcterms:created xsi:type="dcterms:W3CDTF">2012-12-10T23:20:40Z</dcterms:created>
  <dcterms:modified xsi:type="dcterms:W3CDTF">2012-12-11T12:57:08Z</dcterms:modified>
</cp:coreProperties>
</file>