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58" r:id="rId2"/>
    <p:sldId id="459" r:id="rId3"/>
    <p:sldId id="460" r:id="rId4"/>
    <p:sldId id="464" r:id="rId5"/>
    <p:sldId id="461" r:id="rId6"/>
    <p:sldId id="463" r:id="rId7"/>
    <p:sldId id="465" r:id="rId8"/>
    <p:sldId id="468" r:id="rId9"/>
    <p:sldId id="467" r:id="rId10"/>
    <p:sldId id="469" r:id="rId11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99"/>
    <a:srgbClr val="0000FF"/>
    <a:srgbClr val="478F00"/>
    <a:srgbClr val="E60000"/>
    <a:srgbClr val="253971"/>
    <a:srgbClr val="F8F8F8"/>
    <a:srgbClr val="5F9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43" autoAdjust="0"/>
    <p:restoredTop sz="92188" autoAdjust="0"/>
  </p:normalViewPr>
  <p:slideViewPr>
    <p:cSldViewPr snapToGrid="0" snapToObjects="1">
      <p:cViewPr>
        <p:scale>
          <a:sx n="100" d="100"/>
          <a:sy n="100" d="100"/>
        </p:scale>
        <p:origin x="-756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3306" y="-108"/>
      </p:cViewPr>
      <p:guideLst>
        <p:guide orient="horz" pos="3223"/>
        <p:guide pos="223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F3E546CE-AFD8-49EC-A401-B6F2D6EAB20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237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C44DEFC0-556F-45A1-B95C-1D601B1635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00083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F1C30A-6CC1-45E7-BF09-36E5BCA35414}" type="slidenum">
              <a:rPr lang="fr-FR" smtClean="0"/>
              <a:pPr>
                <a:defRPr/>
              </a:pPr>
              <a:t>1</a:t>
            </a:fld>
            <a:endParaRPr lang="fr-FR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/>
              <a:t>I’m here to present a TPC review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96C4DE7B-3ACB-4BE8-91FE-179E3933352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61150"/>
            <a:ext cx="1619250" cy="179388"/>
          </a:xfrm>
          <a:prstGeom prst="rect">
            <a:avLst/>
          </a:prstGeom>
        </p:spPr>
        <p:txBody>
          <a:bodyPr/>
          <a:lstStyle>
            <a:lvl1pPr algn="l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December 10, 2012</a:t>
            </a:r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82763" y="6661150"/>
            <a:ext cx="5578475" cy="179388"/>
          </a:xfrm>
          <a:prstGeom prst="rect">
            <a:avLst/>
          </a:prstGeom>
        </p:spPr>
        <p:txBody>
          <a:bodyPr/>
          <a:lstStyle>
            <a:lvl1pPr algn="ctr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7-Module Crosstalk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454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fr-FR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0E1FE852-9AAD-40BE-8295-AF26D2A4ABA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61150"/>
            <a:ext cx="1619250" cy="179388"/>
          </a:xfrm>
          <a:prstGeom prst="rect">
            <a:avLst/>
          </a:prstGeom>
        </p:spPr>
        <p:txBody>
          <a:bodyPr/>
          <a:lstStyle>
            <a:lvl1pPr algn="l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December 10, 2012</a:t>
            </a:r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82763" y="6661150"/>
            <a:ext cx="5578475" cy="179388"/>
          </a:xfrm>
          <a:prstGeom prst="rect">
            <a:avLst/>
          </a:prstGeom>
        </p:spPr>
        <p:txBody>
          <a:bodyPr/>
          <a:lstStyle>
            <a:lvl1pPr algn="ctr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7-Module Crosstalk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590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/>
        </p:nvSpPr>
        <p:spPr bwMode="auto">
          <a:xfrm>
            <a:off x="0" y="-7938"/>
            <a:ext cx="9144000" cy="439738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1027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fr-FR"/>
          </a:p>
        </p:txBody>
      </p:sp>
      <p:sp>
        <p:nvSpPr>
          <p:cNvPr id="1028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8255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pic>
        <p:nvPicPr>
          <p:cNvPr id="1029" name="Picture 20" descr="Sigle-Irfu"/>
          <p:cNvPicPr>
            <a:picLocks noChangeAspect="1" noChangeArrowheads="1"/>
          </p:cNvPicPr>
          <p:nvPr/>
        </p:nvPicPr>
        <p:blipFill>
          <a:blip r:embed="rId4">
            <a:lum bright="-3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" t="23494" r="2844" b="20253"/>
          <a:stretch>
            <a:fillRect/>
          </a:stretch>
        </p:blipFill>
        <p:spPr bwMode="auto">
          <a:xfrm>
            <a:off x="19050" y="-7938"/>
            <a:ext cx="434975" cy="45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23813"/>
            <a:ext cx="75882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1" name="Connecteur droit 13"/>
          <p:cNvCxnSpPr>
            <a:cxnSpLocks noChangeShapeType="1"/>
          </p:cNvCxnSpPr>
          <p:nvPr/>
        </p:nvCxnSpPr>
        <p:spPr bwMode="auto">
          <a:xfrm>
            <a:off x="504825" y="431800"/>
            <a:ext cx="7920038" cy="0"/>
          </a:xfrm>
          <a:prstGeom prst="line">
            <a:avLst/>
          </a:prstGeom>
          <a:noFill/>
          <a:ln w="19050" algn="ctr">
            <a:solidFill>
              <a:srgbClr val="5F972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2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fr-FR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442200" y="6661150"/>
            <a:ext cx="1619250" cy="17938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239D852E-1B2B-449C-A4A0-79DC7DDA28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15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61150"/>
            <a:ext cx="1619250" cy="179388"/>
          </a:xfrm>
          <a:prstGeom prst="rect">
            <a:avLst/>
          </a:prstGeom>
        </p:spPr>
        <p:txBody>
          <a:bodyPr/>
          <a:lstStyle>
            <a:lvl1pPr algn="l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December 10, 2012</a:t>
            </a:r>
            <a:endParaRPr lang="en-US" dirty="0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82763" y="6661150"/>
            <a:ext cx="5578475" cy="179388"/>
          </a:xfrm>
          <a:prstGeom prst="rect">
            <a:avLst/>
          </a:prstGeom>
        </p:spPr>
        <p:txBody>
          <a:bodyPr/>
          <a:lstStyle>
            <a:lvl1pPr algn="ctr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7-Module Crosstalk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Bell MT" pitchFamily="18" charset="0"/>
          <a:ea typeface="+mn-ea"/>
          <a:cs typeface="Arial" pitchFamily="34" charset="0"/>
        </a:defRPr>
      </a:lvl1pPr>
      <a:lvl2pPr marL="528638" indent="-1746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Bell MT" pitchFamily="18" charset="0"/>
          <a:cs typeface="Arial" pitchFamily="34" charset="0"/>
        </a:defRPr>
      </a:lvl2pPr>
      <a:lvl3pPr marL="881063" indent="-173038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99"/>
          </a:solidFill>
          <a:latin typeface="Bell MT" pitchFamily="18" charset="0"/>
          <a:cs typeface="Arial" pitchFamily="34" charset="0"/>
        </a:defRPr>
      </a:lvl3pPr>
      <a:lvl4pPr marL="1252538" indent="-192088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rgbClr val="000099"/>
          </a:solidFill>
          <a:latin typeface="Bell MT" pitchFamily="18" charset="0"/>
          <a:cs typeface="Arial" pitchFamily="34" charset="0"/>
        </a:defRPr>
      </a:lvl4pPr>
      <a:lvl5pPr marL="1611313" indent="-174625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000099"/>
          </a:solidFill>
          <a:latin typeface="Bell MT" pitchFamily="18" charset="0"/>
          <a:cs typeface="Arial" pitchFamily="34" charset="0"/>
        </a:defRPr>
      </a:lvl5pPr>
      <a:lvl6pPr marL="20685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5257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9829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4401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704850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fr-FR" sz="2400">
              <a:solidFill>
                <a:srgbClr val="FF0000"/>
              </a:solidFill>
            </a:endParaRPr>
          </a:p>
        </p:txBody>
      </p:sp>
      <p:pic>
        <p:nvPicPr>
          <p:cNvPr id="8" name="Picture 4" descr="D:\PHOTO\Photos\DSC00714_r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6" b="9299"/>
          <a:stretch/>
        </p:blipFill>
        <p:spPr bwMode="auto">
          <a:xfrm>
            <a:off x="85064" y="6238"/>
            <a:ext cx="9144007" cy="677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611188" y="3848100"/>
            <a:ext cx="7921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/>
          <a:p>
            <a:pPr algn="ctr">
              <a:spcBef>
                <a:spcPct val="20000"/>
              </a:spcBef>
            </a:pPr>
            <a:r>
              <a:rPr lang="en-US" sz="1800" dirty="0">
                <a:solidFill>
                  <a:srgbClr val="0000FF"/>
                </a:solidFill>
                <a:latin typeface="Bell MT" pitchFamily="18" charset="0"/>
              </a:rPr>
              <a:t>D. </a:t>
            </a:r>
            <a:r>
              <a:rPr lang="en-US" sz="1800" dirty="0" err="1" smtClean="0">
                <a:solidFill>
                  <a:srgbClr val="0000FF"/>
                </a:solidFill>
                <a:latin typeface="Bell MT" pitchFamily="18" charset="0"/>
              </a:rPr>
              <a:t>Attié</a:t>
            </a:r>
            <a:endParaRPr lang="en-US" sz="1800" dirty="0">
              <a:solidFill>
                <a:srgbClr val="0000FF"/>
              </a:solidFill>
              <a:latin typeface="Bell MT" pitchFamily="18" charset="0"/>
            </a:endParaRPr>
          </a:p>
        </p:txBody>
      </p:sp>
      <p:pic>
        <p:nvPicPr>
          <p:cNvPr id="410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213" y="5222875"/>
            <a:ext cx="15113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4" descr="D:\irfu_i_transparent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030787"/>
            <a:ext cx="711200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79513" y="463550"/>
            <a:ext cx="67564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09" rIns="91418" bIns="45709" anchor="ctr"/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7-Module 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Crosstalk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5799" y="825500"/>
            <a:ext cx="8048625" cy="4114800"/>
          </a:xfrm>
        </p:spPr>
        <p:txBody>
          <a:bodyPr/>
          <a:lstStyle/>
          <a:p>
            <a:r>
              <a:rPr lang="fr-FR" dirty="0" err="1" smtClean="0"/>
              <a:t>Crosstalk</a:t>
            </a:r>
            <a:r>
              <a:rPr lang="fr-FR" dirty="0" smtClean="0"/>
              <a:t> not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detector </a:t>
            </a:r>
            <a:r>
              <a:rPr lang="fr-FR" dirty="0" err="1" smtClean="0"/>
              <a:t>board</a:t>
            </a:r>
            <a:r>
              <a:rPr lang="fr-FR" dirty="0" smtClean="0"/>
              <a:t> </a:t>
            </a:r>
            <a:r>
              <a:rPr lang="fr-FR" dirty="0" err="1" smtClean="0"/>
              <a:t>routing</a:t>
            </a:r>
            <a:r>
              <a:rPr lang="fr-FR" dirty="0" smtClean="0"/>
              <a:t> or FEC </a:t>
            </a:r>
            <a:r>
              <a:rPr lang="fr-FR" dirty="0" err="1" smtClean="0"/>
              <a:t>board</a:t>
            </a:r>
            <a:r>
              <a:rPr lang="fr-FR" dirty="0" smtClean="0"/>
              <a:t> </a:t>
            </a:r>
            <a:r>
              <a:rPr lang="fr-FR" dirty="0" err="1" smtClean="0"/>
              <a:t>routing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ADC </a:t>
            </a:r>
            <a:r>
              <a:rPr lang="fr-FR" dirty="0" err="1" smtClean="0"/>
              <a:t>clock</a:t>
            </a:r>
            <a:r>
              <a:rPr lang="fr-FR" dirty="0" smtClean="0"/>
              <a:t> </a:t>
            </a:r>
            <a:r>
              <a:rPr lang="fr-FR" dirty="0" err="1" smtClean="0"/>
              <a:t>misalignment</a:t>
            </a:r>
            <a:r>
              <a:rPr lang="fr-FR" dirty="0" smtClean="0"/>
              <a:t> </a:t>
            </a:r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err="1" smtClean="0"/>
              <a:t>reading</a:t>
            </a:r>
            <a:r>
              <a:rPr lang="fr-FR" dirty="0" smtClean="0"/>
              <a:t> </a:t>
            </a:r>
            <a:r>
              <a:rPr lang="fr-FR" dirty="0" err="1" smtClean="0"/>
              <a:t>analog</a:t>
            </a:r>
            <a:r>
              <a:rPr lang="fr-FR" dirty="0" smtClean="0"/>
              <a:t> output signal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ASICs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1FE852-9AAD-40BE-8295-AF26D2A4ABA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10, 2012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7-Module Crosstalk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55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events</a:t>
            </a:r>
            <a:r>
              <a:rPr lang="fr-FR" dirty="0" smtClean="0"/>
              <a:t>: all have </a:t>
            </a:r>
            <a:r>
              <a:rPr lang="fr-FR" dirty="0" err="1" smtClean="0"/>
              <a:t>crosstalk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1FE852-9AAD-40BE-8295-AF26D2A4ABA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10, 2012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7-Module Crosstalk</a:t>
            </a:r>
            <a:endParaRPr lang="en-US" dirty="0"/>
          </a:p>
        </p:txBody>
      </p:sp>
      <p:pic>
        <p:nvPicPr>
          <p:cNvPr id="7" name="Picture 2" descr="D:\RUN_02203\RUN_02203.00000.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98" y="461373"/>
            <a:ext cx="8215568" cy="616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02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Event </a:t>
            </a:r>
            <a:r>
              <a:rPr lang="fr-FR" dirty="0" err="1" smtClean="0"/>
              <a:t>selection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overflowed</a:t>
            </a:r>
            <a:r>
              <a:rPr lang="fr-FR" dirty="0" smtClean="0"/>
              <a:t> </a:t>
            </a:r>
            <a:r>
              <a:rPr lang="fr-FR" dirty="0" err="1" smtClean="0"/>
              <a:t>signals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1FE852-9AAD-40BE-8295-AF26D2A4ABA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10, 2012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7-Module Crosstalk</a:t>
            </a:r>
            <a:endParaRPr lang="en-US" dirty="0"/>
          </a:p>
        </p:txBody>
      </p:sp>
      <p:pic>
        <p:nvPicPr>
          <p:cNvPr id="17410" name="Picture 2" descr="E:\PROJETS\TPC\7-Modules\CrossTalk\2012-12-10_1207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98" y="473697"/>
            <a:ext cx="8165084" cy="616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 bwMode="auto">
          <a:xfrm>
            <a:off x="4485392" y="863600"/>
            <a:ext cx="373827" cy="601133"/>
          </a:xfrm>
          <a:prstGeom prst="rect">
            <a:avLst/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81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95659" y="-8792"/>
            <a:ext cx="7829006" cy="432000"/>
          </a:xfrm>
        </p:spPr>
        <p:txBody>
          <a:bodyPr/>
          <a:lstStyle/>
          <a:p>
            <a:r>
              <a:rPr lang="fr-FR" dirty="0" err="1" smtClean="0"/>
              <a:t>Crosstalk</a:t>
            </a:r>
            <a:r>
              <a:rPr lang="fr-FR" dirty="0" smtClean="0"/>
              <a:t> size ~12 %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1FE852-9AAD-40BE-8295-AF26D2A4ABA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10, 2012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7-Module Crosstalk</a:t>
            </a:r>
            <a:endParaRPr lang="en-US" dirty="0"/>
          </a:p>
        </p:txBody>
      </p:sp>
      <p:pic>
        <p:nvPicPr>
          <p:cNvPr id="7" name="Picture 2" descr="E:\PROJETS\TPC\7-Modules\CrossTalk\2012-12-10_12070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33" t="6739" r="45629" b="82681"/>
          <a:stretch/>
        </p:blipFill>
        <p:spPr bwMode="auto">
          <a:xfrm>
            <a:off x="85725" y="2633141"/>
            <a:ext cx="140616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595659" y="3714451"/>
            <a:ext cx="186913" cy="216000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002058" y="3498451"/>
            <a:ext cx="186913" cy="216000"/>
          </a:xfrm>
          <a:prstGeom prst="rect">
            <a:avLst/>
          </a:prstGeom>
          <a:solidFill>
            <a:srgbClr val="00B050">
              <a:alpha val="50000"/>
            </a:srgbClr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20482" name="Picture 2" descr="E:\PROJETS\TPC\7-Modules\CrossTalk\Event_01_3pads_hAD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254" y="554603"/>
            <a:ext cx="6299202" cy="2943848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E:\PROJETS\TPC\7-Modules\CrossTalk\Event_01_3pads_hADC_crosstalk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724" y="3602614"/>
            <a:ext cx="6300000" cy="2944221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606264" y="5598977"/>
            <a:ext cx="506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Bell MT" pitchFamily="18" charset="0"/>
              </a:rPr>
              <a:t>436</a:t>
            </a:r>
            <a:endParaRPr lang="fr-FR" sz="1400" dirty="0">
              <a:latin typeface="Bell MT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756797" y="5598977"/>
            <a:ext cx="506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Bell MT" pitchFamily="18" charset="0"/>
              </a:rPr>
              <a:t>477</a:t>
            </a:r>
            <a:endParaRPr lang="fr-FR" sz="1400" dirty="0">
              <a:latin typeface="Bell MT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687734" y="891510"/>
            <a:ext cx="575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Bell MT" pitchFamily="18" charset="0"/>
              </a:rPr>
              <a:t>3845</a:t>
            </a:r>
            <a:endParaRPr lang="fr-FR" sz="1400" dirty="0">
              <a:latin typeface="Bell MT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571732" y="891510"/>
            <a:ext cx="575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Bell MT" pitchFamily="18" charset="0"/>
              </a:rPr>
              <a:t>3845</a:t>
            </a:r>
            <a:endParaRPr lang="fr-FR" sz="1400" dirty="0"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8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2" grpId="0" animBg="1"/>
      <p:bldP spid="1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E:\PROJETS\TPC\7-Modules\CrossTalk\2012-12-10_11371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29"/>
          <a:stretch/>
        </p:blipFill>
        <p:spPr bwMode="auto">
          <a:xfrm>
            <a:off x="1616894" y="787398"/>
            <a:ext cx="7427622" cy="551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1FE852-9AAD-40BE-8295-AF26D2A4ABA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10, 2012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7-Module Crosstalk</a:t>
            </a:r>
            <a:endParaRPr lang="en-US" dirty="0"/>
          </a:p>
        </p:txBody>
      </p:sp>
      <p:pic>
        <p:nvPicPr>
          <p:cNvPr id="7" name="Picture 2" descr="E:\PROJETS\TPC\7-Modules\CrossTalk\2012-12-10_120707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33" t="6739" r="45629" b="82681"/>
          <a:stretch/>
        </p:blipFill>
        <p:spPr bwMode="auto">
          <a:xfrm>
            <a:off x="85725" y="2633141"/>
            <a:ext cx="140616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E:\PROJETS\TPC\7-Modules\CrossTalk\2012-12-10_113711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18"/>
          <a:stretch/>
        </p:blipFill>
        <p:spPr bwMode="auto">
          <a:xfrm>
            <a:off x="1616894" y="787398"/>
            <a:ext cx="7427622" cy="551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595659" y="3714451"/>
            <a:ext cx="186913" cy="216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Detector </a:t>
            </a:r>
            <a:r>
              <a:rPr lang="fr-FR" dirty="0" err="1" smtClean="0"/>
              <a:t>routing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728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PROJETS\TPC\7-Modules\CrossTalk\2012-12-10_11381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29"/>
          <a:stretch/>
        </p:blipFill>
        <p:spPr bwMode="auto">
          <a:xfrm>
            <a:off x="1616894" y="777341"/>
            <a:ext cx="7427622" cy="551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E:\PROJETS\TPC\7-Modules\CrossTalk\2012-12-10_114009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29"/>
          <a:stretch/>
        </p:blipFill>
        <p:spPr bwMode="auto">
          <a:xfrm>
            <a:off x="1616894" y="778931"/>
            <a:ext cx="7427622" cy="551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1FE852-9AAD-40BE-8295-AF26D2A4ABA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10, 2012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7-Module Crosstalk</a:t>
            </a:r>
            <a:endParaRPr lang="en-US" dirty="0"/>
          </a:p>
        </p:txBody>
      </p:sp>
      <p:pic>
        <p:nvPicPr>
          <p:cNvPr id="7" name="Picture 2" descr="E:\PROJETS\TPC\7-Modules\CrossTalk\2012-12-10_12070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33" t="6739" r="45629" b="82681"/>
          <a:stretch/>
        </p:blipFill>
        <p:spPr bwMode="auto">
          <a:xfrm>
            <a:off x="85725" y="2633141"/>
            <a:ext cx="140616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595659" y="3714451"/>
            <a:ext cx="186913" cy="216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002058" y="3498451"/>
            <a:ext cx="186913" cy="216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Detector </a:t>
            </a:r>
            <a:r>
              <a:rPr lang="fr-FR" dirty="0" err="1" smtClean="0"/>
              <a:t>routing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624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ASIC inputs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1FE852-9AAD-40BE-8295-AF26D2A4ABA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10, 2012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7-Module Crosstalk</a:t>
            </a:r>
            <a:endParaRPr lang="en-US" dirty="0"/>
          </a:p>
        </p:txBody>
      </p:sp>
      <p:pic>
        <p:nvPicPr>
          <p:cNvPr id="21508" name="Picture 4" descr="E:\PROJETS\TPC\7-Modules\CrossTalk\2012-12-10_12022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79"/>
          <a:stretch/>
        </p:blipFill>
        <p:spPr bwMode="auto">
          <a:xfrm>
            <a:off x="2074332" y="632256"/>
            <a:ext cx="6189133" cy="563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E:\PROJETS\TPC\7-Modules\CrossTalk\2012-12-10_120234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436"/>
          <a:stretch/>
        </p:blipFill>
        <p:spPr bwMode="auto">
          <a:xfrm>
            <a:off x="85725" y="490348"/>
            <a:ext cx="1419930" cy="61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5827372" y="4666814"/>
            <a:ext cx="300190" cy="257369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bg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ell MT" pitchFamily="18" charset="0"/>
              </a:rPr>
              <a:t>31</a:t>
            </a:r>
            <a:endParaRPr lang="fr-FR" sz="1200" b="1" dirty="0">
              <a:solidFill>
                <a:schemeClr val="bg1"/>
              </a:solidFill>
              <a:latin typeface="Bell MT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829677" y="4175748"/>
            <a:ext cx="300190" cy="257369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bg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ell MT" pitchFamily="18" charset="0"/>
              </a:rPr>
              <a:t>30</a:t>
            </a:r>
            <a:endParaRPr lang="fr-FR" sz="1200" b="1" dirty="0">
              <a:solidFill>
                <a:schemeClr val="bg1"/>
              </a:solidFill>
              <a:latin typeface="Bell MT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776572" y="1092819"/>
            <a:ext cx="300190" cy="257369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bg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ell MT" pitchFamily="18" charset="0"/>
              </a:rPr>
              <a:t>34</a:t>
            </a:r>
            <a:endParaRPr lang="fr-FR" sz="1200" b="1" dirty="0">
              <a:solidFill>
                <a:schemeClr val="bg1"/>
              </a:solidFill>
              <a:latin typeface="Bell MT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778877" y="601753"/>
            <a:ext cx="300190" cy="257369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bg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ell MT" pitchFamily="18" charset="0"/>
              </a:rPr>
              <a:t>33</a:t>
            </a:r>
            <a:endParaRPr lang="fr-FR" sz="1200" b="1" dirty="0">
              <a:solidFill>
                <a:schemeClr val="bg1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3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ASIC inputs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1FE852-9AAD-40BE-8295-AF26D2A4ABA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10, 2012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7-Module Crosstalk</a:t>
            </a:r>
            <a:endParaRPr lang="en-US" dirty="0"/>
          </a:p>
        </p:txBody>
      </p:sp>
      <p:pic>
        <p:nvPicPr>
          <p:cNvPr id="21508" name="Picture 4" descr="E:\PROJETS\TPC\7-Modules\CrossTalk\2012-12-10_12022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79"/>
          <a:stretch/>
        </p:blipFill>
        <p:spPr bwMode="auto">
          <a:xfrm>
            <a:off x="2074332" y="632256"/>
            <a:ext cx="6189133" cy="563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5776572" y="1092819"/>
            <a:ext cx="300190" cy="257369"/>
          </a:xfrm>
          <a:prstGeom prst="rect">
            <a:avLst/>
          </a:prstGeom>
          <a:solidFill>
            <a:srgbClr val="FF0000">
              <a:alpha val="50000"/>
            </a:srgbClr>
          </a:solidFill>
          <a:ln w="12700"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ell MT" pitchFamily="18" charset="0"/>
              </a:rPr>
              <a:t>34</a:t>
            </a:r>
            <a:endParaRPr lang="fr-FR" sz="1200" b="1" dirty="0">
              <a:solidFill>
                <a:schemeClr val="bg1"/>
              </a:solidFill>
              <a:latin typeface="Bell MT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778877" y="601753"/>
            <a:ext cx="300190" cy="257369"/>
          </a:xfrm>
          <a:prstGeom prst="rect">
            <a:avLst/>
          </a:prstGeom>
          <a:solidFill>
            <a:srgbClr val="FF0000">
              <a:alpha val="50000"/>
            </a:srgbClr>
          </a:solidFill>
          <a:ln w="12700"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ell MT" pitchFamily="18" charset="0"/>
              </a:rPr>
              <a:t>33</a:t>
            </a:r>
            <a:endParaRPr lang="fr-FR" sz="1200" b="1" dirty="0">
              <a:solidFill>
                <a:schemeClr val="bg1"/>
              </a:solidFill>
              <a:latin typeface="Bell MT" pitchFamily="18" charset="0"/>
            </a:endParaRPr>
          </a:p>
        </p:txBody>
      </p:sp>
      <p:pic>
        <p:nvPicPr>
          <p:cNvPr id="15" name="Picture 2" descr="E:\PROJETS\TPC\7-Modules\CrossTalk\2012-12-10_120707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33" t="6739" r="45629" b="82681"/>
          <a:stretch/>
        </p:blipFill>
        <p:spPr bwMode="auto">
          <a:xfrm>
            <a:off x="85725" y="2633141"/>
            <a:ext cx="140616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 bwMode="auto">
          <a:xfrm>
            <a:off x="595660" y="3714451"/>
            <a:ext cx="93456" cy="216000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997784" y="3492014"/>
            <a:ext cx="93456" cy="216000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30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 animBg="1"/>
      <p:bldP spid="18" grpId="1" animBg="1"/>
      <p:bldP spid="21" grpId="0" animBg="1"/>
      <p:bldP spid="2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ASIC inputs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1FE852-9AAD-40BE-8295-AF26D2A4ABA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10, 2012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7-Module Crosstalk</a:t>
            </a:r>
            <a:endParaRPr lang="en-US" dirty="0"/>
          </a:p>
        </p:txBody>
      </p:sp>
      <p:pic>
        <p:nvPicPr>
          <p:cNvPr id="21508" name="Picture 4" descr="E:\PROJETS\TPC\7-Modules\CrossTalk\2012-12-10_12022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79"/>
          <a:stretch/>
        </p:blipFill>
        <p:spPr bwMode="auto">
          <a:xfrm>
            <a:off x="2074332" y="632256"/>
            <a:ext cx="6189133" cy="563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5827372" y="4666814"/>
            <a:ext cx="300190" cy="257369"/>
          </a:xfrm>
          <a:prstGeom prst="rect">
            <a:avLst/>
          </a:prstGeom>
          <a:solidFill>
            <a:srgbClr val="00B050">
              <a:alpha val="50000"/>
            </a:srgbClr>
          </a:solidFill>
          <a:ln w="12700">
            <a:solidFill>
              <a:srgbClr val="00B05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ell MT" pitchFamily="18" charset="0"/>
              </a:rPr>
              <a:t>31</a:t>
            </a:r>
            <a:endParaRPr lang="fr-FR" sz="1200" b="1" dirty="0">
              <a:solidFill>
                <a:schemeClr val="bg1"/>
              </a:solidFill>
              <a:latin typeface="Bell MT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829677" y="4175748"/>
            <a:ext cx="300190" cy="257369"/>
          </a:xfrm>
          <a:prstGeom prst="rect">
            <a:avLst/>
          </a:prstGeom>
          <a:solidFill>
            <a:srgbClr val="00B050">
              <a:alpha val="50000"/>
            </a:srgbClr>
          </a:solidFill>
          <a:ln w="12700">
            <a:solidFill>
              <a:srgbClr val="00B05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ell MT" pitchFamily="18" charset="0"/>
              </a:rPr>
              <a:t>30</a:t>
            </a:r>
            <a:endParaRPr lang="fr-FR" sz="1200" b="1" dirty="0">
              <a:solidFill>
                <a:schemeClr val="bg1"/>
              </a:solidFill>
              <a:latin typeface="Bell MT" pitchFamily="18" charset="0"/>
            </a:endParaRPr>
          </a:p>
        </p:txBody>
      </p:sp>
      <p:pic>
        <p:nvPicPr>
          <p:cNvPr id="15" name="Picture 2" descr="E:\PROJETS\TPC\7-Modules\CrossTalk\2012-12-10_120707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33" t="6739" r="45629" b="82681"/>
          <a:stretch/>
        </p:blipFill>
        <p:spPr bwMode="auto">
          <a:xfrm>
            <a:off x="85725" y="2633141"/>
            <a:ext cx="140616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 bwMode="auto">
          <a:xfrm>
            <a:off x="1106077" y="3488926"/>
            <a:ext cx="93456" cy="216000"/>
          </a:xfrm>
          <a:prstGeom prst="rect">
            <a:avLst/>
          </a:prstGeom>
          <a:solidFill>
            <a:srgbClr val="00B050">
              <a:alpha val="50000"/>
            </a:srgbClr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689116" y="3714613"/>
            <a:ext cx="93456" cy="216000"/>
          </a:xfrm>
          <a:prstGeom prst="rect">
            <a:avLst/>
          </a:prstGeom>
          <a:solidFill>
            <a:srgbClr val="00B050">
              <a:alpha val="50000"/>
            </a:srgbClr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45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9" grpId="0" animBg="1"/>
      <p:bldP spid="19" grpId="1" animBg="1"/>
      <p:bldP spid="20" grpId="0" animBg="1"/>
      <p:bldP spid="20" grpId="1" animBg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41291</TotalTime>
  <Words>137</Words>
  <Application>Microsoft Office PowerPoint</Application>
  <PresentationFormat>Affichage à l'écran (4:3)</PresentationFormat>
  <Paragraphs>55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Comic Sans MS</vt:lpstr>
      <vt:lpstr>Arial</vt:lpstr>
      <vt:lpstr>Bell MT</vt:lpstr>
      <vt:lpstr>Times New Roman</vt:lpstr>
      <vt:lpstr>Bookman Old Style</vt:lpstr>
      <vt:lpstr>Symbol</vt:lpstr>
      <vt:lpstr>Modèle par défaut</vt:lpstr>
      <vt:lpstr>Présentation PowerPoint</vt:lpstr>
      <vt:lpstr>Some events: all have crosstalk</vt:lpstr>
      <vt:lpstr>Event selection with overflowed signals</vt:lpstr>
      <vt:lpstr>Crosstalk size ~12 %</vt:lpstr>
      <vt:lpstr>Detector routing</vt:lpstr>
      <vt:lpstr>Detector routing</vt:lpstr>
      <vt:lpstr>ASIC inputs</vt:lpstr>
      <vt:lpstr>ASIC inputs</vt:lpstr>
      <vt:lpstr>ASIC inputs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the Micromegas ILC-TPC Large Prototype</dc:title>
  <dc:subject>MPGD2009</dc:subject>
  <dc:creator>David Attié</dc:creator>
  <cp:lastModifiedBy>ATTIE David</cp:lastModifiedBy>
  <cp:revision>2921</cp:revision>
  <dcterms:created xsi:type="dcterms:W3CDTF">1601-01-01T00:00:00Z</dcterms:created>
  <dcterms:modified xsi:type="dcterms:W3CDTF">2012-12-10T14:46:32Z</dcterms:modified>
</cp:coreProperties>
</file>