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6" r:id="rId2"/>
    <p:sldId id="329" r:id="rId3"/>
    <p:sldId id="359" r:id="rId4"/>
    <p:sldId id="381" r:id="rId5"/>
    <p:sldId id="382" r:id="rId6"/>
    <p:sldId id="338" r:id="rId7"/>
    <p:sldId id="360" r:id="rId8"/>
    <p:sldId id="362" r:id="rId9"/>
    <p:sldId id="364" r:id="rId10"/>
    <p:sldId id="365" r:id="rId11"/>
    <p:sldId id="366" r:id="rId12"/>
    <p:sldId id="383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32" r:id="rId28"/>
  </p:sldIdLst>
  <p:sldSz cx="9144000" cy="6858000" type="screen4x3"/>
  <p:notesSz cx="6858000" cy="9144000"/>
  <p:embeddedFontLst>
    <p:embeddedFont>
      <p:font typeface="Arial Narrow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CC"/>
    <a:srgbClr val="00B050"/>
    <a:srgbClr val="FFFFFF"/>
    <a:srgbClr val="D60093"/>
    <a:srgbClr val="FF3399"/>
    <a:srgbClr val="CC0066"/>
    <a:srgbClr val="FF0066"/>
    <a:srgbClr val="FFFF99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4660"/>
  </p:normalViewPr>
  <p:slideViewPr>
    <p:cSldViewPr>
      <p:cViewPr varScale="1">
        <p:scale>
          <a:sx n="92" d="100"/>
          <a:sy n="9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FONT5 board #2</a:t>
            </a:r>
            <a:br>
              <a:rPr lang="en-GB" dirty="0" smtClean="0"/>
            </a:br>
            <a:r>
              <a:rPr lang="en-GB" dirty="0" smtClean="0"/>
              <a:t>DAC tests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256, in binary: 0 0001 0000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128, in binary: 0 0000 1000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series of power-of-2 DAC settings show no anomalous behaviour.</a:t>
            </a:r>
          </a:p>
          <a:p>
            <a:r>
              <a:rPr lang="en-GB" dirty="0" smtClean="0"/>
              <a:t>A drawback is that the scope is triggered on the DAC waveform itself; a null output will not trigger!</a:t>
            </a:r>
          </a:p>
          <a:p>
            <a:r>
              <a:rPr lang="en-GB" dirty="0" smtClean="0"/>
              <a:t>Triggering on the kicker trigger would have been appropriate.</a:t>
            </a:r>
          </a:p>
          <a:p>
            <a:r>
              <a:rPr lang="en-GB" dirty="0" smtClean="0"/>
              <a:t>Final test: exonerate a DAC out of 1000.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4110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1000, in binary: 0 0011 1110 1000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1001,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11 1110 1001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1002,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11 1110 1010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1003,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11 1110 1011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1004,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11 1110 1100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1005,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11 1110 1101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1006,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11 1110 1110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Young-Im and I saw a flickering DAC1 output from FONT5 board #1 on Monday.</a:t>
            </a:r>
          </a:p>
          <a:p>
            <a:r>
              <a:rPr lang="en-GB" dirty="0" smtClean="0"/>
              <a:t>Following Doug, Glenn and Colin’s suggestion, the DAC outputs of the available FONT5 board (#2) were tested.</a:t>
            </a:r>
          </a:p>
          <a:p>
            <a:r>
              <a:rPr lang="en-GB" dirty="0" smtClean="0"/>
              <a:t>Scope screens presented here were saved on infinite persistence to record any such flickering.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1007,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11 1110 1111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1008,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1009,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11 1111 0001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1010,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11 1111 0010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1011,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11 1111 0011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1012,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11 1111 0100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8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6" cy="60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1013, in binary: </a:t>
            </a:r>
            <a:r>
              <a:rPr lang="en-GB" sz="2400" dirty="0">
                <a:solidFill>
                  <a:srgbClr val="FFFFFF"/>
                </a:solidFill>
              </a:rPr>
              <a:t>0 00</a:t>
            </a:r>
            <a:r>
              <a:rPr lang="en-GB" sz="2400" dirty="0" smtClean="0">
                <a:solidFill>
                  <a:srgbClr val="FFFFFF"/>
                </a:solidFill>
              </a:rPr>
              <a:t>11 1111 0101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8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DAC1 flickering output was obtained again, using the other FONT5 board than on Monday.</a:t>
            </a:r>
          </a:p>
          <a:p>
            <a:r>
              <a:rPr lang="en-GB" dirty="0" smtClean="0"/>
              <a:t>The DAC2 output does not flicker.</a:t>
            </a:r>
          </a:p>
          <a:p>
            <a:r>
              <a:rPr lang="en-GB" dirty="0" smtClean="0"/>
              <a:t>The existence and extent of flickering may depend on the number of ‘1’ digits in the binary form of the DAC value set.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155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352"/>
          <p:cNvSpPr>
            <a:spLocks noChangeArrowheads="1"/>
          </p:cNvSpPr>
          <p:nvPr/>
        </p:nvSpPr>
        <p:spPr bwMode="auto">
          <a:xfrm>
            <a:off x="4197036" y="4005064"/>
            <a:ext cx="4694139" cy="2304256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r" defTabSz="1279525"/>
            <a:r>
              <a:rPr lang="en-GB" b="1" dirty="0" smtClean="0">
                <a:latin typeface="Arial Narrow" pitchFamily="34" charset="0"/>
              </a:rPr>
              <a:t>Local Control Room (LCR)</a:t>
            </a:r>
            <a:endParaRPr lang="en-GB" b="1" dirty="0">
              <a:latin typeface="Arial Narrow" pitchFamily="34" charset="0"/>
            </a:endParaRPr>
          </a:p>
        </p:txBody>
      </p:sp>
      <p:sp>
        <p:nvSpPr>
          <p:cNvPr id="134" name="Rectangle 352"/>
          <p:cNvSpPr>
            <a:spLocks noChangeArrowheads="1"/>
          </p:cNvSpPr>
          <p:nvPr/>
        </p:nvSpPr>
        <p:spPr bwMode="auto">
          <a:xfrm>
            <a:off x="4197036" y="1484784"/>
            <a:ext cx="4694139" cy="2088231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r" defTabSz="1279525"/>
            <a:r>
              <a:rPr lang="en-GB" b="1" dirty="0" smtClean="0">
                <a:latin typeface="Arial Narrow" pitchFamily="34" charset="0"/>
              </a:rPr>
              <a:t>S-band hut</a:t>
            </a:r>
            <a:endParaRPr lang="en-GB" b="1" dirty="0">
              <a:latin typeface="Arial Narrow" pitchFamily="34" charset="0"/>
            </a:endParaRPr>
          </a:p>
        </p:txBody>
      </p:sp>
      <p:sp>
        <p:nvSpPr>
          <p:cNvPr id="133" name="Rectangle 352"/>
          <p:cNvSpPr>
            <a:spLocks noChangeArrowheads="1"/>
          </p:cNvSpPr>
          <p:nvPr/>
        </p:nvSpPr>
        <p:spPr bwMode="auto">
          <a:xfrm>
            <a:off x="302448" y="2402840"/>
            <a:ext cx="3513468" cy="3042384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defTabSz="1279525"/>
            <a:r>
              <a:rPr lang="en-GB" b="1" dirty="0" smtClean="0">
                <a:latin typeface="Arial Narrow" pitchFamily="34" charset="0"/>
              </a:rPr>
              <a:t>C-band hut</a:t>
            </a:r>
            <a:endParaRPr lang="en-GB" b="1" dirty="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6" name="Rectangle 352"/>
          <p:cNvSpPr>
            <a:spLocks noChangeArrowheads="1"/>
          </p:cNvSpPr>
          <p:nvPr/>
        </p:nvSpPr>
        <p:spPr bwMode="auto">
          <a:xfrm>
            <a:off x="4283968" y="4509120"/>
            <a:ext cx="2490433" cy="16561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 2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87" name="Text Box 1029"/>
          <p:cNvSpPr txBox="1">
            <a:spLocks noChangeArrowheads="1"/>
          </p:cNvSpPr>
          <p:nvPr/>
        </p:nvSpPr>
        <p:spPr bwMode="auto">
          <a:xfrm>
            <a:off x="4283968" y="5157192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88" name="Text Box 1029"/>
          <p:cNvSpPr txBox="1">
            <a:spLocks noChangeArrowheads="1"/>
          </p:cNvSpPr>
          <p:nvPr/>
        </p:nvSpPr>
        <p:spPr bwMode="auto">
          <a:xfrm>
            <a:off x="4283968" y="5422042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89" name="Text Box 1029"/>
          <p:cNvSpPr txBox="1">
            <a:spLocks noChangeArrowheads="1"/>
          </p:cNvSpPr>
          <p:nvPr/>
        </p:nvSpPr>
        <p:spPr bwMode="auto">
          <a:xfrm>
            <a:off x="4283968" y="5661248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90" name="Text Box 1029"/>
          <p:cNvSpPr txBox="1">
            <a:spLocks noChangeArrowheads="1"/>
          </p:cNvSpPr>
          <p:nvPr/>
        </p:nvSpPr>
        <p:spPr bwMode="auto">
          <a:xfrm>
            <a:off x="5148064" y="5157192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91" name="Text Box 1029"/>
          <p:cNvSpPr txBox="1">
            <a:spLocks noChangeArrowheads="1"/>
          </p:cNvSpPr>
          <p:nvPr/>
        </p:nvSpPr>
        <p:spPr bwMode="auto">
          <a:xfrm>
            <a:off x="5148064" y="5422042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2</a:t>
            </a:r>
            <a:endParaRPr lang="en-GB" dirty="0">
              <a:latin typeface="+mj-lt"/>
            </a:endParaRPr>
          </a:p>
        </p:txBody>
      </p:sp>
      <p:sp>
        <p:nvSpPr>
          <p:cNvPr id="128" name="Text Box 1029"/>
          <p:cNvSpPr txBox="1">
            <a:spLocks noChangeArrowheads="1"/>
          </p:cNvSpPr>
          <p:nvPr/>
        </p:nvSpPr>
        <p:spPr bwMode="auto">
          <a:xfrm>
            <a:off x="323528" y="5661248"/>
            <a:ext cx="3672410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Mikey’s clock distribution box</a:t>
            </a:r>
            <a:endParaRPr lang="en-GB" dirty="0">
              <a:latin typeface="+mj-lt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H="1" flipV="1">
            <a:off x="1547665" y="5589242"/>
            <a:ext cx="2736307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3966090" y="5805264"/>
            <a:ext cx="3178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433" y="4571836"/>
            <a:ext cx="1748028" cy="1241702"/>
          </a:xfrm>
          <a:prstGeom prst="rect">
            <a:avLst/>
          </a:prstGeom>
        </p:spPr>
      </p:pic>
      <p:cxnSp>
        <p:nvCxnSpPr>
          <p:cNvPr id="61" name="Straight Connector 60"/>
          <p:cNvCxnSpPr/>
          <p:nvPr/>
        </p:nvCxnSpPr>
        <p:spPr>
          <a:xfrm flipH="1" flipV="1">
            <a:off x="6786714" y="5589240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6774401" y="5373216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352"/>
          <p:cNvSpPr>
            <a:spLocks noChangeArrowheads="1"/>
          </p:cNvSpPr>
          <p:nvPr/>
        </p:nvSpPr>
        <p:spPr bwMode="auto">
          <a:xfrm>
            <a:off x="395534" y="2890334"/>
            <a:ext cx="576065" cy="205083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vert270"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Trigger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64" name="Rectangle 352"/>
          <p:cNvSpPr>
            <a:spLocks noChangeArrowheads="1"/>
          </p:cNvSpPr>
          <p:nvPr/>
        </p:nvSpPr>
        <p:spPr bwMode="auto">
          <a:xfrm>
            <a:off x="2123727" y="2897872"/>
            <a:ext cx="576065" cy="204329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vert270"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Ring clock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65" name="Rectangle 352"/>
          <p:cNvSpPr>
            <a:spLocks noChangeArrowheads="1"/>
          </p:cNvSpPr>
          <p:nvPr/>
        </p:nvSpPr>
        <p:spPr bwMode="auto">
          <a:xfrm>
            <a:off x="1259629" y="2890334"/>
            <a:ext cx="576065" cy="205083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vert270"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Fan out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66" name="Rectangle 352"/>
          <p:cNvSpPr>
            <a:spLocks noChangeArrowheads="1"/>
          </p:cNvSpPr>
          <p:nvPr/>
        </p:nvSpPr>
        <p:spPr bwMode="auto">
          <a:xfrm>
            <a:off x="2987823" y="2890334"/>
            <a:ext cx="576065" cy="204329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vert270"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Fan out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 flipV="1">
            <a:off x="971599" y="3898446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2699790" y="3915008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547659" y="2243794"/>
            <a:ext cx="5544621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3269698" y="2472124"/>
            <a:ext cx="3822582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872045"/>
            <a:ext cx="1748028" cy="1241702"/>
          </a:xfrm>
          <a:prstGeom prst="rect">
            <a:avLst/>
          </a:prstGeom>
        </p:spPr>
      </p:pic>
      <p:cxnSp>
        <p:nvCxnSpPr>
          <p:cNvPr id="97" name="Straight Connector 96"/>
          <p:cNvCxnSpPr/>
          <p:nvPr/>
        </p:nvCxnSpPr>
        <p:spPr>
          <a:xfrm flipH="1" flipV="1">
            <a:off x="3275857" y="5373219"/>
            <a:ext cx="1008114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3275856" y="4941170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1547662" y="4935162"/>
            <a:ext cx="3" cy="65407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3275855" y="2465824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547658" y="2243794"/>
            <a:ext cx="3" cy="65407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092280" y="3113747"/>
            <a:ext cx="17480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Narrow" pitchFamily="34" charset="0"/>
              </a:rPr>
              <a:t>50</a:t>
            </a:r>
            <a:r>
              <a:rPr lang="el-GR" dirty="0" smtClean="0">
                <a:latin typeface="Arial Narrow" pitchFamily="34" charset="0"/>
              </a:rPr>
              <a:t>Ω</a:t>
            </a:r>
            <a:r>
              <a:rPr lang="en-GB" dirty="0" smtClean="0">
                <a:latin typeface="Arial Narrow" pitchFamily="34" charset="0"/>
              </a:rPr>
              <a:t> termination</a:t>
            </a:r>
            <a:endParaRPr lang="en-GB" dirty="0">
              <a:latin typeface="Arial Narrow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062433" y="5795972"/>
            <a:ext cx="17480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Narrow" pitchFamily="34" charset="0"/>
              </a:rPr>
              <a:t>50</a:t>
            </a:r>
            <a:r>
              <a:rPr lang="el-GR" dirty="0" smtClean="0">
                <a:latin typeface="Arial Narrow" pitchFamily="34" charset="0"/>
              </a:rPr>
              <a:t>Ω</a:t>
            </a:r>
            <a:r>
              <a:rPr lang="en-GB" dirty="0" smtClean="0">
                <a:latin typeface="Arial Narrow" pitchFamily="34" charset="0"/>
              </a:rPr>
              <a:t> termination</a:t>
            </a:r>
            <a:endParaRPr lang="en-GB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22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fan outs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pairs of fan out outputs must be terminated if not in use.</a:t>
            </a:r>
          </a:p>
          <a:p>
            <a:r>
              <a:rPr lang="en-GB" dirty="0" smtClean="0"/>
              <a:t>A scope was used for termination due to inability to find 50 </a:t>
            </a:r>
            <a:r>
              <a:rPr lang="el-GR" dirty="0" smtClean="0"/>
              <a:t>Ω</a:t>
            </a:r>
            <a:r>
              <a:rPr lang="en-GB" dirty="0" smtClean="0"/>
              <a:t> terminators.</a:t>
            </a:r>
          </a:p>
          <a:p>
            <a:r>
              <a:rPr lang="en-GB" dirty="0" smtClean="0"/>
              <a:t>If unterminated,</a:t>
            </a:r>
            <a:br>
              <a:rPr lang="en-GB" dirty="0" smtClean="0"/>
            </a:br>
            <a:r>
              <a:rPr lang="en-GB" dirty="0" smtClean="0"/>
              <a:t>spurious edges</a:t>
            </a:r>
            <a:br>
              <a:rPr lang="en-GB" dirty="0" smtClean="0"/>
            </a:br>
            <a:r>
              <a:rPr lang="en-GB" dirty="0" smtClean="0"/>
              <a:t>observed, e.g.</a:t>
            </a:r>
            <a:br>
              <a:rPr lang="en-GB" dirty="0" smtClean="0"/>
            </a:br>
            <a:r>
              <a:rPr lang="en-GB" dirty="0" smtClean="0"/>
              <a:t>‘double’ trigger.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2" t="33764" r="14953" b="39883"/>
          <a:stretch/>
        </p:blipFill>
        <p:spPr>
          <a:xfrm>
            <a:off x="3947134" y="3861048"/>
            <a:ext cx="4873337" cy="18072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1508" y="3870858"/>
            <a:ext cx="242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‘double’ trigger</a:t>
            </a:r>
            <a:endParaRPr lang="en-GB" sz="2400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5176249" y="4332523"/>
            <a:ext cx="675367" cy="97849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>
            <a:off x="5176249" y="4332523"/>
            <a:ext cx="1611471" cy="97849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90990" y="3870858"/>
            <a:ext cx="242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>
                <a:solidFill>
                  <a:srgbClr val="66FFCC"/>
                </a:solidFill>
              </a:rPr>
              <a:t>ring clock</a:t>
            </a:r>
            <a:endParaRPr lang="en-GB" sz="2400" dirty="0">
              <a:solidFill>
                <a:srgbClr val="66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7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4000, in binary: 0 1111 1010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7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-4096, in binary: 1 0000 0000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2048, in binary: 0 1000 0000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1024, in binary: 0 0100 0000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312" y="261541"/>
            <a:ext cx="742337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0311" y="692696"/>
            <a:ext cx="742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DAC 512, in binary: 0 0010 0000 0000</a:t>
            </a: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690</Words>
  <Application>Microsoft Office PowerPoint</Application>
  <PresentationFormat>On-screen Show (4:3)</PresentationFormat>
  <Paragraphs>161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Arial Narrow</vt:lpstr>
      <vt:lpstr>Default Design</vt:lpstr>
      <vt:lpstr>FONT5 board #2 DAC tests</vt:lpstr>
      <vt:lpstr>Introduction</vt:lpstr>
      <vt:lpstr>Set-up</vt:lpstr>
      <vt:lpstr>Note on fan outs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Comment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Observations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183</cp:revision>
  <dcterms:created xsi:type="dcterms:W3CDTF">2009-05-21T13:39:04Z</dcterms:created>
  <dcterms:modified xsi:type="dcterms:W3CDTF">2012-12-14T09:09:30Z</dcterms:modified>
</cp:coreProperties>
</file>