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72" r:id="rId2"/>
  </p:sldMasterIdLst>
  <p:notesMasterIdLst>
    <p:notesMasterId r:id="rId17"/>
  </p:notesMasterIdLst>
  <p:handoutMasterIdLst>
    <p:handoutMasterId r:id="rId18"/>
  </p:handoutMasterIdLst>
  <p:sldIdLst>
    <p:sldId id="410" r:id="rId3"/>
    <p:sldId id="554" r:id="rId4"/>
    <p:sldId id="574" r:id="rId5"/>
    <p:sldId id="587" r:id="rId6"/>
    <p:sldId id="578" r:id="rId7"/>
    <p:sldId id="579" r:id="rId8"/>
    <p:sldId id="576" r:id="rId9"/>
    <p:sldId id="580" r:id="rId10"/>
    <p:sldId id="581" r:id="rId11"/>
    <p:sldId id="582" r:id="rId12"/>
    <p:sldId id="583" r:id="rId13"/>
    <p:sldId id="584" r:id="rId14"/>
    <p:sldId id="585" r:id="rId15"/>
    <p:sldId id="586" r:id="rId16"/>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Nicholas Walker" initials="NJW" lastIdx="2" clrIdx="0"/>
  <p:cmAuthor id="1" name="Yamamoto Akira" initials=""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extLst>
    <p:ext uri="{E76CE94A-603C-4142-B9EB-6D1370010A27}">
      <p14:discardImageEditData xmlns:p14="http://schemas.microsoft.com/office/powerpoint/2010/main" xmlns="" val="0"/>
    </p:ext>
    <p:ext uri="{D31A062A-798A-4329-ABDD-BBA856620510}">
      <p14:defaultImageDpi xmlns:p14="http://schemas.microsoft.com/office/powerpoint/2010/main" xmlns=""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中間 2 - アクセント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073A0DAA-6AF3-43AB-8588-CEC1D06C72B9}" styleName="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6E25E649-3F16-4E02-A733-19D2CDBF48F0}" styleName="中間 3 - アクセント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EB9631B5-78F2-41C9-869B-9F39066F8104}" styleName="中間 3 - アクセント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B301B821-A1FF-4177-AEE7-76D212191A09}" styleName="中間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BC89EF96-8CEA-46FF-86C4-4CE0E7609802}" styleName="淡色 3 - アクセント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69012ECD-51FC-41F1-AA8D-1B2483CD663E}" styleName="淡色 2 - アクセント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FABFCF23-3B69-468F-B69F-88F6DE6A72F2}" styleName="中間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FD0F851-EC5A-4D38-B0AD-8093EC10F338}" styleName="淡色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C083E6E3-FA7D-4D7B-A595-EF9225AFEA82}" styleName="淡色 1 - アクセント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BDBED569-4797-4DF1-A0F4-6AAB3CD982D8}" styleName="淡色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ED083AE6-46FA-4A59-8FB0-9F97EB10719F}" styleName="淡色 3 - アクセント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8799B23B-EC83-4686-B30A-512413B5E67A}" styleName="淡色 3 - アクセント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616DA210-FB5B-4158-B5E0-FEB733F419BA}" styleName="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460" autoAdjust="0"/>
    <p:restoredTop sz="99139" autoAdjust="0"/>
  </p:normalViewPr>
  <p:slideViewPr>
    <p:cSldViewPr snapToGrid="0" snapToObjects="1">
      <p:cViewPr varScale="1">
        <p:scale>
          <a:sx n="114" d="100"/>
          <a:sy n="114" d="100"/>
        </p:scale>
        <p:origin x="-852" y="-90"/>
      </p:cViewPr>
      <p:guideLst>
        <p:guide orient="horz" pos="2160"/>
        <p:guide pos="2880"/>
      </p:guideLst>
    </p:cSldViewPr>
  </p:slideViewPr>
  <p:notesTextViewPr>
    <p:cViewPr>
      <p:scale>
        <a:sx n="100" d="100"/>
        <a:sy n="100" d="100"/>
      </p:scale>
      <p:origin x="0" y="0"/>
    </p:cViewPr>
  </p:notesTextViewPr>
  <p:sorterViewPr>
    <p:cViewPr>
      <p:scale>
        <a:sx n="128" d="100"/>
        <a:sy n="128"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handoutMaster" Target="handoutMasters/handoutMaster1.xml"/><Relationship Id="rId3" Type="http://schemas.openxmlformats.org/officeDocument/2006/relationships/slide" Target="slides/slide1.xml"/><Relationship Id="rId21"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ableStyles" Target="tableStyles.xml"/><Relationship Id="rId10" Type="http://schemas.openxmlformats.org/officeDocument/2006/relationships/slide" Target="slides/slide8.xml"/><Relationship Id="rId19" Type="http://schemas.openxmlformats.org/officeDocument/2006/relationships/commentAuthors" Target="commentAuthor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26FE532-6194-554A-B479-D4F401192DC4}" type="datetimeFigureOut">
              <a:rPr kumimoji="1" lang="ja-JP" altLang="en-US" smtClean="0"/>
              <a:pPr/>
              <a:t>2012/12/20</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A98032CE-F5FE-6640-B9B1-D52172494191}" type="slidenum">
              <a:rPr kumimoji="1" lang="ja-JP" altLang="en-US" smtClean="0"/>
              <a:pPr/>
              <a:t>&lt;#&gt;</a:t>
            </a:fld>
            <a:endParaRPr kumimoji="1" lang="ja-JP" altLang="en-US"/>
          </a:p>
        </p:txBody>
      </p:sp>
    </p:spTree>
    <p:extLst>
      <p:ext uri="{BB962C8B-B14F-4D97-AF65-F5344CB8AC3E}">
        <p14:creationId xmlns:p14="http://schemas.microsoft.com/office/powerpoint/2010/main" xmlns="" val="399597305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4C7E608-5CC7-054E-B1AF-4552938937E1}" type="datetimeFigureOut">
              <a:rPr kumimoji="1" lang="ja-JP" altLang="en-US" smtClean="0"/>
              <a:pPr/>
              <a:t>2012/12/20</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7971A71-B35C-E343-B953-160DB4FB9EC9}" type="slidenum">
              <a:rPr kumimoji="1" lang="ja-JP" altLang="en-US" smtClean="0"/>
              <a:pPr/>
              <a:t>&lt;#&gt;</a:t>
            </a:fld>
            <a:endParaRPr kumimoji="1" lang="ja-JP" altLang="en-US"/>
          </a:p>
        </p:txBody>
      </p:sp>
    </p:spTree>
    <p:extLst>
      <p:ext uri="{BB962C8B-B14F-4D97-AF65-F5344CB8AC3E}">
        <p14:creationId xmlns:p14="http://schemas.microsoft.com/office/powerpoint/2010/main" xmlns="" val="3269588064"/>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971A71-B35C-E343-B953-160DB4FB9EC9}" type="slidenum">
              <a:rPr kumimoji="1" lang="ja-JP" altLang="en-US" smtClean="0"/>
              <a:pPr/>
              <a:t>1</a:t>
            </a:fld>
            <a:endParaRPr kumimoji="1" lang="ja-JP" altLang="en-US"/>
          </a:p>
        </p:txBody>
      </p:sp>
    </p:spTree>
    <p:extLst>
      <p:ext uri="{BB962C8B-B14F-4D97-AF65-F5344CB8AC3E}">
        <p14:creationId xmlns:p14="http://schemas.microsoft.com/office/powerpoint/2010/main" xmlns="" val="7620186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7971A71-B35C-E343-B953-160DB4FB9EC9}" type="slidenum">
              <a:rPr kumimoji="1" lang="ja-JP" altLang="en-US" smtClean="0"/>
              <a:pPr/>
              <a:t>10</a:t>
            </a:fld>
            <a:endParaRPr kumimoji="1" lang="ja-JP" altLang="en-US"/>
          </a:p>
        </p:txBody>
      </p:sp>
    </p:spTree>
    <p:extLst>
      <p:ext uri="{BB962C8B-B14F-4D97-AF65-F5344CB8AC3E}">
        <p14:creationId xmlns:p14="http://schemas.microsoft.com/office/powerpoint/2010/main" xmlns="" val="76201865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2.xml"/><Relationship Id="rId4" Type="http://schemas.openxmlformats.org/officeDocument/2006/relationships/image" Target="../media/image1.jpe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28109114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9879232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11295245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pic>
        <p:nvPicPr>
          <p:cNvPr id="8" name="Picture 11" descr="1024_greendot_divider"/>
          <p:cNvPicPr>
            <a:picLocks noChangeAspect="1" noChangeArrowheads="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154401206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263148974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138766217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4214179957"/>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8"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1564072130"/>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4"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504928201"/>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3"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2094086778"/>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471913697"/>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11455152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6"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2941271966"/>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4150152752"/>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5" name="Rectangle 4"/>
          <p:cNvSpPr>
            <a:spLocks noGrp="1" noChangeArrowheads="1"/>
          </p:cNvSpPr>
          <p:nvPr>
            <p:ph type="ftr" sz="quarter" idx="11"/>
          </p:nvPr>
        </p:nvSpPr>
        <p:spPr>
          <a:ln/>
        </p:spPr>
        <p:txBody>
          <a:bodyPr/>
          <a:lstStyle>
            <a:lvl1pPr>
              <a:defRPr/>
            </a:lvl1p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solidFill>
                  <a:srgbClr val="000000"/>
                </a:solidFill>
                <a:latin typeface="Arial"/>
                <a:ea typeface="Arial Unicode MS"/>
                <a:cs typeface="Arial Unicode MS"/>
              </a:rPr>
              <a:pPr/>
              <a:t>&lt;#&gt;</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78414695"/>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bl">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p:spPr>
        <p:txBody>
          <a:bodyPr/>
          <a:lstStyle/>
          <a:p>
            <a:r>
              <a:rPr lang="ja-JP" altLang="en-US" smtClean="0"/>
              <a:t>マスタ タイトルの書式設定</a:t>
            </a:r>
            <a:endParaRPr lang="ja-JP" altLang="en-US"/>
          </a:p>
        </p:txBody>
      </p:sp>
      <p:sp>
        <p:nvSpPr>
          <p:cNvPr id="3" name="表プレースホルダ 2"/>
          <p:cNvSpPr>
            <a:spLocks noGrp="1"/>
          </p:cNvSpPr>
          <p:nvPr>
            <p:ph type="tbl" idx="1"/>
          </p:nvPr>
        </p:nvSpPr>
        <p:spPr>
          <a:xfrm>
            <a:off x="457200" y="1600200"/>
            <a:ext cx="8229600" cy="4498975"/>
          </a:xfrm>
        </p:spPr>
        <p:txBody>
          <a:bodyPr/>
          <a:lstStyle/>
          <a:p>
            <a:pPr lvl="0"/>
            <a:endParaRPr lang="ja-JP" altLang="en-US" noProof="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121219, A. Yamamoto</a:t>
            </a:r>
            <a:endParaRPr lang="en-US" altLang="ja-JP">
              <a:solidFill>
                <a:srgbClr val="000000"/>
              </a:solidFill>
              <a:latin typeface="Arial"/>
              <a:ea typeface="Arial Unicode MS"/>
              <a:cs typeface="Arial Unicode MS"/>
            </a:endParaRPr>
          </a:p>
        </p:txBody>
      </p:sp>
      <p:sp>
        <p:nvSpPr>
          <p:cNvPr id="5"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WebEx Meeting</a:t>
            </a:r>
            <a:endParaRPr lang="en-US" altLang="ja-JP">
              <a:latin typeface="Arial"/>
              <a:ea typeface="Arial Unicode MS"/>
              <a:cs typeface="Arial Unicode MS"/>
            </a:endParaRPr>
          </a:p>
        </p:txBody>
      </p:sp>
      <p:sp>
        <p:nvSpPr>
          <p:cNvPr id="6" name="Rectangle 6"/>
          <p:cNvSpPr>
            <a:spLocks noGrp="1" noChangeArrowheads="1"/>
          </p:cNvSpPr>
          <p:nvPr>
            <p:ph type="sldNum" sz="quarter" idx="12"/>
          </p:nvPr>
        </p:nvSpPr>
        <p:spPr>
          <a:ln/>
        </p:spPr>
        <p:txBody>
          <a:bodyPr/>
          <a:lstStyle>
            <a:lvl1pPr>
              <a:defRPr/>
            </a:lvl1pPr>
          </a:lstStyle>
          <a:p>
            <a:pPr>
              <a:defRPr/>
            </a:pPr>
            <a:fld id="{D0CE37E2-33CB-034B-AFDB-6541EBF5F31A}" type="slidenum">
              <a:rPr lang="en-US" altLang="ja-JP">
                <a:solidFill>
                  <a:srgbClr val="000000"/>
                </a:solidFill>
                <a:latin typeface="Arial"/>
                <a:ea typeface="Arial Unicode MS"/>
                <a:cs typeface="Arial Unicode MS"/>
              </a:rPr>
              <a:pPr>
                <a:defRPr/>
              </a:pPr>
              <a:t>&lt;#&gt;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109134735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fourObj">
  <p:cSld name="タイトルと 4 つのコンテンツ">
    <p:spTree>
      <p:nvGrpSpPr>
        <p:cNvPr id="1" name=""/>
        <p:cNvGrpSpPr/>
        <p:nvPr/>
      </p:nvGrpSpPr>
      <p:grpSpPr>
        <a:xfrm>
          <a:off x="0" y="0"/>
          <a:ext cx="0" cy="0"/>
          <a:chOff x="0" y="0"/>
          <a:chExt cx="0" cy="0"/>
        </a:xfrm>
      </p:grpSpPr>
      <p:sp>
        <p:nvSpPr>
          <p:cNvPr id="2" name="タイトル 1"/>
          <p:cNvSpPr>
            <a:spLocks noGrp="1"/>
          </p:cNvSpPr>
          <p:nvPr>
            <p:ph type="title" sz="quarter"/>
          </p:nvPr>
        </p:nvSpPr>
        <p:spPr>
          <a:xfrm>
            <a:off x="457200" y="274638"/>
            <a:ext cx="8229600" cy="1143000"/>
          </a:xfrm>
        </p:spPr>
        <p:txBody>
          <a:bodyPr/>
          <a:lstStyle/>
          <a:p>
            <a:r>
              <a:rPr lang="ja-JP" altLang="en-US" smtClean="0"/>
              <a:t>マスタ タイトルの書式設定</a:t>
            </a:r>
            <a:endParaRPr lang="ja-JP" altLang="en-US"/>
          </a:p>
        </p:txBody>
      </p:sp>
      <p:sp>
        <p:nvSpPr>
          <p:cNvPr id="3" name="コンテンツ プレースホルダ 2"/>
          <p:cNvSpPr>
            <a:spLocks noGrp="1"/>
          </p:cNvSpPr>
          <p:nvPr>
            <p:ph sz="quarter" idx="1"/>
          </p:nvPr>
        </p:nvSpPr>
        <p:spPr>
          <a:xfrm>
            <a:off x="457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 3"/>
          <p:cNvSpPr>
            <a:spLocks noGrp="1"/>
          </p:cNvSpPr>
          <p:nvPr>
            <p:ph sz="quarter" idx="2"/>
          </p:nvPr>
        </p:nvSpPr>
        <p:spPr>
          <a:xfrm>
            <a:off x="4648200" y="1600200"/>
            <a:ext cx="4038600" cy="2173288"/>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コンテンツ プレースホルダ 4"/>
          <p:cNvSpPr>
            <a:spLocks noGrp="1"/>
          </p:cNvSpPr>
          <p:nvPr>
            <p:ph sz="quarter" idx="3"/>
          </p:nvPr>
        </p:nvSpPr>
        <p:spPr>
          <a:xfrm>
            <a:off x="457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コンテンツ プレースホルダ 5"/>
          <p:cNvSpPr>
            <a:spLocks noGrp="1"/>
          </p:cNvSpPr>
          <p:nvPr>
            <p:ph sz="quarter" idx="4"/>
          </p:nvPr>
        </p:nvSpPr>
        <p:spPr>
          <a:xfrm>
            <a:off x="4648200" y="3925888"/>
            <a:ext cx="4038600" cy="2173287"/>
          </a:xfrm>
        </p:spPr>
        <p:txBody>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Rectangle 4"/>
          <p:cNvSpPr>
            <a:spLocks noGrp="1" noChangeArrowheads="1"/>
          </p:cNvSpPr>
          <p:nvPr>
            <p:ph type="dt" sz="half" idx="10"/>
          </p:nvPr>
        </p:nvSpPr>
        <p:spPr>
          <a:ln/>
        </p:spPr>
        <p:txBody>
          <a:bodyPr/>
          <a:lstStyle>
            <a:lvl1pPr>
              <a:defRPr/>
            </a:lvl1pPr>
          </a:lstStyle>
          <a:p>
            <a:pPr>
              <a:defRPr/>
            </a:pPr>
            <a:r>
              <a:rPr lang="en-US" altLang="ja-JP" smtClean="0">
                <a:solidFill>
                  <a:srgbClr val="000000"/>
                </a:solidFill>
                <a:latin typeface="Arial"/>
                <a:ea typeface="Arial Unicode MS"/>
                <a:cs typeface="Arial Unicode MS"/>
              </a:rPr>
              <a:t>121219, A. Yamamoto</a:t>
            </a:r>
            <a:endParaRPr lang="en-US" altLang="ja-JP">
              <a:solidFill>
                <a:srgbClr val="000000"/>
              </a:solidFill>
              <a:latin typeface="Arial"/>
              <a:ea typeface="Arial Unicode MS"/>
              <a:cs typeface="Arial Unicode MS"/>
            </a:endParaRPr>
          </a:p>
        </p:txBody>
      </p:sp>
      <p:sp>
        <p:nvSpPr>
          <p:cNvPr id="8" name="Rectangle 5"/>
          <p:cNvSpPr>
            <a:spLocks noGrp="1" noChangeArrowheads="1"/>
          </p:cNvSpPr>
          <p:nvPr>
            <p:ph type="ftr" sz="quarter" idx="11"/>
          </p:nvPr>
        </p:nvSpPr>
        <p:spPr>
          <a:ln/>
        </p:spPr>
        <p:txBody>
          <a:bodyPr/>
          <a:lstStyle>
            <a:lvl1pPr>
              <a:defRPr/>
            </a:lvl1pPr>
          </a:lstStyle>
          <a:p>
            <a:pPr>
              <a:defRPr/>
            </a:pPr>
            <a:r>
              <a:rPr lang="en-US" altLang="ja-JP" smtClean="0">
                <a:latin typeface="Arial"/>
                <a:ea typeface="Arial Unicode MS"/>
                <a:cs typeface="Arial Unicode MS"/>
              </a:rPr>
              <a:t>SCRF WebEx Meeting</a:t>
            </a:r>
            <a:endParaRPr lang="en-US" altLang="ja-JP">
              <a:latin typeface="Arial"/>
              <a:ea typeface="Arial Unicode MS"/>
              <a:cs typeface="Arial Unicode MS"/>
            </a:endParaRPr>
          </a:p>
        </p:txBody>
      </p:sp>
      <p:sp>
        <p:nvSpPr>
          <p:cNvPr id="9" name="Rectangle 6"/>
          <p:cNvSpPr>
            <a:spLocks noGrp="1" noChangeArrowheads="1"/>
          </p:cNvSpPr>
          <p:nvPr>
            <p:ph type="sldNum" sz="quarter" idx="12"/>
          </p:nvPr>
        </p:nvSpPr>
        <p:spPr>
          <a:ln/>
        </p:spPr>
        <p:txBody>
          <a:bodyPr/>
          <a:lstStyle>
            <a:lvl1pPr>
              <a:defRPr/>
            </a:lvl1pPr>
          </a:lstStyle>
          <a:p>
            <a:pPr>
              <a:defRPr/>
            </a:pPr>
            <a:fld id="{4F69C48C-D733-1745-8254-B98F368A1390}" type="slidenum">
              <a:rPr lang="en-US" altLang="ja-JP">
                <a:solidFill>
                  <a:srgbClr val="000000"/>
                </a:solidFill>
                <a:latin typeface="Arial"/>
                <a:ea typeface="Arial Unicode MS"/>
                <a:cs typeface="Arial Unicode MS"/>
              </a:rPr>
              <a:pPr>
                <a:defRPr/>
              </a:pPr>
              <a:t>&lt;#&gt;</a:t>
            </a:fld>
            <a:endParaRPr lang="en-US" altLang="ja-JP">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38886471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978201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r>
              <a:rPr kumimoji="1" lang="en-US" altLang="ja-JP" smtClean="0"/>
              <a:t>121219,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WebEx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6770939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r>
              <a:rPr kumimoji="1" lang="en-US" altLang="ja-JP" smtClean="0"/>
              <a:t>121219, A. Yamamoto</a:t>
            </a:r>
            <a:endParaRPr kumimoji="1" lang="ja-JP" altLang="en-US"/>
          </a:p>
        </p:txBody>
      </p:sp>
      <p:sp>
        <p:nvSpPr>
          <p:cNvPr id="8" name="フッター プレースホルダー 7"/>
          <p:cNvSpPr>
            <a:spLocks noGrp="1"/>
          </p:cNvSpPr>
          <p:nvPr>
            <p:ph type="ftr" sz="quarter" idx="11"/>
          </p:nvPr>
        </p:nvSpPr>
        <p:spPr/>
        <p:txBody>
          <a:bodyPr/>
          <a:lstStyle/>
          <a:p>
            <a:r>
              <a:rPr kumimoji="1" lang="en-US" altLang="ja-JP" smtClean="0"/>
              <a:t>SCRF WebEx Meeting</a:t>
            </a:r>
            <a:endParaRPr kumimoji="1" lang="ja-JP" altLang="en-US"/>
          </a:p>
        </p:txBody>
      </p:sp>
      <p:sp>
        <p:nvSpPr>
          <p:cNvPr id="9" name="スライド番号プレースホルダー 8"/>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17714577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121219, A. Yamamoto</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SCRF WebEx Meeting</a:t>
            </a:r>
            <a:endParaRPr kumimoji="1" lang="ja-JP" altLang="en-US"/>
          </a:p>
        </p:txBody>
      </p:sp>
      <p:sp>
        <p:nvSpPr>
          <p:cNvPr id="5" name="スライド番号プレースホルダー 4"/>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34601545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r>
              <a:rPr kumimoji="1" lang="en-US" altLang="ja-JP" smtClean="0"/>
              <a:t>121219, A. Yamamoto</a:t>
            </a:r>
            <a:endParaRPr kumimoji="1" lang="ja-JP" altLang="en-US"/>
          </a:p>
        </p:txBody>
      </p:sp>
      <p:sp>
        <p:nvSpPr>
          <p:cNvPr id="3" name="フッター プレースホルダー 2"/>
          <p:cNvSpPr>
            <a:spLocks noGrp="1"/>
          </p:cNvSpPr>
          <p:nvPr>
            <p:ph type="ftr" sz="quarter" idx="11"/>
          </p:nvPr>
        </p:nvSpPr>
        <p:spPr/>
        <p:txBody>
          <a:bodyPr/>
          <a:lstStyle/>
          <a:p>
            <a:r>
              <a:rPr kumimoji="1" lang="en-US" altLang="ja-JP" smtClean="0"/>
              <a:t>SCRF WebEx Meeting</a:t>
            </a:r>
            <a:endParaRPr kumimoji="1" lang="ja-JP" altLang="en-US"/>
          </a:p>
        </p:txBody>
      </p:sp>
      <p:sp>
        <p:nvSpPr>
          <p:cNvPr id="4" name="スライド番号プレースホルダー 3"/>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2700700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121219,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WebEx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27916189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r>
              <a:rPr kumimoji="1" lang="en-US" altLang="ja-JP" smtClean="0"/>
              <a:t>121219, A. Yamamoto</a:t>
            </a:r>
            <a:endParaRPr kumimoji="1" lang="ja-JP" altLang="en-US"/>
          </a:p>
        </p:txBody>
      </p:sp>
      <p:sp>
        <p:nvSpPr>
          <p:cNvPr id="6" name="フッター プレースホルダー 5"/>
          <p:cNvSpPr>
            <a:spLocks noGrp="1"/>
          </p:cNvSpPr>
          <p:nvPr>
            <p:ph type="ftr" sz="quarter" idx="11"/>
          </p:nvPr>
        </p:nvSpPr>
        <p:spPr/>
        <p:txBody>
          <a:bodyPr/>
          <a:lstStyle/>
          <a:p>
            <a:r>
              <a:rPr kumimoji="1" lang="en-US" altLang="ja-JP" smtClean="0"/>
              <a:t>SCRF WebEx Meeting</a:t>
            </a:r>
            <a:endParaRPr kumimoji="1" lang="ja-JP" altLang="en-US"/>
          </a:p>
        </p:txBody>
      </p:sp>
      <p:sp>
        <p:nvSpPr>
          <p:cNvPr id="7" name="スライド番号プレースホルダー 6"/>
          <p:cNvSpPr>
            <a:spLocks noGrp="1"/>
          </p:cNvSpPr>
          <p:nvPr>
            <p:ph type="sldNum" sz="quarter" idx="12"/>
          </p:nvPr>
        </p:nvSpPr>
        <p:spPr/>
        <p:txBody>
          <a:body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139572202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slideLayout" Target="../slideLayouts/slideLayout24.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17" Type="http://schemas.openxmlformats.org/officeDocument/2006/relationships/image" Target="../media/image3.jpeg"/><Relationship Id="rId2" Type="http://schemas.openxmlformats.org/officeDocument/2006/relationships/slideLayout" Target="../slideLayouts/slideLayout13.xml"/><Relationship Id="rId16" Type="http://schemas.openxmlformats.org/officeDocument/2006/relationships/image" Target="../media/image2.png"/><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1.jpe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6A9B6C-4CFA-2D48-ACDE-59936853136B}" type="slidenum">
              <a:rPr kumimoji="1" lang="ja-JP" altLang="en-US" smtClean="0"/>
              <a:pPr/>
              <a:t>&lt;#&gt;</a:t>
            </a:fld>
            <a:endParaRPr kumimoji="1" lang="ja-JP" altLang="en-US"/>
          </a:p>
        </p:txBody>
      </p:sp>
    </p:spTree>
    <p:extLst>
      <p:ext uri="{BB962C8B-B14F-4D97-AF65-F5344CB8AC3E}">
        <p14:creationId xmlns:p14="http://schemas.microsoft.com/office/powerpoint/2010/main" xmlns="" val="387781342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kumimoji="0" lang="en-US" smtClean="0">
                <a:solidFill>
                  <a:srgbClr val="000000"/>
                </a:solidFill>
                <a:latin typeface="Arial"/>
                <a:ea typeface="Arial Unicode MS"/>
                <a:cs typeface="Arial Unicode MS"/>
              </a:rPr>
              <a:t>121219, A. Yamamoto</a:t>
            </a:r>
            <a:endParaRPr kumimoji="0" lang="en-US">
              <a:solidFill>
                <a:srgbClr val="000000"/>
              </a:solidFill>
              <a:latin typeface="Arial"/>
              <a:ea typeface="Arial Unicode MS"/>
              <a:cs typeface="Arial Unicode MS"/>
            </a:endParaRPr>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kumimoji="0" lang="en-US" smtClean="0">
                <a:latin typeface="Arial"/>
                <a:ea typeface="Arial Unicode MS"/>
                <a:cs typeface="Arial Unicode MS"/>
              </a:rPr>
              <a:t>SCRF WebEx Meeting</a:t>
            </a:r>
            <a:endParaRPr kumimoji="0" lang="en-US">
              <a:latin typeface="Arial"/>
              <a:ea typeface="Arial Unicode MS"/>
              <a:cs typeface="Arial Unicode MS"/>
            </a:endParaRPr>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kumimoji="0" lang="en-US" smtClean="0">
                <a:solidFill>
                  <a:srgbClr val="000000"/>
                </a:solidFill>
                <a:latin typeface="Arial"/>
                <a:ea typeface="Arial Unicode MS"/>
                <a:cs typeface="Arial Unicode MS"/>
              </a:rPr>
              <a:pPr/>
              <a:t>&lt;#&gt;</a:t>
            </a:fld>
            <a:endParaRPr kumimoji="0" lang="en-US">
              <a:solidFill>
                <a:srgbClr val="000000"/>
              </a:solidFill>
              <a:latin typeface="Arial"/>
              <a:ea typeface="Arial Unicode MS"/>
              <a:cs typeface="Arial Unicode MS"/>
            </a:endParaRPr>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a:spcBef>
                <a:spcPct val="50000"/>
              </a:spcBef>
              <a:defRPr/>
            </a:pPr>
            <a:endParaRPr kumimoji="0" lang="en-US" sz="2400">
              <a:solidFill>
                <a:srgbClr val="000000"/>
              </a:solidFill>
              <a:latin typeface="Arial"/>
              <a:ea typeface="Arial Unicode MS"/>
              <a:cs typeface="Arial Unicode M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5" cstate="email">
            <a:extLst>
              <a:ext uri="{28A0092B-C50C-407E-A947-70E740481C1C}">
                <a14:useLocalDpi xmlns:a14="http://schemas.microsoft.com/office/drawing/2010/main" xmlns=""/>
              </a:ext>
            </a:extLst>
          </a:blip>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6" cstate="email">
            <a:extLst>
              <a:ext uri="{28A0092B-C50C-407E-A947-70E740481C1C}">
                <a14:useLocalDpi xmlns:a14="http://schemas.microsoft.com/office/drawing/2010/main" xmlns=""/>
              </a:ext>
            </a:extLst>
          </a:blip>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7" cstate="email">
            <a:extLst>
              <a:ext uri="{28A0092B-C50C-407E-A947-70E740481C1C}">
                <a14:useLocalDpi xmlns:a14="http://schemas.microsoft.com/office/drawing/2010/main" xmlns=""/>
              </a:ext>
            </a:extLst>
          </a:blip>
          <a:srcRect/>
          <a:stretch>
            <a:fillRect/>
          </a:stretch>
        </p:blipFill>
        <p:spPr bwMode="auto">
          <a:xfrm>
            <a:off x="1295400" y="838200"/>
            <a:ext cx="7848600" cy="153988"/>
          </a:xfrm>
          <a:prstGeom prst="rect">
            <a:avLst/>
          </a:prstGeom>
          <a:noFill/>
          <a:ln w="9525">
            <a:noFill/>
            <a:miter lim="800000"/>
            <a:headEnd/>
            <a:tailEnd/>
          </a:ln>
        </p:spPr>
      </p:pic>
    </p:spTree>
    <p:extLst>
      <p:ext uri="{BB962C8B-B14F-4D97-AF65-F5344CB8AC3E}">
        <p14:creationId xmlns:p14="http://schemas.microsoft.com/office/powerpoint/2010/main" xmlns="" val="138808961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hyperlink" Target="https://forge.linearcollider.org/attachments/download/1586/20121210-TDR2-PAC.pdf" TargetMode="External"/><Relationship Id="rId2" Type="http://schemas.openxmlformats.org/officeDocument/2006/relationships/hyperlink" Target="https://forge.linearcollider.org/attachments/download/1585/20121210-TDR1-PAC.pdf" TargetMode="External"/><Relationship Id="rId1" Type="http://schemas.openxmlformats.org/officeDocument/2006/relationships/slideLayout" Target="../slideLayouts/slideLayout2.xml"/><Relationship Id="rId4" Type="http://schemas.openxmlformats.org/officeDocument/2006/relationships/hyperlink" Target="https://forge.linearcollider.org/attachments/download/1587/README.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image" Target="../media/image4.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06605" y="274809"/>
            <a:ext cx="8446260" cy="1219200"/>
          </a:xfrm>
          <a:solidFill>
            <a:srgbClr val="CCFFCC"/>
          </a:solidFill>
          <a:ln>
            <a:solidFill>
              <a:srgbClr val="008000"/>
            </a:solidFill>
          </a:ln>
        </p:spPr>
        <p:txBody>
          <a:bodyPr>
            <a:normAutofit fontScale="90000"/>
          </a:bodyPr>
          <a:lstStyle/>
          <a:p>
            <a:r>
              <a:rPr lang="en-US" altLang="ja-JP" b="1" dirty="0" smtClean="0"/>
              <a:t>ML-SCRF: Monthly WebEx Meeting</a:t>
            </a:r>
            <a:br>
              <a:rPr lang="en-US" altLang="ja-JP" b="1" dirty="0" smtClean="0"/>
            </a:br>
            <a:r>
              <a:rPr lang="en-US" altLang="ja-JP" sz="3600" b="1" dirty="0" smtClean="0"/>
              <a:t>Dec., 19, 2012</a:t>
            </a:r>
            <a:endParaRPr lang="ja-JP" altLang="en-US" sz="4000" b="1" dirty="0"/>
          </a:p>
        </p:txBody>
      </p:sp>
      <p:sp>
        <p:nvSpPr>
          <p:cNvPr id="3" name="サブタイトル 2"/>
          <p:cNvSpPr>
            <a:spLocks noGrp="1"/>
          </p:cNvSpPr>
          <p:nvPr>
            <p:ph type="subTitle" idx="1"/>
          </p:nvPr>
        </p:nvSpPr>
        <p:spPr>
          <a:xfrm>
            <a:off x="174317" y="1861075"/>
            <a:ext cx="8778240" cy="4099395"/>
          </a:xfrm>
          <a:ln>
            <a:solidFill>
              <a:srgbClr val="008000"/>
            </a:solidFill>
          </a:ln>
        </p:spPr>
        <p:txBody>
          <a:bodyPr>
            <a:normAutofit lnSpcReduction="10000"/>
          </a:bodyPr>
          <a:lstStyle/>
          <a:p>
            <a:pPr marL="457200" indent="-457200" algn="l">
              <a:buFont typeface="+mj-lt"/>
              <a:buAutoNum type="arabicPeriod"/>
            </a:pPr>
            <a:r>
              <a:rPr lang="en-US" altLang="ja-JP" sz="2800" b="1" dirty="0" smtClean="0">
                <a:solidFill>
                  <a:srgbClr val="3366FF"/>
                </a:solidFill>
              </a:rPr>
              <a:t>Reports from PMs </a:t>
            </a:r>
            <a:r>
              <a:rPr lang="en-US" altLang="ja-JP" sz="2000" dirty="0" smtClean="0">
                <a:solidFill>
                  <a:schemeClr val="tx1"/>
                </a:solidFill>
              </a:rPr>
              <a:t>	</a:t>
            </a:r>
          </a:p>
          <a:p>
            <a:pPr marL="914400" lvl="1" indent="-457200" algn="l">
              <a:buFont typeface="Arial"/>
              <a:buChar char="•"/>
            </a:pPr>
            <a:r>
              <a:rPr lang="en-US" altLang="ja-JP" sz="2000" dirty="0" smtClean="0">
                <a:solidFill>
                  <a:schemeClr val="tx1"/>
                </a:solidFill>
              </a:rPr>
              <a:t>ILC-GDE SCRF schedule</a:t>
            </a:r>
          </a:p>
          <a:p>
            <a:pPr marL="914400" lvl="1" indent="-457200" algn="l">
              <a:buFont typeface="Arial"/>
              <a:buChar char="•"/>
            </a:pPr>
            <a:r>
              <a:rPr lang="en-US" altLang="ja-JP" sz="2000" dirty="0" smtClean="0">
                <a:solidFill>
                  <a:schemeClr val="tx1"/>
                </a:solidFill>
              </a:rPr>
              <a:t>Completion of TDR advance draft </a:t>
            </a:r>
            <a:r>
              <a:rPr lang="en-US" altLang="ja-JP" sz="2400" dirty="0" smtClean="0">
                <a:solidFill>
                  <a:schemeClr val="tx1"/>
                </a:solidFill>
              </a:rPr>
              <a:t> </a:t>
            </a:r>
          </a:p>
          <a:p>
            <a:pPr marL="914400" lvl="1" indent="-457200" algn="l">
              <a:buFont typeface="Arial"/>
              <a:buChar char="•"/>
            </a:pPr>
            <a:r>
              <a:rPr lang="en-US" altLang="ja-JP" sz="2400" dirty="0" smtClean="0">
                <a:solidFill>
                  <a:schemeClr val="tx1"/>
                </a:solidFill>
              </a:rPr>
              <a:t>Report from PAC and from the close out</a:t>
            </a:r>
          </a:p>
          <a:p>
            <a:pPr marL="514350" indent="-514350" algn="l">
              <a:buFont typeface="+mj-lt"/>
              <a:buAutoNum type="arabicPeriod"/>
            </a:pPr>
            <a:r>
              <a:rPr lang="en-US" altLang="ja-JP" sz="2800" b="1" dirty="0" smtClean="0">
                <a:solidFill>
                  <a:srgbClr val="3366FF"/>
                </a:solidFill>
              </a:rPr>
              <a:t>Reports from  TA Group Leaders</a:t>
            </a:r>
            <a:endParaRPr lang="en-US" altLang="ja-JP" sz="2800" dirty="0" smtClean="0">
              <a:solidFill>
                <a:schemeClr val="tx1"/>
              </a:solidFill>
            </a:endParaRPr>
          </a:p>
          <a:p>
            <a:pPr marL="971550" lvl="1" indent="-514350" algn="l">
              <a:buFont typeface="Arial"/>
              <a:buChar char="•"/>
            </a:pPr>
            <a:r>
              <a:rPr lang="en-US" altLang="ja-JP" sz="2000" dirty="0" smtClean="0">
                <a:solidFill>
                  <a:schemeClr val="tx1"/>
                </a:solidFill>
              </a:rPr>
              <a:t>Cavity, Cavity Integration, </a:t>
            </a:r>
            <a:r>
              <a:rPr lang="en-US" altLang="ja-JP" sz="2000" dirty="0" err="1" smtClean="0">
                <a:solidFill>
                  <a:schemeClr val="tx1"/>
                </a:solidFill>
              </a:rPr>
              <a:t>Cryomodule</a:t>
            </a:r>
            <a:r>
              <a:rPr lang="en-US" altLang="ja-JP" sz="2000" dirty="0" smtClean="0">
                <a:solidFill>
                  <a:schemeClr val="tx1"/>
                </a:solidFill>
              </a:rPr>
              <a:t>, Cryogenics, HLRF, ML</a:t>
            </a:r>
          </a:p>
          <a:p>
            <a:pPr marL="1428750" lvl="2" indent="-514350" algn="l">
              <a:buFont typeface="Arial"/>
              <a:buChar char="•"/>
            </a:pPr>
            <a:r>
              <a:rPr lang="en-US" altLang="ja-JP" sz="1600" b="1" dirty="0" smtClean="0">
                <a:solidFill>
                  <a:schemeClr val="tx1"/>
                </a:solidFill>
              </a:rPr>
              <a:t>R. </a:t>
            </a:r>
            <a:r>
              <a:rPr lang="en-US" altLang="ja-JP" sz="1600" b="1" dirty="0" err="1" smtClean="0">
                <a:solidFill>
                  <a:schemeClr val="tx1"/>
                </a:solidFill>
              </a:rPr>
              <a:t>Geng</a:t>
            </a:r>
            <a:r>
              <a:rPr lang="en-US" altLang="ja-JP" sz="1600" b="1" dirty="0" smtClean="0">
                <a:solidFill>
                  <a:schemeClr val="tx1"/>
                </a:solidFill>
              </a:rPr>
              <a:t>, H. </a:t>
            </a:r>
            <a:r>
              <a:rPr lang="en-US" altLang="ja-JP" sz="1600" b="1" dirty="0" err="1" smtClean="0">
                <a:solidFill>
                  <a:schemeClr val="tx1"/>
                </a:solidFill>
              </a:rPr>
              <a:t>Hayano</a:t>
            </a:r>
            <a:r>
              <a:rPr lang="en-US" altLang="ja-JP" sz="1600" b="1" dirty="0" smtClean="0">
                <a:solidFill>
                  <a:schemeClr val="tx1"/>
                </a:solidFill>
              </a:rPr>
              <a:t>, P. </a:t>
            </a:r>
            <a:r>
              <a:rPr lang="en-US" altLang="ja-JP" sz="1600" b="1" dirty="0" err="1" smtClean="0">
                <a:solidFill>
                  <a:schemeClr val="tx1"/>
                </a:solidFill>
              </a:rPr>
              <a:t>Pierini</a:t>
            </a:r>
            <a:r>
              <a:rPr lang="en-US" altLang="ja-JP" sz="1600" b="1" dirty="0" smtClean="0">
                <a:solidFill>
                  <a:schemeClr val="tx1"/>
                </a:solidFill>
              </a:rPr>
              <a:t>, T. Peterson, S. Fukuda/C. </a:t>
            </a:r>
            <a:r>
              <a:rPr lang="en-US" altLang="ja-JP" sz="1600" b="1" dirty="0" err="1" smtClean="0">
                <a:solidFill>
                  <a:schemeClr val="tx1"/>
                </a:solidFill>
              </a:rPr>
              <a:t>Nantista</a:t>
            </a:r>
            <a:r>
              <a:rPr lang="en-US" altLang="ja-JP" sz="1600" b="1" dirty="0" smtClean="0">
                <a:solidFill>
                  <a:schemeClr val="tx1"/>
                </a:solidFill>
              </a:rPr>
              <a:t>, C. </a:t>
            </a:r>
            <a:r>
              <a:rPr lang="en-US" altLang="ja-JP" sz="1600" b="1" dirty="0" err="1" smtClean="0">
                <a:solidFill>
                  <a:schemeClr val="tx1"/>
                </a:solidFill>
              </a:rPr>
              <a:t>Adolphsen</a:t>
            </a:r>
            <a:endParaRPr lang="en-US" altLang="ja-JP" sz="1600" b="1" dirty="0" smtClean="0">
              <a:solidFill>
                <a:srgbClr val="3366FF"/>
              </a:solidFill>
            </a:endParaRPr>
          </a:p>
          <a:p>
            <a:pPr marL="514350" indent="-514350" algn="l">
              <a:buAutoNum type="arabicPeriod" startAt="3"/>
            </a:pPr>
            <a:r>
              <a:rPr lang="en-US" altLang="ja-JP" sz="2800" b="1" dirty="0" smtClean="0">
                <a:solidFill>
                  <a:srgbClr val="3366FF"/>
                </a:solidFill>
              </a:rPr>
              <a:t>Further Actions</a:t>
            </a:r>
          </a:p>
          <a:p>
            <a:pPr marL="971550" lvl="1" indent="-514350" algn="l">
              <a:buFont typeface="Arial"/>
              <a:buChar char="•"/>
            </a:pPr>
            <a:r>
              <a:rPr lang="en-US" altLang="ja-JP" sz="2400" dirty="0" smtClean="0">
                <a:solidFill>
                  <a:srgbClr val="000000"/>
                </a:solidFill>
              </a:rPr>
              <a:t>Finalization of TDR: Further check and more references</a:t>
            </a:r>
          </a:p>
          <a:p>
            <a:pPr marL="971550" lvl="1" indent="-514350" algn="l">
              <a:buFont typeface="Arial"/>
              <a:buChar char="•"/>
            </a:pPr>
            <a:r>
              <a:rPr lang="en-US" altLang="ja-JP" sz="2400" dirty="0" smtClean="0">
                <a:solidFill>
                  <a:srgbClr val="000000"/>
                </a:solidFill>
              </a:rPr>
              <a:t>Preparation for the External Cost Review </a:t>
            </a:r>
          </a:p>
          <a:p>
            <a:pPr marL="971550" lvl="1" indent="-514350" algn="l">
              <a:buFont typeface="Arial"/>
              <a:buChar char="•"/>
            </a:pPr>
            <a:endParaRPr lang="en-US" altLang="ja-JP" dirty="0" smtClean="0">
              <a:solidFill>
                <a:srgbClr val="000000"/>
              </a:solidFill>
            </a:endParaRPr>
          </a:p>
          <a:p>
            <a:pPr algn="l"/>
            <a:endParaRPr lang="en-US" altLang="ja-JP" dirty="0" smtClean="0">
              <a:solidFill>
                <a:schemeClr val="tx1"/>
              </a:solidFill>
            </a:endParaRPr>
          </a:p>
          <a:p>
            <a:pPr marL="514350" indent="-514350" algn="l">
              <a:buFont typeface="Arial"/>
              <a:buChar char="•"/>
            </a:pPr>
            <a:endParaRPr lang="en-US" altLang="ja-JP" dirty="0">
              <a:solidFill>
                <a:schemeClr val="tx1"/>
              </a:solidFill>
            </a:endParaRPr>
          </a:p>
          <a:p>
            <a:pPr marL="971550" lvl="1" indent="-514350" algn="l">
              <a:buFont typeface="+mj-lt"/>
              <a:buAutoNum type="arabicPeriod"/>
            </a:pPr>
            <a:endParaRPr lang="en-US" altLang="ja-JP" sz="3236" dirty="0" smtClean="0">
              <a:solidFill>
                <a:schemeClr val="tx1"/>
              </a:solidFill>
            </a:endParaRPr>
          </a:p>
        </p:txBody>
      </p:sp>
      <p:sp>
        <p:nvSpPr>
          <p:cNvPr id="4" name="日付プレースホルダ 3"/>
          <p:cNvSpPr>
            <a:spLocks noGrp="1"/>
          </p:cNvSpPr>
          <p:nvPr>
            <p:ph type="dt" sz="half" idx="10"/>
          </p:nvPr>
        </p:nvSpPr>
        <p:spPr/>
        <p:txBody>
          <a:bodyPr/>
          <a:lstStyle/>
          <a:p>
            <a:r>
              <a:rPr lang="en-US" altLang="ja-JP" smtClean="0"/>
              <a:t>121219, A. Yamamoto</a:t>
            </a:r>
            <a:endParaRPr lang="ja-JP" altLang="en-US" dirty="0"/>
          </a:p>
        </p:txBody>
      </p:sp>
      <p:sp>
        <p:nvSpPr>
          <p:cNvPr id="5" name="スライド番号プレースホルダ 4"/>
          <p:cNvSpPr>
            <a:spLocks noGrp="1"/>
          </p:cNvSpPr>
          <p:nvPr>
            <p:ph type="sldNum" sz="quarter" idx="12"/>
          </p:nvPr>
        </p:nvSpPr>
        <p:spPr/>
        <p:txBody>
          <a:bodyPr/>
          <a:lstStyle/>
          <a:p>
            <a:fld id="{C2705F64-2F62-1441-B8C2-4C4BD0CB1C05}" type="slidenum">
              <a:rPr lang="ja-JP" altLang="en-US" smtClean="0"/>
              <a:pPr/>
              <a:t>1</a:t>
            </a:fld>
            <a:endParaRPr lang="ja-JP" altLang="en-US" dirty="0"/>
          </a:p>
        </p:txBody>
      </p:sp>
      <p:sp>
        <p:nvSpPr>
          <p:cNvPr id="6" name="フッター プレースホルダ 5"/>
          <p:cNvSpPr>
            <a:spLocks noGrp="1"/>
          </p:cNvSpPr>
          <p:nvPr>
            <p:ph type="ftr" sz="quarter" idx="11"/>
          </p:nvPr>
        </p:nvSpPr>
        <p:spPr/>
        <p:txBody>
          <a:bodyPr/>
          <a:lstStyle/>
          <a:p>
            <a:r>
              <a:rPr lang="en-US" altLang="ja-JP" dirty="0" smtClean="0"/>
              <a:t>SCRF WebEx Meeting</a:t>
            </a:r>
            <a:endParaRPr lang="ja-JP" altLang="en-US" dirty="0"/>
          </a:p>
        </p:txBody>
      </p:sp>
    </p:spTree>
    <p:extLst>
      <p:ext uri="{BB962C8B-B14F-4D97-AF65-F5344CB8AC3E}">
        <p14:creationId xmlns:p14="http://schemas.microsoft.com/office/powerpoint/2010/main" xmlns="" val="34026516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306605" y="274809"/>
            <a:ext cx="8446260" cy="1219200"/>
          </a:xfrm>
          <a:solidFill>
            <a:srgbClr val="CCFFCC"/>
          </a:solidFill>
          <a:ln>
            <a:solidFill>
              <a:srgbClr val="008000"/>
            </a:solidFill>
          </a:ln>
        </p:spPr>
        <p:txBody>
          <a:bodyPr>
            <a:normAutofit fontScale="90000"/>
          </a:bodyPr>
          <a:lstStyle/>
          <a:p>
            <a:r>
              <a:rPr lang="en-US" altLang="ja-JP" b="1" dirty="0" smtClean="0"/>
              <a:t>ML-SCRF: Monthly WebEx Meeting</a:t>
            </a:r>
            <a:br>
              <a:rPr lang="en-US" altLang="ja-JP" b="1" dirty="0" smtClean="0"/>
            </a:br>
            <a:r>
              <a:rPr lang="en-US" altLang="ja-JP" sz="3600" b="1" dirty="0" smtClean="0"/>
              <a:t>Dec., 19, 2012</a:t>
            </a:r>
            <a:endParaRPr lang="ja-JP" altLang="en-US" sz="4000" b="1" dirty="0"/>
          </a:p>
        </p:txBody>
      </p:sp>
      <p:sp>
        <p:nvSpPr>
          <p:cNvPr id="3" name="サブタイトル 2"/>
          <p:cNvSpPr>
            <a:spLocks noGrp="1"/>
          </p:cNvSpPr>
          <p:nvPr>
            <p:ph type="subTitle" idx="1"/>
          </p:nvPr>
        </p:nvSpPr>
        <p:spPr>
          <a:xfrm>
            <a:off x="174317" y="1861075"/>
            <a:ext cx="8778240" cy="4099395"/>
          </a:xfrm>
          <a:ln>
            <a:solidFill>
              <a:srgbClr val="008000"/>
            </a:solidFill>
          </a:ln>
        </p:spPr>
        <p:txBody>
          <a:bodyPr>
            <a:normAutofit/>
          </a:bodyPr>
          <a:lstStyle/>
          <a:p>
            <a:pPr marL="457200" indent="-457200" algn="l">
              <a:buFont typeface="+mj-lt"/>
              <a:buAutoNum type="arabicPeriod"/>
            </a:pPr>
            <a:r>
              <a:rPr lang="en-US" altLang="ja-JP" sz="2800" b="1" dirty="0" smtClean="0">
                <a:solidFill>
                  <a:schemeClr val="bg1">
                    <a:lumMod val="75000"/>
                  </a:schemeClr>
                </a:solidFill>
              </a:rPr>
              <a:t>Reports from PMs </a:t>
            </a:r>
            <a:r>
              <a:rPr lang="en-US" altLang="ja-JP" sz="2000" dirty="0" smtClean="0">
                <a:solidFill>
                  <a:schemeClr val="bg1">
                    <a:lumMod val="75000"/>
                  </a:schemeClr>
                </a:solidFill>
              </a:rPr>
              <a:t>	</a:t>
            </a:r>
          </a:p>
          <a:p>
            <a:pPr marL="914400" lvl="1" indent="-457200" algn="l">
              <a:buFont typeface="Arial"/>
              <a:buChar char="•"/>
            </a:pPr>
            <a:r>
              <a:rPr lang="en-US" altLang="ja-JP" sz="2000" dirty="0" smtClean="0">
                <a:solidFill>
                  <a:schemeClr val="bg1">
                    <a:lumMod val="75000"/>
                  </a:schemeClr>
                </a:solidFill>
              </a:rPr>
              <a:t>ILC-GDE SCRF schedule</a:t>
            </a:r>
          </a:p>
          <a:p>
            <a:pPr marL="914400" lvl="1" indent="-457200" algn="l">
              <a:buFont typeface="Arial"/>
              <a:buChar char="•"/>
            </a:pPr>
            <a:r>
              <a:rPr lang="en-US" altLang="ja-JP" sz="2000" dirty="0" smtClean="0">
                <a:solidFill>
                  <a:schemeClr val="bg1">
                    <a:lumMod val="75000"/>
                  </a:schemeClr>
                </a:solidFill>
              </a:rPr>
              <a:t>Completion of TDR advance draft </a:t>
            </a:r>
            <a:r>
              <a:rPr lang="en-US" altLang="ja-JP" sz="2400" dirty="0" smtClean="0">
                <a:solidFill>
                  <a:schemeClr val="bg1">
                    <a:lumMod val="75000"/>
                  </a:schemeClr>
                </a:solidFill>
              </a:rPr>
              <a:t> </a:t>
            </a:r>
          </a:p>
          <a:p>
            <a:pPr marL="514350" indent="-514350" algn="l">
              <a:buFont typeface="+mj-lt"/>
              <a:buAutoNum type="arabicPeriod"/>
            </a:pPr>
            <a:r>
              <a:rPr lang="en-US" altLang="ja-JP" sz="2800" b="1" dirty="0" smtClean="0">
                <a:solidFill>
                  <a:schemeClr val="bg1">
                    <a:lumMod val="75000"/>
                  </a:schemeClr>
                </a:solidFill>
              </a:rPr>
              <a:t>Reports from  TA Group Leaders</a:t>
            </a:r>
            <a:endParaRPr lang="en-US" altLang="ja-JP" sz="2800" dirty="0" smtClean="0">
              <a:solidFill>
                <a:schemeClr val="bg1">
                  <a:lumMod val="75000"/>
                </a:schemeClr>
              </a:solidFill>
            </a:endParaRPr>
          </a:p>
          <a:p>
            <a:pPr marL="971550" lvl="1" indent="-514350" algn="l">
              <a:buFont typeface="Arial"/>
              <a:buChar char="•"/>
            </a:pPr>
            <a:r>
              <a:rPr lang="en-US" altLang="ja-JP" sz="2000" dirty="0" smtClean="0">
                <a:solidFill>
                  <a:schemeClr val="bg1">
                    <a:lumMod val="75000"/>
                  </a:schemeClr>
                </a:solidFill>
              </a:rPr>
              <a:t>Cavity, Cavity Integration, </a:t>
            </a:r>
            <a:r>
              <a:rPr lang="en-US" altLang="ja-JP" sz="2000" dirty="0" err="1" smtClean="0">
                <a:solidFill>
                  <a:schemeClr val="bg1">
                    <a:lumMod val="75000"/>
                  </a:schemeClr>
                </a:solidFill>
              </a:rPr>
              <a:t>Cryomodule</a:t>
            </a:r>
            <a:r>
              <a:rPr lang="en-US" altLang="ja-JP" sz="2000" dirty="0" smtClean="0">
                <a:solidFill>
                  <a:schemeClr val="bg1">
                    <a:lumMod val="75000"/>
                  </a:schemeClr>
                </a:solidFill>
              </a:rPr>
              <a:t>, Cryogenics, HLRF, ML</a:t>
            </a:r>
          </a:p>
          <a:p>
            <a:pPr marL="1428750" lvl="2" indent="-514350" algn="l">
              <a:buFont typeface="Arial"/>
              <a:buChar char="•"/>
            </a:pPr>
            <a:r>
              <a:rPr lang="en-US" altLang="ja-JP" sz="1600" b="1" dirty="0" smtClean="0">
                <a:solidFill>
                  <a:schemeClr val="bg1">
                    <a:lumMod val="75000"/>
                  </a:schemeClr>
                </a:solidFill>
              </a:rPr>
              <a:t>R. </a:t>
            </a:r>
            <a:r>
              <a:rPr lang="en-US" altLang="ja-JP" sz="1600" b="1" dirty="0" err="1" smtClean="0">
                <a:solidFill>
                  <a:schemeClr val="bg1">
                    <a:lumMod val="75000"/>
                  </a:schemeClr>
                </a:solidFill>
              </a:rPr>
              <a:t>Geng</a:t>
            </a:r>
            <a:r>
              <a:rPr lang="en-US" altLang="ja-JP" sz="1600" b="1" dirty="0" smtClean="0">
                <a:solidFill>
                  <a:schemeClr val="bg1">
                    <a:lumMod val="75000"/>
                  </a:schemeClr>
                </a:solidFill>
              </a:rPr>
              <a:t>, H. </a:t>
            </a:r>
            <a:r>
              <a:rPr lang="en-US" altLang="ja-JP" sz="1600" b="1" dirty="0" err="1" smtClean="0">
                <a:solidFill>
                  <a:schemeClr val="bg1">
                    <a:lumMod val="75000"/>
                  </a:schemeClr>
                </a:solidFill>
              </a:rPr>
              <a:t>Hayano</a:t>
            </a:r>
            <a:r>
              <a:rPr lang="en-US" altLang="ja-JP" sz="1600" b="1" dirty="0" smtClean="0">
                <a:solidFill>
                  <a:schemeClr val="bg1">
                    <a:lumMod val="75000"/>
                  </a:schemeClr>
                </a:solidFill>
              </a:rPr>
              <a:t>, P. </a:t>
            </a:r>
            <a:r>
              <a:rPr lang="en-US" altLang="ja-JP" sz="1600" b="1" dirty="0" err="1" smtClean="0">
                <a:solidFill>
                  <a:schemeClr val="bg1">
                    <a:lumMod val="75000"/>
                  </a:schemeClr>
                </a:solidFill>
              </a:rPr>
              <a:t>Pierini</a:t>
            </a:r>
            <a:r>
              <a:rPr lang="en-US" altLang="ja-JP" sz="1600" b="1" dirty="0" smtClean="0">
                <a:solidFill>
                  <a:schemeClr val="bg1">
                    <a:lumMod val="75000"/>
                  </a:schemeClr>
                </a:solidFill>
              </a:rPr>
              <a:t>, T. Peterson, S. Fukuda/C. </a:t>
            </a:r>
            <a:r>
              <a:rPr lang="en-US" altLang="ja-JP" sz="1600" b="1" dirty="0" err="1" smtClean="0">
                <a:solidFill>
                  <a:schemeClr val="bg1">
                    <a:lumMod val="75000"/>
                  </a:schemeClr>
                </a:solidFill>
              </a:rPr>
              <a:t>Nantista</a:t>
            </a:r>
            <a:r>
              <a:rPr lang="en-US" altLang="ja-JP" sz="1600" b="1" dirty="0" smtClean="0">
                <a:solidFill>
                  <a:schemeClr val="bg1">
                    <a:lumMod val="75000"/>
                  </a:schemeClr>
                </a:solidFill>
              </a:rPr>
              <a:t>, C. </a:t>
            </a:r>
            <a:r>
              <a:rPr lang="en-US" altLang="ja-JP" sz="1600" b="1" dirty="0" err="1" smtClean="0">
                <a:solidFill>
                  <a:schemeClr val="bg1">
                    <a:lumMod val="75000"/>
                  </a:schemeClr>
                </a:solidFill>
              </a:rPr>
              <a:t>Adolphsen</a:t>
            </a:r>
            <a:endParaRPr lang="en-US" altLang="ja-JP" sz="1600" b="1" dirty="0" smtClean="0">
              <a:solidFill>
                <a:schemeClr val="bg1">
                  <a:lumMod val="75000"/>
                </a:schemeClr>
              </a:solidFill>
            </a:endParaRPr>
          </a:p>
          <a:p>
            <a:pPr marL="514350" indent="-514350" algn="l">
              <a:buAutoNum type="arabicPeriod" startAt="3"/>
            </a:pPr>
            <a:r>
              <a:rPr lang="en-US" altLang="ja-JP" sz="2800" b="1" dirty="0" smtClean="0">
                <a:solidFill>
                  <a:srgbClr val="3366FF"/>
                </a:solidFill>
              </a:rPr>
              <a:t>Further Actions</a:t>
            </a:r>
          </a:p>
          <a:p>
            <a:pPr marL="971550" lvl="1" indent="-514350" algn="l">
              <a:buFont typeface="Arial"/>
              <a:buChar char="•"/>
            </a:pPr>
            <a:r>
              <a:rPr lang="en-US" altLang="ja-JP" sz="2400" dirty="0" smtClean="0">
                <a:solidFill>
                  <a:srgbClr val="000000"/>
                </a:solidFill>
              </a:rPr>
              <a:t>Finalization of TDR: Further check and more references</a:t>
            </a:r>
          </a:p>
          <a:p>
            <a:pPr marL="971550" lvl="1" indent="-514350" algn="l">
              <a:buFont typeface="Arial"/>
              <a:buChar char="•"/>
            </a:pPr>
            <a:r>
              <a:rPr lang="en-US" altLang="ja-JP" sz="2400" dirty="0" smtClean="0">
                <a:solidFill>
                  <a:srgbClr val="000000"/>
                </a:solidFill>
              </a:rPr>
              <a:t>Preparation for the External Cost Review </a:t>
            </a:r>
          </a:p>
          <a:p>
            <a:pPr marL="971550" lvl="1" indent="-514350" algn="l">
              <a:buFont typeface="Arial"/>
              <a:buChar char="•"/>
            </a:pPr>
            <a:endParaRPr lang="en-US" altLang="ja-JP" dirty="0" smtClean="0">
              <a:solidFill>
                <a:srgbClr val="000000"/>
              </a:solidFill>
            </a:endParaRPr>
          </a:p>
          <a:p>
            <a:pPr algn="l"/>
            <a:endParaRPr lang="en-US" altLang="ja-JP" dirty="0" smtClean="0">
              <a:solidFill>
                <a:schemeClr val="tx1"/>
              </a:solidFill>
            </a:endParaRPr>
          </a:p>
          <a:p>
            <a:pPr marL="514350" indent="-514350" algn="l">
              <a:buFont typeface="Arial"/>
              <a:buChar char="•"/>
            </a:pPr>
            <a:endParaRPr lang="en-US" altLang="ja-JP" dirty="0">
              <a:solidFill>
                <a:schemeClr val="tx1"/>
              </a:solidFill>
            </a:endParaRPr>
          </a:p>
          <a:p>
            <a:pPr marL="971550" lvl="1" indent="-514350" algn="l">
              <a:buFont typeface="+mj-lt"/>
              <a:buAutoNum type="arabicPeriod"/>
            </a:pPr>
            <a:endParaRPr lang="en-US" altLang="ja-JP" sz="3236" dirty="0" smtClean="0">
              <a:solidFill>
                <a:schemeClr val="tx1"/>
              </a:solidFill>
            </a:endParaRPr>
          </a:p>
        </p:txBody>
      </p:sp>
      <p:sp>
        <p:nvSpPr>
          <p:cNvPr id="4" name="日付プレースホルダ 3"/>
          <p:cNvSpPr>
            <a:spLocks noGrp="1"/>
          </p:cNvSpPr>
          <p:nvPr>
            <p:ph type="dt" sz="half" idx="10"/>
          </p:nvPr>
        </p:nvSpPr>
        <p:spPr/>
        <p:txBody>
          <a:bodyPr/>
          <a:lstStyle/>
          <a:p>
            <a:r>
              <a:rPr lang="en-US" altLang="ja-JP" smtClean="0"/>
              <a:t>121219, A. Yamamoto</a:t>
            </a:r>
            <a:endParaRPr lang="ja-JP" altLang="en-US" dirty="0"/>
          </a:p>
        </p:txBody>
      </p:sp>
      <p:sp>
        <p:nvSpPr>
          <p:cNvPr id="5" name="スライド番号プレースホルダ 4"/>
          <p:cNvSpPr>
            <a:spLocks noGrp="1"/>
          </p:cNvSpPr>
          <p:nvPr>
            <p:ph type="sldNum" sz="quarter" idx="12"/>
          </p:nvPr>
        </p:nvSpPr>
        <p:spPr/>
        <p:txBody>
          <a:bodyPr/>
          <a:lstStyle/>
          <a:p>
            <a:fld id="{C2705F64-2F62-1441-B8C2-4C4BD0CB1C05}" type="slidenum">
              <a:rPr lang="ja-JP" altLang="en-US" smtClean="0"/>
              <a:pPr/>
              <a:t>10</a:t>
            </a:fld>
            <a:endParaRPr lang="ja-JP" altLang="en-US" dirty="0"/>
          </a:p>
        </p:txBody>
      </p:sp>
      <p:sp>
        <p:nvSpPr>
          <p:cNvPr id="6" name="フッター プレースホルダ 5"/>
          <p:cNvSpPr>
            <a:spLocks noGrp="1"/>
          </p:cNvSpPr>
          <p:nvPr>
            <p:ph type="ftr" sz="quarter" idx="11"/>
          </p:nvPr>
        </p:nvSpPr>
        <p:spPr/>
        <p:txBody>
          <a:bodyPr/>
          <a:lstStyle/>
          <a:p>
            <a:r>
              <a:rPr lang="en-US" altLang="ja-JP" smtClean="0"/>
              <a:t>SCRF WebEx Meeting</a:t>
            </a:r>
            <a:endParaRPr lang="ja-JP" altLang="en-US" dirty="0"/>
          </a:p>
        </p:txBody>
      </p:sp>
    </p:spTree>
    <p:extLst>
      <p:ext uri="{BB962C8B-B14F-4D97-AF65-F5344CB8AC3E}">
        <p14:creationId xmlns:p14="http://schemas.microsoft.com/office/powerpoint/2010/main" xmlns="" val="18121162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 Further Actions</a:t>
            </a:r>
            <a:endParaRPr kumimoji="1" lang="ja-JP" altLang="en-US" dirty="0"/>
          </a:p>
        </p:txBody>
      </p:sp>
      <p:sp>
        <p:nvSpPr>
          <p:cNvPr id="3" name="コンテンツ プレースホルダー 2"/>
          <p:cNvSpPr>
            <a:spLocks noGrp="1"/>
          </p:cNvSpPr>
          <p:nvPr>
            <p:ph idx="1"/>
          </p:nvPr>
        </p:nvSpPr>
        <p:spPr/>
        <p:txBody>
          <a:bodyPr>
            <a:normAutofit/>
          </a:bodyPr>
          <a:lstStyle/>
          <a:p>
            <a:r>
              <a:rPr kumimoji="1" lang="en-US" altLang="ja-JP" dirty="0" smtClean="0"/>
              <a:t>Final check for text, specially on References</a:t>
            </a:r>
          </a:p>
          <a:p>
            <a:pPr marL="0" indent="0">
              <a:buNone/>
            </a:pPr>
            <a:endParaRPr lang="en-US" altLang="ja-JP" dirty="0" smtClean="0"/>
          </a:p>
          <a:p>
            <a:r>
              <a:rPr kumimoji="1" lang="en-US" altLang="ja-JP" dirty="0" smtClean="0"/>
              <a:t>Visit: </a:t>
            </a:r>
            <a:endParaRPr lang="ja-JP" altLang="en-US" dirty="0"/>
          </a:p>
          <a:p>
            <a:r>
              <a:rPr lang="en-US" altLang="ja-JP" sz="1600" u="sng" dirty="0">
                <a:hlinkClick r:id="rId2"/>
              </a:rPr>
              <a:t>https://forge.linearcollider.org/attachments/download/1585/20121210-TDR1-PAC.pdf</a:t>
            </a:r>
          </a:p>
          <a:p>
            <a:r>
              <a:rPr lang="en-US" altLang="ja-JP" sz="1600" u="sng" dirty="0">
                <a:hlinkClick r:id="rId3"/>
              </a:rPr>
              <a:t>https://forge.linearcollider.org/attachments/download/1586/20121210-TDR2-PAC.pdf</a:t>
            </a:r>
          </a:p>
          <a:p>
            <a:r>
              <a:rPr lang="en-US" altLang="ja-JP" sz="1600" u="sng" dirty="0">
                <a:hlinkClick r:id="rId4"/>
              </a:rPr>
              <a:t>https://forge.linearcollider.org/attachments/download/1587/</a:t>
            </a:r>
            <a:r>
              <a:rPr lang="en-US" altLang="ja-JP" sz="1600" u="sng" dirty="0" smtClean="0">
                <a:hlinkClick r:id="rId4"/>
              </a:rPr>
              <a:t>README.pdf</a:t>
            </a:r>
          </a:p>
          <a:p>
            <a:endParaRPr lang="en-US" altLang="ja-JP" sz="1600" u="sng" dirty="0">
              <a:hlinkClick r:id="rId4"/>
            </a:endParaRPr>
          </a:p>
          <a:p>
            <a:r>
              <a:rPr kumimoji="1" lang="en-US" altLang="ja-JP" dirty="0" smtClean="0"/>
              <a:t>Please add, specially, references more adequately.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11</a:t>
            </a:fld>
            <a:endParaRPr kumimoji="1" lang="ja-JP" altLang="en-US"/>
          </a:p>
        </p:txBody>
      </p:sp>
    </p:spTree>
    <p:extLst>
      <p:ext uri="{BB962C8B-B14F-4D97-AF65-F5344CB8AC3E}">
        <p14:creationId xmlns:p14="http://schemas.microsoft.com/office/powerpoint/2010/main" xmlns="" val="15885503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t>Agenda under consideration for External Cost-Review</a:t>
            </a:r>
            <a:br>
              <a:rPr kumimoji="1" lang="en-US" altLang="ja-JP" sz="2800" dirty="0" smtClean="0"/>
            </a:br>
            <a:r>
              <a:rPr kumimoji="1" lang="en-US" altLang="ja-JP" sz="2800" dirty="0" smtClean="0"/>
              <a:t>London, </a:t>
            </a:r>
            <a:r>
              <a:rPr lang="en-US" altLang="ja-JP" sz="2800" dirty="0" smtClean="0"/>
              <a:t>Feb. 6, 2013</a:t>
            </a:r>
            <a:endParaRPr kumimoji="1" lang="ja-JP" altLang="en-US" sz="28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xmlns="" val="1038046772"/>
              </p:ext>
            </p:extLst>
          </p:nvPr>
        </p:nvGraphicFramePr>
        <p:xfrm>
          <a:off x="457200" y="1600200"/>
          <a:ext cx="8229600" cy="4612640"/>
        </p:xfrm>
        <a:graphic>
          <a:graphicData uri="http://schemas.openxmlformats.org/drawingml/2006/table">
            <a:tbl>
              <a:tblPr firstRow="1" bandRow="1">
                <a:tableStyleId>{5C22544A-7EE6-4342-B048-85BDC9FD1C3A}</a:tableStyleId>
              </a:tblPr>
              <a:tblGrid>
                <a:gridCol w="698203"/>
                <a:gridCol w="3898382"/>
                <a:gridCol w="3633015"/>
              </a:tblGrid>
              <a:tr h="370840">
                <a:tc>
                  <a:txBody>
                    <a:bodyPr/>
                    <a:lstStyle/>
                    <a:p>
                      <a:endParaRPr kumimoji="1" lang="ja-JP" altLang="en-US" dirty="0"/>
                    </a:p>
                  </a:txBody>
                  <a:tcPr/>
                </a:tc>
                <a:tc>
                  <a:txBody>
                    <a:bodyPr/>
                    <a:lstStyle/>
                    <a:p>
                      <a:r>
                        <a:rPr kumimoji="1" lang="en-US" altLang="ja-JP" dirty="0" smtClean="0"/>
                        <a:t>Sessions A</a:t>
                      </a:r>
                      <a:endParaRPr kumimoji="1" lang="ja-JP" altLang="en-US" dirty="0"/>
                    </a:p>
                  </a:txBody>
                  <a:tcPr/>
                </a:tc>
                <a:tc>
                  <a:txBody>
                    <a:bodyPr/>
                    <a:lstStyle/>
                    <a:p>
                      <a:r>
                        <a:rPr kumimoji="1" lang="en-US" altLang="ja-JP" dirty="0" smtClean="0"/>
                        <a:t>Sessions B</a:t>
                      </a:r>
                      <a:endParaRPr kumimoji="1" lang="ja-JP" altLang="en-US" dirty="0"/>
                    </a:p>
                  </a:txBody>
                  <a:tcPr/>
                </a:tc>
              </a:tr>
              <a:tr h="370840">
                <a:tc>
                  <a:txBody>
                    <a:bodyPr/>
                    <a:lstStyle/>
                    <a:p>
                      <a:r>
                        <a:rPr kumimoji="1" lang="en-US" altLang="ja-JP" sz="1600" dirty="0" smtClean="0"/>
                        <a:t>am</a:t>
                      </a:r>
                      <a:endParaRPr kumimoji="1" lang="ja-JP" altLang="en-US" sz="1600" dirty="0"/>
                    </a:p>
                  </a:txBody>
                  <a:tcPr/>
                </a:tc>
                <a:tc>
                  <a:txBody>
                    <a:bodyPr/>
                    <a:lstStyle/>
                    <a:p>
                      <a:r>
                        <a:rPr kumimoji="1" lang="en-US" altLang="ja-JP" sz="1600" dirty="0" smtClean="0"/>
                        <a:t>Executive</a:t>
                      </a:r>
                      <a:r>
                        <a:rPr kumimoji="1" lang="en-US" altLang="ja-JP" sz="1600" baseline="0" dirty="0" smtClean="0"/>
                        <a:t> session</a:t>
                      </a:r>
                      <a:endParaRPr kumimoji="1" lang="ja-JP" altLang="en-US" sz="1600" dirty="0"/>
                    </a:p>
                  </a:txBody>
                  <a:tcPr/>
                </a:tc>
                <a:tc>
                  <a:txBody>
                    <a:bodyPr/>
                    <a:lstStyle/>
                    <a:p>
                      <a:endParaRPr kumimoji="1" lang="ja-JP" altLang="en-US" sz="1600"/>
                    </a:p>
                  </a:txBody>
                  <a:tcPr/>
                </a:tc>
              </a:tr>
              <a:tr h="370840">
                <a:tc>
                  <a:txBody>
                    <a:bodyPr/>
                    <a:lstStyle/>
                    <a:p>
                      <a:endParaRPr kumimoji="1" lang="ja-JP" altLang="en-US" sz="1600" dirty="0"/>
                    </a:p>
                  </a:txBody>
                  <a:tcPr/>
                </a:tc>
                <a:tc>
                  <a:txBody>
                    <a:bodyPr/>
                    <a:lstStyle/>
                    <a:p>
                      <a:r>
                        <a:rPr kumimoji="1" lang="en-US" altLang="ja-JP" sz="1600" dirty="0" smtClean="0"/>
                        <a:t>ILC design overview  (NW)</a:t>
                      </a:r>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r>
                        <a:rPr kumimoji="1" lang="en-US" altLang="ja-JP" sz="1600" dirty="0" smtClean="0"/>
                        <a:t>General cost methodology (GD)</a:t>
                      </a:r>
                      <a:endParaRPr kumimoji="1" lang="ja-JP" altLang="en-US" sz="1600" dirty="0"/>
                    </a:p>
                  </a:txBody>
                  <a:tcPr/>
                </a:tc>
                <a:tc>
                  <a:txBody>
                    <a:bodyPr/>
                    <a:lstStyle/>
                    <a:p>
                      <a:endParaRPr kumimoji="1" lang="ja-JP" altLang="en-US" sz="1600"/>
                    </a:p>
                  </a:txBody>
                  <a:tcPr/>
                </a:tc>
              </a:tr>
              <a:tr h="370840">
                <a:tc>
                  <a:txBody>
                    <a:bodyPr/>
                    <a:lstStyle/>
                    <a:p>
                      <a:endParaRPr kumimoji="1" lang="ja-JP" altLang="en-US" sz="1600"/>
                    </a:p>
                  </a:txBody>
                  <a:tcPr/>
                </a:tc>
                <a:tc>
                  <a:txBody>
                    <a:bodyPr/>
                    <a:lstStyle/>
                    <a:p>
                      <a:r>
                        <a:rPr kumimoji="1" lang="en-US" altLang="ja-JP" sz="1600" dirty="0" smtClean="0"/>
                        <a:t>SCRF</a:t>
                      </a:r>
                    </a:p>
                    <a:p>
                      <a:r>
                        <a:rPr kumimoji="1" lang="en-US" altLang="ja-JP" sz="1600" dirty="0" smtClean="0"/>
                        <a:t> Overview  (AY)</a:t>
                      </a:r>
                    </a:p>
                    <a:p>
                      <a:r>
                        <a:rPr kumimoji="1" lang="en-US" altLang="ja-JP" sz="1600" dirty="0" smtClean="0"/>
                        <a:t> Cavity production </a:t>
                      </a:r>
                      <a:r>
                        <a:rPr kumimoji="1" lang="en-US" altLang="ja-JP" sz="1600" baseline="0" dirty="0" smtClean="0"/>
                        <a:t>study by RI</a:t>
                      </a:r>
                      <a:r>
                        <a:rPr kumimoji="1" lang="en-US" altLang="ja-JP" sz="1600" dirty="0" smtClean="0"/>
                        <a:t>  (NW)</a:t>
                      </a:r>
                    </a:p>
                  </a:txBody>
                  <a:tcPr/>
                </a:tc>
                <a:tc>
                  <a:txBody>
                    <a:bodyPr/>
                    <a:lstStyle/>
                    <a:p>
                      <a:endParaRPr kumimoji="1" lang="en-US" altLang="ja-JP" sz="1600" dirty="0" smtClean="0"/>
                    </a:p>
                    <a:p>
                      <a:endParaRPr kumimoji="1" lang="ja-JP" altLang="en-US" sz="1600" dirty="0"/>
                    </a:p>
                  </a:txBody>
                  <a:tcPr/>
                </a:tc>
              </a:tr>
              <a:tr h="370840">
                <a:tc>
                  <a:txBody>
                    <a:bodyPr/>
                    <a:lstStyle/>
                    <a:p>
                      <a:endParaRPr kumimoji="1" lang="ja-JP" altLang="en-US" sz="1600"/>
                    </a:p>
                  </a:txBody>
                  <a:tcPr/>
                </a:tc>
                <a:tc>
                  <a:txBody>
                    <a:bodyPr/>
                    <a:lstStyle/>
                    <a:p>
                      <a:r>
                        <a:rPr kumimoji="1" lang="en-US" altLang="ja-JP" sz="1600" dirty="0" smtClean="0"/>
                        <a:t>Lunch</a:t>
                      </a:r>
                      <a:endParaRPr kumimoji="1" lang="ja-JP" altLang="en-US" sz="1600" dirty="0"/>
                    </a:p>
                  </a:txBody>
                  <a:tcPr/>
                </a:tc>
                <a:tc>
                  <a:txBody>
                    <a:bodyPr/>
                    <a:lstStyle/>
                    <a:p>
                      <a:endParaRPr kumimoji="1" lang="ja-JP" altLang="en-US" sz="1600"/>
                    </a:p>
                  </a:txBody>
                  <a:tcPr/>
                </a:tc>
              </a:tr>
              <a:tr h="370840">
                <a:tc>
                  <a:txBody>
                    <a:bodyPr/>
                    <a:lstStyle/>
                    <a:p>
                      <a:r>
                        <a:rPr kumimoji="1" lang="en-US" altLang="ja-JP" sz="1600" dirty="0" smtClean="0"/>
                        <a:t>pm</a:t>
                      </a:r>
                      <a:endParaRPr kumimoji="1" lang="ja-JP" altLang="en-US" sz="1600" dirty="0"/>
                    </a:p>
                  </a:txBody>
                  <a:tcPr/>
                </a:tc>
                <a:tc>
                  <a:txBody>
                    <a:bodyPr/>
                    <a:lstStyle/>
                    <a:p>
                      <a:r>
                        <a:rPr kumimoji="1" lang="en-US" altLang="ja-JP" sz="1600" dirty="0" smtClean="0"/>
                        <a:t>SCRF</a:t>
                      </a:r>
                    </a:p>
                    <a:p>
                      <a:r>
                        <a:rPr kumimoji="1" lang="en-US" altLang="ja-JP" sz="1600" dirty="0" smtClean="0"/>
                        <a:t>  </a:t>
                      </a:r>
                      <a:r>
                        <a:rPr kumimoji="1" lang="en-US" altLang="ja-JP" sz="1600" dirty="0" err="1" smtClean="0"/>
                        <a:t>Cryomodule</a:t>
                      </a:r>
                      <a:r>
                        <a:rPr kumimoji="1" lang="en-US" altLang="ja-JP" sz="1600" baseline="0" dirty="0" smtClean="0"/>
                        <a:t> assembly study by BNG (VP)</a:t>
                      </a:r>
                    </a:p>
                    <a:p>
                      <a:r>
                        <a:rPr kumimoji="1" lang="en-US" altLang="ja-JP" sz="1600" baseline="0" dirty="0" smtClean="0"/>
                        <a:t>  Cryogenics (TP) </a:t>
                      </a:r>
                      <a:endParaRPr kumimoji="1" lang="ja-JP" altLang="en-US" sz="1600" dirty="0"/>
                    </a:p>
                  </a:txBody>
                  <a:tcPr/>
                </a:tc>
                <a:tc>
                  <a:txBody>
                    <a:bodyPr/>
                    <a:lstStyle/>
                    <a:p>
                      <a:r>
                        <a:rPr kumimoji="1" lang="en-US" altLang="ja-JP" sz="1600" dirty="0" smtClean="0"/>
                        <a:t>HLRF  (SF and CA)</a:t>
                      </a:r>
                      <a:endParaRPr kumimoji="1" lang="ja-JP" altLang="en-US" sz="1600" dirty="0"/>
                    </a:p>
                  </a:txBody>
                  <a:tcPr/>
                </a:tc>
              </a:tr>
              <a:tr h="370840">
                <a:tc>
                  <a:txBody>
                    <a:bodyPr/>
                    <a:lstStyle/>
                    <a:p>
                      <a:endParaRPr kumimoji="1" lang="ja-JP" altLang="en-US" sz="1600"/>
                    </a:p>
                  </a:txBody>
                  <a:tcPr/>
                </a:tc>
                <a:tc>
                  <a:txBody>
                    <a:bodyPr/>
                    <a:lstStyle/>
                    <a:p>
                      <a:r>
                        <a:rPr kumimoji="1" lang="en-US" altLang="ja-JP" sz="1600" dirty="0" smtClean="0"/>
                        <a:t>Executive session</a:t>
                      </a:r>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12</a:t>
            </a:fld>
            <a:endParaRPr kumimoji="1" lang="ja-JP" altLang="en-US"/>
          </a:p>
        </p:txBody>
      </p:sp>
    </p:spTree>
    <p:extLst>
      <p:ext uri="{BB962C8B-B14F-4D97-AF65-F5344CB8AC3E}">
        <p14:creationId xmlns:p14="http://schemas.microsoft.com/office/powerpoint/2010/main" xmlns="" val="31581549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kumimoji="1" lang="en-US" altLang="ja-JP" sz="2800" dirty="0" smtClean="0"/>
              <a:t>Agenda under consideration for External Cost-Review</a:t>
            </a:r>
            <a:br>
              <a:rPr kumimoji="1" lang="en-US" altLang="ja-JP" sz="2800" dirty="0" smtClean="0"/>
            </a:br>
            <a:r>
              <a:rPr kumimoji="1" lang="en-US" altLang="ja-JP" sz="2800" dirty="0" smtClean="0"/>
              <a:t>London, </a:t>
            </a:r>
            <a:r>
              <a:rPr lang="en-US" altLang="ja-JP" sz="2800" dirty="0" smtClean="0"/>
              <a:t>Feb. </a:t>
            </a:r>
            <a:r>
              <a:rPr lang="en-US" altLang="ja-JP" sz="2800" dirty="0"/>
              <a:t>7</a:t>
            </a:r>
            <a:r>
              <a:rPr lang="en-US" altLang="ja-JP" sz="2800" dirty="0" smtClean="0"/>
              <a:t>, 2013</a:t>
            </a:r>
            <a:endParaRPr kumimoji="1" lang="ja-JP" altLang="en-US" sz="2800"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xmlns="" val="595712658"/>
              </p:ext>
            </p:extLst>
          </p:nvPr>
        </p:nvGraphicFramePr>
        <p:xfrm>
          <a:off x="457200" y="1600200"/>
          <a:ext cx="8229600" cy="3746388"/>
        </p:xfrm>
        <a:graphic>
          <a:graphicData uri="http://schemas.openxmlformats.org/drawingml/2006/table">
            <a:tbl>
              <a:tblPr firstRow="1" bandRow="1">
                <a:tableStyleId>{5C22544A-7EE6-4342-B048-85BDC9FD1C3A}</a:tableStyleId>
              </a:tblPr>
              <a:tblGrid>
                <a:gridCol w="698203"/>
                <a:gridCol w="3898382"/>
                <a:gridCol w="3633015"/>
              </a:tblGrid>
              <a:tr h="370840">
                <a:tc>
                  <a:txBody>
                    <a:bodyPr/>
                    <a:lstStyle/>
                    <a:p>
                      <a:endParaRPr kumimoji="1" lang="ja-JP" altLang="en-US" dirty="0"/>
                    </a:p>
                  </a:txBody>
                  <a:tcPr/>
                </a:tc>
                <a:tc>
                  <a:txBody>
                    <a:bodyPr/>
                    <a:lstStyle/>
                    <a:p>
                      <a:r>
                        <a:rPr kumimoji="1" lang="en-US" altLang="ja-JP" dirty="0" smtClean="0"/>
                        <a:t>Sessions A</a:t>
                      </a:r>
                      <a:endParaRPr kumimoji="1" lang="ja-JP" altLang="en-US" dirty="0"/>
                    </a:p>
                  </a:txBody>
                  <a:tcPr/>
                </a:tc>
                <a:tc>
                  <a:txBody>
                    <a:bodyPr/>
                    <a:lstStyle/>
                    <a:p>
                      <a:r>
                        <a:rPr kumimoji="1" lang="en-US" altLang="ja-JP" dirty="0" smtClean="0"/>
                        <a:t>Sessions B</a:t>
                      </a:r>
                      <a:endParaRPr kumimoji="1" lang="ja-JP" altLang="en-US" dirty="0"/>
                    </a:p>
                  </a:txBody>
                  <a:tcPr/>
                </a:tc>
              </a:tr>
              <a:tr h="370840">
                <a:tc>
                  <a:txBody>
                    <a:bodyPr/>
                    <a:lstStyle/>
                    <a:p>
                      <a:r>
                        <a:rPr kumimoji="1" lang="en-US" altLang="ja-JP" sz="1600" dirty="0" smtClean="0"/>
                        <a:t>am</a:t>
                      </a:r>
                      <a:endParaRPr kumimoji="1" lang="ja-JP" altLang="en-US" sz="1600" dirty="0"/>
                    </a:p>
                  </a:txBody>
                  <a:tcPr/>
                </a:tc>
                <a:tc>
                  <a:txBody>
                    <a:bodyPr/>
                    <a:lstStyle/>
                    <a:p>
                      <a:r>
                        <a:rPr kumimoji="1" lang="en-US" altLang="ja-JP" sz="1600" dirty="0" smtClean="0"/>
                        <a:t>Executive</a:t>
                      </a:r>
                      <a:r>
                        <a:rPr kumimoji="1" lang="en-US" altLang="ja-JP" sz="1600" baseline="0" dirty="0" smtClean="0"/>
                        <a:t> session</a:t>
                      </a:r>
                      <a:endParaRPr kumimoji="1" lang="ja-JP" altLang="en-US" sz="1600" dirty="0"/>
                    </a:p>
                  </a:txBody>
                  <a:tcPr/>
                </a:tc>
                <a:tc>
                  <a:txBody>
                    <a:bodyPr/>
                    <a:lstStyle/>
                    <a:p>
                      <a:endParaRPr kumimoji="1" lang="ja-JP" altLang="en-US" sz="1600"/>
                    </a:p>
                  </a:txBody>
                  <a:tcPr/>
                </a:tc>
              </a:tr>
              <a:tr h="370840">
                <a:tc>
                  <a:txBody>
                    <a:bodyPr/>
                    <a:lstStyle/>
                    <a:p>
                      <a:endParaRPr kumimoji="1" lang="ja-JP" altLang="en-US" sz="1600" dirty="0"/>
                    </a:p>
                  </a:txBody>
                  <a:tcPr/>
                </a:tc>
                <a:tc>
                  <a:txBody>
                    <a:bodyPr/>
                    <a:lstStyle/>
                    <a:p>
                      <a:r>
                        <a:rPr kumimoji="1" lang="en-US" altLang="ja-JP" sz="1600" dirty="0" smtClean="0"/>
                        <a:t>CFS</a:t>
                      </a:r>
                      <a:r>
                        <a:rPr kumimoji="1" lang="en-US" altLang="ja-JP" sz="1600" baseline="0" dirty="0" smtClean="0"/>
                        <a:t> -1</a:t>
                      </a:r>
                      <a:endParaRPr kumimoji="1" lang="ja-JP" altLang="en-US" sz="1600" dirty="0"/>
                    </a:p>
                  </a:txBody>
                  <a:tcPr/>
                </a:tc>
                <a:tc>
                  <a:txBody>
                    <a:bodyPr/>
                    <a:lstStyle/>
                    <a:p>
                      <a:r>
                        <a:rPr kumimoji="1" lang="en-US" altLang="ja-JP" sz="1600" dirty="0" smtClean="0"/>
                        <a:t>Conventional accelerator</a:t>
                      </a:r>
                      <a:r>
                        <a:rPr kumimoji="1" lang="en-US" altLang="ja-JP" sz="1600" baseline="0" dirty="0" smtClean="0"/>
                        <a:t> systems </a:t>
                      </a:r>
                      <a:endParaRPr kumimoji="1" lang="ja-JP" altLang="en-US" sz="1600" dirty="0"/>
                    </a:p>
                  </a:txBody>
                  <a:tcPr/>
                </a:tc>
              </a:tr>
              <a:tr h="370840">
                <a:tc>
                  <a:txBody>
                    <a:bodyPr/>
                    <a:lstStyle/>
                    <a:p>
                      <a:endParaRPr kumimoji="1" lang="ja-JP" altLang="en-US" sz="1600" dirty="0"/>
                    </a:p>
                  </a:txBody>
                  <a:tcPr/>
                </a:tc>
                <a:tc>
                  <a:txBody>
                    <a:bodyPr/>
                    <a:lstStyle/>
                    <a:p>
                      <a:endParaRPr kumimoji="1" lang="ja-JP" altLang="en-US" sz="1600" dirty="0"/>
                    </a:p>
                  </a:txBody>
                  <a:tcPr/>
                </a:tc>
                <a:tc>
                  <a:txBody>
                    <a:bodyPr/>
                    <a:lstStyle/>
                    <a:p>
                      <a:endParaRPr kumimoji="1" lang="ja-JP" altLang="en-US" sz="1600"/>
                    </a:p>
                  </a:txBody>
                  <a:tcPr/>
                </a:tc>
              </a:tr>
              <a:tr h="408828">
                <a:tc>
                  <a:txBody>
                    <a:bodyPr/>
                    <a:lstStyle/>
                    <a:p>
                      <a:endParaRPr kumimoji="1" lang="ja-JP" altLang="en-US" sz="1600"/>
                    </a:p>
                  </a:txBody>
                  <a:tcPr/>
                </a:tc>
                <a:tc>
                  <a:txBody>
                    <a:bodyPr/>
                    <a:lstStyle/>
                    <a:p>
                      <a:endParaRPr kumimoji="1" lang="en-US" altLang="ja-JP" sz="1600" dirty="0" smtClean="0"/>
                    </a:p>
                  </a:txBody>
                  <a:tcPr/>
                </a:tc>
                <a:tc>
                  <a:txBody>
                    <a:bodyPr/>
                    <a:lstStyle/>
                    <a:p>
                      <a:endParaRPr kumimoji="1" lang="en-US" altLang="ja-JP" sz="1600" dirty="0" smtClean="0"/>
                    </a:p>
                  </a:txBody>
                  <a:tcPr/>
                </a:tc>
              </a:tr>
              <a:tr h="370840">
                <a:tc>
                  <a:txBody>
                    <a:bodyPr/>
                    <a:lstStyle/>
                    <a:p>
                      <a:endParaRPr kumimoji="1" lang="ja-JP" altLang="en-US" sz="1600"/>
                    </a:p>
                  </a:txBody>
                  <a:tcPr/>
                </a:tc>
                <a:tc>
                  <a:txBody>
                    <a:bodyPr/>
                    <a:lstStyle/>
                    <a:p>
                      <a:r>
                        <a:rPr kumimoji="1" lang="en-US" altLang="ja-JP" sz="1600" dirty="0" smtClean="0"/>
                        <a:t>Lunch</a:t>
                      </a:r>
                      <a:endParaRPr kumimoji="1" lang="ja-JP" altLang="en-US" sz="1600" dirty="0"/>
                    </a:p>
                  </a:txBody>
                  <a:tcPr/>
                </a:tc>
                <a:tc>
                  <a:txBody>
                    <a:bodyPr/>
                    <a:lstStyle/>
                    <a:p>
                      <a:endParaRPr kumimoji="1" lang="ja-JP" altLang="en-US" sz="1600"/>
                    </a:p>
                  </a:txBody>
                  <a:tcPr/>
                </a:tc>
              </a:tr>
              <a:tr h="370840">
                <a:tc>
                  <a:txBody>
                    <a:bodyPr/>
                    <a:lstStyle/>
                    <a:p>
                      <a:r>
                        <a:rPr kumimoji="1" lang="en-US" altLang="ja-JP" sz="1600" dirty="0" smtClean="0"/>
                        <a:t>pm</a:t>
                      </a:r>
                      <a:endParaRPr kumimoji="1" lang="ja-JP" altLang="en-US" sz="1600" dirty="0"/>
                    </a:p>
                  </a:txBody>
                  <a:tcPr/>
                </a:tc>
                <a:tc>
                  <a:txBody>
                    <a:bodyPr/>
                    <a:lstStyle/>
                    <a:p>
                      <a:r>
                        <a:rPr kumimoji="1" lang="en-US" altLang="ja-JP" sz="1600" dirty="0" smtClean="0"/>
                        <a:t>CFS-2</a:t>
                      </a:r>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r>
                        <a:rPr kumimoji="1" lang="en-US" altLang="ja-JP" sz="1600" dirty="0" smtClean="0"/>
                        <a:t>Cost</a:t>
                      </a:r>
                      <a:r>
                        <a:rPr kumimoji="1" lang="en-US" altLang="ja-JP" sz="1600" baseline="0" dirty="0" smtClean="0"/>
                        <a:t> summary/roll-up</a:t>
                      </a:r>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r>
                        <a:rPr kumimoji="1" lang="en-US" altLang="ja-JP" sz="1600" dirty="0" smtClean="0"/>
                        <a:t>Executive session</a:t>
                      </a:r>
                      <a:endParaRPr kumimoji="1" lang="ja-JP" altLang="en-US" sz="1600" dirty="0"/>
                    </a:p>
                  </a:txBody>
                  <a:tcPr/>
                </a:tc>
                <a:tc>
                  <a:txBody>
                    <a:bodyPr/>
                    <a:lstStyle/>
                    <a:p>
                      <a:endParaRPr kumimoji="1" lang="ja-JP" altLang="en-US" sz="1600" dirty="0"/>
                    </a:p>
                  </a:txBody>
                  <a:tcPr/>
                </a:tc>
              </a:tr>
              <a:tr h="370840">
                <a:tc>
                  <a:txBody>
                    <a:bodyPr/>
                    <a:lstStyle/>
                    <a:p>
                      <a:endParaRPr kumimoji="1" lang="ja-JP" altLang="en-US" sz="1600"/>
                    </a:p>
                  </a:txBody>
                  <a:tcPr/>
                </a:tc>
                <a:tc>
                  <a:txBody>
                    <a:bodyPr/>
                    <a:lstStyle/>
                    <a:p>
                      <a:endParaRPr kumimoji="1" lang="ja-JP" altLang="en-US" sz="1600"/>
                    </a:p>
                  </a:txBody>
                  <a:tcPr/>
                </a:tc>
                <a:tc>
                  <a:txBody>
                    <a:bodyPr/>
                    <a:lstStyle/>
                    <a:p>
                      <a:endParaRPr kumimoji="1" lang="ja-JP" altLang="en-US" sz="1600" dirty="0"/>
                    </a:p>
                  </a:txBody>
                  <a:tcPr/>
                </a:tc>
              </a:tr>
            </a:tbl>
          </a:graphicData>
        </a:graphic>
      </p:graphicFrame>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13</a:t>
            </a:fld>
            <a:endParaRPr kumimoji="1" lang="ja-JP" altLang="en-US"/>
          </a:p>
        </p:txBody>
      </p:sp>
    </p:spTree>
    <p:extLst>
      <p:ext uri="{BB962C8B-B14F-4D97-AF65-F5344CB8AC3E}">
        <p14:creationId xmlns:p14="http://schemas.microsoft.com/office/powerpoint/2010/main" xmlns="" val="352644778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kumimoji="1" lang="en-US" altLang="ja-JP" dirty="0" smtClean="0"/>
              <a:t>Preparation for External Cost Review</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SCRF </a:t>
            </a:r>
            <a:r>
              <a:rPr kumimoji="1" lang="en-US" altLang="ja-JP" dirty="0" err="1" smtClean="0"/>
              <a:t>Webex</a:t>
            </a:r>
            <a:r>
              <a:rPr kumimoji="1" lang="en-US" altLang="ja-JP" dirty="0" smtClean="0"/>
              <a:t> meeting, dedicated for review</a:t>
            </a:r>
          </a:p>
          <a:p>
            <a:pPr lvl="1"/>
            <a:r>
              <a:rPr lang="en-US" altLang="ja-JP" dirty="0" smtClean="0"/>
              <a:t>Jan. </a:t>
            </a:r>
            <a:r>
              <a:rPr lang="en-US" altLang="ja-JP" dirty="0"/>
              <a:t>9</a:t>
            </a:r>
            <a:r>
              <a:rPr lang="en-US" altLang="ja-JP" dirty="0" smtClean="0"/>
              <a:t>: 		Cavity, CM, Cryogenics</a:t>
            </a:r>
          </a:p>
          <a:p>
            <a:pPr lvl="1"/>
            <a:r>
              <a:rPr kumimoji="1" lang="en-US" altLang="ja-JP" dirty="0" smtClean="0"/>
              <a:t>Jan. </a:t>
            </a:r>
            <a:r>
              <a:rPr lang="en-US" altLang="ja-JP" dirty="0" smtClean="0"/>
              <a:t>16</a:t>
            </a:r>
            <a:r>
              <a:rPr kumimoji="1" lang="en-US" altLang="ja-JP" dirty="0" smtClean="0"/>
              <a:t>:	RF power system</a:t>
            </a:r>
          </a:p>
          <a:p>
            <a:pPr lvl="1"/>
            <a:r>
              <a:rPr lang="en-US" altLang="ja-JP" dirty="0" smtClean="0"/>
              <a:t>Jan. 23: 	Cavity, CM, Cryogenics</a:t>
            </a:r>
          </a:p>
          <a:p>
            <a:pPr lvl="1"/>
            <a:r>
              <a:rPr kumimoji="1" lang="en-US" altLang="ja-JP" dirty="0" smtClean="0"/>
              <a:t>Jan. 30: 	RF power system and overall check,</a:t>
            </a:r>
          </a:p>
          <a:p>
            <a:pPr lvl="1"/>
            <a:endParaRPr lang="en-US" altLang="ja-JP" dirty="0"/>
          </a:p>
          <a:p>
            <a:r>
              <a:rPr kumimoji="1" lang="en-US" altLang="ja-JP" dirty="0" smtClean="0"/>
              <a:t>At usual </a:t>
            </a:r>
            <a:r>
              <a:rPr kumimoji="1" lang="en-US" altLang="ja-JP" dirty="0" err="1" smtClean="0"/>
              <a:t>webex</a:t>
            </a:r>
            <a:r>
              <a:rPr kumimoji="1" lang="en-US" altLang="ja-JP" dirty="0" smtClean="0"/>
              <a:t> time slots.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14</a:t>
            </a:fld>
            <a:endParaRPr kumimoji="1" lang="ja-JP" altLang="en-US"/>
          </a:p>
        </p:txBody>
      </p:sp>
    </p:spTree>
    <p:extLst>
      <p:ext uri="{BB962C8B-B14F-4D97-AF65-F5344CB8AC3E}">
        <p14:creationId xmlns:p14="http://schemas.microsoft.com/office/powerpoint/2010/main" xmlns="" val="36689571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4421" y="160589"/>
            <a:ext cx="8229600" cy="563493"/>
          </a:xfrm>
        </p:spPr>
        <p:txBody>
          <a:bodyPr>
            <a:noAutofit/>
          </a:bodyPr>
          <a:lstStyle/>
          <a:p>
            <a:r>
              <a:rPr lang="en-US" altLang="en-US" sz="3200" b="1" dirty="0" smtClean="0"/>
              <a:t>SCRF: FY2012~13 Plan</a:t>
            </a:r>
            <a:endParaRPr lang="ja-JP" altLang="en-US" sz="3200" b="1" dirty="0"/>
          </a:p>
        </p:txBody>
      </p:sp>
      <p:graphicFrame>
        <p:nvGraphicFramePr>
          <p:cNvPr id="7" name="コンテンツ プレースホルダー 6"/>
          <p:cNvGraphicFramePr>
            <a:graphicFrameLocks noGrp="1"/>
          </p:cNvGraphicFramePr>
          <p:nvPr>
            <p:ph idx="1"/>
            <p:extLst>
              <p:ext uri="{D42A27DB-BD31-4B8C-83A1-F6EECF244321}">
                <p14:modId xmlns:p14="http://schemas.microsoft.com/office/powerpoint/2010/main" xmlns="" val="550694089"/>
              </p:ext>
            </p:extLst>
          </p:nvPr>
        </p:nvGraphicFramePr>
        <p:xfrm>
          <a:off x="547006" y="771485"/>
          <a:ext cx="7545191" cy="5339080"/>
        </p:xfrm>
        <a:graphic>
          <a:graphicData uri="http://schemas.openxmlformats.org/drawingml/2006/table">
            <a:tbl>
              <a:tblPr firstRow="1" firstCol="1" bandRow="1">
                <a:tableStyleId>{5C22544A-7EE6-4342-B048-85BDC9FD1C3A}</a:tableStyleId>
              </a:tblPr>
              <a:tblGrid>
                <a:gridCol w="783193"/>
                <a:gridCol w="2409426"/>
                <a:gridCol w="4352572"/>
              </a:tblGrid>
              <a:tr h="370840">
                <a:tc>
                  <a:txBody>
                    <a:bodyPr/>
                    <a:lstStyle/>
                    <a:p>
                      <a:r>
                        <a:rPr kumimoji="1" lang="ja-JP" altLang="en-US" sz="1600" dirty="0" smtClean="0"/>
                        <a:t>月</a:t>
                      </a:r>
                      <a:endParaRPr kumimoji="1" lang="ja-JP" altLang="en-US" sz="1600" dirty="0"/>
                    </a:p>
                  </a:txBody>
                  <a:tcPr/>
                </a:tc>
                <a:tc>
                  <a:txBody>
                    <a:bodyPr/>
                    <a:lstStyle/>
                    <a:p>
                      <a:r>
                        <a:rPr kumimoji="1" lang="en-US" altLang="ja-JP" sz="1600" dirty="0" smtClean="0"/>
                        <a:t>SCRF</a:t>
                      </a:r>
                      <a:r>
                        <a:rPr kumimoji="1" lang="en-US" altLang="ja-JP" sz="1600" baseline="0" dirty="0" smtClean="0"/>
                        <a:t> WebEx</a:t>
                      </a:r>
                      <a:endParaRPr kumimoji="1" lang="ja-JP" altLang="en-US" sz="1600" dirty="0"/>
                    </a:p>
                  </a:txBody>
                  <a:tcPr/>
                </a:tc>
                <a:tc>
                  <a:txBody>
                    <a:bodyPr/>
                    <a:lstStyle/>
                    <a:p>
                      <a:r>
                        <a:rPr kumimoji="1" lang="en-US" altLang="ja-JP" sz="1600" dirty="0" smtClean="0"/>
                        <a:t>GDE</a:t>
                      </a:r>
                      <a:r>
                        <a:rPr kumimoji="1" lang="ja-JP" altLang="en-US" sz="1600" dirty="0" smtClean="0"/>
                        <a:t>　</a:t>
                      </a:r>
                      <a:r>
                        <a:rPr kumimoji="1" lang="en-US" altLang="ja-JP" sz="1600" dirty="0" smtClean="0"/>
                        <a:t>/</a:t>
                      </a:r>
                      <a:r>
                        <a:rPr kumimoji="1" lang="en-US" altLang="ja-JP" sz="1600" baseline="0" dirty="0" smtClean="0"/>
                        <a:t>  International</a:t>
                      </a:r>
                      <a:endParaRPr kumimoji="1" lang="ja-JP" altLang="en-US" sz="1600" dirty="0"/>
                    </a:p>
                  </a:txBody>
                  <a:tcPr/>
                </a:tc>
              </a:tr>
              <a:tr h="550212">
                <a:tc>
                  <a:txBody>
                    <a:bodyPr/>
                    <a:lstStyle/>
                    <a:p>
                      <a:r>
                        <a:rPr kumimoji="1" lang="en-US" altLang="ja-JP" sz="1400" dirty="0" smtClean="0">
                          <a:solidFill>
                            <a:schemeClr val="bg1">
                              <a:lumMod val="65000"/>
                            </a:schemeClr>
                          </a:solidFill>
                        </a:rPr>
                        <a:t>10</a:t>
                      </a:r>
                      <a:endParaRPr kumimoji="1" lang="ja-JP" altLang="en-US" sz="1400" b="1" dirty="0">
                        <a:solidFill>
                          <a:schemeClr val="bg1">
                            <a:lumMod val="65000"/>
                          </a:schemeClr>
                        </a:solidFill>
                      </a:endParaRPr>
                    </a:p>
                  </a:txBody>
                  <a:tcPr>
                    <a:solidFill>
                      <a:srgbClr val="000090"/>
                    </a:solidFill>
                  </a:tcPr>
                </a:tc>
                <a:tc>
                  <a:txBody>
                    <a:bodyPr/>
                    <a:lstStyle/>
                    <a:p>
                      <a:r>
                        <a:rPr kumimoji="1" lang="en-US" altLang="ja-JP" sz="1400" dirty="0" smtClean="0">
                          <a:solidFill>
                            <a:schemeClr val="bg1">
                              <a:lumMod val="65000"/>
                            </a:schemeClr>
                          </a:solidFill>
                        </a:rPr>
                        <a:t>3</a:t>
                      </a:r>
                      <a:endParaRPr kumimoji="1" lang="ja-JP" altLang="en-US" sz="1400" dirty="0">
                        <a:solidFill>
                          <a:schemeClr val="bg1">
                            <a:lumMod val="65000"/>
                          </a:schemeClr>
                        </a:solidFill>
                      </a:endParaRPr>
                    </a:p>
                  </a:txBody>
                  <a:tcPr/>
                </a:tc>
                <a:tc>
                  <a:txBody>
                    <a:bodyPr/>
                    <a:lstStyle/>
                    <a:p>
                      <a:r>
                        <a:rPr kumimoji="1" lang="en-US" altLang="ja-JP" sz="1400" dirty="0" smtClean="0">
                          <a:solidFill>
                            <a:schemeClr val="bg1">
                              <a:lumMod val="65000"/>
                            </a:schemeClr>
                          </a:solidFill>
                        </a:rPr>
                        <a:t>8-12:    ASC-12</a:t>
                      </a:r>
                      <a:r>
                        <a:rPr kumimoji="1" lang="en-US" altLang="ja-JP" sz="1400" baseline="0" dirty="0" smtClean="0">
                          <a:solidFill>
                            <a:schemeClr val="bg1">
                              <a:lumMod val="65000"/>
                            </a:schemeClr>
                          </a:solidFill>
                        </a:rPr>
                        <a:t> @ Portland</a:t>
                      </a:r>
                      <a:endParaRPr kumimoji="1" lang="en-US" altLang="ja-JP" sz="1400" dirty="0" smtClean="0">
                        <a:solidFill>
                          <a:schemeClr val="bg1">
                            <a:lumMod val="65000"/>
                          </a:schemeClr>
                        </a:solidFill>
                      </a:endParaRPr>
                    </a:p>
                    <a:p>
                      <a:r>
                        <a:rPr kumimoji="1" lang="en-US" altLang="ja-JP" sz="1400" dirty="0" smtClean="0">
                          <a:solidFill>
                            <a:schemeClr val="bg1">
                              <a:lumMod val="65000"/>
                            </a:schemeClr>
                          </a:solidFill>
                        </a:rPr>
                        <a:t>22-26:  LCWS</a:t>
                      </a:r>
                      <a:r>
                        <a:rPr kumimoji="1" lang="en-US" altLang="ja-JP" sz="1400" baseline="0" dirty="0" smtClean="0">
                          <a:solidFill>
                            <a:schemeClr val="bg1">
                              <a:lumMod val="65000"/>
                            </a:schemeClr>
                          </a:solidFill>
                        </a:rPr>
                        <a:t> @ Arlington</a:t>
                      </a:r>
                    </a:p>
                    <a:p>
                      <a:r>
                        <a:rPr kumimoji="1" lang="en-US" altLang="ja-JP" sz="1400" dirty="0" smtClean="0">
                          <a:solidFill>
                            <a:schemeClr val="bg1">
                              <a:lumMod val="65000"/>
                            </a:schemeClr>
                          </a:solidFill>
                        </a:rPr>
                        <a:t>28-29:</a:t>
                      </a:r>
                      <a:r>
                        <a:rPr kumimoji="1" lang="en-US" altLang="ja-JP" sz="1400" baseline="0" dirty="0" smtClean="0">
                          <a:solidFill>
                            <a:schemeClr val="bg1">
                              <a:lumMod val="65000"/>
                            </a:schemeClr>
                          </a:solidFill>
                        </a:rPr>
                        <a:t>  IEEE-NSS @ Anaheim</a:t>
                      </a:r>
                      <a:endParaRPr kumimoji="1" lang="en-US" altLang="ja-JP" sz="1400" dirty="0" smtClean="0">
                        <a:solidFill>
                          <a:schemeClr val="bg1">
                            <a:lumMod val="65000"/>
                          </a:schemeClr>
                        </a:solidFill>
                      </a:endParaRPr>
                    </a:p>
                  </a:txBody>
                  <a:tcPr/>
                </a:tc>
              </a:tr>
              <a:tr h="370840">
                <a:tc>
                  <a:txBody>
                    <a:bodyPr/>
                    <a:lstStyle/>
                    <a:p>
                      <a:r>
                        <a:rPr kumimoji="1" lang="en-US" altLang="ja-JP" sz="1400" dirty="0" smtClean="0">
                          <a:solidFill>
                            <a:schemeClr val="bg1">
                              <a:lumMod val="65000"/>
                            </a:schemeClr>
                          </a:solidFill>
                        </a:rPr>
                        <a:t>11</a:t>
                      </a:r>
                      <a:endParaRPr kumimoji="1" lang="ja-JP" altLang="en-US" sz="1400" dirty="0">
                        <a:solidFill>
                          <a:schemeClr val="bg1">
                            <a:lumMod val="65000"/>
                          </a:schemeClr>
                        </a:solidFill>
                      </a:endParaRPr>
                    </a:p>
                  </a:txBody>
                  <a:tcPr/>
                </a:tc>
                <a:tc>
                  <a:txBody>
                    <a:bodyPr/>
                    <a:lstStyle/>
                    <a:p>
                      <a:r>
                        <a:rPr kumimoji="1" lang="en-US" altLang="ja-JP" sz="1400" dirty="0" smtClean="0">
                          <a:solidFill>
                            <a:schemeClr val="bg1">
                              <a:lumMod val="65000"/>
                            </a:schemeClr>
                          </a:solidFill>
                        </a:rPr>
                        <a:t>21</a:t>
                      </a:r>
                      <a:endParaRPr kumimoji="1" lang="ja-JP" altLang="en-US" sz="1400" dirty="0">
                        <a:solidFill>
                          <a:schemeClr val="bg1">
                            <a:lumMod val="65000"/>
                          </a:schemeClr>
                        </a:solidFill>
                      </a:endParaRPr>
                    </a:p>
                  </a:txBody>
                  <a:tcPr/>
                </a:tc>
                <a:tc>
                  <a:txBody>
                    <a:bodyPr/>
                    <a:lstStyle/>
                    <a:p>
                      <a:r>
                        <a:rPr kumimoji="1" lang="en-US" altLang="ja-JP" sz="1400" dirty="0" smtClean="0">
                          <a:solidFill>
                            <a:schemeClr val="bg1">
                              <a:lumMod val="65000"/>
                            </a:schemeClr>
                          </a:solidFill>
                        </a:rPr>
                        <a:t>5-8:</a:t>
                      </a:r>
                      <a:r>
                        <a:rPr kumimoji="1" lang="en-US" altLang="ja-JP" sz="1400" baseline="0" dirty="0" smtClean="0">
                          <a:solidFill>
                            <a:schemeClr val="bg1">
                              <a:lumMod val="65000"/>
                            </a:schemeClr>
                          </a:solidFill>
                        </a:rPr>
                        <a:t>           TTC (</a:t>
                      </a:r>
                      <a:r>
                        <a:rPr kumimoji="1" lang="en-US" altLang="ja-JP" sz="1400" baseline="0" dirty="0" err="1" smtClean="0">
                          <a:solidFill>
                            <a:schemeClr val="bg1">
                              <a:lumMod val="65000"/>
                            </a:schemeClr>
                          </a:solidFill>
                        </a:rPr>
                        <a:t>JLab</a:t>
                      </a:r>
                      <a:r>
                        <a:rPr kumimoji="1" lang="en-US" altLang="ja-JP" sz="1400" baseline="0" dirty="0" smtClean="0">
                          <a:solidFill>
                            <a:schemeClr val="bg1">
                              <a:lumMod val="65000"/>
                            </a:schemeClr>
                          </a:solidFill>
                        </a:rPr>
                        <a:t>)</a:t>
                      </a:r>
                    </a:p>
                    <a:p>
                      <a:r>
                        <a:rPr kumimoji="1" lang="en-US" altLang="ja-JP" sz="1400" baseline="0" dirty="0" smtClean="0">
                          <a:solidFill>
                            <a:schemeClr val="bg1">
                              <a:lumMod val="65000"/>
                            </a:schemeClr>
                          </a:solidFill>
                        </a:rPr>
                        <a:t>13-14:       GDE Cost Review (</a:t>
                      </a:r>
                      <a:r>
                        <a:rPr kumimoji="1" lang="en-US" altLang="ja-JP" sz="1400" baseline="0" dirty="0" err="1" smtClean="0">
                          <a:solidFill>
                            <a:schemeClr val="bg1">
                              <a:lumMod val="65000"/>
                            </a:schemeClr>
                          </a:solidFill>
                        </a:rPr>
                        <a:t>Fnal</a:t>
                      </a:r>
                      <a:r>
                        <a:rPr kumimoji="1" lang="en-US" altLang="ja-JP" sz="1400" baseline="0" dirty="0" smtClean="0">
                          <a:solidFill>
                            <a:schemeClr val="bg1">
                              <a:lumMod val="65000"/>
                            </a:schemeClr>
                          </a:solidFill>
                        </a:rPr>
                        <a:t>)</a:t>
                      </a:r>
                    </a:p>
                    <a:p>
                      <a:r>
                        <a:rPr kumimoji="1" lang="en-US" altLang="ja-JP" sz="1400" baseline="0" dirty="0" smtClean="0">
                          <a:solidFill>
                            <a:schemeClr val="bg1">
                              <a:lumMod val="65000"/>
                            </a:schemeClr>
                          </a:solidFill>
                        </a:rPr>
                        <a:t>14-16:       Higgs factory WS (</a:t>
                      </a:r>
                      <a:r>
                        <a:rPr kumimoji="1" lang="en-US" altLang="ja-JP" sz="1400" baseline="0" dirty="0" err="1" smtClean="0">
                          <a:solidFill>
                            <a:schemeClr val="bg1">
                              <a:lumMod val="65000"/>
                            </a:schemeClr>
                          </a:solidFill>
                        </a:rPr>
                        <a:t>Fnal</a:t>
                      </a:r>
                      <a:r>
                        <a:rPr kumimoji="1" lang="en-US" altLang="ja-JP" sz="1400" baseline="0" dirty="0" smtClean="0">
                          <a:solidFill>
                            <a:schemeClr val="bg1">
                              <a:lumMod val="65000"/>
                            </a:schemeClr>
                          </a:solidFill>
                        </a:rPr>
                        <a:t>)</a:t>
                      </a:r>
                      <a:endParaRPr kumimoji="1" lang="ja-JP" altLang="en-US" sz="1400" dirty="0">
                        <a:solidFill>
                          <a:schemeClr val="bg1">
                            <a:lumMod val="65000"/>
                          </a:schemeClr>
                        </a:solidFill>
                      </a:endParaRPr>
                    </a:p>
                  </a:txBody>
                  <a:tcPr/>
                </a:tc>
              </a:tr>
              <a:tr h="518160">
                <a:tc>
                  <a:txBody>
                    <a:bodyPr/>
                    <a:lstStyle/>
                    <a:p>
                      <a:r>
                        <a:rPr kumimoji="1" lang="en-US" altLang="ja-JP" sz="1400" dirty="0" smtClean="0"/>
                        <a:t>12</a:t>
                      </a:r>
                      <a:endParaRPr kumimoji="1" lang="ja-JP" altLang="en-US" sz="1400" dirty="0"/>
                    </a:p>
                  </a:txBody>
                  <a:tcPr/>
                </a:tc>
                <a:tc>
                  <a:txBody>
                    <a:bodyPr/>
                    <a:lstStyle/>
                    <a:p>
                      <a:r>
                        <a:rPr kumimoji="1" lang="en-US" altLang="ja-JP" sz="1400" dirty="0" smtClean="0"/>
                        <a:t>19 (</a:t>
                      </a:r>
                      <a:r>
                        <a:rPr kumimoji="1" lang="en-US" altLang="ja-JP" sz="1400" dirty="0" smtClean="0">
                          <a:solidFill>
                            <a:srgbClr val="FF0000"/>
                          </a:solidFill>
                        </a:rPr>
                        <a:t>today</a:t>
                      </a:r>
                      <a:r>
                        <a:rPr kumimoji="1" lang="en-US" altLang="ja-JP" sz="1400" dirty="0" smtClean="0"/>
                        <a:t>)</a:t>
                      </a:r>
                      <a:endParaRPr kumimoji="1" lang="ja-JP" altLang="en-US" sz="1400" dirty="0"/>
                    </a:p>
                  </a:txBody>
                  <a:tcPr/>
                </a:tc>
                <a:tc>
                  <a:txBody>
                    <a:bodyPr/>
                    <a:lstStyle/>
                    <a:p>
                      <a:r>
                        <a:rPr kumimoji="1" lang="en-US" altLang="ja-JP" sz="1400" dirty="0" smtClean="0"/>
                        <a:t>13-14:</a:t>
                      </a:r>
                      <a:r>
                        <a:rPr kumimoji="1" lang="en-US" altLang="ja-JP" sz="1400" baseline="0" dirty="0" smtClean="0"/>
                        <a:t>      </a:t>
                      </a:r>
                      <a:r>
                        <a:rPr kumimoji="1" lang="en-US" altLang="ja-JP" sz="1400" baseline="0" dirty="0" smtClean="0">
                          <a:solidFill>
                            <a:srgbClr val="FF0000"/>
                          </a:solidFill>
                        </a:rPr>
                        <a:t>ILC-PAC (KEK)</a:t>
                      </a:r>
                    </a:p>
                    <a:p>
                      <a:pPr marL="0" marR="0" indent="0" algn="l" defTabSz="457153" rtl="0" eaLnBrk="1" fontAlgn="auto" latinLnBrk="0" hangingPunct="1">
                        <a:lnSpc>
                          <a:spcPct val="100000"/>
                        </a:lnSpc>
                        <a:spcBef>
                          <a:spcPts val="0"/>
                        </a:spcBef>
                        <a:spcAft>
                          <a:spcPts val="0"/>
                        </a:spcAft>
                        <a:buClrTx/>
                        <a:buSzTx/>
                        <a:buFontTx/>
                        <a:buNone/>
                        <a:tabLst/>
                        <a:defRPr/>
                      </a:pPr>
                      <a:r>
                        <a:rPr kumimoji="1" lang="en-US" altLang="ja-JP" sz="1400" dirty="0" smtClean="0"/>
                        <a:t>15:            LC Symposium (Tokyo)</a:t>
                      </a:r>
                    </a:p>
                  </a:txBody>
                  <a:tcPr/>
                </a:tc>
              </a:tr>
              <a:tr h="246804">
                <a:tc>
                  <a:txBody>
                    <a:bodyPr/>
                    <a:lstStyle/>
                    <a:p>
                      <a:endParaRPr lang="ja-JP" altLang="en-US" sz="1600" dirty="0"/>
                    </a:p>
                  </a:txBody>
                  <a:tcPr>
                    <a:solidFill>
                      <a:schemeClr val="tx2">
                        <a:lumMod val="40000"/>
                        <a:lumOff val="60000"/>
                      </a:schemeClr>
                    </a:solidFill>
                  </a:tcPr>
                </a:tc>
                <a:tc>
                  <a:txBody>
                    <a:bodyPr/>
                    <a:lstStyle/>
                    <a:p>
                      <a:r>
                        <a:rPr lang="en-US" altLang="ja-JP" sz="1400" dirty="0" smtClean="0"/>
                        <a:t>(16)</a:t>
                      </a:r>
                      <a:endParaRPr lang="ja-JP" altLang="en-US" sz="1400" dirty="0"/>
                    </a:p>
                  </a:txBody>
                  <a:tcPr/>
                </a:tc>
                <a:tc>
                  <a:txBody>
                    <a:bodyPr/>
                    <a:lstStyle/>
                    <a:p>
                      <a:r>
                        <a:rPr kumimoji="1" lang="en-US" altLang="ja-JP" sz="1400" dirty="0" smtClean="0">
                          <a:solidFill>
                            <a:srgbClr val="3366FF"/>
                          </a:solidFill>
                        </a:rPr>
                        <a:t>9, 16,</a:t>
                      </a:r>
                      <a:r>
                        <a:rPr kumimoji="1" lang="en-US" altLang="ja-JP" sz="1400" baseline="0" dirty="0" smtClean="0">
                          <a:solidFill>
                            <a:srgbClr val="3366FF"/>
                          </a:solidFill>
                        </a:rPr>
                        <a:t> 23, 30   (11, 18, 25, 2/1)</a:t>
                      </a:r>
                    </a:p>
                    <a:p>
                      <a:r>
                        <a:rPr kumimoji="1" lang="en-US" altLang="ja-JP" sz="1400" baseline="0" dirty="0" smtClean="0">
                          <a:solidFill>
                            <a:srgbClr val="3366FF"/>
                          </a:solidFill>
                        </a:rPr>
                        <a:t>         </a:t>
                      </a:r>
                      <a:r>
                        <a:rPr kumimoji="1" lang="en-US" altLang="ja-JP" sz="1400" dirty="0" smtClean="0">
                          <a:solidFill>
                            <a:srgbClr val="3366FF"/>
                          </a:solidFill>
                        </a:rPr>
                        <a:t>External</a:t>
                      </a:r>
                      <a:r>
                        <a:rPr kumimoji="1" lang="en-US" altLang="ja-JP" sz="1400" baseline="0" dirty="0" smtClean="0">
                          <a:solidFill>
                            <a:srgbClr val="3366FF"/>
                          </a:solidFill>
                        </a:rPr>
                        <a:t> cost-review preparation mtgs. for SCRF</a:t>
                      </a:r>
                      <a:endParaRPr kumimoji="1" lang="ja-JP" altLang="en-US" sz="1400" dirty="0">
                        <a:solidFill>
                          <a:srgbClr val="3366FF"/>
                        </a:solidFill>
                      </a:endParaRPr>
                    </a:p>
                  </a:txBody>
                  <a:tcPr/>
                </a:tc>
              </a:tr>
              <a:tr h="244442">
                <a:tc>
                  <a:txBody>
                    <a:bodyPr/>
                    <a:lstStyle/>
                    <a:p>
                      <a:r>
                        <a:rPr kumimoji="1" lang="en-US" altLang="ja-JP" sz="1400" dirty="0" smtClean="0"/>
                        <a:t>2</a:t>
                      </a:r>
                      <a:endParaRPr kumimoji="1" lang="ja-JP" altLang="en-US" sz="1400" dirty="0"/>
                    </a:p>
                  </a:txBody>
                  <a:tcPr>
                    <a:solidFill>
                      <a:schemeClr val="tx2">
                        <a:lumMod val="40000"/>
                        <a:lumOff val="60000"/>
                      </a:schemeClr>
                    </a:solidFill>
                  </a:tcPr>
                </a:tc>
                <a:tc>
                  <a:txBody>
                    <a:bodyPr/>
                    <a:lstStyle/>
                    <a:p>
                      <a:r>
                        <a:rPr kumimoji="1" lang="en-US" altLang="ja-JP" sz="1400" dirty="0" smtClean="0"/>
                        <a:t>14  (</a:t>
                      </a:r>
                      <a:r>
                        <a:rPr kumimoji="1" lang="en-US" altLang="ja-JP" sz="1400" dirty="0" smtClean="0">
                          <a:solidFill>
                            <a:srgbClr val="3366FF"/>
                          </a:solidFill>
                        </a:rPr>
                        <a:t>Last GDE-SCRF </a:t>
                      </a:r>
                      <a:r>
                        <a:rPr kumimoji="1" lang="en-US" altLang="ja-JP" sz="1400" dirty="0" err="1" smtClean="0">
                          <a:solidFill>
                            <a:srgbClr val="3366FF"/>
                          </a:solidFill>
                        </a:rPr>
                        <a:t>webex</a:t>
                      </a:r>
                      <a:r>
                        <a:rPr kumimoji="1" lang="en-US" altLang="ja-JP" sz="1400" dirty="0" smtClean="0"/>
                        <a:t>) </a:t>
                      </a:r>
                      <a:endParaRPr kumimoji="1" lang="ja-JP" altLang="en-US" sz="1400" dirty="0"/>
                    </a:p>
                  </a:txBody>
                  <a:tcPr/>
                </a:tc>
                <a:tc>
                  <a:txBody>
                    <a:bodyPr/>
                    <a:lstStyle/>
                    <a:p>
                      <a:r>
                        <a:rPr kumimoji="1" lang="en-US" altLang="ja-JP" sz="1400" dirty="0" smtClean="0">
                          <a:solidFill>
                            <a:srgbClr val="3366FF"/>
                          </a:solidFill>
                        </a:rPr>
                        <a:t>6-7?</a:t>
                      </a:r>
                      <a:r>
                        <a:rPr kumimoji="1" lang="en-US" altLang="ja-JP" sz="1400" baseline="0" dirty="0" smtClean="0">
                          <a:solidFill>
                            <a:srgbClr val="3366FF"/>
                          </a:solidFill>
                        </a:rPr>
                        <a:t>         External Cost Review (London)</a:t>
                      </a:r>
                      <a:endParaRPr kumimoji="1" lang="en-US" altLang="ja-JP" sz="1400" dirty="0" smtClean="0">
                        <a:solidFill>
                          <a:srgbClr val="3366FF"/>
                        </a:solidFill>
                      </a:endParaRPr>
                    </a:p>
                    <a:p>
                      <a:r>
                        <a:rPr kumimoji="1" lang="en-US" altLang="ja-JP" sz="1400" dirty="0" smtClean="0"/>
                        <a:t>21-22:     </a:t>
                      </a:r>
                      <a:r>
                        <a:rPr kumimoji="1" lang="en-US" altLang="ja-JP" sz="1400" dirty="0" smtClean="0">
                          <a:solidFill>
                            <a:srgbClr val="FF0000"/>
                          </a:solidFill>
                        </a:rPr>
                        <a:t>ICFA/ILCSC (Vancouver</a:t>
                      </a:r>
                      <a:r>
                        <a:rPr kumimoji="1" lang="en-US" altLang="ja-JP" sz="1400" baseline="0" dirty="0" smtClean="0">
                          <a:solidFill>
                            <a:srgbClr val="FF0000"/>
                          </a:solidFill>
                        </a:rPr>
                        <a:t>) : </a:t>
                      </a:r>
                    </a:p>
                    <a:p>
                      <a:r>
                        <a:rPr kumimoji="1" lang="en-US" altLang="ja-JP" sz="1400" baseline="0" dirty="0" smtClean="0">
                          <a:solidFill>
                            <a:srgbClr val="FF0000"/>
                          </a:solidFill>
                        </a:rPr>
                        <a:t>                   </a:t>
                      </a:r>
                      <a:r>
                        <a:rPr kumimoji="1" lang="en-US" altLang="ja-JP" sz="1400" baseline="0" dirty="0" smtClean="0">
                          <a:solidFill>
                            <a:schemeClr val="tx1"/>
                          </a:solidFill>
                        </a:rPr>
                        <a:t> Transition to the next organization</a:t>
                      </a:r>
                      <a:endParaRPr kumimoji="1" lang="ja-JP" altLang="en-US" sz="1400" dirty="0">
                        <a:solidFill>
                          <a:schemeClr val="tx1"/>
                        </a:solidFill>
                      </a:endParaRPr>
                    </a:p>
                  </a:txBody>
                  <a:tcPr/>
                </a:tc>
              </a:tr>
              <a:tr h="249472">
                <a:tc>
                  <a:txBody>
                    <a:bodyPr/>
                    <a:lstStyle/>
                    <a:p>
                      <a:endParaRPr kumimoji="1" lang="ja-JP" altLang="en-US" sz="1400" dirty="0"/>
                    </a:p>
                  </a:txBody>
                  <a:tcPr>
                    <a:solidFill>
                      <a:schemeClr val="tx2">
                        <a:lumMod val="40000"/>
                        <a:lumOff val="60000"/>
                      </a:schemeClr>
                    </a:solidFill>
                  </a:tcPr>
                </a:tc>
                <a:tc>
                  <a:txBody>
                    <a:bodyPr/>
                    <a:lstStyle/>
                    <a:p>
                      <a:endParaRPr kumimoji="1" lang="ja-JP" altLang="en-US" sz="1400" dirty="0"/>
                    </a:p>
                  </a:txBody>
                  <a:tcPr/>
                </a:tc>
                <a:tc>
                  <a:txBody>
                    <a:bodyPr/>
                    <a:lstStyle/>
                    <a:p>
                      <a:pPr marL="0" marR="0" indent="0" algn="l" defTabSz="457153" rtl="0" eaLnBrk="1" fontAlgn="auto" latinLnBrk="0" hangingPunct="1">
                        <a:lnSpc>
                          <a:spcPct val="100000"/>
                        </a:lnSpc>
                        <a:spcBef>
                          <a:spcPts val="0"/>
                        </a:spcBef>
                        <a:spcAft>
                          <a:spcPts val="0"/>
                        </a:spcAft>
                        <a:buClrTx/>
                        <a:buSzTx/>
                        <a:buFontTx/>
                        <a:buNone/>
                        <a:tabLst/>
                        <a:defRPr/>
                      </a:pPr>
                      <a:endParaRPr kumimoji="1" lang="ja-JP" altLang="en-US" sz="1400" dirty="0" smtClean="0">
                        <a:solidFill>
                          <a:schemeClr val="bg1">
                            <a:lumMod val="65000"/>
                          </a:schemeClr>
                        </a:solidFill>
                      </a:endParaRPr>
                    </a:p>
                  </a:txBody>
                  <a:tcPr/>
                </a:tc>
              </a:tr>
              <a:tr h="249472">
                <a:tc>
                  <a:txBody>
                    <a:bodyPr/>
                    <a:lstStyle/>
                    <a:p>
                      <a:r>
                        <a:rPr kumimoji="1" lang="en-US" altLang="ja-JP" sz="1400" dirty="0" smtClean="0"/>
                        <a:t>5</a:t>
                      </a:r>
                      <a:endParaRPr kumimoji="1" lang="ja-JP" altLang="en-US" sz="1400" dirty="0"/>
                    </a:p>
                  </a:txBody>
                  <a:tcPr>
                    <a:solidFill>
                      <a:schemeClr val="tx2">
                        <a:lumMod val="20000"/>
                        <a:lumOff val="80000"/>
                      </a:schemeClr>
                    </a:solidFill>
                  </a:tcPr>
                </a:tc>
                <a:tc>
                  <a:txBody>
                    <a:bodyPr/>
                    <a:lstStyle/>
                    <a:p>
                      <a:endParaRPr kumimoji="1" lang="ja-JP" altLang="en-US" sz="1400" dirty="0"/>
                    </a:p>
                  </a:txBody>
                  <a:tcPr/>
                </a:tc>
                <a:tc>
                  <a:txBody>
                    <a:bodyPr/>
                    <a:lstStyle/>
                    <a:p>
                      <a:r>
                        <a:rPr kumimoji="1" lang="en-US" altLang="ja-JP" sz="1400" dirty="0" smtClean="0"/>
                        <a:t>13~17:     IPAC (Shanghai)</a:t>
                      </a:r>
                    </a:p>
                    <a:p>
                      <a:r>
                        <a:rPr kumimoji="1" lang="en-US" altLang="ja-JP" sz="1400" dirty="0" smtClean="0"/>
                        <a:t>27-31:      ECFA-LC 2013 (DESY)</a:t>
                      </a:r>
                      <a:endParaRPr kumimoji="1" lang="ja-JP" altLang="en-US" sz="1400" dirty="0"/>
                    </a:p>
                  </a:txBody>
                  <a:tcPr/>
                </a:tc>
              </a:tr>
              <a:tr h="249472">
                <a:tc>
                  <a:txBody>
                    <a:bodyPr/>
                    <a:lstStyle/>
                    <a:p>
                      <a:r>
                        <a:rPr kumimoji="1" lang="en-US" altLang="ja-JP" sz="1400" dirty="0" smtClean="0"/>
                        <a:t>6</a:t>
                      </a:r>
                    </a:p>
                  </a:txBody>
                  <a:tcPr>
                    <a:solidFill>
                      <a:schemeClr val="tx2">
                        <a:lumMod val="20000"/>
                        <a:lumOff val="80000"/>
                      </a:schemeClr>
                    </a:solidFill>
                  </a:tcPr>
                </a:tc>
                <a:tc>
                  <a:txBody>
                    <a:bodyPr/>
                    <a:lstStyle/>
                    <a:p>
                      <a:endParaRPr kumimoji="1" lang="ja-JP" altLang="en-US" sz="1400" dirty="0"/>
                    </a:p>
                  </a:txBody>
                  <a:tcPr/>
                </a:tc>
                <a:tc>
                  <a:txBody>
                    <a:bodyPr/>
                    <a:lstStyle/>
                    <a:p>
                      <a:r>
                        <a:rPr kumimoji="1" lang="en-US" altLang="ja-JP" sz="1400" dirty="0" smtClean="0"/>
                        <a:t>12             ILC Event (KEK,</a:t>
                      </a:r>
                      <a:r>
                        <a:rPr kumimoji="1" lang="en-US" altLang="ja-JP" sz="1400" baseline="0" dirty="0" smtClean="0"/>
                        <a:t> CERN, </a:t>
                      </a:r>
                      <a:r>
                        <a:rPr kumimoji="1" lang="en-US" altLang="ja-JP" sz="1400" baseline="0" dirty="0" err="1" smtClean="0"/>
                        <a:t>Fnal</a:t>
                      </a:r>
                      <a:r>
                        <a:rPr kumimoji="1" lang="en-US" altLang="ja-JP" sz="1400" baseline="0" dirty="0" smtClean="0"/>
                        <a:t>)  at 5:00 pm </a:t>
                      </a:r>
                    </a:p>
                  </a:txBody>
                  <a:tcPr/>
                </a:tc>
              </a:tr>
              <a:tr h="249472">
                <a:tc>
                  <a:txBody>
                    <a:bodyPr/>
                    <a:lstStyle/>
                    <a:p>
                      <a:r>
                        <a:rPr kumimoji="1" lang="en-US" altLang="ja-JP" sz="1400" dirty="0" smtClean="0"/>
                        <a:t>9</a:t>
                      </a:r>
                      <a:endParaRPr kumimoji="1" lang="ja-JP" altLang="en-US" sz="1400" dirty="0"/>
                    </a:p>
                  </a:txBody>
                  <a:tcPr>
                    <a:solidFill>
                      <a:schemeClr val="tx2">
                        <a:lumMod val="20000"/>
                        <a:lumOff val="80000"/>
                      </a:schemeClr>
                    </a:solidFill>
                  </a:tcPr>
                </a:tc>
                <a:tc>
                  <a:txBody>
                    <a:bodyPr/>
                    <a:lstStyle/>
                    <a:p>
                      <a:endParaRPr kumimoji="1" lang="ja-JP" altLang="en-US" sz="1400" dirty="0"/>
                    </a:p>
                  </a:txBody>
                  <a:tcPr/>
                </a:tc>
                <a:tc>
                  <a:txBody>
                    <a:bodyPr/>
                    <a:lstStyle/>
                    <a:p>
                      <a:r>
                        <a:rPr kumimoji="1" lang="en-US" altLang="ja-JP" sz="1400" dirty="0" smtClean="0"/>
                        <a:t>22-27:</a:t>
                      </a:r>
                      <a:r>
                        <a:rPr kumimoji="1" lang="en-US" altLang="ja-JP" sz="1400" baseline="0" dirty="0" smtClean="0"/>
                        <a:t>      SRF2013 (Paris)</a:t>
                      </a:r>
                      <a:endParaRPr kumimoji="1" lang="ja-JP" altLang="en-US" sz="1400" dirty="0"/>
                    </a:p>
                  </a:txBody>
                  <a:tcPr/>
                </a:tc>
              </a:tr>
              <a:tr h="249472">
                <a:tc>
                  <a:txBody>
                    <a:bodyPr/>
                    <a:lstStyle/>
                    <a:p>
                      <a:r>
                        <a:rPr kumimoji="1" lang="en-US" altLang="ja-JP" sz="1400" dirty="0" smtClean="0"/>
                        <a:t>11</a:t>
                      </a:r>
                      <a:endParaRPr kumimoji="1" lang="ja-JP" altLang="en-US" sz="1400" dirty="0"/>
                    </a:p>
                  </a:txBody>
                  <a:tcPr>
                    <a:solidFill>
                      <a:schemeClr val="tx2">
                        <a:lumMod val="20000"/>
                        <a:lumOff val="80000"/>
                      </a:schemeClr>
                    </a:solidFill>
                  </a:tcPr>
                </a:tc>
                <a:tc>
                  <a:txBody>
                    <a:bodyPr/>
                    <a:lstStyle/>
                    <a:p>
                      <a:endParaRPr kumimoji="1" lang="ja-JP" altLang="en-US" sz="1400" dirty="0"/>
                    </a:p>
                  </a:txBody>
                  <a:tcPr/>
                </a:tc>
                <a:tc>
                  <a:txBody>
                    <a:bodyPr/>
                    <a:lstStyle/>
                    <a:p>
                      <a:r>
                        <a:rPr kumimoji="1" lang="en-US" altLang="ja-JP" sz="1400" dirty="0" smtClean="0"/>
                        <a:t>11-15:      LCWS-2013 </a:t>
                      </a:r>
                      <a:r>
                        <a:rPr kumimoji="1" lang="en-US" altLang="ja-JP" sz="1400" baseline="0" dirty="0" smtClean="0"/>
                        <a:t> (Tokyo)</a:t>
                      </a:r>
                      <a:endParaRPr kumimoji="1" lang="ja-JP" altLang="en-US" sz="1400" dirty="0"/>
                    </a:p>
                  </a:txBody>
                  <a:tcPr/>
                </a:tc>
              </a:tr>
            </a:tbl>
          </a:graphicData>
        </a:graphic>
      </p:graphicFrame>
      <p:sp>
        <p:nvSpPr>
          <p:cNvPr id="6" name="スライド番号プレースホルダー 5"/>
          <p:cNvSpPr>
            <a:spLocks noGrp="1"/>
          </p:cNvSpPr>
          <p:nvPr>
            <p:ph type="sldNum" sz="quarter" idx="12"/>
          </p:nvPr>
        </p:nvSpPr>
        <p:spPr/>
        <p:txBody>
          <a:bodyPr/>
          <a:lstStyle/>
          <a:p>
            <a:fld id="{690BD53D-0F42-B742-A897-5EF936631EAF}" type="slidenum">
              <a:rPr kumimoji="1" lang="ja-JP" altLang="en-US" smtClean="0"/>
              <a:pPr/>
              <a:t>2</a:t>
            </a:fld>
            <a:endParaRPr kumimoji="1" lang="ja-JP" altLang="en-US"/>
          </a:p>
        </p:txBody>
      </p:sp>
      <p:sp>
        <p:nvSpPr>
          <p:cNvPr id="3" name="日付プレースホルダー 2"/>
          <p:cNvSpPr>
            <a:spLocks noGrp="1"/>
          </p:cNvSpPr>
          <p:nvPr>
            <p:ph type="dt" sz="half" idx="10"/>
          </p:nvPr>
        </p:nvSpPr>
        <p:spPr/>
        <p:txBody>
          <a:bodyPr/>
          <a:lstStyle/>
          <a:p>
            <a:r>
              <a:rPr kumimoji="1" lang="en-US" altLang="ja-JP" smtClean="0"/>
              <a:t>121219, A. Yamamoto</a:t>
            </a:r>
            <a:endParaRPr kumimoji="1" lang="ja-JP" altLang="en-US"/>
          </a:p>
        </p:txBody>
      </p:sp>
      <p:sp>
        <p:nvSpPr>
          <p:cNvPr id="4" name="フッター プレースホルダー 3"/>
          <p:cNvSpPr>
            <a:spLocks noGrp="1"/>
          </p:cNvSpPr>
          <p:nvPr>
            <p:ph type="ftr" sz="quarter" idx="11"/>
          </p:nvPr>
        </p:nvSpPr>
        <p:spPr/>
        <p:txBody>
          <a:bodyPr/>
          <a:lstStyle/>
          <a:p>
            <a:r>
              <a:rPr kumimoji="1" lang="en-US" altLang="ja-JP" smtClean="0"/>
              <a:t>SCRF WebEx Meeting</a:t>
            </a:r>
            <a:endParaRPr kumimoji="1" lang="ja-JP" altLang="en-US"/>
          </a:p>
        </p:txBody>
      </p:sp>
    </p:spTree>
    <p:extLst>
      <p:ext uri="{BB962C8B-B14F-4D97-AF65-F5344CB8AC3E}">
        <p14:creationId xmlns:p14="http://schemas.microsoft.com/office/powerpoint/2010/main" xmlns="" val="312702238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2173288" y="6350"/>
            <a:ext cx="5746750" cy="762000"/>
          </a:xfrm>
          <a:noFill/>
        </p:spPr>
        <p:txBody>
          <a:bodyPr/>
          <a:lstStyle/>
          <a:p>
            <a:pPr>
              <a:defRPr/>
            </a:pPr>
            <a:r>
              <a:rPr lang="en-GB" b="1" dirty="0">
                <a:latin typeface="Arial" charset="0"/>
                <a:cs typeface="+mj-cs"/>
              </a:rPr>
              <a:t>TDR Technical Volumes</a:t>
            </a:r>
          </a:p>
        </p:txBody>
      </p:sp>
      <p:pic>
        <p:nvPicPr>
          <p:cNvPr id="47106" name="Picture 6"/>
          <p:cNvPicPr>
            <a:picLocks noChangeAspect="1"/>
          </p:cNvPicPr>
          <p:nvPr/>
        </p:nvPicPr>
        <p:blipFill>
          <a:blip r:embed="rId2" cstate="email">
            <a:extLst>
              <a:ext uri="{28A0092B-C50C-407E-A947-70E740481C1C}">
                <a14:useLocalDpi xmlns:a14="http://schemas.microsoft.com/office/drawing/2010/main" xmlns=""/>
              </a:ext>
            </a:extLst>
          </a:blip>
          <a:srcRect/>
          <a:stretch>
            <a:fillRect/>
          </a:stretch>
        </p:blipFill>
        <p:spPr bwMode="auto">
          <a:xfrm>
            <a:off x="2814638" y="1482725"/>
            <a:ext cx="1346200" cy="19383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47107" name="Picture 7"/>
          <p:cNvPicPr>
            <a:picLocks noChangeAspect="1"/>
          </p:cNvPicPr>
          <p:nvPr/>
        </p:nvPicPr>
        <p:blipFill>
          <a:blip r:embed="rId3" cstate="email">
            <a:extLst>
              <a:ext uri="{28A0092B-C50C-407E-A947-70E740481C1C}">
                <a14:useLocalDpi xmlns:a14="http://schemas.microsoft.com/office/drawing/2010/main" xmlns=""/>
              </a:ext>
            </a:extLst>
          </a:blip>
          <a:srcRect/>
          <a:stretch>
            <a:fillRect/>
          </a:stretch>
        </p:blipFill>
        <p:spPr bwMode="auto">
          <a:xfrm>
            <a:off x="858838" y="3862388"/>
            <a:ext cx="1314450" cy="17113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08" name="TextBox 9"/>
          <p:cNvSpPr txBox="1">
            <a:spLocks noChangeArrowheads="1"/>
          </p:cNvSpPr>
          <p:nvPr/>
        </p:nvSpPr>
        <p:spPr bwMode="auto">
          <a:xfrm>
            <a:off x="771525" y="5535613"/>
            <a:ext cx="2276475"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solidFill>
                  <a:srgbClr val="000000"/>
                </a:solidFill>
              </a:rPr>
              <a:t>Reference Design Report</a:t>
            </a:r>
          </a:p>
        </p:txBody>
      </p:sp>
      <p:sp>
        <p:nvSpPr>
          <p:cNvPr id="47109" name="TextBox 10"/>
          <p:cNvSpPr txBox="1">
            <a:spLocks noChangeArrowheads="1"/>
          </p:cNvSpPr>
          <p:nvPr/>
        </p:nvSpPr>
        <p:spPr bwMode="auto">
          <a:xfrm>
            <a:off x="2814638" y="3344863"/>
            <a:ext cx="2073275" cy="1016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solidFill>
                  <a:srgbClr val="000000"/>
                </a:solidFill>
              </a:rPr>
              <a:t>ILC Technical Progress Report </a:t>
            </a:r>
          </a:p>
          <a:p>
            <a:r>
              <a:rPr kumimoji="0" lang="en-GB" altLang="ja-JP" sz="2000">
                <a:solidFill>
                  <a:srgbClr val="000000"/>
                </a:solidFill>
              </a:rPr>
              <a:t>(</a:t>
            </a:r>
            <a:r>
              <a:rPr kumimoji="0" lang="en-GB" sz="2000">
                <a:solidFill>
                  <a:srgbClr val="000000"/>
                </a:solidFill>
              </a:rPr>
              <a:t>“</a:t>
            </a:r>
            <a:r>
              <a:rPr kumimoji="0" lang="en-GB" altLang="ja-JP" sz="2000" i="1">
                <a:solidFill>
                  <a:srgbClr val="000000"/>
                </a:solidFill>
              </a:rPr>
              <a:t>interim report</a:t>
            </a:r>
            <a:r>
              <a:rPr kumimoji="0" lang="en-GB" sz="2000" i="1">
                <a:solidFill>
                  <a:srgbClr val="000000"/>
                </a:solidFill>
              </a:rPr>
              <a:t>”</a:t>
            </a:r>
            <a:r>
              <a:rPr kumimoji="0" lang="en-GB" altLang="ja-JP" sz="2000">
                <a:solidFill>
                  <a:srgbClr val="000000"/>
                </a:solidFill>
              </a:rPr>
              <a:t>)</a:t>
            </a:r>
          </a:p>
        </p:txBody>
      </p:sp>
      <p:pic>
        <p:nvPicPr>
          <p:cNvPr id="12" name="Picture 11"/>
          <p:cNvPicPr>
            <a:picLocks noChangeAspect="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6169025" y="2155825"/>
            <a:ext cx="1314450" cy="1722438"/>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11" name="TextBox 12"/>
          <p:cNvSpPr txBox="1">
            <a:spLocks noChangeArrowheads="1"/>
          </p:cNvSpPr>
          <p:nvPr/>
        </p:nvSpPr>
        <p:spPr bwMode="auto">
          <a:xfrm>
            <a:off x="6145213" y="2165350"/>
            <a:ext cx="1465262"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solidFill>
                  <a:srgbClr val="FFFFFF"/>
                </a:solidFill>
              </a:rPr>
              <a:t>TDR Part I:</a:t>
            </a:r>
          </a:p>
          <a:p>
            <a:r>
              <a:rPr kumimoji="0" lang="en-GB" altLang="ja-JP" sz="2000">
                <a:solidFill>
                  <a:srgbClr val="FFFFFF"/>
                </a:solidFill>
              </a:rPr>
              <a:t>R&amp;D</a:t>
            </a:r>
          </a:p>
        </p:txBody>
      </p:sp>
      <p:pic>
        <p:nvPicPr>
          <p:cNvPr id="14" name="Picture 13"/>
          <p:cNvPicPr>
            <a:picLocks noChangeAspect="1"/>
          </p:cNvPicPr>
          <p:nvPr/>
        </p:nvPicPr>
        <p:blipFill>
          <a:blip r:embed="rId4" cstate="email">
            <a:extLst>
              <a:ext uri="{28A0092B-C50C-407E-A947-70E740481C1C}">
                <a14:useLocalDpi xmlns:a14="http://schemas.microsoft.com/office/drawing/2010/main" xmlns=""/>
              </a:ext>
            </a:extLst>
          </a:blip>
          <a:srcRect/>
          <a:stretch>
            <a:fillRect/>
          </a:stretch>
        </p:blipFill>
        <p:spPr bwMode="auto">
          <a:xfrm>
            <a:off x="6553200" y="3217863"/>
            <a:ext cx="1314450" cy="1722437"/>
          </a:xfrm>
          <a:prstGeom prst="rect">
            <a:avLst/>
          </a:prstGeom>
          <a:noFill/>
          <a:ln>
            <a:noFill/>
          </a:ln>
          <a:effectLst>
            <a:outerShdw blurRad="292100" dist="139700" dir="2700000" algn="tl" rotWithShape="0">
              <a:srgbClr val="333333">
                <a:alpha val="64999"/>
              </a:srgbClr>
            </a:outerShdw>
          </a:effectLst>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47113" name="TextBox 14"/>
          <p:cNvSpPr txBox="1">
            <a:spLocks noChangeArrowheads="1"/>
          </p:cNvSpPr>
          <p:nvPr/>
        </p:nvSpPr>
        <p:spPr bwMode="auto">
          <a:xfrm>
            <a:off x="6529388" y="3227388"/>
            <a:ext cx="1535112" cy="13239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solidFill>
                  <a:srgbClr val="FFFFFF"/>
                </a:solidFill>
              </a:rPr>
              <a:t>TDR Part II:</a:t>
            </a:r>
            <a:br>
              <a:rPr kumimoji="0" lang="en-GB" altLang="ja-JP" sz="2000">
                <a:solidFill>
                  <a:srgbClr val="FFFFFF"/>
                </a:solidFill>
              </a:rPr>
            </a:br>
            <a:r>
              <a:rPr kumimoji="0" lang="en-GB" altLang="ja-JP" sz="2000">
                <a:solidFill>
                  <a:srgbClr val="FFFFFF"/>
                </a:solidFill>
              </a:rPr>
              <a:t>Baseline</a:t>
            </a:r>
            <a:br>
              <a:rPr kumimoji="0" lang="en-GB" altLang="ja-JP" sz="2000">
                <a:solidFill>
                  <a:srgbClr val="FFFFFF"/>
                </a:solidFill>
              </a:rPr>
            </a:br>
            <a:r>
              <a:rPr kumimoji="0" lang="en-GB" altLang="ja-JP" sz="2000">
                <a:solidFill>
                  <a:srgbClr val="FFFFFF"/>
                </a:solidFill>
              </a:rPr>
              <a:t>Reference</a:t>
            </a:r>
            <a:br>
              <a:rPr kumimoji="0" lang="en-GB" altLang="ja-JP" sz="2000">
                <a:solidFill>
                  <a:srgbClr val="FFFFFF"/>
                </a:solidFill>
              </a:rPr>
            </a:br>
            <a:r>
              <a:rPr kumimoji="0" lang="en-GB" altLang="ja-JP" sz="2000">
                <a:solidFill>
                  <a:srgbClr val="FFFFFF"/>
                </a:solidFill>
              </a:rPr>
              <a:t>Report</a:t>
            </a:r>
          </a:p>
        </p:txBody>
      </p:sp>
      <p:cxnSp>
        <p:nvCxnSpPr>
          <p:cNvPr id="47114" name="Elbow Connector 16"/>
          <p:cNvCxnSpPr>
            <a:cxnSpLocks noChangeShapeType="1"/>
            <a:stCxn id="47106" idx="3"/>
            <a:endCxn id="12" idx="1"/>
          </p:cNvCxnSpPr>
          <p:nvPr/>
        </p:nvCxnSpPr>
        <p:spPr bwMode="auto">
          <a:xfrm>
            <a:off x="4160838" y="2451100"/>
            <a:ext cx="2008187" cy="565150"/>
          </a:xfrm>
          <a:prstGeom prst="bentConnector3">
            <a:avLst>
              <a:gd name="adj1" fmla="val 50000"/>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cxnSp>
        <p:nvCxnSpPr>
          <p:cNvPr id="47115" name="Elbow Connector 18"/>
          <p:cNvCxnSpPr>
            <a:cxnSpLocks noChangeShapeType="1"/>
            <a:stCxn id="47107" idx="3"/>
            <a:endCxn id="14" idx="1"/>
          </p:cNvCxnSpPr>
          <p:nvPr/>
        </p:nvCxnSpPr>
        <p:spPr bwMode="auto">
          <a:xfrm flipV="1">
            <a:off x="2173288" y="4079875"/>
            <a:ext cx="4379912" cy="638175"/>
          </a:xfrm>
          <a:prstGeom prst="bentConnector3">
            <a:avLst>
              <a:gd name="adj1" fmla="val 66037"/>
            </a:avLst>
          </a:prstGeom>
          <a:noFill/>
          <a:ln w="9525">
            <a:solidFill>
              <a:schemeClr val="tx1"/>
            </a:solidFill>
            <a:round/>
            <a:headEnd/>
            <a:tailEnd type="triangle" w="med" len="med"/>
          </a:ln>
          <a:extLst>
            <a:ext uri="{909E8E84-426E-40dd-AFC4-6F175D3DCCD1}">
              <a14:hiddenFill xmlns:a14="http://schemas.microsoft.com/office/drawing/2010/main" xmlns="">
                <a:noFill/>
              </a14:hiddenFill>
            </a:ext>
          </a:extLst>
        </p:spPr>
      </p:cxnSp>
      <p:sp>
        <p:nvSpPr>
          <p:cNvPr id="47116" name="TextBox 22"/>
          <p:cNvSpPr txBox="1">
            <a:spLocks noChangeArrowheads="1"/>
          </p:cNvSpPr>
          <p:nvPr/>
        </p:nvSpPr>
        <p:spPr bwMode="auto">
          <a:xfrm>
            <a:off x="6437313" y="5026025"/>
            <a:ext cx="2270125" cy="708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2000">
                <a:solidFill>
                  <a:srgbClr val="000000"/>
                </a:solidFill>
              </a:rPr>
              <a:t>Technical Design Report</a:t>
            </a:r>
          </a:p>
        </p:txBody>
      </p:sp>
      <p:sp>
        <p:nvSpPr>
          <p:cNvPr id="24" name="TextBox 23"/>
          <p:cNvSpPr txBox="1"/>
          <p:nvPr/>
        </p:nvSpPr>
        <p:spPr>
          <a:xfrm>
            <a:off x="7473950" y="2136775"/>
            <a:ext cx="1233488" cy="523875"/>
          </a:xfrm>
          <a:prstGeom prst="rect">
            <a:avLst/>
          </a:prstGeom>
          <a:noFill/>
        </p:spPr>
        <p:txBody>
          <a:bodyPr wrap="none">
            <a:spAutoFit/>
          </a:bodyPr>
          <a:lstStyle/>
          <a:p>
            <a:pPr>
              <a:defRPr/>
            </a:pPr>
            <a:r>
              <a:rPr kumimoji="0" lang="en-GB" sz="1400" dirty="0">
                <a:solidFill>
                  <a:srgbClr val="FFFFFF">
                    <a:lumMod val="65000"/>
                  </a:srgbClr>
                </a:solidFill>
                <a:latin typeface="Arial" pitchFamily="34" charset="0"/>
                <a:ea typeface="Arial Unicode MS"/>
                <a:cs typeface="Arial Unicode MS"/>
              </a:rPr>
              <a:t>~250 pages</a:t>
            </a:r>
            <a:br>
              <a:rPr kumimoji="0" lang="en-GB" sz="1400" dirty="0">
                <a:solidFill>
                  <a:srgbClr val="FFFFFF">
                    <a:lumMod val="65000"/>
                  </a:srgbClr>
                </a:solidFill>
                <a:latin typeface="Arial" pitchFamily="34" charset="0"/>
                <a:ea typeface="Arial Unicode MS"/>
                <a:cs typeface="Arial Unicode MS"/>
              </a:rPr>
            </a:br>
            <a:r>
              <a:rPr kumimoji="0" lang="en-GB" sz="1400" dirty="0">
                <a:solidFill>
                  <a:srgbClr val="FFFFFF">
                    <a:lumMod val="65000"/>
                  </a:srgbClr>
                </a:solidFill>
                <a:latin typeface="Arial" pitchFamily="34" charset="0"/>
                <a:ea typeface="Arial Unicode MS"/>
                <a:cs typeface="Arial Unicode MS"/>
              </a:rPr>
              <a:t>Deliverable 2</a:t>
            </a:r>
          </a:p>
        </p:txBody>
      </p:sp>
      <p:sp>
        <p:nvSpPr>
          <p:cNvPr id="47118" name="TextBox 24"/>
          <p:cNvSpPr txBox="1">
            <a:spLocks noChangeArrowheads="1"/>
          </p:cNvSpPr>
          <p:nvPr/>
        </p:nvSpPr>
        <p:spPr bwMode="auto">
          <a:xfrm>
            <a:off x="7894638" y="3227388"/>
            <a:ext cx="1249362" cy="7588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400">
                <a:solidFill>
                  <a:srgbClr val="A6A6A6"/>
                </a:solidFill>
              </a:rPr>
              <a:t>~300 pages</a:t>
            </a:r>
            <a:br>
              <a:rPr kumimoji="0" lang="en-GB" altLang="ja-JP" sz="1400">
                <a:solidFill>
                  <a:srgbClr val="A6A6A6"/>
                </a:solidFill>
              </a:rPr>
            </a:br>
            <a:r>
              <a:rPr kumimoji="0" lang="en-GB" altLang="ja-JP" sz="1400">
                <a:solidFill>
                  <a:srgbClr val="A6A6A6"/>
                </a:solidFill>
              </a:rPr>
              <a:t>Deliverables 1,3 and 4</a:t>
            </a:r>
          </a:p>
        </p:txBody>
      </p:sp>
      <p:cxnSp>
        <p:nvCxnSpPr>
          <p:cNvPr id="47119" name="Elbow Connector 25"/>
          <p:cNvCxnSpPr>
            <a:cxnSpLocks noChangeShapeType="1"/>
          </p:cNvCxnSpPr>
          <p:nvPr/>
        </p:nvCxnSpPr>
        <p:spPr bwMode="auto">
          <a:xfrm>
            <a:off x="4160838" y="2581275"/>
            <a:ext cx="2368550" cy="1404938"/>
          </a:xfrm>
          <a:prstGeom prst="bentConnector3">
            <a:avLst>
              <a:gd name="adj1" fmla="val 38218"/>
            </a:avLst>
          </a:prstGeom>
          <a:noFill/>
          <a:ln w="9525">
            <a:solidFill>
              <a:srgbClr val="0000FF"/>
            </a:solidFill>
            <a:prstDash val="dash"/>
            <a:round/>
            <a:headEnd/>
            <a:tailEnd type="triangle" w="med" len="med"/>
          </a:ln>
          <a:extLst>
            <a:ext uri="{909E8E84-426E-40dd-AFC4-6F175D3DCCD1}">
              <a14:hiddenFill xmlns:a14="http://schemas.microsoft.com/office/drawing/2010/main" xmlns="">
                <a:noFill/>
              </a14:hiddenFill>
            </a:ext>
          </a:extLst>
        </p:spPr>
      </p:cxnSp>
      <p:sp>
        <p:nvSpPr>
          <p:cNvPr id="47120" name="TextBox 31"/>
          <p:cNvSpPr txBox="1">
            <a:spLocks noChangeArrowheads="1"/>
          </p:cNvSpPr>
          <p:nvPr/>
        </p:nvSpPr>
        <p:spPr bwMode="auto">
          <a:xfrm>
            <a:off x="6827838" y="5762625"/>
            <a:ext cx="2209800" cy="52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GB" altLang="ja-JP" sz="1400">
                <a:solidFill>
                  <a:srgbClr val="7F7F7F"/>
                </a:solidFill>
              </a:rPr>
              <a:t>* end of 2012 – formal publication early 2013</a:t>
            </a:r>
          </a:p>
        </p:txBody>
      </p:sp>
      <p:sp>
        <p:nvSpPr>
          <p:cNvPr id="34" name="TextBox 33"/>
          <p:cNvSpPr txBox="1"/>
          <p:nvPr/>
        </p:nvSpPr>
        <p:spPr>
          <a:xfrm>
            <a:off x="981963" y="1036275"/>
            <a:ext cx="869349" cy="461665"/>
          </a:xfrm>
          <a:prstGeom prst="rect">
            <a:avLst/>
          </a:prstGeom>
          <a:noFill/>
        </p:spPr>
        <p:txBody>
          <a:bodyPr wrap="none">
            <a:spAutoFit/>
          </a:bodyPr>
          <a:lstStyle/>
          <a:p>
            <a:pPr>
              <a:defRPr/>
            </a:pPr>
            <a:r>
              <a:rPr kumimoji="0" lang="en-GB" b="1" dirty="0">
                <a:ln w="12700">
                  <a:solidFill>
                    <a:srgbClr val="000000">
                      <a:satMod val="155000"/>
                    </a:srgbClr>
                  </a:solidFill>
                  <a:prstDash val="solid"/>
                </a:ln>
                <a:solidFill>
                  <a:srgbClr val="808080">
                    <a:tint val="85000"/>
                    <a:satMod val="155000"/>
                  </a:srgbClr>
                </a:solidFill>
                <a:effectLst>
                  <a:outerShdw blurRad="41275" dist="20320" dir="1800000" algn="tl" rotWithShape="0">
                    <a:srgbClr val="000000">
                      <a:alpha val="40000"/>
                    </a:srgbClr>
                  </a:outerShdw>
                </a:effectLst>
                <a:latin typeface="Arial" pitchFamily="34" charset="0"/>
                <a:ea typeface="Arial Unicode MS"/>
                <a:cs typeface="Arial Unicode MS"/>
              </a:rPr>
              <a:t>2007</a:t>
            </a:r>
          </a:p>
        </p:txBody>
      </p:sp>
      <p:sp>
        <p:nvSpPr>
          <p:cNvPr id="35" name="TextBox 34"/>
          <p:cNvSpPr txBox="1"/>
          <p:nvPr/>
        </p:nvSpPr>
        <p:spPr>
          <a:xfrm>
            <a:off x="3308718" y="1036378"/>
            <a:ext cx="852367" cy="461665"/>
          </a:xfrm>
          <a:prstGeom prst="rect">
            <a:avLst/>
          </a:prstGeom>
          <a:noFill/>
        </p:spPr>
        <p:txBody>
          <a:bodyPr wrap="none">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a:defRPr/>
            </a:pPr>
            <a:r>
              <a:rPr kumimoji="0" lang="en-GB" dirty="0">
                <a:ln w="12700">
                  <a:solidFill>
                    <a:srgbClr val="000000">
                      <a:satMod val="155000"/>
                    </a:srgbClr>
                  </a:solidFill>
                  <a:prstDash val="solid"/>
                </a:ln>
                <a:solidFill>
                  <a:srgbClr val="808080">
                    <a:tint val="85000"/>
                    <a:satMod val="155000"/>
                  </a:srgbClr>
                </a:solidFill>
                <a:latin typeface="Arial" pitchFamily="34" charset="0"/>
                <a:ea typeface="Arial Unicode MS"/>
                <a:cs typeface="Arial Unicode MS"/>
              </a:rPr>
              <a:t>2011</a:t>
            </a:r>
          </a:p>
        </p:txBody>
      </p:sp>
      <p:sp>
        <p:nvSpPr>
          <p:cNvPr id="36" name="TextBox 35"/>
          <p:cNvSpPr txBox="1"/>
          <p:nvPr/>
        </p:nvSpPr>
        <p:spPr>
          <a:xfrm>
            <a:off x="6553200" y="1036378"/>
            <a:ext cx="989123" cy="461665"/>
          </a:xfrm>
          <a:prstGeom prst="rect">
            <a:avLst/>
          </a:prstGeom>
          <a:noFill/>
        </p:spPr>
        <p:txBody>
          <a:bodyPr wrap="none">
            <a:spAutoFit/>
          </a:bodyPr>
          <a:lstStyle>
            <a:defPPr>
              <a:defRPr lang="en-US"/>
            </a:defPPr>
            <a:lvl1pPr>
              <a:defRPr sz="2400" b="1">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defRPr>
            </a:lvl1pPr>
          </a:lstStyle>
          <a:p>
            <a:pPr>
              <a:defRPr/>
            </a:pPr>
            <a:r>
              <a:rPr kumimoji="0" lang="en-GB" dirty="0">
                <a:ln w="12700">
                  <a:solidFill>
                    <a:srgbClr val="000000">
                      <a:satMod val="155000"/>
                    </a:srgbClr>
                  </a:solidFill>
                  <a:prstDash val="solid"/>
                </a:ln>
                <a:solidFill>
                  <a:srgbClr val="808080">
                    <a:tint val="85000"/>
                    <a:satMod val="155000"/>
                  </a:srgbClr>
                </a:solidFill>
                <a:latin typeface="Arial" pitchFamily="34" charset="0"/>
                <a:ea typeface="Arial Unicode MS"/>
                <a:cs typeface="Arial Unicode MS"/>
              </a:rPr>
              <a:t>2013*</a:t>
            </a:r>
          </a:p>
        </p:txBody>
      </p:sp>
      <p:sp>
        <p:nvSpPr>
          <p:cNvPr id="37" name="TextBox 36"/>
          <p:cNvSpPr txBox="1"/>
          <p:nvPr/>
        </p:nvSpPr>
        <p:spPr>
          <a:xfrm>
            <a:off x="4810125" y="3263900"/>
            <a:ext cx="527050" cy="261938"/>
          </a:xfrm>
          <a:prstGeom prst="rect">
            <a:avLst/>
          </a:prstGeom>
          <a:solidFill>
            <a:schemeClr val="bg1"/>
          </a:solidFill>
        </p:spPr>
        <p:txBody>
          <a:bodyPr wrap="none">
            <a:spAutoFit/>
          </a:bodyPr>
          <a:lstStyle/>
          <a:p>
            <a:pPr>
              <a:defRPr/>
            </a:pPr>
            <a:r>
              <a:rPr kumimoji="0" lang="en-GB" sz="1050" dirty="0">
                <a:solidFill>
                  <a:srgbClr val="0000FF"/>
                </a:solidFill>
                <a:latin typeface="Arial" pitchFamily="34" charset="0"/>
                <a:ea typeface="Arial Unicode MS"/>
                <a:cs typeface="Arial Unicode MS"/>
              </a:rPr>
              <a:t>AD&amp;I</a:t>
            </a:r>
          </a:p>
        </p:txBody>
      </p:sp>
      <p:sp>
        <p:nvSpPr>
          <p:cNvPr id="47125" name="Footer Placeholder 4"/>
          <p:cNvSpPr>
            <a:spLocks noGrp="1"/>
          </p:cNvSpPr>
          <p:nvPr>
            <p:ph type="ftr" sz="quarter" idx="11"/>
          </p:nvPr>
        </p:nvSpPr>
        <p:spPr>
          <a:noFill/>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US" altLang="ja-JP" sz="1600" smtClean="0">
                <a:solidFill>
                  <a:srgbClr val="23346C"/>
                </a:solidFill>
              </a:rPr>
              <a:t>SCRF WebEx Meeting</a:t>
            </a:r>
            <a:endParaRPr kumimoji="0" lang="en-US" altLang="ja-JP" sz="1600">
              <a:solidFill>
                <a:srgbClr val="23346C"/>
              </a:solidFill>
            </a:endParaRPr>
          </a:p>
        </p:txBody>
      </p:sp>
      <p:sp>
        <p:nvSpPr>
          <p:cNvPr id="47126" name="Slide Number Placeholder 5"/>
          <p:cNvSpPr>
            <a:spLocks noGrp="1"/>
          </p:cNvSpPr>
          <p:nvPr>
            <p:ph type="sldNum" sz="quarter" idx="12"/>
          </p:nvPr>
        </p:nvSpPr>
        <p:spPr>
          <a:noFill/>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fld id="{B18805BC-28F9-D647-B140-75EBBBB74B12}" type="slidenum">
              <a:rPr kumimoji="0" lang="en-US" altLang="ja-JP" sz="1400">
                <a:solidFill>
                  <a:srgbClr val="000000"/>
                </a:solidFill>
              </a:rPr>
              <a:pPr/>
              <a:t>3</a:t>
            </a:fld>
            <a:endParaRPr kumimoji="0" lang="en-US" altLang="ja-JP" sz="1400">
              <a:solidFill>
                <a:srgbClr val="000000"/>
              </a:solidFill>
            </a:endParaRPr>
          </a:p>
        </p:txBody>
      </p:sp>
      <p:sp>
        <p:nvSpPr>
          <p:cNvPr id="47127" name="Date Placeholder 1"/>
          <p:cNvSpPr>
            <a:spLocks noGrp="1"/>
          </p:cNvSpPr>
          <p:nvPr>
            <p:ph type="dt" sz="quarter" idx="10"/>
          </p:nvPr>
        </p:nvSpPr>
        <p:spPr>
          <a:noFill/>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eaLnBrk="0" fontAlgn="ctr" hangingPunct="0">
              <a:spcBef>
                <a:spcPct val="0"/>
              </a:spcBef>
              <a:spcAft>
                <a:spcPct val="0"/>
              </a:spcAft>
              <a:defRPr kumimoji="1" sz="2400">
                <a:solidFill>
                  <a:schemeClr val="tx1"/>
                </a:solidFill>
                <a:latin typeface="Arial" charset="0"/>
                <a:ea typeface="ＭＳ Ｐゴシック" charset="0"/>
              </a:defRPr>
            </a:lvl6pPr>
            <a:lvl7pPr marL="2971800" indent="-228600" eaLnBrk="0" fontAlgn="ctr" hangingPunct="0">
              <a:spcBef>
                <a:spcPct val="0"/>
              </a:spcBef>
              <a:spcAft>
                <a:spcPct val="0"/>
              </a:spcAft>
              <a:defRPr kumimoji="1" sz="2400">
                <a:solidFill>
                  <a:schemeClr val="tx1"/>
                </a:solidFill>
                <a:latin typeface="Arial" charset="0"/>
                <a:ea typeface="ＭＳ Ｐゴシック" charset="0"/>
              </a:defRPr>
            </a:lvl7pPr>
            <a:lvl8pPr marL="3429000" indent="-228600" eaLnBrk="0" fontAlgn="ctr" hangingPunct="0">
              <a:spcBef>
                <a:spcPct val="0"/>
              </a:spcBef>
              <a:spcAft>
                <a:spcPct val="0"/>
              </a:spcAft>
              <a:defRPr kumimoji="1" sz="2400">
                <a:solidFill>
                  <a:schemeClr val="tx1"/>
                </a:solidFill>
                <a:latin typeface="Arial" charset="0"/>
                <a:ea typeface="ＭＳ Ｐゴシック" charset="0"/>
              </a:defRPr>
            </a:lvl8pPr>
            <a:lvl9pPr marL="3886200" indent="-228600" eaLnBrk="0" fontAlgn="ctr" hangingPunct="0">
              <a:spcBef>
                <a:spcPct val="0"/>
              </a:spcBef>
              <a:spcAft>
                <a:spcPct val="0"/>
              </a:spcAft>
              <a:defRPr kumimoji="1" sz="2400">
                <a:solidFill>
                  <a:schemeClr val="tx1"/>
                </a:solidFill>
                <a:latin typeface="Arial" charset="0"/>
                <a:ea typeface="ＭＳ Ｐゴシック" charset="0"/>
              </a:defRPr>
            </a:lvl9pPr>
          </a:lstStyle>
          <a:p>
            <a:r>
              <a:rPr kumimoji="0" lang="en-US" altLang="ja-JP" sz="1200" smtClean="0">
                <a:solidFill>
                  <a:srgbClr val="000000"/>
                </a:solidFill>
              </a:rPr>
              <a:t>121219, A. Yamamoto</a:t>
            </a:r>
            <a:endParaRPr kumimoji="0" lang="en-US" altLang="ja-JP" sz="1200">
              <a:solidFill>
                <a:srgbClr val="000000"/>
              </a:solidFill>
            </a:endParaRPr>
          </a:p>
        </p:txBody>
      </p:sp>
    </p:spTree>
    <p:extLst>
      <p:ext uri="{BB962C8B-B14F-4D97-AF65-F5344CB8AC3E}">
        <p14:creationId xmlns:p14="http://schemas.microsoft.com/office/powerpoint/2010/main" xmlns="" val="1912979330"/>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General Assembly</a:t>
            </a:r>
            <a:endParaRPr kumimoji="1" lang="ja-JP" altLang="en-US" dirty="0"/>
          </a:p>
        </p:txBody>
      </p:sp>
      <p:sp>
        <p:nvSpPr>
          <p:cNvPr id="3" name="コンテンツ プレースホルダー 2"/>
          <p:cNvSpPr>
            <a:spLocks noGrp="1"/>
          </p:cNvSpPr>
          <p:nvPr>
            <p:ph idx="1"/>
          </p:nvPr>
        </p:nvSpPr>
        <p:spPr/>
        <p:txBody>
          <a:bodyPr/>
          <a:lstStyle/>
          <a:p>
            <a:r>
              <a:rPr kumimoji="1" lang="en-US" altLang="ja-JP" dirty="0" smtClean="0"/>
              <a:t>Vol. 1:	Physics</a:t>
            </a:r>
          </a:p>
          <a:p>
            <a:endParaRPr kumimoji="1" lang="en-US" altLang="ja-JP" dirty="0" smtClean="0"/>
          </a:p>
          <a:p>
            <a:r>
              <a:rPr kumimoji="1" lang="en-US" altLang="ja-JP" dirty="0" smtClean="0"/>
              <a:t>Vol. 2: 	Accelerator </a:t>
            </a:r>
          </a:p>
          <a:p>
            <a:pPr lvl="1"/>
            <a:r>
              <a:rPr kumimoji="1" lang="en-US" altLang="ja-JP" dirty="0" smtClean="0"/>
              <a:t>Part 1: 	R&amp;D</a:t>
            </a:r>
          </a:p>
          <a:p>
            <a:pPr lvl="1"/>
            <a:r>
              <a:rPr kumimoji="1" lang="en-US" altLang="ja-JP" dirty="0" smtClean="0"/>
              <a:t>Part 2:  Accelerator Baseline Design</a:t>
            </a:r>
          </a:p>
          <a:p>
            <a:endParaRPr kumimoji="1" lang="en-US" altLang="ja-JP" dirty="0" smtClean="0"/>
          </a:p>
          <a:p>
            <a:r>
              <a:rPr kumimoji="1" lang="en-US" altLang="ja-JP" dirty="0" smtClean="0"/>
              <a:t>Vol. 3: 	Detectors </a:t>
            </a:r>
          </a:p>
          <a:p>
            <a:pPr lvl="1"/>
            <a:r>
              <a:rPr kumimoji="1" lang="en-US" altLang="ja-JP" dirty="0" smtClean="0"/>
              <a:t>Common, </a:t>
            </a:r>
            <a:r>
              <a:rPr kumimoji="1" lang="en-US" altLang="ja-JP" dirty="0" err="1" smtClean="0"/>
              <a:t>SiD</a:t>
            </a:r>
            <a:r>
              <a:rPr kumimoji="1" lang="en-US" altLang="ja-JP" dirty="0" smtClean="0"/>
              <a:t>, ILD</a:t>
            </a:r>
            <a:endParaRPr kumimoji="1" lang="ja-JP" altLang="en-US" dirty="0"/>
          </a:p>
        </p:txBody>
      </p:sp>
      <p:sp>
        <p:nvSpPr>
          <p:cNvPr id="4" name="日付プレースホルダー 3"/>
          <p:cNvSpPr>
            <a:spLocks noGrp="1"/>
          </p:cNvSpPr>
          <p:nvPr>
            <p:ph type="dt" sz="half" idx="10"/>
          </p:nvPr>
        </p:nvSpPr>
        <p:spPr/>
        <p:txBody>
          <a:bodyPr/>
          <a:lstStyle/>
          <a:p>
            <a:r>
              <a:rPr lang="en-US" smtClean="0">
                <a:solidFill>
                  <a:srgbClr val="000000"/>
                </a:solidFill>
                <a:latin typeface="Arial"/>
                <a:ea typeface="Arial Unicode MS"/>
                <a:cs typeface="Arial Unicode MS"/>
              </a:rPr>
              <a:t>121219, A. Yamamoto</a:t>
            </a:r>
            <a:endParaRPr lang="en-US">
              <a:solidFill>
                <a:srgbClr val="000000"/>
              </a:solidFill>
              <a:latin typeface="Arial"/>
              <a:ea typeface="Arial Unicode MS"/>
              <a:cs typeface="Arial Unicode MS"/>
            </a:endParaRPr>
          </a:p>
        </p:txBody>
      </p:sp>
      <p:sp>
        <p:nvSpPr>
          <p:cNvPr id="5" name="フッター プレースホルダー 4"/>
          <p:cNvSpPr>
            <a:spLocks noGrp="1"/>
          </p:cNvSpPr>
          <p:nvPr>
            <p:ph type="ftr" sz="quarter" idx="11"/>
          </p:nvPr>
        </p:nvSpPr>
        <p:spPr/>
        <p:txBody>
          <a:bodyPr/>
          <a:lstStyle/>
          <a:p>
            <a:r>
              <a:rPr lang="en-US" smtClean="0">
                <a:latin typeface="Arial"/>
                <a:ea typeface="Arial Unicode MS"/>
                <a:cs typeface="Arial Unicode MS"/>
              </a:rPr>
              <a:t>SCRF WebEx Meeting</a:t>
            </a:r>
            <a:endParaRPr lang="en-US">
              <a:latin typeface="Arial"/>
              <a:ea typeface="Arial Unicode MS"/>
              <a:cs typeface="Arial Unicode MS"/>
            </a:endParaRPr>
          </a:p>
        </p:txBody>
      </p:sp>
      <p:sp>
        <p:nvSpPr>
          <p:cNvPr id="6" name="スライド番号プレースホルダー 5"/>
          <p:cNvSpPr>
            <a:spLocks noGrp="1"/>
          </p:cNvSpPr>
          <p:nvPr>
            <p:ph type="sldNum" sz="quarter" idx="12"/>
          </p:nvPr>
        </p:nvSpPr>
        <p:spPr/>
        <p:txBody>
          <a:bodyPr/>
          <a:lstStyle/>
          <a:p>
            <a:fld id="{AAB6FA28-7AEC-3F43-9C2D-3DB969CFEC6A}" type="slidenum">
              <a:rPr lang="en-US" smtClean="0">
                <a:solidFill>
                  <a:srgbClr val="000000"/>
                </a:solidFill>
                <a:latin typeface="Arial"/>
                <a:ea typeface="Arial Unicode MS"/>
                <a:cs typeface="Arial Unicode MS"/>
              </a:rPr>
              <a:pPr/>
              <a:t>4</a:t>
            </a:fld>
            <a:endParaRPr lang="en-US">
              <a:solidFill>
                <a:srgbClr val="000000"/>
              </a:solidFill>
              <a:latin typeface="Arial"/>
              <a:ea typeface="Arial Unicode MS"/>
              <a:cs typeface="Arial Unicode MS"/>
            </a:endParaRPr>
          </a:p>
        </p:txBody>
      </p:sp>
    </p:spTree>
    <p:extLst>
      <p:ext uri="{BB962C8B-B14F-4D97-AF65-F5344CB8AC3E}">
        <p14:creationId xmlns:p14="http://schemas.microsoft.com/office/powerpoint/2010/main" xmlns="" val="2882426935"/>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solidFill>
            <a:srgbClr val="FFFF00"/>
          </a:solidFill>
        </p:spPr>
        <p:txBody>
          <a:bodyPr>
            <a:normAutofit fontScale="90000"/>
          </a:bodyPr>
          <a:lstStyle/>
          <a:p>
            <a:r>
              <a:rPr lang="en-US" altLang="ja-JP" sz="4900" b="1" dirty="0" smtClean="0"/>
              <a:t>ILC</a:t>
            </a:r>
            <a:r>
              <a:rPr kumimoji="1" lang="en-US" altLang="ja-JP" sz="4900" b="1" dirty="0" smtClean="0"/>
              <a:t>-PAC Reviewers</a:t>
            </a:r>
            <a:br>
              <a:rPr kumimoji="1" lang="en-US" altLang="ja-JP" sz="4900" b="1" dirty="0" smtClean="0"/>
            </a:br>
            <a:r>
              <a:rPr kumimoji="1" lang="en-US" altLang="ja-JP" sz="3600" dirty="0" smtClean="0"/>
              <a:t>held </a:t>
            </a:r>
            <a:r>
              <a:rPr lang="en-US" altLang="ja-JP" sz="3600" dirty="0" smtClean="0"/>
              <a:t>at KEK,</a:t>
            </a:r>
            <a:r>
              <a:rPr kumimoji="1" lang="en-US" altLang="ja-JP" sz="3600" dirty="0" smtClean="0"/>
              <a:t> Dec., 13-14, 2012</a:t>
            </a:r>
            <a:endParaRPr kumimoji="1" lang="ja-JP" altLang="en-US" dirty="0"/>
          </a:p>
        </p:txBody>
      </p:sp>
      <p:sp>
        <p:nvSpPr>
          <p:cNvPr id="3" name="コンテンツ プレースホルダー 2"/>
          <p:cNvSpPr>
            <a:spLocks noGrp="1"/>
          </p:cNvSpPr>
          <p:nvPr>
            <p:ph sz="half" idx="1"/>
          </p:nvPr>
        </p:nvSpPr>
        <p:spPr>
          <a:xfrm>
            <a:off x="1143191" y="1658926"/>
            <a:ext cx="6307816" cy="4250296"/>
          </a:xfrm>
          <a:ln>
            <a:solidFill>
              <a:srgbClr val="3366FF"/>
            </a:solidFill>
          </a:ln>
        </p:spPr>
        <p:txBody>
          <a:bodyPr>
            <a:normAutofit fontScale="55000" lnSpcReduction="20000"/>
          </a:bodyPr>
          <a:lstStyle/>
          <a:p>
            <a:r>
              <a:rPr lang="en-US" altLang="ja-JP" dirty="0" smtClean="0"/>
              <a:t>TD Report (Part II) submitted to the PAC </a:t>
            </a:r>
            <a:endParaRPr lang="en-US" altLang="ja-JP" dirty="0"/>
          </a:p>
          <a:p>
            <a:r>
              <a:rPr kumimoji="1" lang="en-US" altLang="ja-JP" u="sng" dirty="0" smtClean="0"/>
              <a:t>Reviewers</a:t>
            </a:r>
            <a:r>
              <a:rPr kumimoji="1" lang="en-US" altLang="ja-JP" dirty="0" smtClean="0"/>
              <a:t> </a:t>
            </a:r>
          </a:p>
          <a:p>
            <a:pPr lvl="1"/>
            <a:r>
              <a:rPr lang="en-US" altLang="ja-JP" dirty="0" smtClean="0"/>
              <a:t>Jonathan </a:t>
            </a:r>
            <a:r>
              <a:rPr lang="en-US" altLang="ja-JP" dirty="0"/>
              <a:t>Bagger</a:t>
            </a:r>
            <a:endParaRPr lang="ja-JP" altLang="ja-JP" dirty="0"/>
          </a:p>
          <a:p>
            <a:pPr lvl="1"/>
            <a:r>
              <a:rPr lang="en-US" altLang="ja-JP" dirty="0" err="1"/>
              <a:t>Jia-er</a:t>
            </a:r>
            <a:r>
              <a:rPr lang="en-US" altLang="ja-JP" dirty="0"/>
              <a:t> Chen</a:t>
            </a:r>
            <a:endParaRPr lang="ja-JP" altLang="ja-JP" dirty="0"/>
          </a:p>
          <a:p>
            <a:pPr lvl="1"/>
            <a:r>
              <a:rPr lang="en-US" altLang="ja-JP" dirty="0"/>
              <a:t>Stefan </a:t>
            </a:r>
            <a:r>
              <a:rPr lang="en-US" altLang="ja-JP" dirty="0" err="1"/>
              <a:t>Choroba</a:t>
            </a:r>
            <a:endParaRPr lang="ja-JP" altLang="ja-JP" dirty="0"/>
          </a:p>
          <a:p>
            <a:pPr lvl="1"/>
            <a:r>
              <a:rPr lang="en-US" altLang="ja-JP" dirty="0"/>
              <a:t>Michel </a:t>
            </a:r>
            <a:r>
              <a:rPr lang="en-US" altLang="ja-JP" dirty="0" err="1"/>
              <a:t>Davier</a:t>
            </a:r>
            <a:endParaRPr lang="ja-JP" altLang="ja-JP" dirty="0"/>
          </a:p>
          <a:p>
            <a:pPr lvl="1"/>
            <a:r>
              <a:rPr lang="en-US" altLang="ja-JP" dirty="0">
                <a:solidFill>
                  <a:srgbClr val="3366FF"/>
                </a:solidFill>
              </a:rPr>
              <a:t>Lyn Evans (Chair)</a:t>
            </a:r>
            <a:endParaRPr lang="ja-JP" altLang="ja-JP" dirty="0">
              <a:solidFill>
                <a:srgbClr val="3366FF"/>
              </a:solidFill>
            </a:endParaRPr>
          </a:p>
          <a:p>
            <a:pPr lvl="1"/>
            <a:r>
              <a:rPr lang="en-US" altLang="ja-JP" dirty="0"/>
              <a:t>Enrique Fernandez</a:t>
            </a:r>
            <a:endParaRPr lang="ja-JP" altLang="ja-JP" dirty="0"/>
          </a:p>
          <a:p>
            <a:pPr lvl="1"/>
            <a:r>
              <a:rPr lang="en-US" altLang="ja-JP" dirty="0"/>
              <a:t>Paul </a:t>
            </a:r>
            <a:r>
              <a:rPr lang="en-US" altLang="ja-JP" dirty="0" err="1"/>
              <a:t>Grannis</a:t>
            </a:r>
            <a:endParaRPr lang="ja-JP" altLang="ja-JP" dirty="0"/>
          </a:p>
          <a:p>
            <a:pPr lvl="1"/>
            <a:r>
              <a:rPr lang="en-US" altLang="ja-JP" dirty="0"/>
              <a:t>Stuart Henderson</a:t>
            </a:r>
            <a:endParaRPr lang="ja-JP" altLang="ja-JP" dirty="0"/>
          </a:p>
          <a:p>
            <a:pPr lvl="1"/>
            <a:r>
              <a:rPr lang="en-US" altLang="ja-JP" dirty="0"/>
              <a:t>Masao </a:t>
            </a:r>
            <a:r>
              <a:rPr lang="en-US" altLang="ja-JP" dirty="0" err="1"/>
              <a:t>Kuriki</a:t>
            </a:r>
            <a:endParaRPr lang="ja-JP" altLang="ja-JP" dirty="0"/>
          </a:p>
          <a:p>
            <a:pPr lvl="1"/>
            <a:r>
              <a:rPr lang="en-US" altLang="ja-JP" dirty="0" err="1"/>
              <a:t>Tomio</a:t>
            </a:r>
            <a:r>
              <a:rPr lang="en-US" altLang="ja-JP" dirty="0"/>
              <a:t> Kobayashi</a:t>
            </a:r>
            <a:endParaRPr lang="ja-JP" altLang="ja-JP" dirty="0"/>
          </a:p>
          <a:p>
            <a:pPr lvl="1"/>
            <a:r>
              <a:rPr lang="en-US" altLang="ja-JP" dirty="0"/>
              <a:t>Lutz </a:t>
            </a:r>
            <a:r>
              <a:rPr lang="en-US" altLang="ja-JP" dirty="0" err="1"/>
              <a:t>Lilje</a:t>
            </a:r>
            <a:endParaRPr lang="ja-JP" altLang="ja-JP" dirty="0"/>
          </a:p>
          <a:p>
            <a:pPr lvl="1"/>
            <a:r>
              <a:rPr lang="en-US" altLang="ja-JP" dirty="0"/>
              <a:t>John </a:t>
            </a:r>
            <a:r>
              <a:rPr lang="en-US" altLang="ja-JP" dirty="0" err="1"/>
              <a:t>Mammosser</a:t>
            </a:r>
            <a:endParaRPr lang="ja-JP" altLang="ja-JP" dirty="0"/>
          </a:p>
          <a:p>
            <a:pPr lvl="1"/>
            <a:r>
              <a:rPr lang="en-US" altLang="ja-JP" dirty="0"/>
              <a:t>Wolf-Dietrich Moeller</a:t>
            </a:r>
            <a:endParaRPr lang="ja-JP" altLang="ja-JP" dirty="0"/>
          </a:p>
          <a:p>
            <a:pPr lvl="1"/>
            <a:r>
              <a:rPr lang="en-US" altLang="ja-JP" dirty="0" err="1" smtClean="0"/>
              <a:t>Katsunobu</a:t>
            </a:r>
            <a:r>
              <a:rPr lang="en-US" altLang="ja-JP" dirty="0" smtClean="0"/>
              <a:t> </a:t>
            </a:r>
            <a:r>
              <a:rPr lang="en-US" altLang="ja-JP" dirty="0" err="1"/>
              <a:t>Oide</a:t>
            </a:r>
            <a:endParaRPr lang="ja-JP" altLang="ja-JP" dirty="0"/>
          </a:p>
          <a:p>
            <a:pPr lvl="1"/>
            <a:r>
              <a:rPr lang="en-US" altLang="ja-JP" dirty="0"/>
              <a:t>Robert Orr</a:t>
            </a:r>
            <a:endParaRPr lang="ja-JP" altLang="ja-JP" dirty="0"/>
          </a:p>
          <a:p>
            <a:pPr lvl="1"/>
            <a:r>
              <a:rPr lang="en-US" altLang="ja-JP" dirty="0" smtClean="0"/>
              <a:t>Ray </a:t>
            </a:r>
            <a:r>
              <a:rPr lang="en-US" altLang="ja-JP" dirty="0" err="1"/>
              <a:t>Pillay</a:t>
            </a:r>
            <a:endParaRPr lang="ja-JP" altLang="ja-JP" dirty="0"/>
          </a:p>
          <a:p>
            <a:pPr lvl="1"/>
            <a:r>
              <a:rPr lang="en-US" altLang="ja-JP" dirty="0"/>
              <a:t>John </a:t>
            </a:r>
            <a:r>
              <a:rPr lang="en-US" altLang="ja-JP" dirty="0" err="1"/>
              <a:t>Seeman</a:t>
            </a:r>
            <a:endParaRPr lang="ja-JP" altLang="ja-JP" dirty="0"/>
          </a:p>
          <a:p>
            <a:pPr lvl="1"/>
            <a:r>
              <a:rPr lang="en-US" altLang="ja-JP" dirty="0"/>
              <a:t>Hans Weise</a:t>
            </a:r>
            <a:endParaRPr lang="ja-JP" altLang="ja-JP" dirty="0"/>
          </a:p>
          <a:p>
            <a:pPr lvl="1"/>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12/11/26</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smtClean="0"/>
              <a:t>KEK-LC-Meeting</a:t>
            </a:r>
            <a:endParaRPr kumimoji="1" lang="ja-JP" altLang="en-US" dirty="0"/>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5</a:t>
            </a:fld>
            <a:endParaRPr kumimoji="1" lang="ja-JP" altLang="en-US" dirty="0"/>
          </a:p>
        </p:txBody>
      </p:sp>
    </p:spTree>
    <p:extLst>
      <p:ext uri="{BB962C8B-B14F-4D97-AF65-F5344CB8AC3E}">
        <p14:creationId xmlns:p14="http://schemas.microsoft.com/office/powerpoint/2010/main" xmlns="" val="300164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noFill/>
        </p:spPr>
        <p:txBody>
          <a:bodyPr>
            <a:normAutofit fontScale="90000"/>
          </a:bodyPr>
          <a:lstStyle/>
          <a:p>
            <a:r>
              <a:rPr lang="en-US" altLang="ja-JP" sz="4900" b="1" dirty="0" smtClean="0"/>
              <a:t>ILC</a:t>
            </a:r>
            <a:r>
              <a:rPr kumimoji="1" lang="en-US" altLang="ja-JP" sz="4900" b="1" dirty="0" smtClean="0"/>
              <a:t>-PAC</a:t>
            </a:r>
            <a:r>
              <a:rPr kumimoji="1" lang="ja-JP" altLang="en-US" sz="4900" b="1" dirty="0" smtClean="0"/>
              <a:t>　</a:t>
            </a:r>
            <a:r>
              <a:rPr kumimoji="1" lang="en-US" altLang="ja-JP" sz="4900" b="1" dirty="0" smtClean="0"/>
              <a:t>Agenda </a:t>
            </a:r>
            <a:br>
              <a:rPr kumimoji="1" lang="en-US" altLang="ja-JP" sz="4900" b="1" dirty="0" smtClean="0"/>
            </a:br>
            <a:r>
              <a:rPr kumimoji="1" lang="en-US" altLang="ja-JP" sz="3600" dirty="0" smtClean="0"/>
              <a:t>held </a:t>
            </a:r>
            <a:r>
              <a:rPr lang="en-US" altLang="ja-JP" sz="3600" dirty="0" smtClean="0"/>
              <a:t>at KEK,</a:t>
            </a:r>
            <a:r>
              <a:rPr kumimoji="1" lang="en-US" altLang="ja-JP" sz="3600" dirty="0" smtClean="0"/>
              <a:t> Dec., 13-14, 2012</a:t>
            </a:r>
            <a:endParaRPr kumimoji="1" lang="ja-JP" altLang="en-US" dirty="0"/>
          </a:p>
        </p:txBody>
      </p:sp>
      <p:sp>
        <p:nvSpPr>
          <p:cNvPr id="7" name="コンテンツ プレースホルダー 6"/>
          <p:cNvSpPr>
            <a:spLocks noGrp="1"/>
          </p:cNvSpPr>
          <p:nvPr>
            <p:ph sz="half" idx="2"/>
          </p:nvPr>
        </p:nvSpPr>
        <p:spPr>
          <a:xfrm>
            <a:off x="160311" y="1600200"/>
            <a:ext cx="4259289" cy="4525963"/>
          </a:xfrm>
          <a:ln>
            <a:solidFill>
              <a:srgbClr val="3366FF"/>
            </a:solidFill>
          </a:ln>
        </p:spPr>
        <p:txBody>
          <a:bodyPr>
            <a:normAutofit fontScale="55000" lnSpcReduction="20000"/>
          </a:bodyPr>
          <a:lstStyle/>
          <a:p>
            <a:pPr marL="0" indent="0">
              <a:buNone/>
            </a:pPr>
            <a:r>
              <a:rPr kumimoji="1" lang="en-US" altLang="ja-JP" u="sng" dirty="0" smtClean="0"/>
              <a:t>Agenda (12/13) </a:t>
            </a:r>
          </a:p>
          <a:p>
            <a:endParaRPr kumimoji="1" lang="en-US" altLang="ja-JP" dirty="0" smtClean="0"/>
          </a:p>
          <a:p>
            <a:pPr marL="0" indent="0">
              <a:buNone/>
            </a:pPr>
            <a:r>
              <a:rPr lang="en-US" altLang="ja-JP" sz="2500" dirty="0"/>
              <a:t>09:00 – 09:45 </a:t>
            </a:r>
            <a:r>
              <a:rPr lang="en-US" altLang="ja-JP" sz="2500" dirty="0">
                <a:solidFill>
                  <a:srgbClr val="3366FF"/>
                </a:solidFill>
              </a:rPr>
              <a:t>Executive Session</a:t>
            </a:r>
            <a:endParaRPr lang="ja-JP" altLang="ja-JP" sz="2500" dirty="0">
              <a:solidFill>
                <a:srgbClr val="3366FF"/>
              </a:solidFill>
            </a:endParaRPr>
          </a:p>
          <a:p>
            <a:pPr marL="0" indent="0">
              <a:buNone/>
            </a:pPr>
            <a:r>
              <a:rPr lang="en-US" altLang="ja-JP" sz="2500" dirty="0"/>
              <a:t>09:45 – </a:t>
            </a:r>
            <a:r>
              <a:rPr lang="en-US" altLang="ja-JP" sz="2500" dirty="0" smtClean="0"/>
              <a:t>10:15 </a:t>
            </a:r>
            <a:r>
              <a:rPr lang="en-US" altLang="ja-JP" sz="2500" dirty="0"/>
              <a:t>Accelerator Overview	</a:t>
            </a:r>
            <a:r>
              <a:rPr lang="en-US" altLang="ja-JP" sz="2500" dirty="0" smtClean="0"/>
              <a:t>B</a:t>
            </a:r>
            <a:r>
              <a:rPr lang="en-US" altLang="ja-JP" sz="2500" dirty="0"/>
              <a:t>. </a:t>
            </a:r>
            <a:r>
              <a:rPr lang="en-US" altLang="ja-JP" sz="2500" dirty="0" err="1"/>
              <a:t>Barish</a:t>
            </a:r>
            <a:endParaRPr lang="ja-JP" altLang="ja-JP" sz="2500" dirty="0"/>
          </a:p>
          <a:p>
            <a:pPr marL="0" indent="0">
              <a:buNone/>
            </a:pPr>
            <a:r>
              <a:rPr lang="en-US" altLang="ja-JP" sz="2500" dirty="0"/>
              <a:t>10</a:t>
            </a:r>
            <a:r>
              <a:rPr lang="en-US" altLang="ja-JP" sz="2500" dirty="0" smtClean="0"/>
              <a:t>:15 </a:t>
            </a:r>
            <a:r>
              <a:rPr lang="en-US" altLang="ja-JP" sz="2500" dirty="0"/>
              <a:t>– 10</a:t>
            </a:r>
            <a:r>
              <a:rPr lang="en-US" altLang="ja-JP" sz="2500" dirty="0" smtClean="0"/>
              <a:t>:30    </a:t>
            </a:r>
            <a:r>
              <a:rPr lang="en-US" altLang="ja-JP" sz="2500" dirty="0" smtClean="0">
                <a:solidFill>
                  <a:srgbClr val="008000"/>
                </a:solidFill>
              </a:rPr>
              <a:t>Break</a:t>
            </a:r>
            <a:endParaRPr lang="ja-JP" altLang="ja-JP" sz="2500" dirty="0">
              <a:solidFill>
                <a:srgbClr val="008000"/>
              </a:solidFill>
            </a:endParaRPr>
          </a:p>
          <a:p>
            <a:pPr marL="0" indent="0">
              <a:buNone/>
            </a:pPr>
            <a:r>
              <a:rPr lang="en-US" altLang="ja-JP" sz="2500" dirty="0"/>
              <a:t>10</a:t>
            </a:r>
            <a:r>
              <a:rPr lang="en-US" altLang="ja-JP" sz="2500" dirty="0" smtClean="0"/>
              <a:t>:30 </a:t>
            </a:r>
            <a:r>
              <a:rPr lang="en-US" altLang="ja-JP" sz="2500" dirty="0"/>
              <a:t>– 11</a:t>
            </a:r>
            <a:r>
              <a:rPr lang="en-US" altLang="ja-JP" sz="2500" dirty="0" smtClean="0"/>
              <a:t>:15 </a:t>
            </a:r>
            <a:r>
              <a:rPr lang="en-US" altLang="ja-JP" sz="2500" dirty="0"/>
              <a:t>Machine Design		N. Walker</a:t>
            </a:r>
            <a:endParaRPr lang="ja-JP" altLang="ja-JP" sz="2500" dirty="0"/>
          </a:p>
          <a:p>
            <a:pPr marL="0" indent="0">
              <a:buNone/>
            </a:pPr>
            <a:r>
              <a:rPr lang="en-US" altLang="ja-JP" sz="2500" dirty="0"/>
              <a:t>11</a:t>
            </a:r>
            <a:r>
              <a:rPr lang="en-US" altLang="ja-JP" sz="2500" dirty="0" smtClean="0"/>
              <a:t>:15 </a:t>
            </a:r>
            <a:r>
              <a:rPr lang="en-US" altLang="ja-JP" sz="2500" dirty="0"/>
              <a:t>– 12:</a:t>
            </a:r>
            <a:r>
              <a:rPr lang="en-US" altLang="ja-JP" sz="2500" dirty="0" smtClean="0"/>
              <a:t>30 SCRF (Cavity, CMs)</a:t>
            </a:r>
            <a:r>
              <a:rPr lang="en-US" altLang="ja-JP" sz="2500" dirty="0"/>
              <a:t>	</a:t>
            </a:r>
            <a:r>
              <a:rPr lang="en-US" altLang="ja-JP" sz="2500" u="sng" dirty="0" smtClean="0"/>
              <a:t>A. Yamamoto</a:t>
            </a:r>
            <a:endParaRPr lang="ja-JP" altLang="ja-JP" sz="2500" u="sng" dirty="0"/>
          </a:p>
          <a:p>
            <a:pPr marL="0" indent="0">
              <a:buNone/>
            </a:pPr>
            <a:r>
              <a:rPr lang="en-US" altLang="ja-JP" sz="2500" dirty="0"/>
              <a:t>12:30 – 13:00 </a:t>
            </a:r>
            <a:r>
              <a:rPr lang="en-US" altLang="ja-JP" sz="2500" dirty="0">
                <a:solidFill>
                  <a:srgbClr val="3366FF"/>
                </a:solidFill>
              </a:rPr>
              <a:t>Executive Session</a:t>
            </a:r>
            <a:r>
              <a:rPr lang="en-US" altLang="ja-JP" sz="2500" dirty="0"/>
              <a:t>	</a:t>
            </a:r>
            <a:endParaRPr lang="ja-JP" altLang="ja-JP" sz="2500" dirty="0"/>
          </a:p>
          <a:p>
            <a:pPr marL="0" indent="0">
              <a:buNone/>
            </a:pPr>
            <a:endParaRPr lang="en-US" altLang="ja-JP" sz="2500" dirty="0" smtClean="0"/>
          </a:p>
          <a:p>
            <a:pPr marL="0" indent="0">
              <a:buNone/>
            </a:pPr>
            <a:r>
              <a:rPr lang="en-US" altLang="ja-JP" sz="2500" dirty="0" smtClean="0"/>
              <a:t>13</a:t>
            </a:r>
            <a:r>
              <a:rPr lang="en-US" altLang="ja-JP" sz="2500" dirty="0"/>
              <a:t>:00 – 14:15 </a:t>
            </a:r>
            <a:r>
              <a:rPr lang="en-US" altLang="ja-JP" sz="2500" dirty="0">
                <a:solidFill>
                  <a:srgbClr val="008000"/>
                </a:solidFill>
              </a:rPr>
              <a:t>Lunch</a:t>
            </a:r>
            <a:endParaRPr lang="ja-JP" altLang="ja-JP" sz="2500" dirty="0">
              <a:solidFill>
                <a:srgbClr val="008000"/>
              </a:solidFill>
            </a:endParaRPr>
          </a:p>
          <a:p>
            <a:pPr marL="0" indent="0">
              <a:buNone/>
            </a:pPr>
            <a:endParaRPr lang="en-US" altLang="ja-JP" sz="2500" dirty="0" smtClean="0"/>
          </a:p>
          <a:p>
            <a:pPr marL="0" indent="0">
              <a:buNone/>
            </a:pPr>
            <a:r>
              <a:rPr lang="en-US" altLang="ja-JP" sz="2500" dirty="0" smtClean="0"/>
              <a:t>14</a:t>
            </a:r>
            <a:r>
              <a:rPr lang="en-US" altLang="ja-JP" sz="2500" dirty="0"/>
              <a:t>:15 – </a:t>
            </a:r>
            <a:r>
              <a:rPr lang="en-US" altLang="ja-JP" sz="2500" dirty="0" smtClean="0"/>
              <a:t>14:</a:t>
            </a:r>
            <a:r>
              <a:rPr lang="en-US" altLang="ja-JP" sz="2500" dirty="0"/>
              <a:t>45 </a:t>
            </a:r>
            <a:r>
              <a:rPr lang="en-US" altLang="ja-JP" sz="2500" dirty="0" smtClean="0"/>
              <a:t>ML layout</a:t>
            </a:r>
            <a:r>
              <a:rPr lang="en-US" altLang="ja-JP" sz="2500" dirty="0"/>
              <a:t>			</a:t>
            </a:r>
            <a:r>
              <a:rPr lang="en-US" altLang="ja-JP" sz="2500" dirty="0" smtClean="0"/>
              <a:t>M. Ross</a:t>
            </a:r>
            <a:endParaRPr lang="ja-JP" altLang="ja-JP" sz="2500" dirty="0"/>
          </a:p>
          <a:p>
            <a:pPr marL="0" indent="0">
              <a:buNone/>
            </a:pPr>
            <a:r>
              <a:rPr lang="en-US" altLang="ja-JP" sz="2500" dirty="0" smtClean="0"/>
              <a:t>14:45 – 15:15 HLRF			</a:t>
            </a:r>
            <a:r>
              <a:rPr lang="en-US" altLang="ja-JP" sz="2500" u="sng" dirty="0" smtClean="0"/>
              <a:t>S. Fukuda</a:t>
            </a:r>
          </a:p>
          <a:p>
            <a:pPr marL="0" indent="0">
              <a:buNone/>
            </a:pPr>
            <a:r>
              <a:rPr lang="en-US" altLang="ja-JP" sz="2500" dirty="0" smtClean="0"/>
              <a:t>15:15 </a:t>
            </a:r>
            <a:r>
              <a:rPr lang="en-US" altLang="ja-JP" sz="2500" dirty="0"/>
              <a:t>– </a:t>
            </a:r>
            <a:r>
              <a:rPr lang="en-US" altLang="ja-JP" sz="2500" dirty="0" smtClean="0"/>
              <a:t>15:</a:t>
            </a:r>
            <a:r>
              <a:rPr lang="en-US" altLang="ja-JP" sz="2500" dirty="0"/>
              <a:t>3</a:t>
            </a:r>
            <a:r>
              <a:rPr lang="en-US" altLang="ja-JP" sz="2500" dirty="0" smtClean="0"/>
              <a:t>0    </a:t>
            </a:r>
            <a:r>
              <a:rPr lang="en-US" altLang="ja-JP" sz="2500" dirty="0" smtClean="0">
                <a:solidFill>
                  <a:srgbClr val="008000"/>
                </a:solidFill>
              </a:rPr>
              <a:t>Break</a:t>
            </a:r>
            <a:endParaRPr lang="ja-JP" altLang="ja-JP" sz="2500" dirty="0">
              <a:solidFill>
                <a:srgbClr val="008000"/>
              </a:solidFill>
            </a:endParaRPr>
          </a:p>
          <a:p>
            <a:pPr marL="0" indent="0">
              <a:buNone/>
            </a:pPr>
            <a:r>
              <a:rPr lang="en-US" altLang="ja-JP" sz="2500" dirty="0" smtClean="0"/>
              <a:t>15:30 </a:t>
            </a:r>
            <a:r>
              <a:rPr lang="en-US" altLang="ja-JP" sz="2500" dirty="0"/>
              <a:t>– 16</a:t>
            </a:r>
            <a:r>
              <a:rPr lang="en-US" altLang="ja-JP" sz="2500" dirty="0" smtClean="0"/>
              <a:t>:</a:t>
            </a:r>
            <a:r>
              <a:rPr lang="en-US" altLang="ja-JP" sz="2500" dirty="0"/>
              <a:t>0</a:t>
            </a:r>
            <a:r>
              <a:rPr lang="en-US" altLang="ja-JP" sz="2500" dirty="0" smtClean="0"/>
              <a:t>0  </a:t>
            </a:r>
            <a:r>
              <a:rPr lang="en-US" altLang="ja-JP" sz="2500" dirty="0"/>
              <a:t>Source		</a:t>
            </a:r>
            <a:r>
              <a:rPr lang="en-US" altLang="ja-JP" sz="2500" dirty="0" smtClean="0"/>
              <a:t>	W</a:t>
            </a:r>
            <a:r>
              <a:rPr lang="en-US" altLang="ja-JP" sz="2500" dirty="0"/>
              <a:t>. </a:t>
            </a:r>
            <a:r>
              <a:rPr lang="en-US" altLang="ja-JP" sz="2500" dirty="0" err="1"/>
              <a:t>Gai</a:t>
            </a:r>
            <a:endParaRPr lang="ja-JP" altLang="ja-JP" sz="2500" dirty="0"/>
          </a:p>
          <a:p>
            <a:pPr marL="0" indent="0">
              <a:buNone/>
            </a:pPr>
            <a:r>
              <a:rPr lang="en-US" altLang="ja-JP" sz="2500" dirty="0"/>
              <a:t>16</a:t>
            </a:r>
            <a:r>
              <a:rPr lang="en-US" altLang="ja-JP" sz="2500" dirty="0" smtClean="0"/>
              <a:t>:00 – 16:</a:t>
            </a:r>
            <a:r>
              <a:rPr lang="en-US" altLang="ja-JP" sz="2500" dirty="0"/>
              <a:t>3</a:t>
            </a:r>
            <a:r>
              <a:rPr lang="en-US" altLang="ja-JP" sz="2500" dirty="0" smtClean="0"/>
              <a:t>0 </a:t>
            </a:r>
            <a:r>
              <a:rPr lang="en-US" altLang="ja-JP" sz="2500" dirty="0"/>
              <a:t>Damping Rings		</a:t>
            </a:r>
            <a:r>
              <a:rPr lang="en-US" altLang="ja-JP" sz="2500" dirty="0" smtClean="0"/>
              <a:t>G. Dugan</a:t>
            </a:r>
          </a:p>
          <a:p>
            <a:pPr marL="0" indent="0">
              <a:buNone/>
            </a:pPr>
            <a:r>
              <a:rPr lang="en-US" altLang="ja-JP" sz="2500" dirty="0" smtClean="0"/>
              <a:t>16:30 – 17:00	BDS			K. </a:t>
            </a:r>
            <a:r>
              <a:rPr lang="en-US" altLang="ja-JP" sz="2500" dirty="0" err="1" smtClean="0"/>
              <a:t>Buesser</a:t>
            </a:r>
            <a:endParaRPr lang="ja-JP" altLang="ja-JP" sz="2500" dirty="0"/>
          </a:p>
          <a:p>
            <a:pPr marL="0" indent="0">
              <a:buNone/>
            </a:pPr>
            <a:r>
              <a:rPr lang="en-US" altLang="ja-JP" sz="2500" dirty="0"/>
              <a:t>17:00 – 18:</a:t>
            </a:r>
            <a:r>
              <a:rPr lang="en-US" altLang="ja-JP" sz="2500" dirty="0" smtClean="0"/>
              <a:t>00 CFS			 	</a:t>
            </a:r>
            <a:r>
              <a:rPr lang="en-US" altLang="ja-JP" sz="2500" dirty="0" err="1" smtClean="0"/>
              <a:t>Kuchler</a:t>
            </a:r>
            <a:r>
              <a:rPr lang="en-US" altLang="ja-JP" sz="2500" dirty="0" smtClean="0"/>
              <a:t>/ </a:t>
            </a:r>
            <a:r>
              <a:rPr lang="en-US" altLang="ja-JP" sz="2500" u="sng" dirty="0" err="1" smtClean="0"/>
              <a:t>Enomoto</a:t>
            </a:r>
            <a:r>
              <a:rPr lang="en-US" altLang="ja-JP" sz="2500" dirty="0" smtClean="0"/>
              <a:t>	 	</a:t>
            </a:r>
            <a:r>
              <a:rPr lang="en-US" altLang="ja-JP" sz="2500" dirty="0"/>
              <a:t> </a:t>
            </a:r>
            <a:r>
              <a:rPr lang="en-US" altLang="ja-JP" sz="2500" dirty="0" smtClean="0"/>
              <a:t>  KCS RF system 		C. </a:t>
            </a:r>
            <a:r>
              <a:rPr lang="en-US" altLang="ja-JP" sz="2500" dirty="0" err="1" smtClean="0"/>
              <a:t>Adolphsen</a:t>
            </a:r>
            <a:endParaRPr lang="ja-JP" altLang="ja-JP" sz="2500" dirty="0">
              <a:solidFill>
                <a:srgbClr val="008000"/>
              </a:solidFill>
            </a:endParaRPr>
          </a:p>
          <a:p>
            <a:pPr marL="0" indent="0">
              <a:buNone/>
            </a:pPr>
            <a:r>
              <a:rPr lang="en-US" altLang="ja-JP" sz="2500" dirty="0"/>
              <a:t>18:00 – 19:00 </a:t>
            </a:r>
            <a:r>
              <a:rPr lang="en-US" altLang="ja-JP" sz="2500" dirty="0">
                <a:solidFill>
                  <a:srgbClr val="3366FF"/>
                </a:solidFill>
              </a:rPr>
              <a:t>Executive Session</a:t>
            </a:r>
            <a:endParaRPr lang="ja-JP" altLang="ja-JP" sz="2500" dirty="0">
              <a:solidFill>
                <a:srgbClr val="3366FF"/>
              </a:solidFill>
            </a:endParaRPr>
          </a:p>
          <a:p>
            <a:pPr marL="0" indent="0">
              <a:buNone/>
            </a:pPr>
            <a:r>
              <a:rPr lang="en-US" altLang="ja-JP" sz="2500" dirty="0"/>
              <a:t> </a:t>
            </a:r>
            <a:endParaRPr lang="ja-JP" altLang="ja-JP" sz="2500" dirty="0"/>
          </a:p>
          <a:p>
            <a:pPr marL="0" indent="0">
              <a:buNone/>
            </a:pP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12/11/26</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dirty="0" smtClean="0"/>
              <a:t>KEK-LC-Meeting</a:t>
            </a:r>
            <a:endParaRPr kumimoji="1" lang="ja-JP" altLang="en-US" dirty="0"/>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6</a:t>
            </a:fld>
            <a:endParaRPr kumimoji="1" lang="ja-JP" altLang="en-US" dirty="0"/>
          </a:p>
        </p:txBody>
      </p:sp>
      <p:sp>
        <p:nvSpPr>
          <p:cNvPr id="8" name="コンテンツ プレースホルダー 7"/>
          <p:cNvSpPr>
            <a:spLocks noGrp="1"/>
          </p:cNvSpPr>
          <p:nvPr>
            <p:ph sz="half" idx="1"/>
          </p:nvPr>
        </p:nvSpPr>
        <p:spPr>
          <a:xfrm>
            <a:off x="4521200" y="1600200"/>
            <a:ext cx="4470400" cy="4525963"/>
          </a:xfrm>
          <a:ln>
            <a:solidFill>
              <a:srgbClr val="3366FF"/>
            </a:solidFill>
          </a:ln>
        </p:spPr>
        <p:txBody>
          <a:bodyPr>
            <a:normAutofit fontScale="55000" lnSpcReduction="20000"/>
          </a:bodyPr>
          <a:lstStyle/>
          <a:p>
            <a:pPr marL="0" indent="0">
              <a:buNone/>
            </a:pPr>
            <a:r>
              <a:rPr lang="en-US" altLang="ja-JP" u="sng" dirty="0" smtClean="0"/>
              <a:t>Agenda (12/14)</a:t>
            </a:r>
            <a:endParaRPr lang="en-US" altLang="ja-JP" u="sng" dirty="0"/>
          </a:p>
          <a:p>
            <a:endParaRPr lang="en-US" altLang="ja-JP" dirty="0"/>
          </a:p>
          <a:p>
            <a:pPr marL="0" indent="0">
              <a:buNone/>
            </a:pPr>
            <a:r>
              <a:rPr lang="en-US" altLang="ja-JP" dirty="0"/>
              <a:t>09:00 – 09:15 Detector Overview	</a:t>
            </a:r>
            <a:r>
              <a:rPr lang="en-US" altLang="ja-JP" u="sng" dirty="0" smtClean="0"/>
              <a:t>S</a:t>
            </a:r>
            <a:r>
              <a:rPr lang="en-US" altLang="ja-JP" u="sng" dirty="0"/>
              <a:t>. Yamada </a:t>
            </a:r>
            <a:endParaRPr lang="ja-JP" altLang="ja-JP" u="sng" dirty="0"/>
          </a:p>
          <a:p>
            <a:pPr marL="0" indent="0">
              <a:buNone/>
            </a:pPr>
            <a:r>
              <a:rPr lang="en-US" altLang="ja-JP" dirty="0"/>
              <a:t>09:15 – 09:45 ILC Physics		</a:t>
            </a:r>
            <a:r>
              <a:rPr lang="en-US" altLang="ja-JP" dirty="0" smtClean="0"/>
              <a:t>M</a:t>
            </a:r>
            <a:r>
              <a:rPr lang="en-US" altLang="ja-JP" dirty="0"/>
              <a:t>. </a:t>
            </a:r>
            <a:r>
              <a:rPr lang="en-US" altLang="ja-JP" dirty="0" err="1"/>
              <a:t>Peskin</a:t>
            </a:r>
            <a:endParaRPr lang="ja-JP" altLang="ja-JP" dirty="0"/>
          </a:p>
          <a:p>
            <a:pPr marL="0" indent="0">
              <a:buNone/>
            </a:pPr>
            <a:r>
              <a:rPr lang="en-US" altLang="ja-JP" dirty="0"/>
              <a:t>09:45 – 10:05 DBD Introduction       </a:t>
            </a:r>
            <a:r>
              <a:rPr lang="en-US" altLang="ja-JP" dirty="0" smtClean="0"/>
              <a:t>J</a:t>
            </a:r>
            <a:r>
              <a:rPr lang="en-US" altLang="ja-JP" dirty="0"/>
              <a:t>. </a:t>
            </a:r>
            <a:r>
              <a:rPr lang="en-US" altLang="ja-JP" dirty="0" err="1"/>
              <a:t>Fuster</a:t>
            </a:r>
            <a:endParaRPr lang="ja-JP" altLang="ja-JP" dirty="0"/>
          </a:p>
          <a:p>
            <a:pPr marL="0" indent="0">
              <a:buNone/>
            </a:pPr>
            <a:r>
              <a:rPr lang="en-US" altLang="ja-JP" dirty="0"/>
              <a:t>10:05 – 11:00 DBD Common I           </a:t>
            </a:r>
            <a:r>
              <a:rPr lang="en-US" altLang="ja-JP" dirty="0" err="1" smtClean="0"/>
              <a:t>Lohrmann</a:t>
            </a:r>
            <a:r>
              <a:rPr lang="en-US" altLang="ja-JP" dirty="0"/>
              <a:t>, K. </a:t>
            </a:r>
            <a:r>
              <a:rPr lang="en-US" altLang="ja-JP" dirty="0" err="1"/>
              <a:t>Buesser</a:t>
            </a:r>
            <a:r>
              <a:rPr lang="en-US" altLang="ja-JP" dirty="0"/>
              <a:t>, C. </a:t>
            </a:r>
            <a:r>
              <a:rPr lang="en-US" altLang="ja-JP" dirty="0" err="1"/>
              <a:t>Clerc</a:t>
            </a:r>
            <a:endParaRPr lang="ja-JP" altLang="ja-JP" dirty="0"/>
          </a:p>
          <a:p>
            <a:pPr marL="0" indent="0">
              <a:buNone/>
            </a:pPr>
            <a:r>
              <a:rPr lang="en-US" altLang="ja-JP" dirty="0"/>
              <a:t>11:00– 11:15 Break</a:t>
            </a:r>
            <a:endParaRPr lang="ja-JP" altLang="ja-JP" dirty="0"/>
          </a:p>
          <a:p>
            <a:pPr marL="0" indent="0">
              <a:buNone/>
            </a:pPr>
            <a:r>
              <a:rPr lang="en-US" altLang="ja-JP" dirty="0"/>
              <a:t>11:15 – 11:30 DBD Common 	</a:t>
            </a:r>
            <a:r>
              <a:rPr lang="en-US" altLang="ja-JP" dirty="0" smtClean="0"/>
              <a:t>	</a:t>
            </a:r>
            <a:r>
              <a:rPr lang="en-US" altLang="ja-JP" u="sng" dirty="0" smtClean="0"/>
              <a:t>A</a:t>
            </a:r>
            <a:r>
              <a:rPr lang="en-US" altLang="ja-JP" u="sng" dirty="0"/>
              <a:t>. Miyamoto</a:t>
            </a:r>
            <a:endParaRPr lang="ja-JP" altLang="ja-JP" u="sng" dirty="0"/>
          </a:p>
          <a:p>
            <a:pPr marL="0" indent="0">
              <a:buNone/>
            </a:pPr>
            <a:r>
              <a:rPr lang="en-US" altLang="ja-JP" dirty="0"/>
              <a:t>11:30 – 12:30 </a:t>
            </a:r>
            <a:r>
              <a:rPr lang="en-US" altLang="ja-JP" dirty="0" err="1"/>
              <a:t>SiD</a:t>
            </a:r>
            <a:r>
              <a:rPr lang="en-US" altLang="ja-JP" dirty="0"/>
              <a:t>			</a:t>
            </a:r>
            <a:r>
              <a:rPr lang="en-US" altLang="ja-JP" dirty="0" smtClean="0"/>
              <a:t>	White/ </a:t>
            </a:r>
            <a:r>
              <a:rPr lang="en-US" altLang="ja-JP" dirty="0" err="1"/>
              <a:t>Barklow</a:t>
            </a:r>
            <a:endParaRPr lang="ja-JP" altLang="ja-JP" dirty="0"/>
          </a:p>
          <a:p>
            <a:pPr marL="0" indent="0">
              <a:buNone/>
            </a:pPr>
            <a:endParaRPr lang="en-US" altLang="ja-JP" dirty="0" smtClean="0"/>
          </a:p>
          <a:p>
            <a:pPr marL="0" indent="0">
              <a:buNone/>
            </a:pPr>
            <a:r>
              <a:rPr lang="en-US" altLang="ja-JP" dirty="0" smtClean="0"/>
              <a:t>12</a:t>
            </a:r>
            <a:r>
              <a:rPr lang="en-US" altLang="ja-JP" dirty="0"/>
              <a:t>:30 – 13:40 Lunch</a:t>
            </a:r>
            <a:endParaRPr lang="ja-JP" altLang="ja-JP" dirty="0"/>
          </a:p>
          <a:p>
            <a:pPr marL="0" indent="0">
              <a:buNone/>
            </a:pPr>
            <a:endParaRPr lang="en-US" altLang="ja-JP" dirty="0" smtClean="0"/>
          </a:p>
          <a:p>
            <a:pPr marL="0" indent="0">
              <a:buNone/>
            </a:pPr>
            <a:r>
              <a:rPr lang="en-US" altLang="ja-JP" dirty="0" smtClean="0"/>
              <a:t>13</a:t>
            </a:r>
            <a:r>
              <a:rPr lang="en-US" altLang="ja-JP" dirty="0"/>
              <a:t>:40 – 14:40 ILD                                </a:t>
            </a:r>
            <a:r>
              <a:rPr lang="en-US" altLang="ja-JP" dirty="0" smtClean="0"/>
              <a:t> </a:t>
            </a:r>
            <a:r>
              <a:rPr lang="en-US" altLang="ja-JP" u="sng" dirty="0"/>
              <a:t>Y. Sugimoto</a:t>
            </a:r>
            <a:endParaRPr lang="ja-JP" altLang="ja-JP" u="sng" dirty="0"/>
          </a:p>
          <a:p>
            <a:pPr marL="0" indent="0">
              <a:buNone/>
            </a:pPr>
            <a:r>
              <a:rPr lang="en-US" altLang="ja-JP" dirty="0"/>
              <a:t>14:40 – 15:10 IDAG                           </a:t>
            </a:r>
            <a:r>
              <a:rPr lang="en-US" altLang="ja-JP" dirty="0" smtClean="0"/>
              <a:t>  </a:t>
            </a:r>
            <a:r>
              <a:rPr lang="en-US" altLang="ja-JP" dirty="0"/>
              <a:t>M. </a:t>
            </a:r>
            <a:r>
              <a:rPr lang="en-US" altLang="ja-JP" dirty="0" err="1"/>
              <a:t>Davier</a:t>
            </a:r>
            <a:endParaRPr lang="ja-JP" altLang="ja-JP" dirty="0"/>
          </a:p>
          <a:p>
            <a:pPr marL="0" indent="0">
              <a:buNone/>
            </a:pPr>
            <a:endParaRPr lang="en-US" altLang="ja-JP" dirty="0" smtClean="0"/>
          </a:p>
          <a:p>
            <a:pPr marL="0" indent="0">
              <a:buNone/>
            </a:pPr>
            <a:r>
              <a:rPr lang="en-US" altLang="ja-JP" dirty="0" smtClean="0"/>
              <a:t>15</a:t>
            </a:r>
            <a:r>
              <a:rPr lang="en-US" altLang="ja-JP" dirty="0"/>
              <a:t>:10 – 16:</a:t>
            </a:r>
            <a:r>
              <a:rPr lang="en-US" altLang="ja-JP" dirty="0" smtClean="0"/>
              <a:t>10 </a:t>
            </a:r>
            <a:r>
              <a:rPr lang="en-US" altLang="ja-JP" dirty="0" smtClean="0">
                <a:solidFill>
                  <a:srgbClr val="3366FF"/>
                </a:solidFill>
              </a:rPr>
              <a:t>Executive </a:t>
            </a:r>
            <a:r>
              <a:rPr lang="en-US" altLang="ja-JP" dirty="0">
                <a:solidFill>
                  <a:srgbClr val="3366FF"/>
                </a:solidFill>
              </a:rPr>
              <a:t>Session</a:t>
            </a:r>
            <a:endParaRPr lang="ja-JP" altLang="ja-JP" dirty="0">
              <a:solidFill>
                <a:srgbClr val="3366FF"/>
              </a:solidFill>
            </a:endParaRPr>
          </a:p>
          <a:p>
            <a:pPr marL="0" indent="0">
              <a:buNone/>
            </a:pPr>
            <a:r>
              <a:rPr lang="en-US" altLang="ja-JP" dirty="0"/>
              <a:t>16:10– 17:00  Closeout</a:t>
            </a:r>
            <a:endParaRPr lang="ja-JP" altLang="ja-JP" dirty="0"/>
          </a:p>
          <a:p>
            <a:pPr marL="0" indent="0">
              <a:buNone/>
            </a:pPr>
            <a:endParaRPr kumimoji="1" lang="ja-JP" altLang="en-US" dirty="0"/>
          </a:p>
        </p:txBody>
      </p:sp>
    </p:spTree>
    <p:extLst>
      <p:ext uri="{BB962C8B-B14F-4D97-AF65-F5344CB8AC3E}">
        <p14:creationId xmlns:p14="http://schemas.microsoft.com/office/powerpoint/2010/main" xmlns="" val="290074972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fontScale="90000"/>
          </a:bodyPr>
          <a:lstStyle/>
          <a:p>
            <a:r>
              <a:rPr lang="en-US" altLang="ja-JP" dirty="0" smtClean="0"/>
              <a:t>From Close-out, for TDR and SCRF</a:t>
            </a:r>
            <a:br>
              <a:rPr lang="en-US" altLang="ja-JP" dirty="0" smtClean="0"/>
            </a:br>
            <a:r>
              <a:rPr lang="en-US" altLang="ja-JP" sz="3100" dirty="0" smtClean="0">
                <a:solidFill>
                  <a:srgbClr val="3366FF"/>
                </a:solidFill>
              </a:rPr>
              <a:t>from notes by Marc Ross, A. Yamamoto </a:t>
            </a:r>
            <a:r>
              <a:rPr kumimoji="1" lang="en-US" altLang="ja-JP" sz="3100" dirty="0" smtClean="0">
                <a:solidFill>
                  <a:srgbClr val="3366FF"/>
                </a:solidFill>
              </a:rPr>
              <a:t> </a:t>
            </a:r>
            <a:endParaRPr kumimoji="1" lang="ja-JP" altLang="en-US" dirty="0">
              <a:solidFill>
                <a:srgbClr val="3366FF"/>
              </a:solidFill>
            </a:endParaRPr>
          </a:p>
        </p:txBody>
      </p:sp>
      <p:sp>
        <p:nvSpPr>
          <p:cNvPr id="3" name="コンテンツ プレースホルダー 2"/>
          <p:cNvSpPr>
            <a:spLocks noGrp="1"/>
          </p:cNvSpPr>
          <p:nvPr>
            <p:ph idx="1"/>
          </p:nvPr>
        </p:nvSpPr>
        <p:spPr/>
        <p:txBody>
          <a:bodyPr>
            <a:normAutofit fontScale="55000" lnSpcReduction="20000"/>
          </a:bodyPr>
          <a:lstStyle/>
          <a:p>
            <a:r>
              <a:rPr kumimoji="1" lang="en-US" altLang="ja-JP" dirty="0" smtClean="0"/>
              <a:t>TDR, General:</a:t>
            </a:r>
          </a:p>
          <a:p>
            <a:pPr lvl="1"/>
            <a:r>
              <a:rPr lang="en-US" altLang="ja-JP" dirty="0">
                <a:solidFill>
                  <a:srgbClr val="3366FF"/>
                </a:solidFill>
              </a:rPr>
              <a:t>This was the main purpose of the review. Can the committee support the TDR? Where is it weak</a:t>
            </a:r>
            <a:r>
              <a:rPr lang="en-US" altLang="ja-JP" dirty="0" smtClean="0">
                <a:solidFill>
                  <a:srgbClr val="3366FF"/>
                </a:solidFill>
              </a:rPr>
              <a:t>?</a:t>
            </a:r>
            <a:r>
              <a:rPr lang="en-US" altLang="ja-JP" dirty="0">
                <a:solidFill>
                  <a:srgbClr val="3366FF"/>
                </a:solidFill>
              </a:rPr>
              <a:t> </a:t>
            </a:r>
          </a:p>
          <a:p>
            <a:pPr lvl="1"/>
            <a:endParaRPr lang="en-US" altLang="ja-JP" dirty="0" smtClean="0"/>
          </a:p>
          <a:p>
            <a:pPr lvl="1"/>
            <a:r>
              <a:rPr lang="en-US" altLang="ja-JP" dirty="0" smtClean="0"/>
              <a:t>In </a:t>
            </a:r>
            <a:r>
              <a:rPr lang="en-US" altLang="ja-JP" dirty="0"/>
              <a:t>general the </a:t>
            </a:r>
            <a:r>
              <a:rPr lang="en-US" altLang="ja-JP" u="sng" dirty="0"/>
              <a:t>committee was satisfied </a:t>
            </a:r>
            <a:r>
              <a:rPr lang="en-US" altLang="ja-JP" dirty="0"/>
              <a:t>with the presentations, apart from KCS. </a:t>
            </a:r>
            <a:endParaRPr lang="en-US" altLang="ja-JP" dirty="0" smtClean="0"/>
          </a:p>
          <a:p>
            <a:pPr lvl="1"/>
            <a:endParaRPr lang="en-US" altLang="ja-JP" dirty="0" smtClean="0"/>
          </a:p>
          <a:p>
            <a:pPr lvl="1"/>
            <a:r>
              <a:rPr lang="en-US" altLang="ja-JP" dirty="0" smtClean="0"/>
              <a:t>The </a:t>
            </a:r>
            <a:r>
              <a:rPr lang="en-US" altLang="ja-JP" dirty="0"/>
              <a:t>biggest piece was the SRF. Enough progress was made that the TDR can be seriously be defended. </a:t>
            </a:r>
            <a:endParaRPr lang="en-US" altLang="ja-JP" dirty="0" smtClean="0"/>
          </a:p>
          <a:p>
            <a:pPr lvl="1"/>
            <a:endParaRPr lang="en-US" altLang="ja-JP" dirty="0" smtClean="0"/>
          </a:p>
          <a:p>
            <a:pPr lvl="1"/>
            <a:r>
              <a:rPr lang="en-US" altLang="ja-JP" dirty="0" smtClean="0"/>
              <a:t>The </a:t>
            </a:r>
            <a:r>
              <a:rPr lang="en-US" altLang="ja-JP" u="sng" dirty="0"/>
              <a:t>gradient range is well within reach </a:t>
            </a:r>
            <a:r>
              <a:rPr lang="en-US" altLang="ja-JP" dirty="0"/>
              <a:t>and in this way the project is in much better shape than the LHC was when it was approved</a:t>
            </a:r>
            <a:r>
              <a:rPr lang="en-US" altLang="ja-JP" dirty="0" smtClean="0"/>
              <a:t>.</a:t>
            </a:r>
          </a:p>
          <a:p>
            <a:pPr lvl="1"/>
            <a:endParaRPr lang="en-US" altLang="ja-JP" dirty="0" smtClean="0"/>
          </a:p>
          <a:p>
            <a:pPr lvl="1"/>
            <a:r>
              <a:rPr lang="en-US" altLang="ja-JP" dirty="0" smtClean="0"/>
              <a:t>It </a:t>
            </a:r>
            <a:r>
              <a:rPr lang="en-US" altLang="ja-JP" dirty="0"/>
              <a:t>should now </a:t>
            </a:r>
            <a:r>
              <a:rPr lang="en-US" altLang="ja-JP" u="sng" dirty="0"/>
              <a:t>profit enormously from the industrialization of the XFEL</a:t>
            </a:r>
            <a:r>
              <a:rPr lang="en-US" altLang="ja-JP" dirty="0"/>
              <a:t>. And should </a:t>
            </a:r>
            <a:r>
              <a:rPr lang="en-US" altLang="ja-JP" u="sng" dirty="0"/>
              <a:t>not stop there as there are areas that need further attention</a:t>
            </a:r>
            <a:r>
              <a:rPr lang="en-US" altLang="ja-JP" dirty="0"/>
              <a:t>. </a:t>
            </a:r>
            <a:r>
              <a:rPr lang="en-US" altLang="ja-JP" dirty="0" smtClean="0"/>
              <a:t>The </a:t>
            </a:r>
            <a:r>
              <a:rPr lang="en-US" altLang="ja-JP" dirty="0"/>
              <a:t>foremost of these are tuner and the power coupler. </a:t>
            </a:r>
            <a:endParaRPr lang="en-US" altLang="ja-JP" dirty="0" smtClean="0"/>
          </a:p>
          <a:p>
            <a:pPr lvl="1"/>
            <a:endParaRPr lang="en-US" altLang="ja-JP" dirty="0"/>
          </a:p>
          <a:p>
            <a:pPr lvl="1"/>
            <a:r>
              <a:rPr lang="en-US" altLang="ja-JP" dirty="0" smtClean="0"/>
              <a:t>For </a:t>
            </a:r>
            <a:r>
              <a:rPr lang="en-US" altLang="ja-JP" dirty="0"/>
              <a:t>the coupler, an important statement was made: It seems the </a:t>
            </a:r>
            <a:r>
              <a:rPr lang="en-US" altLang="ja-JP" u="sng" dirty="0"/>
              <a:t>Toshiba coupler </a:t>
            </a:r>
            <a:r>
              <a:rPr lang="en-US" altLang="ja-JP" dirty="0"/>
              <a:t>was rejected because it was </a:t>
            </a:r>
            <a:r>
              <a:rPr lang="en-US" altLang="ja-JP" u="sng" dirty="0"/>
              <a:t>too </a:t>
            </a:r>
            <a:r>
              <a:rPr lang="en-US" altLang="ja-JP" u="sng" dirty="0" smtClean="0"/>
              <a:t>expensive  </a:t>
            </a:r>
            <a:r>
              <a:rPr lang="en-US" altLang="ja-JP" dirty="0" smtClean="0"/>
              <a:t>However, work </a:t>
            </a:r>
            <a:r>
              <a:rPr lang="en-US" altLang="ja-JP" dirty="0"/>
              <a:t>on the </a:t>
            </a:r>
            <a:r>
              <a:rPr lang="en-US" altLang="ja-JP" u="sng" dirty="0"/>
              <a:t>Toshiba </a:t>
            </a:r>
            <a:r>
              <a:rPr lang="en-US" altLang="ja-JP" u="sng" dirty="0" smtClean="0"/>
              <a:t>coupler well organized (with rigid cold-end outer pipe)  </a:t>
            </a:r>
            <a:r>
              <a:rPr lang="en-US" altLang="ja-JP" u="sng" dirty="0"/>
              <a:t>should be </a:t>
            </a:r>
            <a:r>
              <a:rPr lang="en-US" altLang="ja-JP" u="sng" dirty="0" smtClean="0"/>
              <a:t>continued</a:t>
            </a:r>
            <a:r>
              <a:rPr lang="en-US" altLang="ja-JP" dirty="0" smtClean="0"/>
              <a:t> and the cost-effective production to be realized.</a:t>
            </a:r>
            <a:endParaRPr lang="en-US" altLang="ja-JP" dirty="0"/>
          </a:p>
          <a:p>
            <a:pPr lvl="1"/>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7</a:t>
            </a:fld>
            <a:endParaRPr kumimoji="1" lang="ja-JP" altLang="en-US"/>
          </a:p>
        </p:txBody>
      </p:sp>
    </p:spTree>
    <p:extLst>
      <p:ext uri="{BB962C8B-B14F-4D97-AF65-F5344CB8AC3E}">
        <p14:creationId xmlns:p14="http://schemas.microsoft.com/office/powerpoint/2010/main" xmlns="" val="14919964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From Close-out </a:t>
            </a:r>
            <a:endParaRPr kumimoji="1" lang="ja-JP" altLang="en-US" dirty="0"/>
          </a:p>
        </p:txBody>
      </p:sp>
      <p:sp>
        <p:nvSpPr>
          <p:cNvPr id="3" name="コンテンツ プレースホルダー 2"/>
          <p:cNvSpPr>
            <a:spLocks noGrp="1"/>
          </p:cNvSpPr>
          <p:nvPr>
            <p:ph idx="1"/>
          </p:nvPr>
        </p:nvSpPr>
        <p:spPr>
          <a:xfrm>
            <a:off x="457200" y="1600200"/>
            <a:ext cx="8229600" cy="4756150"/>
          </a:xfrm>
        </p:spPr>
        <p:txBody>
          <a:bodyPr>
            <a:normAutofit fontScale="40000" lnSpcReduction="20000"/>
          </a:bodyPr>
          <a:lstStyle/>
          <a:p>
            <a:pPr marL="0" indent="0">
              <a:buNone/>
            </a:pPr>
            <a:r>
              <a:rPr lang="en-US" altLang="ja-JP" dirty="0">
                <a:solidFill>
                  <a:srgbClr val="3366FF"/>
                </a:solidFill>
              </a:rPr>
              <a:t>Stefan </a:t>
            </a:r>
            <a:r>
              <a:rPr lang="en-US" altLang="ja-JP" dirty="0" err="1" smtClean="0">
                <a:solidFill>
                  <a:srgbClr val="3366FF"/>
                </a:solidFill>
              </a:rPr>
              <a:t>Choroba</a:t>
            </a:r>
            <a:r>
              <a:rPr lang="en-US" altLang="ja-JP" dirty="0">
                <a:solidFill>
                  <a:srgbClr val="3366FF"/>
                </a:solidFill>
              </a:rPr>
              <a:t> </a:t>
            </a:r>
          </a:p>
          <a:p>
            <a:r>
              <a:rPr lang="en-US" altLang="ja-JP" dirty="0"/>
              <a:t>Content concerning the </a:t>
            </a:r>
            <a:r>
              <a:rPr lang="en-US" altLang="ja-JP" dirty="0" smtClean="0"/>
              <a:t>HLRF</a:t>
            </a:r>
            <a:r>
              <a:rPr lang="en-US" altLang="ja-JP" dirty="0"/>
              <a:t>. It is in </a:t>
            </a:r>
            <a:r>
              <a:rPr lang="en-US" altLang="ja-JP" u="sng" dirty="0"/>
              <a:t>good shape</a:t>
            </a:r>
            <a:r>
              <a:rPr lang="en-US" altLang="ja-JP" dirty="0"/>
              <a:t>. Many aspects are similar to the XFEL. ILC uses the same tubes and will also benefit from the E XFEL technical approach. The </a:t>
            </a:r>
            <a:r>
              <a:rPr lang="en-US" altLang="ja-JP" u="sng" dirty="0"/>
              <a:t>Marx </a:t>
            </a:r>
            <a:r>
              <a:rPr lang="en-US" altLang="ja-JP" dirty="0"/>
              <a:t>is a different type of modulator and there is a need to operate it for more time. In principle this is basic advice. For the waveguides used in DKS there are no major concerns. Some power distribution components should be tested. </a:t>
            </a:r>
            <a:r>
              <a:rPr lang="en-US" altLang="ja-JP" u="sng" dirty="0"/>
              <a:t>Overall DKS is a good solution. </a:t>
            </a:r>
            <a:endParaRPr lang="en-US" altLang="ja-JP" u="sng" dirty="0" smtClean="0"/>
          </a:p>
          <a:p>
            <a:r>
              <a:rPr lang="en-US" altLang="ja-JP" u="sng" dirty="0" smtClean="0"/>
              <a:t>There </a:t>
            </a:r>
            <a:r>
              <a:rPr lang="en-US" altLang="ja-JP" u="sng" dirty="0"/>
              <a:t>are concerns with KCS. </a:t>
            </a:r>
            <a:r>
              <a:rPr lang="en-US" altLang="ja-JP" dirty="0"/>
              <a:t>The scheme is very attractive and would be very interesting if it would be in a textbook. There are several points that need review. What happens in case of a </a:t>
            </a:r>
            <a:r>
              <a:rPr lang="en-US" altLang="ja-JP" u="sng" dirty="0"/>
              <a:t>breakdown? </a:t>
            </a:r>
            <a:r>
              <a:rPr lang="en-US" altLang="ja-JP" dirty="0"/>
              <a:t>This needs investigation. Are we sure that you can align the system so that you have no conversion into other modes? This needs more investigation. The </a:t>
            </a:r>
            <a:r>
              <a:rPr lang="en-US" altLang="ja-JP" u="sng" dirty="0"/>
              <a:t>high precision </a:t>
            </a:r>
            <a:r>
              <a:rPr lang="en-US" altLang="ja-JP" dirty="0"/>
              <a:t>that many components need should be proved. It is not clear </a:t>
            </a:r>
            <a:r>
              <a:rPr lang="en-US" altLang="ja-JP" u="sng" dirty="0"/>
              <a:t>how to test the feasibility</a:t>
            </a:r>
            <a:r>
              <a:rPr lang="en-US" altLang="ja-JP" dirty="0"/>
              <a:t> of the whole system. Lastly, the LLRF system for DKS looks similar to that of FLASH. It is not clear how it works for KCS. (There was no LLRF presentation.)</a:t>
            </a:r>
          </a:p>
          <a:p>
            <a:pPr marL="0" indent="0">
              <a:buNone/>
            </a:pPr>
            <a:r>
              <a:rPr lang="en-US" altLang="ja-JP" dirty="0"/>
              <a:t> </a:t>
            </a:r>
          </a:p>
          <a:p>
            <a:pPr marL="0" indent="0">
              <a:buNone/>
            </a:pPr>
            <a:r>
              <a:rPr lang="en-US" altLang="ja-JP" dirty="0">
                <a:solidFill>
                  <a:srgbClr val="3366FF"/>
                </a:solidFill>
              </a:rPr>
              <a:t>Lutz </a:t>
            </a:r>
            <a:r>
              <a:rPr lang="en-US" altLang="ja-JP" dirty="0" err="1" smtClean="0">
                <a:solidFill>
                  <a:srgbClr val="3366FF"/>
                </a:solidFill>
              </a:rPr>
              <a:t>Lilje</a:t>
            </a:r>
            <a:r>
              <a:rPr lang="en-US" altLang="ja-JP" dirty="0"/>
              <a:t> </a:t>
            </a:r>
          </a:p>
          <a:p>
            <a:r>
              <a:rPr lang="en-US" altLang="ja-JP" dirty="0"/>
              <a:t>KCS energy balancing has to be looked at. The TDR has nothing about this. (I think he meant adjusting the distribution between </a:t>
            </a:r>
            <a:r>
              <a:rPr lang="en-US" altLang="ja-JP" dirty="0" err="1"/>
              <a:t>cryomodule</a:t>
            </a:r>
            <a:r>
              <a:rPr lang="en-US" altLang="ja-JP" dirty="0"/>
              <a:t> ‘ML units’.) </a:t>
            </a:r>
            <a:endParaRPr lang="en-US" altLang="ja-JP" dirty="0" smtClean="0"/>
          </a:p>
          <a:p>
            <a:r>
              <a:rPr lang="en-US" altLang="ja-JP" dirty="0" smtClean="0"/>
              <a:t>The </a:t>
            </a:r>
            <a:r>
              <a:rPr lang="en-US" altLang="ja-JP" dirty="0"/>
              <a:t>cavity </a:t>
            </a:r>
            <a:r>
              <a:rPr lang="en-US" altLang="ja-JP" u="sng" dirty="0"/>
              <a:t>gradient target is within reach</a:t>
            </a:r>
            <a:r>
              <a:rPr lang="en-US" altLang="ja-JP" dirty="0"/>
              <a:t>. Satisfactory cavity production by other manufacturers  has been demonstrated. A sustained effort is needed to make sure that the new vendors don’t forget things. Just a cautionary statement. Cavity preparation procedures have to stabilize (chemistry). Also the approach for selection of the data has to stabilize in order to harmonize the data and process. </a:t>
            </a:r>
            <a:r>
              <a:rPr lang="en-US" altLang="ja-JP" dirty="0" err="1"/>
              <a:t>Cryomodule</a:t>
            </a:r>
            <a:r>
              <a:rPr lang="en-US" altLang="ja-JP" dirty="0"/>
              <a:t> assembly is a problem as has been discussed several times. </a:t>
            </a:r>
            <a:endParaRPr lang="en-US" altLang="ja-JP" dirty="0" smtClean="0"/>
          </a:p>
          <a:p>
            <a:r>
              <a:rPr lang="en-US" altLang="ja-JP" dirty="0" smtClean="0"/>
              <a:t>There </a:t>
            </a:r>
            <a:r>
              <a:rPr lang="en-US" altLang="ja-JP" dirty="0"/>
              <a:t>is a need for</a:t>
            </a:r>
            <a:r>
              <a:rPr lang="en-US" altLang="ja-JP" u="sng" dirty="0"/>
              <a:t> more investment into module assembly</a:t>
            </a:r>
            <a:r>
              <a:rPr lang="en-US" altLang="ja-JP" dirty="0"/>
              <a:t>. ILC will get experience from DESY / E XFEL. But this will remain an issue. New, alternate shapes have been demonstrated. HOM suppression needs to be studied for the new shapes. (is this true?). </a:t>
            </a:r>
            <a:endParaRPr lang="en-US" altLang="ja-JP" dirty="0" smtClean="0"/>
          </a:p>
          <a:p>
            <a:r>
              <a:rPr lang="en-US" altLang="ja-JP" dirty="0" smtClean="0"/>
              <a:t>The </a:t>
            </a:r>
            <a:r>
              <a:rPr lang="en-US" altLang="ja-JP" u="sng" dirty="0"/>
              <a:t>E XFEL will give a good data </a:t>
            </a:r>
            <a:r>
              <a:rPr lang="en-US" altLang="ja-JP" dirty="0"/>
              <a:t>point for the tuners, including the motor. There are several options. The overall tuner integration effort has to be discussed.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8</a:t>
            </a:fld>
            <a:endParaRPr kumimoji="1" lang="ja-JP" altLang="en-US"/>
          </a:p>
        </p:txBody>
      </p:sp>
    </p:spTree>
    <p:extLst>
      <p:ext uri="{BB962C8B-B14F-4D97-AF65-F5344CB8AC3E}">
        <p14:creationId xmlns:p14="http://schemas.microsoft.com/office/powerpoint/2010/main" xmlns="" val="3167787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From Close-out</a:t>
            </a:r>
            <a:endParaRPr kumimoji="1" lang="ja-JP" altLang="en-US" dirty="0"/>
          </a:p>
        </p:txBody>
      </p:sp>
      <p:sp>
        <p:nvSpPr>
          <p:cNvPr id="3" name="コンテンツ プレースホルダー 2"/>
          <p:cNvSpPr>
            <a:spLocks noGrp="1"/>
          </p:cNvSpPr>
          <p:nvPr>
            <p:ph idx="1"/>
          </p:nvPr>
        </p:nvSpPr>
        <p:spPr>
          <a:xfrm>
            <a:off x="457200" y="1600200"/>
            <a:ext cx="8229600" cy="4756150"/>
          </a:xfrm>
        </p:spPr>
        <p:txBody>
          <a:bodyPr>
            <a:normAutofit fontScale="40000" lnSpcReduction="20000"/>
          </a:bodyPr>
          <a:lstStyle/>
          <a:p>
            <a:pPr marL="0" indent="0">
              <a:buNone/>
            </a:pPr>
            <a:r>
              <a:rPr lang="en-US" altLang="ja-JP" dirty="0">
                <a:solidFill>
                  <a:srgbClr val="3366FF"/>
                </a:solidFill>
              </a:rPr>
              <a:t>Wolf-Dietrich </a:t>
            </a:r>
            <a:r>
              <a:rPr lang="en-US" altLang="ja-JP" dirty="0" smtClean="0">
                <a:solidFill>
                  <a:srgbClr val="3366FF"/>
                </a:solidFill>
              </a:rPr>
              <a:t>Moeller</a:t>
            </a:r>
            <a:endParaRPr lang="en-US" altLang="ja-JP" dirty="0"/>
          </a:p>
          <a:p>
            <a:r>
              <a:rPr lang="en-US" altLang="ja-JP" u="sng" dirty="0"/>
              <a:t>Power coupler </a:t>
            </a:r>
            <a:r>
              <a:rPr lang="en-US" altLang="ja-JP" dirty="0"/>
              <a:t>development. </a:t>
            </a:r>
            <a:r>
              <a:rPr lang="en-US" altLang="ja-JP" u="sng" dirty="0"/>
              <a:t>Cost should not be the only argument </a:t>
            </a:r>
            <a:r>
              <a:rPr lang="en-US" altLang="ja-JP" dirty="0"/>
              <a:t>-  the </a:t>
            </a:r>
            <a:r>
              <a:rPr lang="en-US" altLang="ja-JP" u="sng" dirty="0"/>
              <a:t>Japanese coupler must therefore be included. </a:t>
            </a:r>
            <a:r>
              <a:rPr lang="en-US" altLang="ja-JP" dirty="0"/>
              <a:t>The cost is not so much more - especially if produced in quantity. The port diameter is a very important parameter. </a:t>
            </a:r>
            <a:endParaRPr lang="en-US" altLang="ja-JP" dirty="0" smtClean="0"/>
          </a:p>
          <a:p>
            <a:r>
              <a:rPr lang="en-US" altLang="ja-JP" dirty="0" smtClean="0"/>
              <a:t>A </a:t>
            </a:r>
            <a:r>
              <a:rPr lang="en-US" altLang="ja-JP" u="sng" dirty="0"/>
              <a:t>different port diameter </a:t>
            </a:r>
            <a:r>
              <a:rPr lang="en-US" altLang="ja-JP" dirty="0"/>
              <a:t>can be allowed if we adopt the idea that we have compatible designs only for one region. In that case it is not necessary to specify the interface at the coupler port. The </a:t>
            </a:r>
            <a:r>
              <a:rPr lang="en-US" altLang="ja-JP" u="sng" dirty="0"/>
              <a:t>Toshiba (J</a:t>
            </a:r>
            <a:r>
              <a:rPr lang="en-US" altLang="ja-JP" dirty="0"/>
              <a:t>apanese) coupler has to have a </a:t>
            </a:r>
            <a:r>
              <a:rPr lang="en-US" altLang="ja-JP" u="sng" dirty="0"/>
              <a:t>larger coupling range.</a:t>
            </a:r>
          </a:p>
          <a:p>
            <a:pPr marL="0" indent="0">
              <a:buNone/>
            </a:pPr>
            <a:r>
              <a:rPr lang="en-US" altLang="ja-JP" dirty="0"/>
              <a:t> </a:t>
            </a:r>
          </a:p>
          <a:p>
            <a:pPr marL="0" indent="0">
              <a:buNone/>
            </a:pPr>
            <a:r>
              <a:rPr lang="en-US" altLang="ja-JP" dirty="0">
                <a:solidFill>
                  <a:srgbClr val="3366FF"/>
                </a:solidFill>
              </a:rPr>
              <a:t>Hans Weise</a:t>
            </a:r>
            <a:r>
              <a:rPr lang="en-US" altLang="ja-JP" dirty="0" smtClean="0">
                <a:solidFill>
                  <a:srgbClr val="3366FF"/>
                </a:solidFill>
              </a:rPr>
              <a:t>.</a:t>
            </a:r>
            <a:r>
              <a:rPr lang="en-US" altLang="ja-JP" dirty="0"/>
              <a:t> </a:t>
            </a:r>
          </a:p>
          <a:p>
            <a:r>
              <a:rPr lang="en-US" altLang="ja-JP" dirty="0"/>
              <a:t>There is quite some agreement among us (DESY (and other) members of the committee). We exchanged and summarized our findings. The </a:t>
            </a:r>
            <a:r>
              <a:rPr lang="en-US" altLang="ja-JP" u="sng" dirty="0"/>
              <a:t>cold </a:t>
            </a:r>
            <a:r>
              <a:rPr lang="en-US" altLang="ja-JP" u="sng" dirty="0" err="1"/>
              <a:t>linac</a:t>
            </a:r>
            <a:r>
              <a:rPr lang="en-US" altLang="ja-JP" u="sng" dirty="0"/>
              <a:t> technology is ready</a:t>
            </a:r>
            <a:r>
              <a:rPr lang="en-US" altLang="ja-JP" dirty="0"/>
              <a:t>. We do not see fundamental flaws. Needed improvements are really technical development. </a:t>
            </a:r>
            <a:endParaRPr lang="en-US" altLang="ja-JP" dirty="0" smtClean="0"/>
          </a:p>
          <a:p>
            <a:r>
              <a:rPr lang="en-US" altLang="ja-JP" dirty="0" smtClean="0"/>
              <a:t>The </a:t>
            </a:r>
            <a:r>
              <a:rPr lang="en-US" altLang="ja-JP" dirty="0"/>
              <a:t>goal must of course be come to the point where you can build it. </a:t>
            </a:r>
            <a:r>
              <a:rPr lang="en-US" altLang="ja-JP" u="sng" dirty="0"/>
              <a:t>Industrialization is the most important point</a:t>
            </a:r>
            <a:r>
              <a:rPr lang="en-US" altLang="ja-JP" dirty="0"/>
              <a:t>. In large series production all the cavities are treated the same and according to the well-defined procedures. The same should true for </a:t>
            </a:r>
            <a:r>
              <a:rPr lang="en-US" altLang="ja-JP" dirty="0" err="1"/>
              <a:t>cryomodule</a:t>
            </a:r>
            <a:r>
              <a:rPr lang="en-US" altLang="ja-JP" dirty="0"/>
              <a:t> assy. Assembly has to be done according to procedure with no mistakes. All existing modules (</a:t>
            </a:r>
            <a:r>
              <a:rPr lang="en-US" altLang="ja-JP" dirty="0" err="1"/>
              <a:t>cryomodules</a:t>
            </a:r>
            <a:r>
              <a:rPr lang="en-US" altLang="ja-JP" dirty="0"/>
              <a:t> built to date) are non- standard and include compromises, usually made to stay on schedule. This is not a useful way to establish a production process record. We have to come to the point where there are good statistics. As of now, findings are based on the existing BN analysis. It was surprising to see the span of the costs in the offers for XFEL </a:t>
            </a:r>
            <a:r>
              <a:rPr lang="en-US" altLang="ja-JP" dirty="0" err="1"/>
              <a:t>cryomodule</a:t>
            </a:r>
            <a:r>
              <a:rPr lang="en-US" altLang="ja-JP" dirty="0"/>
              <a:t> assembly . The main reason was the costing of risk. We found out that the best price was from company who did clean room work. For others - they had a hard time to cost the risk. We have to educate many companies and by this we can save money. </a:t>
            </a:r>
            <a:endParaRPr lang="en-US" altLang="ja-JP" dirty="0" smtClean="0"/>
          </a:p>
          <a:p>
            <a:r>
              <a:rPr lang="en-US" altLang="ja-JP" u="sng" dirty="0" smtClean="0"/>
              <a:t>A </a:t>
            </a:r>
            <a:r>
              <a:rPr lang="en-US" altLang="ja-JP" u="sng" dirty="0"/>
              <a:t>key issue is mechanical work in clean rooms </a:t>
            </a:r>
            <a:r>
              <a:rPr lang="en-US" altLang="ja-JP" dirty="0"/>
              <a:t>- screws in clean rooms – as this is different from semiconductor work. Concerning cavities - mechanical production is not the issue anymore. </a:t>
            </a:r>
            <a:endParaRPr lang="en-US" altLang="ja-JP" dirty="0" smtClean="0"/>
          </a:p>
          <a:p>
            <a:r>
              <a:rPr lang="en-US" altLang="ja-JP" dirty="0" smtClean="0"/>
              <a:t>We </a:t>
            </a:r>
            <a:r>
              <a:rPr lang="en-US" altLang="ja-JP" dirty="0"/>
              <a:t>have new companies who produce good cavities. Cavity preparation in industry is new. The knowledge is still in the labs and now industry has to do it. We have to </a:t>
            </a:r>
            <a:r>
              <a:rPr lang="en-US" altLang="ja-JP" u="sng" dirty="0"/>
              <a:t>do more technology transfer </a:t>
            </a:r>
            <a:r>
              <a:rPr lang="en-US" altLang="ja-JP" dirty="0"/>
              <a:t>for cavity preparation</a:t>
            </a:r>
            <a:r>
              <a:rPr lang="en-US" altLang="ja-JP" dirty="0" smtClean="0"/>
              <a:t>.</a:t>
            </a:r>
            <a:r>
              <a:rPr lang="en-US" altLang="ja-JP" dirty="0"/>
              <a:t> </a:t>
            </a:r>
            <a:endParaRPr kumimoji="1" lang="ja-JP" altLang="en-US" dirty="0"/>
          </a:p>
        </p:txBody>
      </p:sp>
      <p:sp>
        <p:nvSpPr>
          <p:cNvPr id="4" name="日付プレースホルダー 3"/>
          <p:cNvSpPr>
            <a:spLocks noGrp="1"/>
          </p:cNvSpPr>
          <p:nvPr>
            <p:ph type="dt" sz="half" idx="10"/>
          </p:nvPr>
        </p:nvSpPr>
        <p:spPr/>
        <p:txBody>
          <a:bodyPr/>
          <a:lstStyle/>
          <a:p>
            <a:r>
              <a:rPr kumimoji="1" lang="en-US" altLang="ja-JP" smtClean="0"/>
              <a:t>121219, A. Yamamoto</a:t>
            </a:r>
            <a:endParaRPr kumimoji="1" lang="ja-JP" altLang="en-US"/>
          </a:p>
        </p:txBody>
      </p:sp>
      <p:sp>
        <p:nvSpPr>
          <p:cNvPr id="5" name="フッター プレースホルダー 4"/>
          <p:cNvSpPr>
            <a:spLocks noGrp="1"/>
          </p:cNvSpPr>
          <p:nvPr>
            <p:ph type="ftr" sz="quarter" idx="11"/>
          </p:nvPr>
        </p:nvSpPr>
        <p:spPr/>
        <p:txBody>
          <a:bodyPr/>
          <a:lstStyle/>
          <a:p>
            <a:r>
              <a:rPr kumimoji="1" lang="en-US" altLang="ja-JP" smtClean="0"/>
              <a:t>SCRF WebEx Meeting</a:t>
            </a:r>
            <a:endParaRPr kumimoji="1" lang="ja-JP" altLang="en-US"/>
          </a:p>
        </p:txBody>
      </p:sp>
      <p:sp>
        <p:nvSpPr>
          <p:cNvPr id="6" name="スライド番号プレースホルダー 5"/>
          <p:cNvSpPr>
            <a:spLocks noGrp="1"/>
          </p:cNvSpPr>
          <p:nvPr>
            <p:ph type="sldNum" sz="quarter" idx="12"/>
          </p:nvPr>
        </p:nvSpPr>
        <p:spPr/>
        <p:txBody>
          <a:bodyPr/>
          <a:lstStyle/>
          <a:p>
            <a:fld id="{F56A9B6C-4CFA-2D48-ACDE-59936853136B}" type="slidenum">
              <a:rPr kumimoji="1" lang="ja-JP" altLang="en-US" smtClean="0"/>
              <a:pPr/>
              <a:t>9</a:t>
            </a:fld>
            <a:endParaRPr kumimoji="1" lang="ja-JP" altLang="en-US"/>
          </a:p>
        </p:txBody>
      </p:sp>
    </p:spTree>
    <p:extLst>
      <p:ext uri="{BB962C8B-B14F-4D97-AF65-F5344CB8AC3E}">
        <p14:creationId xmlns:p14="http://schemas.microsoft.com/office/powerpoint/2010/main" xmlns="" val="2869940609"/>
      </p:ext>
    </p:extLst>
  </p:cSld>
  <p:clrMapOvr>
    <a:masterClrMapping/>
  </p:clrMapOvr>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18597</TotalTime>
  <Words>614</Words>
  <Application>Microsoft Office PowerPoint</Application>
  <PresentationFormat>画面に合わせる (4:3)</PresentationFormat>
  <Paragraphs>266</Paragraphs>
  <Slides>14</Slides>
  <Notes>2</Notes>
  <HiddenSlides>0</HiddenSlides>
  <MMClips>0</MMClips>
  <ScaleCrop>false</ScaleCrop>
  <HeadingPairs>
    <vt:vector size="4" baseType="variant">
      <vt:variant>
        <vt:lpstr>テーマ</vt:lpstr>
      </vt:variant>
      <vt:variant>
        <vt:i4>2</vt:i4>
      </vt:variant>
      <vt:variant>
        <vt:lpstr>スライド タイトル</vt:lpstr>
      </vt:variant>
      <vt:variant>
        <vt:i4>14</vt:i4>
      </vt:variant>
    </vt:vector>
  </HeadingPairs>
  <TitlesOfParts>
    <vt:vector size="16" baseType="lpstr">
      <vt:lpstr>ホワイト</vt:lpstr>
      <vt:lpstr>Default Theme</vt:lpstr>
      <vt:lpstr>ML-SCRF: Monthly WebEx Meeting Dec., 19, 2012</vt:lpstr>
      <vt:lpstr>SCRF: FY2012~13 Plan</vt:lpstr>
      <vt:lpstr>TDR Technical Volumes</vt:lpstr>
      <vt:lpstr>General Assembly</vt:lpstr>
      <vt:lpstr>ILC-PAC Reviewers held at KEK, Dec., 13-14, 2012</vt:lpstr>
      <vt:lpstr>ILC-PAC　Agenda  held at KEK, Dec., 13-14, 2012</vt:lpstr>
      <vt:lpstr>From Close-out, for TDR and SCRF from notes by Marc Ross, A. Yamamoto  </vt:lpstr>
      <vt:lpstr>From Close-out </vt:lpstr>
      <vt:lpstr>From Close-out</vt:lpstr>
      <vt:lpstr>ML-SCRF: Monthly WebEx Meeting Dec., 19, 2012</vt:lpstr>
      <vt:lpstr> Further Actions</vt:lpstr>
      <vt:lpstr>Agenda under consideration for External Cost-Review London, Feb. 6, 2013</vt:lpstr>
      <vt:lpstr>Agenda under consideration for External Cost-Review London, Feb. 7, 2013</vt:lpstr>
      <vt:lpstr>Preparation for External Cost Review</vt:lpstr>
    </vt:vector>
  </TitlesOfParts>
  <Company>KEK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 for SCRF BTR January 19 -20, 2012</dc:title>
  <dc:creator>Yamamoto Akira</dc:creator>
  <cp:lastModifiedBy>shidara</cp:lastModifiedBy>
  <cp:revision>328</cp:revision>
  <cp:lastPrinted>2011-12-01T14:01:52Z</cp:lastPrinted>
  <dcterms:created xsi:type="dcterms:W3CDTF">2012-01-05T08:51:56Z</dcterms:created>
  <dcterms:modified xsi:type="dcterms:W3CDTF">2012-12-19T22:26:27Z</dcterms:modified>
</cp:coreProperties>
</file>