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307" r:id="rId3"/>
    <p:sldId id="308" r:id="rId4"/>
    <p:sldId id="275" r:id="rId5"/>
    <p:sldId id="297" r:id="rId6"/>
    <p:sldId id="281" r:id="rId7"/>
    <p:sldId id="299" r:id="rId8"/>
    <p:sldId id="282" r:id="rId9"/>
    <p:sldId id="298" r:id="rId10"/>
    <p:sldId id="301" r:id="rId11"/>
    <p:sldId id="309" r:id="rId12"/>
    <p:sldId id="304" r:id="rId13"/>
    <p:sldId id="305" r:id="rId14"/>
    <p:sldId id="311" r:id="rId15"/>
    <p:sldId id="310" r:id="rId16"/>
    <p:sldId id="312" r:id="rId17"/>
    <p:sldId id="313" r:id="rId1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16" autoAdjust="0"/>
    <p:restoredTop sz="94808" autoAdjust="0"/>
  </p:normalViewPr>
  <p:slideViewPr>
    <p:cSldViewPr>
      <p:cViewPr varScale="1">
        <p:scale>
          <a:sx n="102" d="100"/>
          <a:sy n="102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17AD3-BB1B-4D0C-BF67-0A5F671866E4}" type="datetimeFigureOut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787DA-AC09-40E4-8437-D9E99BE4785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560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07BD8-6891-4681-A5DB-6B1354977611}" type="datetime1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EDDCF-BF7C-49DD-9092-40D6D85F3A6A}" type="datetime1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1F77B-39AC-4DA7-86B4-DCB3F5571308}" type="datetime1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E7E9D-3C8C-4975-838D-B4AE9476AF79}" type="datetime1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A0C80-15B8-4FA9-9897-5893AA7FE758}" type="datetime1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90DC-8C70-4999-BF77-DAF4EB7EA364}" type="datetime1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FE829-3A1C-437C-8BE8-50A6E027089B}" type="datetime1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3B4CB-7B65-4EC3-BB6B-4080805F5ADE}" type="datetime1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AF736-9C9F-4B75-91A0-8A6237A3823B}" type="datetime1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23CC1-14FF-4C5D-B761-8D26AF4830EF}" type="datetime1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9F8B-546C-422F-9E1A-8F3B08A16294}" type="datetime1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B9C6D-9945-4C2D-BB27-315F5F1758AF}" type="datetime1">
              <a:rPr kumimoji="1" lang="ja-JP" altLang="en-US" smtClean="0"/>
              <a:pPr/>
              <a:t>2012/12/19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lcagenda.linearcollider.org/conferenceDisplay.py?confId=584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/>
          <a:lstStyle/>
          <a:p>
            <a:r>
              <a:rPr kumimoji="1" lang="en-US" altLang="ja-JP" dirty="0" smtClean="0"/>
              <a:t>PAC report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03648" y="3212976"/>
            <a:ext cx="6400800" cy="1752600"/>
          </a:xfrm>
        </p:spPr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Yasuhiro Sugimoto </a:t>
            </a: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2012/12/19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6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Other physics processes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1484784"/>
            <a:ext cx="4176464" cy="5256584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Higgs self coupling</a:t>
            </a:r>
          </a:p>
          <a:p>
            <a:pPr lvl="1"/>
            <a:r>
              <a:rPr lang="en-US" altLang="ja-JP" dirty="0" err="1" smtClean="0"/>
              <a:t>Zhh</a:t>
            </a:r>
            <a:r>
              <a:rPr lang="en-US" altLang="ja-JP" dirty="0" smtClean="0"/>
              <a:t> final state at 500 </a:t>
            </a:r>
            <a:r>
              <a:rPr lang="en-US" altLang="ja-JP" dirty="0" err="1" smtClean="0"/>
              <a:t>GeV</a:t>
            </a:r>
            <a:r>
              <a:rPr lang="en-US" altLang="ja-JP" dirty="0"/>
              <a:t> </a:t>
            </a:r>
            <a:endParaRPr lang="en-US" altLang="ja-JP" dirty="0">
              <a:sym typeface="Wingdings" pitchFamily="2" charset="2"/>
            </a:endParaRPr>
          </a:p>
          <a:p>
            <a:pPr lvl="2"/>
            <a:r>
              <a:rPr lang="en-US" altLang="ja-JP" dirty="0" smtClean="0">
                <a:sym typeface="Wingdings" pitchFamily="2" charset="2"/>
              </a:rPr>
              <a:t>27% accuracy in </a:t>
            </a:r>
            <a:r>
              <a:rPr lang="en-US" altLang="ja-JP" dirty="0" err="1" smtClean="0">
                <a:sym typeface="Wingdings" pitchFamily="2" charset="2"/>
              </a:rPr>
              <a:t>Zhh</a:t>
            </a:r>
            <a:r>
              <a:rPr lang="en-US" altLang="ja-JP" dirty="0" smtClean="0">
                <a:sym typeface="Wingdings" pitchFamily="2" charset="2"/>
              </a:rPr>
              <a:t> cross section = 44% accuracy in </a:t>
            </a:r>
            <a:r>
              <a:rPr lang="en-US" altLang="ja-JP" dirty="0" smtClean="0">
                <a:latin typeface="Symbol" pitchFamily="18" charset="2"/>
                <a:sym typeface="Wingdings" pitchFamily="2" charset="2"/>
              </a:rPr>
              <a:t>l</a:t>
            </a:r>
            <a:r>
              <a:rPr lang="en-US" altLang="ja-JP" dirty="0" smtClean="0">
                <a:sym typeface="Wingdings" pitchFamily="2" charset="2"/>
              </a:rPr>
              <a:t>  with 2ab</a:t>
            </a:r>
            <a:r>
              <a:rPr lang="en-US" altLang="ja-JP" baseline="30000" dirty="0" smtClean="0">
                <a:sym typeface="Wingdings" pitchFamily="2" charset="2"/>
              </a:rPr>
              <a:t>-1</a:t>
            </a:r>
            <a:r>
              <a:rPr lang="en-US" altLang="ja-JP" dirty="0" smtClean="0">
                <a:sym typeface="Wingdings" pitchFamily="2" charset="2"/>
              </a:rPr>
              <a:t> </a:t>
            </a:r>
          </a:p>
          <a:p>
            <a:pPr lvl="1"/>
            <a:r>
              <a:rPr lang="en-US" altLang="ja-JP" dirty="0" err="1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dirty="0" err="1" smtClean="0">
                <a:sym typeface="Wingdings" pitchFamily="2" charset="2"/>
              </a:rPr>
              <a:t>hh</a:t>
            </a:r>
            <a:r>
              <a:rPr lang="en-US" altLang="ja-JP" dirty="0" smtClean="0">
                <a:sym typeface="Wingdings" pitchFamily="2" charset="2"/>
              </a:rPr>
              <a:t> final state at 1TeV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17% accuracy in </a:t>
            </a:r>
            <a:r>
              <a:rPr lang="en-US" altLang="ja-JP" dirty="0" smtClean="0">
                <a:latin typeface="Symbol" pitchFamily="18" charset="2"/>
                <a:sym typeface="Wingdings" pitchFamily="2" charset="2"/>
              </a:rPr>
              <a:t>l</a:t>
            </a:r>
            <a:r>
              <a:rPr lang="en-US" altLang="ja-JP" dirty="0" smtClean="0">
                <a:sym typeface="Wingdings" pitchFamily="2" charset="2"/>
              </a:rPr>
              <a:t> with 2ab</a:t>
            </a:r>
            <a:r>
              <a:rPr lang="en-US" altLang="ja-JP" baseline="30000" dirty="0" smtClean="0">
                <a:sym typeface="Wingdings" pitchFamily="2" charset="2"/>
              </a:rPr>
              <a:t>-1</a:t>
            </a:r>
            <a:r>
              <a:rPr lang="en-US" altLang="ja-JP" dirty="0" smtClean="0">
                <a:sym typeface="Wingdings" pitchFamily="2" charset="2"/>
              </a:rPr>
              <a:t> (Fast simulation)</a:t>
            </a:r>
          </a:p>
          <a:p>
            <a:pPr lvl="2"/>
            <a:r>
              <a:rPr kumimoji="1" lang="en-US" altLang="ja-JP" dirty="0" smtClean="0">
                <a:sym typeface="Wingdings" pitchFamily="2" charset="2"/>
              </a:rPr>
              <a:t>Full simulation study on going</a:t>
            </a:r>
            <a:endParaRPr kumimoji="1" lang="en-US" altLang="ja-JP" dirty="0" smtClean="0"/>
          </a:p>
          <a:p>
            <a:r>
              <a:rPr lang="en-US" altLang="ja-JP" dirty="0" smtClean="0"/>
              <a:t>Further t </a:t>
            </a:r>
            <a:r>
              <a:rPr lang="en-US" altLang="ja-JP" dirty="0" err="1" smtClean="0"/>
              <a:t>t</a:t>
            </a:r>
            <a:r>
              <a:rPr lang="en-US" altLang="ja-JP" dirty="0" smtClean="0"/>
              <a:t> study</a:t>
            </a:r>
          </a:p>
          <a:p>
            <a:pPr lvl="1"/>
            <a:r>
              <a:rPr lang="en-US" altLang="ja-JP" dirty="0" err="1" smtClean="0"/>
              <a:t>A</a:t>
            </a:r>
            <a:r>
              <a:rPr lang="en-US" altLang="ja-JP" baseline="30000" dirty="0" err="1" smtClean="0"/>
              <a:t>t</a:t>
            </a:r>
            <a:r>
              <a:rPr lang="en-US" altLang="ja-JP" baseline="-25000" dirty="0" err="1" smtClean="0"/>
              <a:t>FB</a:t>
            </a:r>
            <a:r>
              <a:rPr lang="en-US" altLang="ja-JP" dirty="0" smtClean="0"/>
              <a:t> by semi-</a:t>
            </a:r>
            <a:r>
              <a:rPr lang="en-US" altLang="ja-JP" dirty="0" err="1" smtClean="0"/>
              <a:t>leptonic</a:t>
            </a:r>
            <a:r>
              <a:rPr lang="en-US" altLang="ja-JP" dirty="0" smtClean="0"/>
              <a:t> decay mode</a:t>
            </a:r>
          </a:p>
          <a:p>
            <a:pPr lvl="2"/>
            <a:r>
              <a:rPr lang="en-US" altLang="ja-JP" dirty="0" smtClean="0"/>
              <a:t>1% measurement can be done</a:t>
            </a:r>
          </a:p>
          <a:p>
            <a:pPr lvl="1"/>
            <a:r>
              <a:rPr lang="en-US" altLang="ja-JP" dirty="0" err="1" smtClean="0"/>
              <a:t>A</a:t>
            </a:r>
            <a:r>
              <a:rPr lang="en-US" altLang="ja-JP" baseline="30000" dirty="0" err="1" smtClean="0"/>
              <a:t>t</a:t>
            </a:r>
            <a:r>
              <a:rPr lang="en-US" altLang="ja-JP" baseline="-25000" dirty="0" err="1" smtClean="0"/>
              <a:t>hel</a:t>
            </a:r>
            <a:r>
              <a:rPr lang="en-US" altLang="ja-JP" dirty="0" smtClean="0"/>
              <a:t> (</a:t>
            </a:r>
            <a:r>
              <a:rPr lang="en-US" altLang="ja-JP" dirty="0" err="1" smtClean="0"/>
              <a:t>helicity</a:t>
            </a:r>
            <a:r>
              <a:rPr lang="en-US" altLang="ja-JP" dirty="0" smtClean="0"/>
              <a:t> asymmetry) measurement</a:t>
            </a:r>
          </a:p>
          <a:p>
            <a:pPr lvl="1"/>
            <a:r>
              <a:rPr lang="en-US" altLang="ja-JP" dirty="0" smtClean="0"/>
              <a:t>t </a:t>
            </a:r>
            <a:r>
              <a:rPr lang="en-US" altLang="ja-JP" dirty="0" err="1" smtClean="0"/>
              <a:t>t</a:t>
            </a:r>
            <a:r>
              <a:rPr lang="en-US" altLang="ja-JP" dirty="0" smtClean="0"/>
              <a:t> at threshold: measurement of </a:t>
            </a:r>
            <a:r>
              <a:rPr lang="en-US" altLang="ja-JP" dirty="0" err="1" smtClean="0"/>
              <a:t>m</a:t>
            </a:r>
            <a:r>
              <a:rPr lang="en-US" altLang="ja-JP" baseline="-25000" dirty="0" err="1" smtClean="0"/>
              <a:t>t</a:t>
            </a:r>
            <a:r>
              <a:rPr lang="en-US" altLang="ja-JP" baseline="-25000" dirty="0" smtClean="0"/>
              <a:t> </a:t>
            </a:r>
            <a:r>
              <a:rPr lang="en-US" altLang="ja-JP" dirty="0" smtClean="0"/>
              <a:t>and </a:t>
            </a:r>
            <a:r>
              <a:rPr lang="en-US" altLang="ja-JP" dirty="0" smtClean="0">
                <a:latin typeface="Symbol" pitchFamily="18" charset="2"/>
              </a:rPr>
              <a:t>a</a:t>
            </a:r>
            <a:r>
              <a:rPr lang="en-US" altLang="ja-JP" baseline="-25000" dirty="0" smtClean="0"/>
              <a:t>s</a:t>
            </a:r>
          </a:p>
          <a:p>
            <a:pPr lvl="2"/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049" y="4725144"/>
            <a:ext cx="2596789" cy="1857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861" y="1705120"/>
            <a:ext cx="3237813" cy="2155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660" y="4687607"/>
            <a:ext cx="2360407" cy="1992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705119"/>
            <a:ext cx="1340295" cy="1092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252" y="3068960"/>
            <a:ext cx="1385742" cy="1005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995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Discussion at PAC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907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SUSY mass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There is </a:t>
            </a:r>
            <a:r>
              <a:rPr lang="en-US" altLang="ja-JP" dirty="0"/>
              <a:t>large difference of the accuracy of SUSY </a:t>
            </a:r>
            <a:r>
              <a:rPr lang="en-US" altLang="ja-JP" dirty="0" smtClean="0"/>
              <a:t>masses between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 and ILD in LOIs</a:t>
            </a:r>
            <a:endParaRPr kumimoji="1" lang="en-US" altLang="ja-JP" dirty="0" smtClean="0"/>
          </a:p>
          <a:p>
            <a:r>
              <a:rPr kumimoji="1" lang="en-US" altLang="ja-JP" dirty="0" smtClean="0"/>
              <a:t>We discussed  this issue and w</a:t>
            </a:r>
            <a:r>
              <a:rPr lang="en-US" altLang="ja-JP" dirty="0" smtClean="0"/>
              <a:t>e understand the reason</a:t>
            </a:r>
          </a:p>
          <a:p>
            <a:r>
              <a:rPr kumimoji="1" lang="en-US" altLang="ja-JP" dirty="0" smtClean="0"/>
              <a:t>We still have to discuss how to present it in DBD </a:t>
            </a:r>
            <a:r>
              <a:rPr kumimoji="1" lang="en-US" altLang="ja-JP" dirty="0" smtClean="0">
                <a:sym typeface="Wingdings" pitchFamily="2" charset="2"/>
              </a:rPr>
              <a:t> Tim will contact Jenny to discuss it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114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Higgs branching ratio at 1TeV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SiD</a:t>
            </a:r>
            <a:r>
              <a:rPr kumimoji="1" lang="en-US" altLang="ja-JP" dirty="0" smtClean="0"/>
              <a:t> knows the unbelievable accuracy in </a:t>
            </a:r>
            <a:r>
              <a:rPr lang="en-US" altLang="ja-JP" dirty="0"/>
              <a:t>H</a:t>
            </a:r>
            <a:r>
              <a:rPr kumimoji="1" lang="en-US" altLang="ja-JP" dirty="0" smtClean="0"/>
              <a:t>iggs branching ratio at 1TeV is wrong</a:t>
            </a:r>
          </a:p>
          <a:p>
            <a:r>
              <a:rPr lang="en-US" altLang="ja-JP" dirty="0" smtClean="0"/>
              <a:t>They will re-evaluate the accuracy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2263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Beam polarization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3096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err="1" smtClean="0"/>
              <a:t>SiD</a:t>
            </a:r>
            <a:r>
              <a:rPr kumimoji="1" lang="en-US" altLang="ja-JP" dirty="0" smtClean="0"/>
              <a:t> and ILD should use same luminosity for each polarizatio</a:t>
            </a:r>
            <a:r>
              <a:rPr lang="en-US" altLang="ja-JP" dirty="0" smtClean="0"/>
              <a:t>n combination</a:t>
            </a:r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en-US" altLang="ja-JP" dirty="0" smtClean="0"/>
              <a:t>If possible, we should give the results of both cases (1ab</a:t>
            </a:r>
            <a:r>
              <a:rPr lang="en-US" altLang="ja-JP" baseline="30000" dirty="0" smtClean="0"/>
              <a:t>-1</a:t>
            </a:r>
            <a:r>
              <a:rPr lang="en-US" altLang="ja-JP" dirty="0" smtClean="0"/>
              <a:t> with preferable polarization and 500fb</a:t>
            </a:r>
            <a:r>
              <a:rPr lang="en-US" altLang="ja-JP" baseline="30000" dirty="0" smtClean="0"/>
              <a:t>-1</a:t>
            </a:r>
            <a:r>
              <a:rPr lang="en-US" altLang="ja-JP" dirty="0" smtClean="0"/>
              <a:t> each)   </a:t>
            </a:r>
            <a:r>
              <a:rPr lang="en-US" altLang="ja-JP" dirty="0" smtClean="0">
                <a:sym typeface="Wingdings" pitchFamily="2" charset="2"/>
              </a:rPr>
              <a:t> Gives a guideline for running </a:t>
            </a:r>
            <a:r>
              <a:rPr lang="en-US" altLang="ja-JP" dirty="0" smtClean="0">
                <a:sym typeface="Wingdings" pitchFamily="2" charset="2"/>
              </a:rPr>
              <a:t>plan</a:t>
            </a:r>
            <a:r>
              <a:rPr lang="en-US" altLang="ja-JP" dirty="0" smtClean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at 1TeV</a:t>
            </a: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519837"/>
              </p:ext>
            </p:extLst>
          </p:nvPr>
        </p:nvGraphicFramePr>
        <p:xfrm>
          <a:off x="1115616" y="2276872"/>
          <a:ext cx="756083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385"/>
                <a:gridCol w="1779021"/>
                <a:gridCol w="1779021"/>
                <a:gridCol w="1408392"/>
                <a:gridCol w="177902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 (-80%,+20%)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L (+80%,-20%)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SiD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ILD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tth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1000 fb</a:t>
                      </a:r>
                      <a:r>
                        <a:rPr kumimoji="1" lang="en-US" altLang="ja-JP" baseline="30000" dirty="0" smtClean="0"/>
                        <a:t>-1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4.1%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NA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 fb</a:t>
                      </a:r>
                      <a:r>
                        <a:rPr kumimoji="1" lang="en-US" altLang="ja-JP" baseline="30000" dirty="0" smtClean="0"/>
                        <a:t>-1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 fb</a:t>
                      </a:r>
                      <a:r>
                        <a:rPr kumimoji="1" lang="en-US" altLang="ja-JP" baseline="30000" dirty="0" smtClean="0"/>
                        <a:t>-1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4.6%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4.8%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WW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 fb</a:t>
                      </a:r>
                      <a:r>
                        <a:rPr kumimoji="1" lang="en-US" altLang="ja-JP" baseline="30000" dirty="0" smtClean="0"/>
                        <a:t>-1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 fb</a:t>
                      </a:r>
                      <a:r>
                        <a:rPr kumimoji="1" lang="en-US" altLang="ja-JP" baseline="30000" dirty="0" smtClean="0"/>
                        <a:t>-1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0.17% (e-)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In progress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nn</a:t>
                      </a:r>
                      <a:r>
                        <a:rPr kumimoji="1" lang="en-US" altLang="ja-JP" dirty="0" err="1" smtClean="0"/>
                        <a:t>h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1000 fb</a:t>
                      </a:r>
                      <a:r>
                        <a:rPr kumimoji="1" lang="en-US" altLang="ja-JP" baseline="30000" dirty="0" smtClean="0"/>
                        <a:t>-1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In progress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?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 fb</a:t>
                      </a:r>
                      <a:r>
                        <a:rPr kumimoji="1" lang="en-US" altLang="ja-JP" baseline="30000" dirty="0" smtClean="0"/>
                        <a:t>-1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(500 fb</a:t>
                      </a:r>
                      <a:r>
                        <a:rPr kumimoji="1" lang="en-US" altLang="ja-JP" baseline="30000" dirty="0" smtClean="0"/>
                        <a:t>-1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Results shown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1958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BR s</a:t>
            </a:r>
            <a:r>
              <a:rPr kumimoji="1" lang="en-US" altLang="ja-JP" dirty="0" smtClean="0"/>
              <a:t>ummary table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IDAG suggested to make one table which summarizes precision of branching ratios of all accessible decay channels by ILC</a:t>
            </a:r>
          </a:p>
          <a:p>
            <a:r>
              <a:rPr kumimoji="1" lang="en-US" altLang="ja-JP" dirty="0" smtClean="0"/>
              <a:t>The table would be placed either in the Physics volume or in the introduction chapter of DBD</a:t>
            </a:r>
          </a:p>
          <a:p>
            <a:r>
              <a:rPr lang="en-US" altLang="ja-JP" dirty="0" smtClean="0"/>
              <a:t>Michael </a:t>
            </a:r>
            <a:r>
              <a:rPr lang="en-US" altLang="ja-JP" dirty="0" err="1" smtClean="0"/>
              <a:t>Peskin</a:t>
            </a:r>
            <a:r>
              <a:rPr lang="en-US" altLang="ja-JP" dirty="0" smtClean="0"/>
              <a:t> and Keisuke </a:t>
            </a:r>
            <a:r>
              <a:rPr lang="en-US" altLang="ja-JP" dirty="0" err="1" smtClean="0"/>
              <a:t>Fujii</a:t>
            </a:r>
            <a:r>
              <a:rPr lang="en-US" altLang="ja-JP" dirty="0" smtClean="0"/>
              <a:t> will discuss how to make it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2621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All summary table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In PEB meeting yesterday, </a:t>
            </a:r>
            <a:r>
              <a:rPr kumimoji="1" lang="en-US" altLang="ja-JP" dirty="0" err="1" smtClean="0"/>
              <a:t>Sakue</a:t>
            </a:r>
            <a:r>
              <a:rPr kumimoji="1" lang="en-US" altLang="ja-JP" dirty="0" smtClean="0"/>
              <a:t>-san mentioned that the directorate is considering to make a table summarizing all of the physics analysis results, and put it in the summary chapter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692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We still have a lot of things to do</a:t>
            </a:r>
          </a:p>
          <a:p>
            <a:pPr lvl="1"/>
            <a:r>
              <a:rPr lang="en-US" altLang="ja-JP" dirty="0" smtClean="0"/>
              <a:t>Finalize </a:t>
            </a:r>
            <a:r>
              <a:rPr lang="en-US" altLang="ja-JP" dirty="0" smtClean="0"/>
              <a:t>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benchmark</a:t>
            </a:r>
            <a:r>
              <a:rPr lang="en-US" altLang="ja-JP" dirty="0" smtClean="0"/>
              <a:t> </a:t>
            </a:r>
            <a:r>
              <a:rPr lang="en-US" altLang="ja-JP" dirty="0" smtClean="0"/>
              <a:t>study and fix the results through internal review by middle of January (before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 WS 16-18 Jan. 2013</a:t>
            </a:r>
            <a:r>
              <a:rPr lang="en-US" altLang="ja-JP" dirty="0" smtClean="0"/>
              <a:t>?)</a:t>
            </a:r>
          </a:p>
          <a:p>
            <a:pPr lvl="1"/>
            <a:r>
              <a:rPr lang="en-US" altLang="ja-JP" dirty="0" smtClean="0"/>
              <a:t>Revise the description on LOI benchmark analysis to include post-LOI analysis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Discuss and coordinate with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 to make the whole DBD self-consistent</a:t>
            </a:r>
          </a:p>
          <a:p>
            <a:pPr lvl="1"/>
            <a:r>
              <a:rPr kumimoji="1" lang="en-US" altLang="ja-JP" dirty="0" smtClean="0"/>
              <a:t>Collaborate with RD and physics common task group to make summary tables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365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PAC meeting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Web page</a:t>
            </a:r>
          </a:p>
          <a:p>
            <a:pPr lvl="1"/>
            <a:r>
              <a:rPr lang="en-US" altLang="ja-JP" dirty="0">
                <a:hlinkClick r:id="rId2"/>
              </a:rPr>
              <a:t>http://</a:t>
            </a:r>
            <a:r>
              <a:rPr lang="en-US" altLang="ja-JP" dirty="0" smtClean="0">
                <a:hlinkClick r:id="rId2"/>
              </a:rPr>
              <a:t>ilcagenda.linearcollider.org/conferenceDisplay.py?confId=5843</a:t>
            </a:r>
            <a:endParaRPr lang="en-US" altLang="ja-JP" dirty="0" smtClean="0"/>
          </a:p>
          <a:p>
            <a:r>
              <a:rPr lang="en-US" altLang="ja-JP" dirty="0" smtClean="0"/>
              <a:t>Physics and detector session on Dec. 14th</a:t>
            </a:r>
            <a:endParaRPr lang="ja-JP" altLang="en-US" dirty="0"/>
          </a:p>
          <a:p>
            <a:r>
              <a:rPr lang="en-US" altLang="ja-JP" dirty="0" smtClean="0"/>
              <a:t>Tim </a:t>
            </a:r>
            <a:r>
              <a:rPr lang="en-US" altLang="ja-JP" dirty="0" err="1" smtClean="0"/>
              <a:t>Barklow</a:t>
            </a:r>
            <a:r>
              <a:rPr lang="en-US" altLang="ja-JP" dirty="0" smtClean="0"/>
              <a:t> presented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 analysis quite in detail, while I presented ILD results very briefly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187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My </a:t>
            </a:r>
            <a:r>
              <a:rPr kumimoji="1" lang="en-US" altLang="ja-JP" dirty="0" smtClean="0"/>
              <a:t>presentation</a:t>
            </a:r>
            <a:r>
              <a:rPr lang="ja-JP" altLang="en-US" dirty="0"/>
              <a:t> </a:t>
            </a:r>
            <a:r>
              <a:rPr lang="en-US" altLang="ja-JP" dirty="0" smtClean="0"/>
              <a:t>for benchmark analysis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274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LOI benchmark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4245362"/>
              </p:ext>
            </p:extLst>
          </p:nvPr>
        </p:nvGraphicFramePr>
        <p:xfrm>
          <a:off x="467544" y="1628800"/>
          <a:ext cx="8229599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32"/>
                <a:gridCol w="1584176"/>
                <a:gridCol w="1338553"/>
                <a:gridCol w="3053935"/>
                <a:gridCol w="1450503"/>
              </a:tblGrid>
              <a:tr h="422015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ECM (</a:t>
                      </a:r>
                      <a:r>
                        <a:rPr kumimoji="1" lang="en-US" altLang="ja-JP" sz="1400" dirty="0" err="1" smtClean="0"/>
                        <a:t>GeV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Observable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Precision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Comments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Post LOI analysis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rowSpan="3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250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err="1" smtClean="0"/>
                        <a:t>+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smtClean="0"/>
                        <a:t>-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 </a:t>
                      </a:r>
                      <a:r>
                        <a:rPr kumimoji="1" lang="en-US" altLang="ja-JP" sz="1400" baseline="0" dirty="0" err="1" smtClean="0">
                          <a:sym typeface="Wingdings" pitchFamily="2" charset="2"/>
                        </a:rPr>
                        <a:t>Zh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2.5%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Model independent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m</a:t>
                      </a:r>
                      <a:r>
                        <a:rPr kumimoji="1" lang="en-US" altLang="ja-JP" sz="1400" baseline="-25000" dirty="0" err="1" smtClean="0"/>
                        <a:t>h</a:t>
                      </a:r>
                      <a:r>
                        <a:rPr kumimoji="1" lang="en-US" altLang="ja-JP" sz="1400" baseline="0" dirty="0" smtClean="0"/>
                        <a:t>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32 MeV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Model independent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m</a:t>
                      </a:r>
                      <a:r>
                        <a:rPr kumimoji="1" lang="en-US" altLang="ja-JP" sz="1400" baseline="-25000" dirty="0" err="1" smtClean="0"/>
                        <a:t>h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27 MeV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Model dependent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/>
                    </a:p>
                  </a:txBody>
                  <a:tcPr/>
                </a:tc>
              </a:tr>
              <a:tr h="244501">
                <a:tc rowSpan="5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250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Br(</a:t>
                      </a:r>
                      <a:r>
                        <a:rPr kumimoji="1" lang="en-US" altLang="ja-JP" sz="1400" dirty="0" err="1" smtClean="0"/>
                        <a:t>h</a:t>
                      </a:r>
                      <a:r>
                        <a:rPr kumimoji="1" lang="en-US" altLang="ja-JP" sz="1400" dirty="0" err="1" smtClean="0">
                          <a:sym typeface="Wingdings" pitchFamily="2" charset="2"/>
                        </a:rPr>
                        <a:t>bb</a:t>
                      </a:r>
                      <a:r>
                        <a:rPr kumimoji="1" lang="en-US" altLang="ja-JP" sz="140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2.7%</a:t>
                      </a:r>
                      <a:endParaRPr kumimoji="1" lang="ja-JP" altLang="en-US" sz="14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Includes 2.5% of </a:t>
                      </a: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Zh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2.7%*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Br(</a:t>
                      </a:r>
                      <a:r>
                        <a:rPr kumimoji="1" lang="en-US" altLang="ja-JP" sz="1400" dirty="0" err="1" smtClean="0"/>
                        <a:t>h</a:t>
                      </a:r>
                      <a:r>
                        <a:rPr kumimoji="1" lang="en-US" altLang="ja-JP" sz="1400" dirty="0" err="1" smtClean="0">
                          <a:sym typeface="Wingdings" pitchFamily="2" charset="2"/>
                        </a:rPr>
                        <a:t>cc</a:t>
                      </a:r>
                      <a:r>
                        <a:rPr kumimoji="1" lang="en-US" altLang="ja-JP" sz="140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12%</a:t>
                      </a:r>
                      <a:endParaRPr kumimoji="1" lang="ja-JP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7.3%*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Br(</a:t>
                      </a:r>
                      <a:r>
                        <a:rPr kumimoji="1" lang="en-US" altLang="ja-JP" sz="1400" dirty="0" err="1" smtClean="0"/>
                        <a:t>h</a:t>
                      </a:r>
                      <a:r>
                        <a:rPr kumimoji="1" lang="en-US" altLang="ja-JP" sz="1400" dirty="0" err="1" smtClean="0">
                          <a:sym typeface="Wingdings" pitchFamily="2" charset="2"/>
                        </a:rPr>
                        <a:t>gg</a:t>
                      </a:r>
                      <a:r>
                        <a:rPr kumimoji="1" lang="en-US" altLang="ja-JP" sz="140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29%</a:t>
                      </a:r>
                      <a:endParaRPr kumimoji="1" lang="ja-JP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8.9%*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Br(</a:t>
                      </a:r>
                      <a:r>
                        <a:rPr kumimoji="1" lang="en-US" altLang="ja-JP" sz="1400" dirty="0" err="1" smtClean="0"/>
                        <a:t>h</a:t>
                      </a:r>
                      <a:r>
                        <a:rPr kumimoji="1" lang="en-US" altLang="ja-JP" sz="1400" dirty="0" err="1" smtClean="0">
                          <a:sym typeface="Wingdings" pitchFamily="2" charset="2"/>
                        </a:rPr>
                        <a:t></a:t>
                      </a:r>
                      <a:r>
                        <a:rPr kumimoji="1" lang="en-US" altLang="ja-JP" sz="1400" dirty="0" err="1" smtClean="0">
                          <a:latin typeface="Symbol" pitchFamily="18" charset="2"/>
                          <a:sym typeface="Wingdings" pitchFamily="2" charset="2"/>
                        </a:rPr>
                        <a:t>tt</a:t>
                      </a:r>
                      <a:r>
                        <a:rPr kumimoji="1" lang="en-US" altLang="ja-JP" sz="140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4.9%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Br(</a:t>
                      </a:r>
                      <a:r>
                        <a:rPr kumimoji="1" lang="en-US" altLang="ja-JP" sz="1400" dirty="0" err="1" smtClean="0"/>
                        <a:t>h</a:t>
                      </a:r>
                      <a:r>
                        <a:rPr kumimoji="1" lang="en-US" altLang="ja-JP" sz="1400" dirty="0" err="1" smtClean="0">
                          <a:sym typeface="Wingdings" pitchFamily="2" charset="2"/>
                        </a:rPr>
                        <a:t>WW</a:t>
                      </a:r>
                      <a:r>
                        <a:rPr kumimoji="1" lang="en-US" altLang="ja-JP" sz="1400" dirty="0" smtClean="0">
                          <a:sym typeface="Wingdings" pitchFamily="2" charset="2"/>
                        </a:rPr>
                        <a:t>*)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8.6%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rowSpan="5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500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err="1" smtClean="0"/>
                        <a:t>+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smtClean="0"/>
                        <a:t>-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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sym typeface="Wingdings" pitchFamily="2" charset="2"/>
                        </a:rPr>
                        <a:t>1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+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sym typeface="Wingdings" pitchFamily="2" charset="2"/>
                        </a:rPr>
                        <a:t>1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-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0.6%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err="1" smtClean="0"/>
                        <a:t>+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smtClean="0"/>
                        <a:t>-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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0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0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2.1%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m(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sym typeface="Wingdings" pitchFamily="2" charset="2"/>
                        </a:rPr>
                        <a:t>1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+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2.4 </a:t>
                      </a:r>
                      <a:r>
                        <a:rPr kumimoji="1" lang="en-US" altLang="ja-JP" sz="1400" dirty="0" err="1" smtClean="0"/>
                        <a:t>GeV</a:t>
                      </a:r>
                      <a:endParaRPr kumimoji="1" lang="ja-JP" altLang="en-US" sz="1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From kinematical</a:t>
                      </a:r>
                      <a:r>
                        <a:rPr kumimoji="1" lang="en-US" altLang="ja-JP" sz="1400" baseline="0" dirty="0" smtClean="0"/>
                        <a:t> edges</a:t>
                      </a:r>
                    </a:p>
                    <a:p>
                      <a:r>
                        <a:rPr kumimoji="1" lang="en-US" altLang="ja-JP" sz="1400" dirty="0" smtClean="0"/>
                        <a:t>Two masses (LSP and 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sym typeface="Wingdings" pitchFamily="2" charset="2"/>
                        </a:rPr>
                        <a:t>1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+</a:t>
                      </a:r>
                      <a:r>
                        <a:rPr kumimoji="1" lang="en-US" altLang="ja-JP" sz="1400" dirty="0" smtClean="0"/>
                        <a:t>/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0</a:t>
                      </a:r>
                      <a:r>
                        <a:rPr kumimoji="1" lang="en-US" altLang="ja-JP" sz="1400" dirty="0" smtClean="0"/>
                        <a:t>) are fitted simultaneously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m(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sym typeface="Wingdings" pitchFamily="2" charset="2"/>
                        </a:rPr>
                        <a:t>2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0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0.9 </a:t>
                      </a:r>
                      <a:r>
                        <a:rPr kumimoji="1" lang="en-US" altLang="ja-JP" sz="1400" dirty="0" err="1" smtClean="0"/>
                        <a:t>GeV</a:t>
                      </a:r>
                      <a:endParaRPr kumimoji="1" lang="ja-JP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m(</a:t>
                      </a:r>
                      <a:r>
                        <a:rPr kumimoji="1" lang="en-US" altLang="ja-JP" sz="1400" baseline="0" dirty="0" smtClean="0">
                          <a:latin typeface="Symbol" pitchFamily="18" charset="2"/>
                          <a:sym typeface="Wingdings" pitchFamily="2" charset="2"/>
                        </a:rPr>
                        <a:t>c</a:t>
                      </a:r>
                      <a:r>
                        <a:rPr kumimoji="1" lang="en-US" altLang="ja-JP" sz="1400" baseline="-25000" dirty="0" smtClean="0">
                          <a:latin typeface="Symbol" pitchFamily="18" charset="2"/>
                          <a:sym typeface="Wingdings" pitchFamily="2" charset="2"/>
                        </a:rPr>
                        <a:t>1</a:t>
                      </a:r>
                      <a:r>
                        <a:rPr kumimoji="1" lang="en-US" altLang="ja-JP" sz="1400" baseline="30000" dirty="0" smtClean="0">
                          <a:sym typeface="Wingdings" pitchFamily="2" charset="2"/>
                        </a:rPr>
                        <a:t>0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0.8 </a:t>
                      </a:r>
                      <a:r>
                        <a:rPr kumimoji="1" lang="en-US" altLang="ja-JP" sz="1400" dirty="0" err="1" smtClean="0"/>
                        <a:t>GeV</a:t>
                      </a:r>
                      <a:endParaRPr kumimoji="1" lang="ja-JP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5220072" y="6256476"/>
            <a:ext cx="3096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 smtClean="0"/>
              <a:t>* http</a:t>
            </a:r>
            <a:r>
              <a:rPr lang="en-US" altLang="ja-JP" sz="1400" dirty="0"/>
              <a:t>://arxiv.org/abs/arXiv:</a:t>
            </a:r>
            <a:r>
              <a:rPr lang="en-US" altLang="ja-JP" sz="1400" dirty="0" smtClean="0"/>
              <a:t>1207.0300</a:t>
            </a:r>
          </a:p>
          <a:p>
            <a:r>
              <a:rPr lang="en-US" altLang="ja-JP" sz="1400" dirty="0" smtClean="0"/>
              <a:t>   </a:t>
            </a:r>
            <a:r>
              <a:rPr lang="en-US" altLang="ja-JP" sz="1400" dirty="0" err="1" smtClean="0"/>
              <a:t>H.Ono</a:t>
            </a:r>
            <a:r>
              <a:rPr lang="en-US" altLang="ja-JP" sz="1400" dirty="0" smtClean="0"/>
              <a:t>, </a:t>
            </a:r>
            <a:r>
              <a:rPr lang="en-US" altLang="ja-JP" sz="1400" dirty="0" err="1" smtClean="0"/>
              <a:t>Akiya</a:t>
            </a:r>
            <a:r>
              <a:rPr lang="en-US" altLang="ja-JP" sz="1400" dirty="0" smtClean="0"/>
              <a:t> </a:t>
            </a:r>
            <a:r>
              <a:rPr lang="en-US" altLang="ja-JP" sz="1400" dirty="0" err="1" smtClean="0"/>
              <a:t>Miaymoto</a:t>
            </a:r>
            <a:endParaRPr lang="ja-JP" altLang="en-US" sz="14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02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LOI benchmark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1038734"/>
              </p:ext>
            </p:extLst>
          </p:nvPr>
        </p:nvGraphicFramePr>
        <p:xfrm>
          <a:off x="457200" y="1600200"/>
          <a:ext cx="6779096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32"/>
                <a:gridCol w="1584176"/>
                <a:gridCol w="1584176"/>
                <a:gridCol w="2808312"/>
              </a:tblGrid>
              <a:tr h="422015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ECM (</a:t>
                      </a:r>
                      <a:r>
                        <a:rPr kumimoji="1" lang="en-US" altLang="ja-JP" sz="1400" dirty="0" err="1" smtClean="0"/>
                        <a:t>GeV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Observable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Precision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Comments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rowSpan="3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500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err="1" smtClean="0"/>
                        <a:t>+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smtClean="0"/>
                        <a:t>-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</a:t>
                      </a:r>
                      <a:r>
                        <a:rPr kumimoji="1" lang="en-US" altLang="ja-JP" sz="1400" baseline="0" dirty="0" err="1" smtClean="0">
                          <a:latin typeface="Symbol" pitchFamily="18" charset="2"/>
                          <a:sym typeface="Wingdings" pitchFamily="2" charset="2"/>
                        </a:rPr>
                        <a:t>tt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0.29%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qtt</a:t>
                      </a:r>
                      <a:r>
                        <a:rPr kumimoji="1" lang="en-US" altLang="ja-JP" sz="1400" dirty="0" smtClean="0"/>
                        <a:t>&gt;178degree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A</a:t>
                      </a:r>
                      <a:r>
                        <a:rPr kumimoji="1" lang="en-US" altLang="ja-JP" sz="1400" baseline="30000" dirty="0" err="1" smtClean="0">
                          <a:latin typeface="Symbol" pitchFamily="18" charset="2"/>
                        </a:rPr>
                        <a:t>t</a:t>
                      </a:r>
                      <a:r>
                        <a:rPr kumimoji="1" lang="en-US" altLang="ja-JP" sz="1400" baseline="-25000" dirty="0" err="1" smtClean="0"/>
                        <a:t>FB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0.0025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qtt</a:t>
                      </a:r>
                      <a:r>
                        <a:rPr kumimoji="1" lang="en-US" altLang="ja-JP" sz="1400" dirty="0" smtClean="0"/>
                        <a:t>&gt;178degree</a:t>
                      </a:r>
                      <a:endParaRPr kumimoji="1" lang="ja-JP" altLang="en-US" sz="1400" dirty="0" smtClean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P</a:t>
                      </a:r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t</a:t>
                      </a:r>
                      <a:endParaRPr kumimoji="1" lang="ja-JP" altLang="en-US" sz="1400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0.007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Excluding  a</a:t>
                      </a:r>
                      <a:r>
                        <a:rPr kumimoji="1" lang="en-US" altLang="ja-JP" sz="1400" baseline="-25000" dirty="0" smtClean="0"/>
                        <a:t>1</a:t>
                      </a: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n</a:t>
                      </a:r>
                      <a:endParaRPr kumimoji="1" lang="ja-JP" altLang="en-US" sz="1400" dirty="0">
                        <a:latin typeface="Symbol" pitchFamily="18" charset="2"/>
                      </a:endParaRPr>
                    </a:p>
                  </a:txBody>
                  <a:tcPr/>
                </a:tc>
              </a:tr>
              <a:tr h="244501">
                <a:tc rowSpan="6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500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err="1" smtClean="0"/>
                        <a:t>+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smtClean="0"/>
                        <a:t>-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 </a:t>
                      </a:r>
                      <a:r>
                        <a:rPr kumimoji="1" lang="en-US" altLang="ja-JP" sz="1400" baseline="0" dirty="0" err="1" smtClean="0">
                          <a:sym typeface="Wingdings" pitchFamily="2" charset="2"/>
                        </a:rPr>
                        <a:t>tt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0.4%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bqq</a:t>
                      </a:r>
                      <a:r>
                        <a:rPr kumimoji="1" lang="en-US" altLang="ja-JP" sz="1400" dirty="0" smtClean="0"/>
                        <a:t>)(</a:t>
                      </a:r>
                      <a:r>
                        <a:rPr kumimoji="1" lang="en-US" altLang="ja-JP" sz="1400" dirty="0" err="1" smtClean="0"/>
                        <a:t>bqq</a:t>
                      </a:r>
                      <a:r>
                        <a:rPr kumimoji="1" lang="en-US" altLang="ja-JP" sz="1400" dirty="0" smtClean="0"/>
                        <a:t>)</a:t>
                      </a:r>
                      <a:r>
                        <a:rPr kumimoji="1" lang="en-US" altLang="ja-JP" sz="1400" baseline="0" dirty="0" smtClean="0"/>
                        <a:t> only</a:t>
                      </a:r>
                      <a:endParaRPr kumimoji="1" lang="en-US" altLang="ja-JP" sz="1400" dirty="0" smtClean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m</a:t>
                      </a:r>
                      <a:r>
                        <a:rPr kumimoji="1" lang="en-US" altLang="ja-JP" sz="1400" baseline="-25000" dirty="0" err="1" smtClean="0"/>
                        <a:t>t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40 MeV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Fully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err="1" smtClean="0"/>
                        <a:t>hadronic</a:t>
                      </a:r>
                      <a:r>
                        <a:rPr kumimoji="1" lang="en-US" altLang="ja-JP" sz="1400" baseline="0" dirty="0" smtClean="0"/>
                        <a:t> only</a:t>
                      </a:r>
                      <a:endParaRPr kumimoji="1" lang="en-US" altLang="ja-JP" sz="1400" dirty="0" smtClean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/>
                        <a:t>m</a:t>
                      </a:r>
                      <a:r>
                        <a:rPr kumimoji="1" lang="en-US" altLang="ja-JP" sz="1400" baseline="-25000" dirty="0" err="1" smtClean="0"/>
                        <a:t>t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30 MeV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+</a:t>
                      </a:r>
                      <a:r>
                        <a:rPr kumimoji="1" lang="en-US" altLang="ja-JP" sz="1400" baseline="0" dirty="0" smtClean="0"/>
                        <a:t> semi-</a:t>
                      </a:r>
                      <a:r>
                        <a:rPr kumimoji="1" lang="en-US" altLang="ja-JP" sz="1400" baseline="0" dirty="0" err="1" smtClean="0"/>
                        <a:t>hadronic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G</a:t>
                      </a:r>
                      <a:r>
                        <a:rPr kumimoji="1" lang="en-US" altLang="ja-JP" sz="1400" baseline="-25000" dirty="0" err="1" smtClean="0"/>
                        <a:t>t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27 MeV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Fully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err="1" smtClean="0"/>
                        <a:t>hadronic</a:t>
                      </a:r>
                      <a:r>
                        <a:rPr kumimoji="1" lang="en-US" altLang="ja-JP" sz="1400" baseline="0" dirty="0" smtClean="0"/>
                        <a:t> only</a:t>
                      </a:r>
                      <a:endParaRPr kumimoji="1" lang="en-US" altLang="ja-JP" sz="1400" dirty="0" smtClean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latin typeface="Symbol" pitchFamily="18" charset="2"/>
                        </a:rPr>
                        <a:t>G</a:t>
                      </a:r>
                      <a:r>
                        <a:rPr kumimoji="1" lang="en-US" altLang="ja-JP" sz="1400" baseline="-25000" dirty="0" err="1" smtClean="0"/>
                        <a:t>t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22 MeV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+</a:t>
                      </a:r>
                      <a:r>
                        <a:rPr kumimoji="1" lang="en-US" altLang="ja-JP" sz="1400" baseline="0" dirty="0" smtClean="0"/>
                        <a:t> semi-</a:t>
                      </a:r>
                      <a:r>
                        <a:rPr kumimoji="1" lang="en-US" altLang="ja-JP" sz="1400" baseline="0" dirty="0" err="1" smtClean="0"/>
                        <a:t>hadronic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</a:t>
                      </a:r>
                      <a:r>
                        <a:rPr kumimoji="1" lang="en-US" altLang="ja-JP" sz="1400" baseline="-25000" dirty="0" smtClean="0"/>
                        <a:t>FB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0.0079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Fully </a:t>
                      </a:r>
                      <a:r>
                        <a:rPr kumimoji="1" lang="en-US" altLang="ja-JP" sz="1400" dirty="0" err="1" smtClean="0"/>
                        <a:t>hadronic</a:t>
                      </a:r>
                      <a:r>
                        <a:rPr kumimoji="1" lang="en-US" altLang="ja-JP" sz="1400" dirty="0" smtClean="0"/>
                        <a:t> only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44501">
                <a:tc rowSpan="2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500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dirty="0" smtClean="0"/>
                        <a:t>(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err="1" smtClean="0"/>
                        <a:t>+</a:t>
                      </a:r>
                      <a:r>
                        <a:rPr kumimoji="1" lang="en-US" altLang="ja-JP" sz="1400" dirty="0" err="1" smtClean="0"/>
                        <a:t>e</a:t>
                      </a:r>
                      <a:r>
                        <a:rPr kumimoji="1" lang="en-US" altLang="ja-JP" sz="1400" baseline="30000" dirty="0" smtClean="0"/>
                        <a:t>-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</a:t>
                      </a:r>
                      <a:r>
                        <a:rPr kumimoji="1" lang="en-US" altLang="ja-JP" sz="1400" baseline="0" dirty="0" err="1" smtClean="0">
                          <a:latin typeface="Symbol" pitchFamily="18" charset="2"/>
                          <a:sym typeface="Wingdings" pitchFamily="2" charset="2"/>
                        </a:rPr>
                        <a:t>m</a:t>
                      </a:r>
                      <a:r>
                        <a:rPr kumimoji="1" lang="en-US" altLang="ja-JP" sz="1400" baseline="-25000" dirty="0" err="1" smtClean="0">
                          <a:latin typeface="+mn-lt"/>
                          <a:sym typeface="Wingdings" pitchFamily="2" charset="2"/>
                        </a:rPr>
                        <a:t>L</a:t>
                      </a:r>
                      <a:r>
                        <a:rPr kumimoji="1" lang="en-US" altLang="ja-JP" sz="1400" baseline="30000" dirty="0" err="1" smtClean="0">
                          <a:latin typeface="+mn-lt"/>
                          <a:sym typeface="Wingdings" pitchFamily="2" charset="2"/>
                        </a:rPr>
                        <a:t>+</a:t>
                      </a:r>
                      <a:r>
                        <a:rPr kumimoji="1" lang="en-US" altLang="ja-JP" sz="1400" baseline="0" dirty="0" err="1" smtClean="0">
                          <a:latin typeface="Symbol" pitchFamily="18" charset="2"/>
                          <a:sym typeface="Wingdings" pitchFamily="2" charset="2"/>
                        </a:rPr>
                        <a:t>m</a:t>
                      </a:r>
                      <a:r>
                        <a:rPr kumimoji="1" lang="en-US" altLang="ja-JP" sz="1400" baseline="-25000" dirty="0" err="1" smtClean="0">
                          <a:latin typeface="+mn-lt"/>
                          <a:sym typeface="Wingdings" pitchFamily="2" charset="2"/>
                        </a:rPr>
                        <a:t>L</a:t>
                      </a:r>
                      <a:r>
                        <a:rPr kumimoji="1" lang="en-US" altLang="ja-JP" sz="1400" baseline="30000" dirty="0" smtClean="0">
                          <a:latin typeface="+mn-lt"/>
                          <a:sym typeface="Wingdings" pitchFamily="2" charset="2"/>
                        </a:rPr>
                        <a:t>-</a:t>
                      </a:r>
                      <a:r>
                        <a:rPr kumimoji="1" lang="en-US" altLang="ja-JP" sz="1400" baseline="0" dirty="0" smtClean="0">
                          <a:sym typeface="Wingdings" pitchFamily="2" charset="2"/>
                        </a:rPr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2.5%</a:t>
                      </a:r>
                      <a:endParaRPr kumimoji="1" lang="ja-JP" alt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SPS1a’ (</a:t>
                      </a:r>
                      <a:r>
                        <a:rPr kumimoji="1" lang="en-US" altLang="ja-JP" sz="1400" dirty="0" err="1" smtClean="0"/>
                        <a:t>smuon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 smtClean="0"/>
                    </a:p>
                  </a:txBody>
                  <a:tcPr anchor="ctr"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m(</a:t>
                      </a: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m</a:t>
                      </a:r>
                      <a:r>
                        <a:rPr kumimoji="1" lang="en-US" altLang="ja-JP" sz="1400" baseline="-25000" dirty="0" smtClean="0"/>
                        <a:t>L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0.5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err="1" smtClean="0"/>
                        <a:t>GeV</a:t>
                      </a:r>
                      <a:endParaRPr kumimoji="1" lang="ja-JP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 smtClean="0"/>
                    </a:p>
                  </a:txBody>
                  <a:tcPr/>
                </a:tc>
              </a:tr>
              <a:tr h="24450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500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m(</a:t>
                      </a: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t</a:t>
                      </a:r>
                      <a:r>
                        <a:rPr kumimoji="1" lang="en-US" altLang="ja-JP" sz="1400" baseline="-25000" dirty="0" smtClean="0"/>
                        <a:t>1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0.1GeV</a:t>
                      </a:r>
                      <a:r>
                        <a:rPr lang="en-US" altLang="ja-JP" sz="1400" dirty="0" smtClean="0">
                          <a:latin typeface="Arial Unicode MS"/>
                          <a:ea typeface="Arial Unicode MS"/>
                          <a:cs typeface="Arial Unicode MS"/>
                        </a:rPr>
                        <a:t>⊕</a:t>
                      </a:r>
                      <a:r>
                        <a:rPr kumimoji="1" lang="en-US" altLang="ja-JP" sz="1400" dirty="0" smtClean="0"/>
                        <a:t>1.3</a:t>
                      </a: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sz="1400" baseline="-25000" dirty="0" smtClean="0"/>
                        <a:t>LSP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SPS1a’  (</a:t>
                      </a:r>
                      <a:r>
                        <a:rPr kumimoji="1" lang="en-US" altLang="ja-JP" sz="1400" dirty="0" err="1" smtClean="0"/>
                        <a:t>stau</a:t>
                      </a:r>
                      <a:r>
                        <a:rPr kumimoji="1" lang="en-US" altLang="ja-JP" sz="1400" dirty="0" smtClean="0"/>
                        <a:t>)</a:t>
                      </a:r>
                      <a:endParaRPr kumimoji="1" lang="ja-JP" altLang="en-US" sz="1400" dirty="0" smtClean="0"/>
                    </a:p>
                  </a:txBody>
                  <a:tcPr/>
                </a:tc>
              </a:tr>
              <a:tr h="244501">
                <a:tc rowSpan="2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1000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a</a:t>
                      </a:r>
                      <a:r>
                        <a:rPr kumimoji="1" lang="en-US" altLang="ja-JP" sz="1400" baseline="-25000" dirty="0" smtClean="0"/>
                        <a:t>4</a:t>
                      </a:r>
                      <a:endParaRPr kumimoji="1" lang="ja-JP" alt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-1.4&lt; </a:t>
                      </a: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a</a:t>
                      </a:r>
                      <a:r>
                        <a:rPr kumimoji="1" lang="en-US" altLang="ja-JP" sz="1400" baseline="-25000" dirty="0" smtClean="0"/>
                        <a:t>4</a:t>
                      </a:r>
                      <a:r>
                        <a:rPr kumimoji="1" lang="en-US" altLang="ja-JP" sz="1400" baseline="0" dirty="0" smtClean="0"/>
                        <a:t> &lt;1.1</a:t>
                      </a:r>
                      <a:endParaRPr kumimoji="1" lang="ja-JP" alt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Strong EWSB in WW scattering</a:t>
                      </a:r>
                      <a:endParaRPr kumimoji="1" lang="ja-JP" altLang="en-US" sz="1400" dirty="0"/>
                    </a:p>
                  </a:txBody>
                  <a:tcPr anchor="ctr"/>
                </a:tc>
              </a:tr>
              <a:tr h="244501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a</a:t>
                      </a:r>
                      <a:r>
                        <a:rPr kumimoji="1" lang="en-US" altLang="ja-JP" sz="1400" baseline="-25000" dirty="0" smtClean="0"/>
                        <a:t>5</a:t>
                      </a:r>
                      <a:endParaRPr kumimoji="1" lang="ja-JP" altLang="en-US" sz="14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/>
                        <a:t>-0.9</a:t>
                      </a:r>
                      <a:r>
                        <a:rPr kumimoji="1" lang="en-US" altLang="ja-JP" sz="1400" baseline="0" dirty="0" smtClean="0"/>
                        <a:t>&lt; </a:t>
                      </a:r>
                      <a:r>
                        <a:rPr kumimoji="1" lang="en-US" altLang="ja-JP" sz="1400" dirty="0" smtClean="0">
                          <a:latin typeface="Symbol" pitchFamily="18" charset="2"/>
                        </a:rPr>
                        <a:t>a</a:t>
                      </a:r>
                      <a:r>
                        <a:rPr kumimoji="1" lang="en-US" altLang="ja-JP" sz="1400" baseline="-25000" dirty="0" smtClean="0"/>
                        <a:t>5</a:t>
                      </a:r>
                      <a:r>
                        <a:rPr kumimoji="1" lang="en-US" altLang="ja-JP" sz="1400" baseline="0" dirty="0" smtClean="0"/>
                        <a:t> &lt; 0.8</a:t>
                      </a:r>
                      <a:endParaRPr kumimoji="1" lang="ja-JP" alt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278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350467"/>
            <a:ext cx="2627783" cy="2484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1TeV benchmark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1236" y="1570134"/>
            <a:ext cx="6284980" cy="2044823"/>
          </a:xfrm>
        </p:spPr>
        <p:txBody>
          <a:bodyPr>
            <a:normAutofit fontScale="85000" lnSpcReduction="10000"/>
          </a:bodyPr>
          <a:lstStyle/>
          <a:p>
            <a:r>
              <a:rPr lang="en-US" altLang="ja-JP" dirty="0" err="1"/>
              <a:t>e</a:t>
            </a:r>
            <a:r>
              <a:rPr kumimoji="1" lang="en-US" altLang="ja-JP" baseline="30000" dirty="0" err="1" smtClean="0"/>
              <a:t>+</a:t>
            </a:r>
            <a:r>
              <a:rPr kumimoji="1" lang="en-US" altLang="ja-JP" dirty="0" err="1" smtClean="0"/>
              <a:t>e</a:t>
            </a:r>
            <a:r>
              <a:rPr kumimoji="1" lang="en-US" altLang="ja-JP" baseline="30000" dirty="0" smtClean="0"/>
              <a:t>-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ym typeface="Wingdings" pitchFamily="2" charset="2"/>
              </a:rPr>
              <a:t> </a:t>
            </a:r>
            <a:r>
              <a:rPr kumimoji="1" lang="en-US" altLang="ja-JP" dirty="0" err="1" smtClean="0">
                <a:latin typeface="Symbol" pitchFamily="18" charset="2"/>
                <a:sym typeface="Wingdings" pitchFamily="2" charset="2"/>
              </a:rPr>
              <a:t>nn</a:t>
            </a:r>
            <a:r>
              <a:rPr kumimoji="1" lang="en-US" altLang="ja-JP" dirty="0" err="1" smtClean="0">
                <a:sym typeface="Wingdings" pitchFamily="2" charset="2"/>
              </a:rPr>
              <a:t>h</a:t>
            </a:r>
            <a:endParaRPr kumimoji="1" lang="en-US" altLang="ja-JP" dirty="0" smtClean="0">
              <a:sym typeface="Wingdings" pitchFamily="2" charset="2"/>
            </a:endParaRPr>
          </a:p>
          <a:p>
            <a:pPr lvl="1"/>
            <a:r>
              <a:rPr lang="en-US" altLang="ja-JP" dirty="0" smtClean="0">
                <a:sym typeface="Wingdings" pitchFamily="2" charset="2"/>
              </a:rPr>
              <a:t>Higgs production cross section is larger than 250 </a:t>
            </a:r>
            <a:r>
              <a:rPr lang="en-US" altLang="ja-JP" dirty="0" err="1" smtClean="0">
                <a:sym typeface="Wingdings" pitchFamily="2" charset="2"/>
              </a:rPr>
              <a:t>GeV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Luminosity is larger than 250 </a:t>
            </a:r>
            <a:r>
              <a:rPr kumimoji="1" lang="en-US" altLang="ja-JP" dirty="0" err="1" smtClean="0">
                <a:sym typeface="Wingdings" pitchFamily="2" charset="2"/>
              </a:rPr>
              <a:t>GeV</a:t>
            </a:r>
            <a:endParaRPr kumimoji="1" lang="en-US" altLang="ja-JP" dirty="0" smtClean="0">
              <a:sym typeface="Wingdings" pitchFamily="2" charset="2"/>
            </a:endParaRPr>
          </a:p>
          <a:p>
            <a:pPr lvl="1"/>
            <a:r>
              <a:rPr lang="en-US" altLang="ja-JP" dirty="0" smtClean="0">
                <a:sym typeface="Wingdings" pitchFamily="2" charset="2"/>
              </a:rPr>
              <a:t>Higgs  </a:t>
            </a:r>
            <a:r>
              <a:rPr lang="en-US" altLang="ja-JP" dirty="0" smtClean="0">
                <a:latin typeface="Symbol" pitchFamily="18" charset="2"/>
                <a:sym typeface="Wingdings" pitchFamily="2" charset="2"/>
              </a:rPr>
              <a:t>mm</a:t>
            </a:r>
            <a:r>
              <a:rPr lang="en-US" altLang="ja-JP" dirty="0" smtClean="0">
                <a:sym typeface="Wingdings" pitchFamily="2" charset="2"/>
              </a:rPr>
              <a:t>  channel can be measured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132365"/>
              </p:ext>
            </p:extLst>
          </p:nvPr>
        </p:nvGraphicFramePr>
        <p:xfrm>
          <a:off x="683568" y="3789040"/>
          <a:ext cx="5184576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2160240"/>
                <a:gridCol w="216024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Decay</a:t>
                      </a:r>
                      <a:r>
                        <a:rPr kumimoji="1" lang="en-US" altLang="ja-JP" baseline="0" dirty="0" smtClean="0"/>
                        <a:t> mode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s</a:t>
                      </a:r>
                      <a:r>
                        <a:rPr kumimoji="1" lang="en-US" altLang="ja-JP" dirty="0" err="1" smtClean="0"/>
                        <a:t>Br</a:t>
                      </a:r>
                      <a:r>
                        <a:rPr kumimoji="1" lang="en-US" altLang="ja-JP" dirty="0" smtClean="0"/>
                        <a:t> accuracy (500fb</a:t>
                      </a:r>
                      <a:r>
                        <a:rPr kumimoji="1" lang="en-US" altLang="ja-JP" baseline="30000" dirty="0" smtClean="0"/>
                        <a:t>-1</a:t>
                      </a:r>
                      <a:r>
                        <a:rPr kumimoji="1" lang="en-US" altLang="ja-JP" dirty="0" smtClean="0"/>
                        <a:t>,</a:t>
                      </a:r>
                      <a:r>
                        <a:rPr kumimoji="1" lang="en-US" altLang="ja-JP" baseline="0" dirty="0" smtClean="0"/>
                        <a:t> -0.8,+0.2)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Comments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gg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WW*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Fully </a:t>
                      </a:r>
                      <a:r>
                        <a:rPr kumimoji="1" lang="en-US" altLang="ja-JP" sz="1400" dirty="0" err="1" smtClean="0"/>
                        <a:t>hadronic</a:t>
                      </a:r>
                      <a:r>
                        <a:rPr kumimoji="1" lang="en-US" altLang="ja-JP" sz="1400" baseline="0" dirty="0" smtClean="0"/>
                        <a:t> mode only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Symbol" pitchFamily="18" charset="2"/>
                        </a:rPr>
                        <a:t>mm</a:t>
                      </a:r>
                      <a:endParaRPr kumimoji="1" lang="ja-JP" altLang="en-US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??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178" y="3916494"/>
            <a:ext cx="3115612" cy="2600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 rot="-1860000">
            <a:off x="1508865" y="4712313"/>
            <a:ext cx="35397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Preliminary</a:t>
            </a:r>
            <a:endParaRPr kumimoji="1" lang="ja-JP" altLang="en-US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12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821" y="3764222"/>
            <a:ext cx="4297363" cy="3049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1TeV benchmark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435280" cy="2044823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e</a:t>
            </a:r>
            <a:r>
              <a:rPr kumimoji="1" lang="en-US" altLang="ja-JP" baseline="30000" dirty="0" smtClean="0"/>
              <a:t>+</a:t>
            </a:r>
            <a:r>
              <a:rPr kumimoji="1" lang="en-US" altLang="ja-JP" dirty="0" smtClean="0"/>
              <a:t> e</a:t>
            </a:r>
            <a:r>
              <a:rPr kumimoji="1" lang="en-US" altLang="ja-JP" baseline="30000" dirty="0" smtClean="0"/>
              <a:t>-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ym typeface="Wingdings" pitchFamily="2" charset="2"/>
              </a:rPr>
              <a:t> W</a:t>
            </a:r>
            <a:r>
              <a:rPr kumimoji="1" lang="en-US" altLang="ja-JP" baseline="30000" dirty="0" smtClean="0">
                <a:sym typeface="Wingdings" pitchFamily="2" charset="2"/>
              </a:rPr>
              <a:t>+</a:t>
            </a:r>
            <a:r>
              <a:rPr kumimoji="1" lang="en-US" altLang="ja-JP" dirty="0" smtClean="0">
                <a:sym typeface="Wingdings" pitchFamily="2" charset="2"/>
              </a:rPr>
              <a:t> W</a:t>
            </a:r>
            <a:r>
              <a:rPr kumimoji="1" lang="en-US" altLang="ja-JP" baseline="30000" dirty="0" smtClean="0">
                <a:sym typeface="Wingdings" pitchFamily="2" charset="2"/>
              </a:rPr>
              <a:t>-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Precise measurement of beam polarization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Two methods 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Modified </a:t>
            </a:r>
            <a:r>
              <a:rPr lang="en-US" altLang="ja-JP" dirty="0" err="1" smtClean="0">
                <a:sym typeface="Wingdings" pitchFamily="2" charset="2"/>
              </a:rPr>
              <a:t>Blondel</a:t>
            </a:r>
            <a:r>
              <a:rPr lang="en-US" altLang="ja-JP" dirty="0" smtClean="0">
                <a:sym typeface="Wingdings" pitchFamily="2" charset="2"/>
              </a:rPr>
              <a:t> scheme: (+,+),(+,-),(-,+),(-.-) data required</a:t>
            </a:r>
          </a:p>
          <a:p>
            <a:pPr lvl="2"/>
            <a:r>
              <a:rPr kumimoji="1" lang="en-US" altLang="ja-JP" dirty="0" smtClean="0">
                <a:sym typeface="Wingdings" pitchFamily="2" charset="2"/>
              </a:rPr>
              <a:t>Angular distribution of W  Analysis not finished yet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4099786" y="5208371"/>
            <a:ext cx="1584176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err="1" smtClean="0">
                <a:solidFill>
                  <a:schemeClr val="tx1"/>
                </a:solidFill>
              </a:rPr>
              <a:t>Blondel</a:t>
            </a:r>
            <a:r>
              <a:rPr lang="en-US" altLang="ja-JP" sz="1400" dirty="0" smtClean="0">
                <a:solidFill>
                  <a:schemeClr val="tx1"/>
                </a:solidFill>
              </a:rPr>
              <a:t> method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475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1TeV benchmark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562" cy="3701008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/>
              <a:t>e</a:t>
            </a:r>
            <a:r>
              <a:rPr lang="en-US" altLang="ja-JP" baseline="30000" dirty="0" smtClean="0"/>
              <a:t>+</a:t>
            </a:r>
            <a:r>
              <a:rPr lang="en-US" altLang="ja-JP" dirty="0" smtClean="0"/>
              <a:t> e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 </a:t>
            </a:r>
            <a:r>
              <a:rPr lang="en-US" altLang="ja-JP" dirty="0">
                <a:sym typeface="Wingdings" pitchFamily="2" charset="2"/>
              </a:rPr>
              <a:t> </a:t>
            </a:r>
            <a:r>
              <a:rPr lang="en-US" altLang="ja-JP" dirty="0" smtClean="0">
                <a:sym typeface="Wingdings" pitchFamily="2" charset="2"/>
              </a:rPr>
              <a:t>t </a:t>
            </a:r>
            <a:r>
              <a:rPr lang="en-US" altLang="ja-JP" dirty="0" err="1" smtClean="0">
                <a:sym typeface="Wingdings" pitchFamily="2" charset="2"/>
              </a:rPr>
              <a:t>t</a:t>
            </a:r>
            <a:r>
              <a:rPr lang="en-US" altLang="ja-JP" dirty="0" smtClean="0">
                <a:sym typeface="Wingdings" pitchFamily="2" charset="2"/>
              </a:rPr>
              <a:t> h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Fully </a:t>
            </a:r>
            <a:r>
              <a:rPr lang="en-US" altLang="ja-JP" dirty="0" err="1" smtClean="0">
                <a:sym typeface="Wingdings" pitchFamily="2" charset="2"/>
              </a:rPr>
              <a:t>hadronic</a:t>
            </a:r>
            <a:r>
              <a:rPr lang="en-US" altLang="ja-JP" dirty="0" smtClean="0">
                <a:sym typeface="Wingdings" pitchFamily="2" charset="2"/>
              </a:rPr>
              <a:t> mode (8 jets, no isolated lepton)  and semi-</a:t>
            </a:r>
            <a:r>
              <a:rPr lang="en-US" altLang="ja-JP" dirty="0" err="1" smtClean="0">
                <a:sym typeface="Wingdings" pitchFamily="2" charset="2"/>
              </a:rPr>
              <a:t>leptonic</a:t>
            </a:r>
            <a:r>
              <a:rPr lang="en-US" altLang="ja-JP" dirty="0" smtClean="0">
                <a:sym typeface="Wingdings" pitchFamily="2" charset="2"/>
              </a:rPr>
              <a:t> mode (6 jets + 1 isolated lepton) were used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Main background: </a:t>
            </a:r>
            <a:r>
              <a:rPr lang="en-US" altLang="ja-JP" dirty="0" err="1" smtClean="0">
                <a:sym typeface="Wingdings" pitchFamily="2" charset="2"/>
              </a:rPr>
              <a:t>ttbb</a:t>
            </a:r>
            <a:r>
              <a:rPr lang="en-US" altLang="ja-JP" dirty="0" smtClean="0">
                <a:sym typeface="Wingdings" pitchFamily="2" charset="2"/>
              </a:rPr>
              <a:t>, </a:t>
            </a:r>
            <a:r>
              <a:rPr lang="en-US" altLang="ja-JP" dirty="0" err="1" smtClean="0">
                <a:sym typeface="Wingdings" pitchFamily="2" charset="2"/>
              </a:rPr>
              <a:t>ttZ</a:t>
            </a:r>
            <a:r>
              <a:rPr lang="en-US" altLang="ja-JP" dirty="0" smtClean="0">
                <a:sym typeface="Wingdings" pitchFamily="2" charset="2"/>
              </a:rPr>
              <a:t>, and </a:t>
            </a:r>
            <a:r>
              <a:rPr lang="en-US" altLang="ja-JP" dirty="0" err="1" smtClean="0">
                <a:sym typeface="Wingdings" pitchFamily="2" charset="2"/>
              </a:rPr>
              <a:t>tt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lang="en-US" altLang="ja-JP" dirty="0" smtClean="0">
                <a:sym typeface="Wingdings" pitchFamily="2" charset="2"/>
              </a:rPr>
              <a:t>Multivariable analysis technique is effective to reduce the background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Preliminary result on </a:t>
            </a:r>
            <a:r>
              <a:rPr lang="en-US" altLang="ja-JP" dirty="0">
                <a:sym typeface="Wingdings" pitchFamily="2" charset="2"/>
              </a:rPr>
              <a:t>accuracy </a:t>
            </a:r>
            <a:r>
              <a:rPr lang="en-US" altLang="ja-JP" dirty="0" smtClean="0">
                <a:sym typeface="Wingdings" pitchFamily="2" charset="2"/>
              </a:rPr>
              <a:t>of top Yukawa coupling with 500fb</a:t>
            </a:r>
            <a:r>
              <a:rPr lang="en-US" altLang="ja-JP" baseline="30000" dirty="0" smtClean="0">
                <a:sym typeface="Wingdings" pitchFamily="2" charset="2"/>
              </a:rPr>
              <a:t>-1</a:t>
            </a:r>
            <a:r>
              <a:rPr lang="en-US" altLang="ja-JP" dirty="0" smtClean="0">
                <a:sym typeface="Wingdings" pitchFamily="2" charset="2"/>
              </a:rPr>
              <a:t> (+0.8,-0.2) and 500fb</a:t>
            </a:r>
            <a:r>
              <a:rPr lang="en-US" altLang="ja-JP" baseline="30000" dirty="0" smtClean="0">
                <a:sym typeface="Wingdings" pitchFamily="2" charset="2"/>
              </a:rPr>
              <a:t>-1</a:t>
            </a:r>
            <a:r>
              <a:rPr lang="en-US" altLang="ja-JP" dirty="0" smtClean="0">
                <a:sym typeface="Wingdings" pitchFamily="2" charset="2"/>
              </a:rPr>
              <a:t> (-0.8,+0.2)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7.0% for semi-</a:t>
            </a:r>
            <a:r>
              <a:rPr lang="en-US" altLang="ja-JP" dirty="0" err="1" smtClean="0">
                <a:sym typeface="Wingdings" pitchFamily="2" charset="2"/>
              </a:rPr>
              <a:t>leptonic</a:t>
            </a:r>
            <a:r>
              <a:rPr lang="en-US" altLang="ja-JP" dirty="0" smtClean="0">
                <a:sym typeface="Wingdings" pitchFamily="2" charset="2"/>
              </a:rPr>
              <a:t> mode</a:t>
            </a:r>
          </a:p>
          <a:p>
            <a:pPr lvl="2"/>
            <a:r>
              <a:rPr lang="en-US" altLang="ja-JP" dirty="0" smtClean="0">
                <a:sym typeface="Wingdings" pitchFamily="2" charset="2"/>
              </a:rPr>
              <a:t>6.5% for </a:t>
            </a:r>
            <a:r>
              <a:rPr lang="en-US" altLang="ja-JP" dirty="0" err="1" smtClean="0">
                <a:sym typeface="Wingdings" pitchFamily="2" charset="2"/>
              </a:rPr>
              <a:t>hadronic</a:t>
            </a:r>
            <a:r>
              <a:rPr lang="en-US" altLang="ja-JP" dirty="0" smtClean="0">
                <a:sym typeface="Wingdings" pitchFamily="2" charset="2"/>
              </a:rPr>
              <a:t> mode</a:t>
            </a:r>
          </a:p>
          <a:p>
            <a:pPr lvl="2"/>
            <a:r>
              <a:rPr lang="en-US" altLang="ja-JP" b="1" dirty="0" smtClean="0">
                <a:sym typeface="Wingdings" pitchFamily="2" charset="2"/>
              </a:rPr>
              <a:t>4.8% for combined data</a:t>
            </a:r>
          </a:p>
          <a:p>
            <a:pPr lvl="2"/>
            <a:endParaRPr lang="en-US" altLang="ja-JP" dirty="0">
              <a:sym typeface="Wingdings" pitchFamily="2" charset="2"/>
            </a:endParaRPr>
          </a:p>
          <a:p>
            <a:pPr marL="0" indent="0">
              <a:buNone/>
            </a:pP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365104"/>
            <a:ext cx="3423690" cy="2402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23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LOI-DBD common benchmark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We used </a:t>
            </a:r>
            <a:r>
              <a:rPr kumimoji="1" lang="en-US" altLang="ja-JP" dirty="0" err="1" smtClean="0"/>
              <a:t>e</a:t>
            </a:r>
            <a:r>
              <a:rPr kumimoji="1" lang="en-US" altLang="ja-JP" baseline="30000" dirty="0" err="1" smtClean="0"/>
              <a:t>+</a:t>
            </a:r>
            <a:r>
              <a:rPr kumimoji="1" lang="en-US" altLang="ja-JP" dirty="0" err="1" smtClean="0"/>
              <a:t>e</a:t>
            </a:r>
            <a:r>
              <a:rPr kumimoji="1" lang="en-US" altLang="ja-JP" baseline="30000" dirty="0" smtClean="0"/>
              <a:t>-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ym typeface="Wingdings" pitchFamily="2" charset="2"/>
              </a:rPr>
              <a:t> t </a:t>
            </a:r>
            <a:r>
              <a:rPr kumimoji="1" lang="en-US" altLang="ja-JP" dirty="0" err="1" smtClean="0">
                <a:sym typeface="Wingdings" pitchFamily="2" charset="2"/>
              </a:rPr>
              <a:t>t</a:t>
            </a:r>
            <a:r>
              <a:rPr kumimoji="1" lang="en-US" altLang="ja-JP" dirty="0" smtClean="0">
                <a:sym typeface="Wingdings" pitchFamily="2" charset="2"/>
              </a:rPr>
              <a:t> channel for the comparison between LOI and DBD analysis @500 </a:t>
            </a:r>
            <a:r>
              <a:rPr kumimoji="1" lang="en-US" altLang="ja-JP" dirty="0" err="1" smtClean="0">
                <a:sym typeface="Wingdings" pitchFamily="2" charset="2"/>
              </a:rPr>
              <a:t>GeV</a:t>
            </a:r>
            <a:endParaRPr kumimoji="1"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Forward-backward asymmetry is determined</a:t>
            </a:r>
            <a:r>
              <a:rPr lang="ja-JP" altLang="en-US" dirty="0">
                <a:sym typeface="Wingdings" pitchFamily="2" charset="2"/>
              </a:rPr>
              <a:t> </a:t>
            </a:r>
            <a:r>
              <a:rPr lang="en-US" altLang="ja-JP" dirty="0" smtClean="0">
                <a:sym typeface="Wingdings" pitchFamily="2" charset="2"/>
              </a:rPr>
              <a:t>by </a:t>
            </a:r>
            <a:r>
              <a:rPr lang="en-US" altLang="ja-JP" dirty="0" err="1" smtClean="0">
                <a:sym typeface="Wingdings" pitchFamily="2" charset="2"/>
              </a:rPr>
              <a:t>hadronic</a:t>
            </a:r>
            <a:r>
              <a:rPr lang="en-US" altLang="ja-JP" dirty="0" smtClean="0">
                <a:sym typeface="Wingdings" pitchFamily="2" charset="2"/>
              </a:rPr>
              <a:t> decay mode</a:t>
            </a:r>
          </a:p>
          <a:p>
            <a:r>
              <a:rPr lang="en-US" altLang="ja-JP" dirty="0" smtClean="0">
                <a:sym typeface="Wingdings" pitchFamily="2" charset="2"/>
              </a:rPr>
              <a:t>Vertex charge determination is needed  good benchmark for vertex detector/finding</a:t>
            </a:r>
          </a:p>
          <a:p>
            <a:r>
              <a:rPr lang="en-US" altLang="ja-JP" dirty="0" smtClean="0">
                <a:sym typeface="Wingdings" pitchFamily="2" charset="2"/>
              </a:rPr>
              <a:t>Results with 500fb</a:t>
            </a:r>
            <a:r>
              <a:rPr lang="en-US" altLang="ja-JP" baseline="30000" dirty="0" smtClean="0">
                <a:sym typeface="Wingdings" pitchFamily="2" charset="2"/>
              </a:rPr>
              <a:t>-1</a:t>
            </a:r>
            <a:r>
              <a:rPr lang="en-US" altLang="ja-JP" dirty="0" smtClean="0">
                <a:sym typeface="Wingdings" pitchFamily="2" charset="2"/>
              </a:rPr>
              <a:t>, P(e</a:t>
            </a:r>
            <a:r>
              <a:rPr lang="en-US" altLang="ja-JP" baseline="30000" dirty="0" smtClean="0">
                <a:sym typeface="Wingdings" pitchFamily="2" charset="2"/>
              </a:rPr>
              <a:t>-</a:t>
            </a:r>
            <a:r>
              <a:rPr lang="en-US" altLang="ja-JP" dirty="0" smtClean="0">
                <a:sym typeface="Wingdings" pitchFamily="2" charset="2"/>
              </a:rPr>
              <a:t>, e</a:t>
            </a:r>
            <a:r>
              <a:rPr lang="en-US" altLang="ja-JP" baseline="30000" dirty="0" smtClean="0">
                <a:sym typeface="Wingdings" pitchFamily="2" charset="2"/>
              </a:rPr>
              <a:t>+</a:t>
            </a:r>
            <a:r>
              <a:rPr lang="en-US" altLang="ja-JP" dirty="0" smtClean="0">
                <a:sym typeface="Wingdings" pitchFamily="2" charset="2"/>
              </a:rPr>
              <a:t>)=(-0.8, +0.3) :</a:t>
            </a:r>
          </a:p>
          <a:p>
            <a:pPr lvl="1"/>
            <a:r>
              <a:rPr kumimoji="1" lang="en-US" altLang="ja-JP" dirty="0" err="1" smtClean="0">
                <a:sym typeface="Wingdings" pitchFamily="2" charset="2"/>
              </a:rPr>
              <a:t>A</a:t>
            </a:r>
            <a:r>
              <a:rPr kumimoji="1" lang="en-US" altLang="ja-JP" baseline="30000" dirty="0" err="1" smtClean="0">
                <a:sym typeface="Wingdings" pitchFamily="2" charset="2"/>
              </a:rPr>
              <a:t>t</a:t>
            </a:r>
            <a:r>
              <a:rPr kumimoji="1" lang="en-US" altLang="ja-JP" baseline="-25000" dirty="0" err="1" smtClean="0">
                <a:sym typeface="Wingdings" pitchFamily="2" charset="2"/>
              </a:rPr>
              <a:t>FB</a:t>
            </a:r>
            <a:r>
              <a:rPr kumimoji="1" lang="en-US" altLang="ja-JP" dirty="0" smtClean="0">
                <a:sym typeface="Wingdings" pitchFamily="2" charset="2"/>
              </a:rPr>
              <a:t> =                          (DBD) </a:t>
            </a:r>
          </a:p>
          <a:p>
            <a:pPr lvl="1"/>
            <a:r>
              <a:rPr lang="en-US" altLang="ja-JP" dirty="0" err="1" smtClean="0">
                <a:sym typeface="Wingdings" pitchFamily="2" charset="2"/>
              </a:rPr>
              <a:t>A</a:t>
            </a:r>
            <a:r>
              <a:rPr lang="en-US" altLang="ja-JP" baseline="30000" dirty="0" err="1" smtClean="0">
                <a:sym typeface="Wingdings" pitchFamily="2" charset="2"/>
              </a:rPr>
              <a:t>t</a:t>
            </a:r>
            <a:r>
              <a:rPr lang="en-US" altLang="ja-JP" baseline="-25000" dirty="0" err="1" smtClean="0">
                <a:sym typeface="Wingdings" pitchFamily="2" charset="2"/>
              </a:rPr>
              <a:t>FB</a:t>
            </a:r>
            <a:r>
              <a:rPr lang="en-US" altLang="ja-JP" dirty="0" smtClean="0">
                <a:sym typeface="Wingdings" pitchFamily="2" charset="2"/>
              </a:rPr>
              <a:t> = 0.334</a:t>
            </a:r>
            <a:r>
              <a:rPr lang="en-US" altLang="ja-JP" dirty="0" smtClean="0">
                <a:latin typeface="Symbol" pitchFamily="18" charset="2"/>
                <a:ea typeface="+mj-ea"/>
                <a:sym typeface="Wingdings" pitchFamily="2" charset="2"/>
              </a:rPr>
              <a:t>±</a:t>
            </a:r>
            <a:r>
              <a:rPr lang="en-US" altLang="ja-JP" dirty="0" smtClean="0">
                <a:sym typeface="Wingdings" pitchFamily="2" charset="2"/>
              </a:rPr>
              <a:t>0.0079 (LOI)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195736" y="4797152"/>
            <a:ext cx="2304256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Coming soon</a:t>
            </a:r>
            <a:endParaRPr kumimoji="1" lang="ja-JP" altLang="en-US" sz="24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822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942</Words>
  <Application>Microsoft Office PowerPoint</Application>
  <PresentationFormat>画面に合わせる (4:3)</PresentationFormat>
  <Paragraphs>232</Paragraphs>
  <Slides>17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8" baseType="lpstr">
      <vt:lpstr>Office テーマ</vt:lpstr>
      <vt:lpstr>PAC report</vt:lpstr>
      <vt:lpstr>PAC meeting</vt:lpstr>
      <vt:lpstr>My presentation for benchmark analysis</vt:lpstr>
      <vt:lpstr>LOI benchmark</vt:lpstr>
      <vt:lpstr>LOI benchmark</vt:lpstr>
      <vt:lpstr>1TeV benchmark</vt:lpstr>
      <vt:lpstr>1TeV benchmark</vt:lpstr>
      <vt:lpstr>1TeV benchmark</vt:lpstr>
      <vt:lpstr>LOI-DBD common benchmark</vt:lpstr>
      <vt:lpstr>Other physics processes</vt:lpstr>
      <vt:lpstr>Discussion at PAC</vt:lpstr>
      <vt:lpstr>SUSY mass</vt:lpstr>
      <vt:lpstr>Higgs branching ratio at 1TeV</vt:lpstr>
      <vt:lpstr>Beam polarization</vt:lpstr>
      <vt:lpstr>BR summary table</vt:lpstr>
      <vt:lpstr>All summary table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ILD</dc:title>
  <dc:creator>sugimoto</dc:creator>
  <cp:lastModifiedBy>sugimoto</cp:lastModifiedBy>
  <cp:revision>225</cp:revision>
  <dcterms:modified xsi:type="dcterms:W3CDTF">2012-12-19T02:25:31Z</dcterms:modified>
</cp:coreProperties>
</file>