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68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2" r:id="rId10"/>
    <p:sldId id="271" r:id="rId11"/>
    <p:sldId id="272" r:id="rId12"/>
    <p:sldId id="263" r:id="rId13"/>
    <p:sldId id="264" r:id="rId14"/>
    <p:sldId id="273" r:id="rId15"/>
    <p:sldId id="274" r:id="rId16"/>
    <p:sldId id="265" r:id="rId17"/>
    <p:sldId id="275" r:id="rId18"/>
    <p:sldId id="276" r:id="rId19"/>
    <p:sldId id="266" r:id="rId20"/>
  </p:sldIdLst>
  <p:sldSz cx="9144000" cy="6858000" type="screen4x3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Cambria Math" pitchFamily="18" charset="0"/>
      <p:regular r:id="rId26"/>
    </p:embeddedFont>
    <p:embeddedFont>
      <p:font typeface="Candara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2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34522-9145-4C55-8323-A05A10654F1A}" type="datetimeFigureOut">
              <a:rPr lang="en-GB" smtClean="0"/>
              <a:t>19/12/2012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13FC8-2BE5-465A-86FF-61B9547B7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11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6D07-DAD5-4BBF-967A-06C7586D15FC}" type="datetime1">
              <a:rPr lang="en-GB" smtClean="0"/>
              <a:t>19/12/2012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259632" y="1916832"/>
            <a:ext cx="6624736" cy="1368152"/>
          </a:xfrm>
          <a:ln>
            <a:noFill/>
          </a:ln>
        </p:spPr>
        <p:txBody>
          <a:bodyPr>
            <a:noAutofit/>
          </a:bodyPr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47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34A4-E8CD-44AD-A39C-01DE50A447C8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0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E5DDA-EC03-4B52-AA59-6312AED8CEDF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224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94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98C-1A8C-4D80-8F04-E6846AC22D5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3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D8871-DA4D-499E-BDB9-E216E2C7E9C9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17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4040188" cy="639762"/>
          </a:xfrm>
        </p:spPr>
        <p:txBody>
          <a:bodyPr anchor="ctr"/>
          <a:lstStyle>
            <a:lvl1pPr marL="0" indent="0" algn="ctr">
              <a:buNone/>
              <a:defRPr sz="2400" b="1" u="sng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844824"/>
            <a:ext cx="4040188" cy="43924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980728"/>
            <a:ext cx="4041775" cy="639762"/>
          </a:xfrm>
        </p:spPr>
        <p:txBody>
          <a:bodyPr anchor="ctr"/>
          <a:lstStyle>
            <a:lvl1pPr marL="0" indent="0" algn="ctr">
              <a:buNone/>
              <a:defRPr sz="2400" b="1" u="sng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1844824"/>
            <a:ext cx="4041775" cy="43924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4AFD-B184-480F-BAF7-EF337669002C}" type="datetime1">
              <a:rPr lang="en-GB" smtClean="0"/>
              <a:t>19/12/2012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>
            <a:stCxn id="2" idx="2"/>
            <a:endCxn id="8" idx="0"/>
          </p:cNvCxnSpPr>
          <p:nvPr userDrawn="1"/>
        </p:nvCxnSpPr>
        <p:spPr>
          <a:xfrm>
            <a:off x="4572000" y="836712"/>
            <a:ext cx="7640" cy="5654446"/>
          </a:xfrm>
          <a:prstGeom prst="line">
            <a:avLst/>
          </a:prstGeom>
          <a:ln w="508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617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B5C4-F7E1-4EB4-8BD1-8151B9552268}" type="datetime1">
              <a:rPr lang="en-GB" smtClean="0"/>
              <a:t>19/12/2012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08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38C7-D639-4162-A1F9-32BA1CEE2F8A}" type="datetime1">
              <a:rPr lang="en-GB" smtClean="0"/>
              <a:t>19/12/2012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89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D1B5D-CA86-4219-8C40-F44EBB48308E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92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14E6-5965-4E89-86CC-475AD105C578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0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84164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9632" y="0"/>
            <a:ext cx="6624736" cy="836712"/>
          </a:xfrm>
          <a:prstGeom prst="rect">
            <a:avLst/>
          </a:prstGeom>
          <a:ln>
            <a:solidFill>
              <a:srgbClr val="00006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207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fld id="{AE78AB02-1FF7-41B8-B49E-B9AA14B0CEB5}" type="datetime1">
              <a:rPr lang="en-GB" smtClean="0"/>
              <a:pPr/>
              <a:t>19/12/2012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4911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/>
              <a:t>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8822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95835D56-ABF8-4C3F-B894-FA3D7CB7D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C:\Users\robertsj\Desktop\CERN-logo1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8313"/>
            <a:ext cx="827584" cy="83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obertsj\Desktop\2824544_300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458"/>
            <a:ext cx="787831" cy="78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74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FONT Meeting 20/12/12</a:t>
            </a:r>
          </a:p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6D07-DAD5-4BBF-967A-06C7586D15FC}" type="datetime1">
              <a:rPr lang="en-GB" smtClean="0"/>
              <a:t>19/12/2012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Frascati</a:t>
            </a:r>
            <a:r>
              <a:rPr lang="en-GB" dirty="0" smtClean="0"/>
              <a:t> Phase Monitors at CTF3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38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– Pulse Range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24744"/>
            <a:ext cx="5400000" cy="360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494116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Correlation ~0.995 for sample numbers 375-510.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This range used for estimates of resolution etc.</a:t>
            </a:r>
            <a:endParaRPr lang="en-GB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62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 – Near End of Pulse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4038600" cy="2692400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80728"/>
            <a:ext cx="4038600" cy="28562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11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51520" y="4437112"/>
            <a:ext cx="8604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Seems like a fairly minor deviation.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Not related to oscillating behaviour seen after the pulse in M3.</a:t>
            </a:r>
            <a:endParaRPr lang="en-GB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8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Difference Between M1 and M3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6984776" cy="4874619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C3EE3-B75E-46C4-AFA0-060BDFE30104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689762" y="5661248"/>
            <a:ext cx="5908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Used to estimate the resolution…</a:t>
            </a:r>
            <a:endParaRPr lang="en-GB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9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Estimate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804" y="1376124"/>
            <a:ext cx="6036916" cy="4213116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111574" y="1412776"/>
            <a:ext cx="4038600" cy="4525963"/>
          </a:xfrm>
        </p:spPr>
        <p:txBody>
          <a:bodyPr/>
          <a:lstStyle/>
          <a:p>
            <a:r>
              <a:rPr lang="en-GB" dirty="0" smtClean="0"/>
              <a:t>Resolution Estimate: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Mean ~0.6</a:t>
            </a:r>
            <a:r>
              <a:rPr lang="en-GB" baseline="30000" dirty="0" smtClean="0"/>
              <a:t>o</a:t>
            </a:r>
          </a:p>
          <a:p>
            <a:endParaRPr lang="en-GB" dirty="0" smtClean="0"/>
          </a:p>
          <a:p>
            <a:r>
              <a:rPr lang="en-GB" dirty="0" smtClean="0"/>
              <a:t>Minimum ~0.4</a:t>
            </a:r>
            <a:r>
              <a:rPr lang="en-GB" baseline="30000" dirty="0" smtClean="0"/>
              <a:t>o</a:t>
            </a:r>
            <a:r>
              <a:rPr lang="en-GB" dirty="0" smtClean="0"/>
              <a:t> at sample 429.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902A-642F-4E48-98BC-C8D86CA8CB26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516216" y="1916832"/>
                <a:ext cx="1123000" cy="920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/>
                                </a:rPr>
                                <m:t>𝑑𝑖𝑓𝑓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800" dirty="0">
                              <a:latin typeface="Candara" pitchFamily="34" charset="0"/>
                            </a:rPr>
                            <m:t>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8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8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2800" dirty="0">
                  <a:latin typeface="Candara" pitchFamily="34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916832"/>
                <a:ext cx="1123000" cy="9201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Misalignment?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4038600" cy="2818507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73016"/>
            <a:ext cx="4038600" cy="281850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14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3780120" cy="267341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259632" y="2852936"/>
            <a:ext cx="432048" cy="432048"/>
          </a:xfrm>
          <a:prstGeom prst="ellipse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331640" y="1484784"/>
            <a:ext cx="432048" cy="432048"/>
          </a:xfrm>
          <a:prstGeom prst="ellipse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65312" y="1624939"/>
            <a:ext cx="51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Some evidence to suggest that M3 is offset by ~one sample with respect to M1</a:t>
            </a:r>
            <a:endParaRPr lang="en-GB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26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 Shifted By One Sample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4038600" cy="2818507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24744"/>
            <a:ext cx="4038600" cy="281850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D8871-DA4D-499E-BDB9-E216E2C7E9C9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15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4005064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2400" dirty="0" smtClean="0">
                <a:latin typeface="Candara" pitchFamily="34" charset="0"/>
              </a:rPr>
              <a:t>M3 and M1 appear to be in better alignment.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GB" sz="2400" dirty="0" smtClean="0">
                <a:latin typeface="Candara" pitchFamily="34" charset="0"/>
              </a:rPr>
              <a:t>In some areas (not shown) a shift of one sample may bring M3 before M1.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GB" sz="2400" dirty="0" smtClean="0">
                <a:latin typeface="Candara" pitchFamily="34" charset="0"/>
              </a:rPr>
              <a:t>Measured correlation and resolution after shift does not improve.</a:t>
            </a:r>
          </a:p>
          <a:p>
            <a:pPr marL="1028700" lvl="1" indent="-571500">
              <a:buFont typeface="Candara" pitchFamily="34" charset="0"/>
              <a:buChar char="–"/>
            </a:pPr>
            <a:r>
              <a:rPr lang="en-GB" sz="2400" dirty="0" smtClean="0">
                <a:latin typeface="Candara" pitchFamily="34" charset="0"/>
              </a:rPr>
              <a:t>Not pursued further.</a:t>
            </a:r>
            <a:endParaRPr lang="en-GB" sz="24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2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BPR532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556792"/>
            <a:ext cx="5839990" cy="4075683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004048" y="1196752"/>
            <a:ext cx="4038600" cy="4968552"/>
          </a:xfrm>
        </p:spPr>
        <p:txBody>
          <a:bodyPr>
            <a:normAutofit/>
          </a:bodyPr>
          <a:lstStyle/>
          <a:p>
            <a:r>
              <a:rPr lang="en-GB" dirty="0" smtClean="0"/>
              <a:t>BPR532 phase varies between ~-25</a:t>
            </a:r>
            <a:r>
              <a:rPr lang="en-GB" baseline="30000" dirty="0" smtClean="0"/>
              <a:t>o</a:t>
            </a:r>
            <a:r>
              <a:rPr lang="en-GB" dirty="0" smtClean="0"/>
              <a:t> and +5</a:t>
            </a:r>
            <a:r>
              <a:rPr lang="en-GB" baseline="30000" dirty="0" smtClean="0"/>
              <a:t>o</a:t>
            </a:r>
          </a:p>
          <a:p>
            <a:r>
              <a:rPr lang="en-GB" dirty="0" err="1" smtClean="0"/>
              <a:t>Frascati</a:t>
            </a:r>
            <a:r>
              <a:rPr lang="en-GB" dirty="0" smtClean="0"/>
              <a:t> monitor phases vary between ~5</a:t>
            </a:r>
            <a:r>
              <a:rPr lang="en-GB" baseline="30000" dirty="0" smtClean="0"/>
              <a:t>o</a:t>
            </a:r>
            <a:r>
              <a:rPr lang="en-GB" dirty="0" smtClean="0"/>
              <a:t> and 65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  <a:p>
            <a:r>
              <a:rPr lang="en-GB" dirty="0" smtClean="0"/>
              <a:t>BPR532 phases have opposite sign to </a:t>
            </a:r>
            <a:r>
              <a:rPr lang="en-GB" dirty="0" err="1" smtClean="0"/>
              <a:t>Frascati</a:t>
            </a:r>
            <a:r>
              <a:rPr lang="en-GB" dirty="0" smtClean="0"/>
              <a:t> monitors.</a:t>
            </a:r>
          </a:p>
          <a:p>
            <a:pPr lvl="1"/>
            <a:r>
              <a:rPr lang="en-GB" dirty="0" smtClean="0"/>
              <a:t>Calibration constants different for this dataset?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059EF-0776-4DE6-BC7A-2EB8876FA289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8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6480720" cy="452284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BPR532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55892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2800" dirty="0" smtClean="0">
                <a:latin typeface="Candara" pitchFamily="34" charset="0"/>
              </a:rPr>
              <a:t>Small features </a:t>
            </a:r>
            <a:r>
              <a:rPr lang="en-GB" sz="3200" dirty="0" smtClean="0">
                <a:latin typeface="Candara" pitchFamily="34" charset="0"/>
              </a:rPr>
              <a:t>in</a:t>
            </a:r>
            <a:r>
              <a:rPr lang="en-GB" sz="2800" dirty="0" smtClean="0">
                <a:latin typeface="Candara" pitchFamily="34" charset="0"/>
              </a:rPr>
              <a:t> BPR seem to match </a:t>
            </a:r>
            <a:r>
              <a:rPr lang="en-GB" sz="2800" dirty="0" err="1" smtClean="0">
                <a:latin typeface="Candara" pitchFamily="34" charset="0"/>
              </a:rPr>
              <a:t>Frascati</a:t>
            </a:r>
            <a:r>
              <a:rPr lang="en-GB" sz="2800" dirty="0" smtClean="0">
                <a:latin typeface="Candara" pitchFamily="34" charset="0"/>
              </a:rPr>
              <a:t> monitors.</a:t>
            </a:r>
            <a:endParaRPr lang="en-GB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6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Recalculating Calibration Constants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836712"/>
            <a:ext cx="6408712" cy="44725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18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1421" y="5157192"/>
            <a:ext cx="9145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2400" dirty="0" smtClean="0">
                <a:latin typeface="Candara" pitchFamily="34" charset="0"/>
              </a:rPr>
              <a:t>If c is a calibration constant to match the </a:t>
            </a:r>
            <a:r>
              <a:rPr lang="en-GB" sz="2400" dirty="0" err="1" smtClean="0">
                <a:latin typeface="Candara" pitchFamily="34" charset="0"/>
              </a:rPr>
              <a:t>Frascati</a:t>
            </a:r>
            <a:r>
              <a:rPr lang="en-GB" sz="2400" dirty="0" smtClean="0">
                <a:latin typeface="Candara" pitchFamily="34" charset="0"/>
              </a:rPr>
              <a:t> monitors to the BPRs, the correct values for this data are:</a:t>
            </a:r>
          </a:p>
          <a:p>
            <a:pPr marL="1943100" lvl="3" indent="-571500">
              <a:buFont typeface="Candara" pitchFamily="34" charset="0"/>
              <a:buChar char="–"/>
            </a:pPr>
            <a:r>
              <a:rPr lang="en-GB" sz="2400" dirty="0" smtClean="0">
                <a:latin typeface="Candara" pitchFamily="34" charset="0"/>
              </a:rPr>
              <a:t>M1: c ~ 0.4		M2: c ~ 0.2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2" y="1032337"/>
            <a:ext cx="1800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ndara" pitchFamily="34" charset="0"/>
              </a:rPr>
              <a:t>BPR532 phase measurement goes through zero</a:t>
            </a:r>
            <a:endParaRPr lang="en-GB" sz="2000" dirty="0">
              <a:latin typeface="Candara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691680" y="1988840"/>
            <a:ext cx="2879609" cy="1512168"/>
          </a:xfrm>
          <a:prstGeom prst="straightConnector1">
            <a:avLst/>
          </a:prstGeom>
          <a:ln w="3810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99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correlation between the two </a:t>
            </a:r>
            <a:r>
              <a:rPr lang="en-GB" sz="2800" dirty="0" err="1" smtClean="0"/>
              <a:t>Frascati</a:t>
            </a:r>
            <a:r>
              <a:rPr lang="en-GB" sz="2800" dirty="0" smtClean="0"/>
              <a:t> phase monitors is extremely good (coefficient ~ 0.995).</a:t>
            </a:r>
          </a:p>
          <a:p>
            <a:r>
              <a:rPr lang="en-GB" sz="2800" dirty="0" smtClean="0"/>
              <a:t>The resolution currently achievable is ~0.6</a:t>
            </a:r>
            <a:r>
              <a:rPr lang="en-GB" sz="2800" baseline="30000" dirty="0" smtClean="0"/>
              <a:t>o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There is inconclusive evidence to suggest that the M3 signals arrive one sample later than M1.</a:t>
            </a:r>
          </a:p>
          <a:p>
            <a:r>
              <a:rPr lang="en-GB" sz="2800" dirty="0" smtClean="0"/>
              <a:t>The magnitude of the phases measured by the </a:t>
            </a:r>
            <a:r>
              <a:rPr lang="en-GB" sz="2800" dirty="0" err="1" smtClean="0"/>
              <a:t>Frascati</a:t>
            </a:r>
            <a:r>
              <a:rPr lang="en-GB" sz="2800" dirty="0" smtClean="0"/>
              <a:t> monitors and BPR532 appear to be very different.</a:t>
            </a:r>
          </a:p>
          <a:p>
            <a:pPr lvl="1"/>
            <a:r>
              <a:rPr lang="en-GB" dirty="0" smtClean="0"/>
              <a:t>Unsure where the calibration constants come from.</a:t>
            </a: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19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9EB4-2D56-4D63-9222-878F8478B50D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6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(out of three) </a:t>
            </a:r>
            <a:r>
              <a:rPr lang="en-GB" dirty="0" err="1" smtClean="0"/>
              <a:t>Frascati</a:t>
            </a:r>
            <a:r>
              <a:rPr lang="en-GB" dirty="0" smtClean="0"/>
              <a:t> phase monitors installed and working at CTF3.</a:t>
            </a:r>
          </a:p>
          <a:p>
            <a:r>
              <a:rPr lang="en-GB" dirty="0" smtClean="0"/>
              <a:t>Analysis of data collected on 10/12/12 (120 pulses):</a:t>
            </a:r>
          </a:p>
          <a:p>
            <a:pPr lvl="1"/>
            <a:r>
              <a:rPr lang="en-GB" dirty="0" smtClean="0"/>
              <a:t>Signals and removal of bad pulses</a:t>
            </a:r>
          </a:p>
          <a:p>
            <a:pPr lvl="1"/>
            <a:r>
              <a:rPr lang="en-GB" dirty="0" smtClean="0"/>
              <a:t>Correlation between the two monitors</a:t>
            </a:r>
          </a:p>
          <a:p>
            <a:pPr lvl="1"/>
            <a:r>
              <a:rPr lang="en-GB" dirty="0" smtClean="0"/>
              <a:t>Resolution estimate</a:t>
            </a:r>
          </a:p>
          <a:p>
            <a:pPr lvl="1"/>
            <a:r>
              <a:rPr lang="en-GB" dirty="0" smtClean="0"/>
              <a:t>Time alignment</a:t>
            </a:r>
          </a:p>
          <a:p>
            <a:pPr lvl="1"/>
            <a:r>
              <a:rPr lang="en-GB" dirty="0" smtClean="0"/>
              <a:t>Comparison with BPR532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4C60-AE86-47B6-B52B-7A96F8C1BDA6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41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8ECC1-3696-4DA3-BB51-B0A7E15195EF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768" y="1289880"/>
            <a:ext cx="617430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318" y="1484784"/>
            <a:ext cx="28761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err="1" smtClean="0">
                <a:latin typeface="Candara" pitchFamily="34" charset="0"/>
              </a:rPr>
              <a:t>Frascati</a:t>
            </a:r>
            <a:r>
              <a:rPr lang="en-GB" sz="2800" b="1" dirty="0" smtClean="0">
                <a:latin typeface="Candara" pitchFamily="34" charset="0"/>
              </a:rPr>
              <a:t> Monitors</a:t>
            </a:r>
          </a:p>
          <a:p>
            <a:r>
              <a:rPr lang="en-GB" sz="2800" b="1" dirty="0" smtClean="0">
                <a:latin typeface="Candara" pitchFamily="34" charset="0"/>
              </a:rPr>
              <a:t>(M1 and M3)</a:t>
            </a:r>
            <a:endParaRPr lang="en-GB" sz="2800" b="1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6" y="4293096"/>
            <a:ext cx="1327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Candara" pitchFamily="34" charset="0"/>
              </a:rPr>
              <a:t>BPR532</a:t>
            </a:r>
            <a:endParaRPr lang="en-GB" sz="2800" b="1" dirty="0">
              <a:latin typeface="Candara" pitchFamily="34" charset="0"/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 flipV="1">
            <a:off x="5292080" y="2852936"/>
            <a:ext cx="1944216" cy="170177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>
            <a:off x="3104426" y="1961838"/>
            <a:ext cx="1611590" cy="1323146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6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4040188" cy="639762"/>
          </a:xfrm>
        </p:spPr>
        <p:txBody>
          <a:bodyPr/>
          <a:lstStyle/>
          <a:p>
            <a:pPr algn="ctr"/>
            <a:r>
              <a:rPr lang="en-GB" dirty="0" smtClean="0"/>
              <a:t>Diode Channel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040188" cy="2857346"/>
          </a:xfrm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4860032" y="908720"/>
            <a:ext cx="4041775" cy="639762"/>
          </a:xfrm>
        </p:spPr>
        <p:txBody>
          <a:bodyPr/>
          <a:lstStyle/>
          <a:p>
            <a:pPr algn="ctr"/>
            <a:r>
              <a:rPr lang="en-GB" dirty="0" smtClean="0"/>
              <a:t>Mixer Channel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4110095" cy="290678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E411-61F1-4037-91DD-BB9E8AB8B6E2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619672" y="4391570"/>
                <a:ext cx="1164228" cy="461665"/>
              </a:xfrm>
              <a:prstGeom prst="rect">
                <a:avLst/>
              </a:prstGeom>
              <a:noFill/>
              <a:ln w="50800">
                <a:solidFill>
                  <a:srgbClr val="000066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𝐷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/>
                        </a:rPr>
                        <m:t> =</m:t>
                      </m:r>
                      <m:r>
                        <a:rPr lang="en-GB" sz="2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>
                  <a:latin typeface="Candara" pitchFamily="34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391570"/>
                <a:ext cx="1164228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50800">
                <a:solidFill>
                  <a:srgbClr val="00006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6012160" y="4391571"/>
                <a:ext cx="1826654" cy="461665"/>
              </a:xfrm>
              <a:prstGeom prst="rect">
                <a:avLst/>
              </a:prstGeom>
              <a:noFill/>
              <a:ln w="50800">
                <a:solidFill>
                  <a:srgbClr val="000066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𝑀</m:t>
                      </m:r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r>
                        <a:rPr lang="en-GB" sz="2400" b="0" i="1" smtClean="0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GB" sz="4000" dirty="0">
                  <a:latin typeface="Candara" pitchFamily="34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4391571"/>
                <a:ext cx="1826654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3571"/>
                </a:stretch>
              </a:blipFill>
              <a:ln w="50800">
                <a:solidFill>
                  <a:srgbClr val="00006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347864" y="4941168"/>
                <a:ext cx="2391616" cy="92217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rgbClr val="000066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𝜑</m:t>
                      </m:r>
                      <m:r>
                        <a:rPr lang="en-GB" sz="2400" dirty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GB" sz="24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24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400" i="0" dirty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24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sz="24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b="0" i="1" dirty="0" smtClean="0">
                                      <a:latin typeface="Cambria Math"/>
                                    </a:rPr>
                                    <m:t>𝑐𝑀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GB" sz="2400" i="1" dirty="0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GB" sz="2400" b="0" i="1" dirty="0" smtClean="0"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2400" dirty="0">
                  <a:latin typeface="Candara" pitchFamily="34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941168"/>
                <a:ext cx="2391616" cy="9221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50800">
                <a:solidFill>
                  <a:srgbClr val="00006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823489" y="5949280"/>
            <a:ext cx="3440365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66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ndara" pitchFamily="34" charset="0"/>
              </a:rPr>
              <a:t>M1: c = -1.9398, M3: c = -1.2066</a:t>
            </a:r>
            <a:endParaRPr lang="en-GB" sz="20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7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Removal of “Bad” Pulses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834966" cy="2712207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645024"/>
            <a:ext cx="3936783" cy="278421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AF20-F2C7-41E1-9886-439B6A85A18F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07504" y="1124744"/>
                <a:ext cx="4608512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GB" sz="2400" dirty="0" smtClean="0">
                    <a:latin typeface="Candara" pitchFamily="34" charset="0"/>
                  </a:rPr>
                  <a:t>Some of the recorded pulses aren’t full (klystron issues).</a:t>
                </a:r>
              </a:p>
              <a:p>
                <a:endParaRPr lang="en-GB" sz="2400" dirty="0" smtClean="0">
                  <a:latin typeface="Candara" pitchFamily="34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GB" sz="2400" dirty="0" smtClean="0">
                    <a:latin typeface="Candara" pitchFamily="34" charset="0"/>
                  </a:rPr>
                  <a:t>These pulses are removed by applying the following cuts: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endParaRPr lang="en-GB" sz="2400" dirty="0" smtClean="0">
                  <a:latin typeface="Candara" pitchFamily="34" charset="0"/>
                </a:endParaRPr>
              </a:p>
              <a:p>
                <a:pPr marL="914400" lvl="1" indent="-457200">
                  <a:buFont typeface="Candara" pitchFamily="34" charset="0"/>
                  <a:buChar char="–"/>
                </a:pPr>
                <a:r>
                  <a:rPr lang="en-GB" sz="2400" dirty="0" smtClean="0">
                    <a:latin typeface="Candara" pitchFamily="34" charset="0"/>
                  </a:rPr>
                  <a:t>Using the diode channel.</a:t>
                </a:r>
              </a:p>
              <a:p>
                <a:pPr marL="914400" lvl="1" indent="-457200">
                  <a:buFont typeface="Candara" pitchFamily="34" charset="0"/>
                  <a:buChar char="–"/>
                </a:pPr>
                <a:endParaRPr lang="en-GB" sz="2400" dirty="0" smtClean="0">
                  <a:latin typeface="Candara" pitchFamily="34" charset="0"/>
                </a:endParaRPr>
              </a:p>
              <a:p>
                <a:pPr marL="914400" lvl="1" indent="-457200">
                  <a:buFont typeface="Candara" pitchFamily="34" charset="0"/>
                  <a:buChar char="–"/>
                </a:pPr>
                <a:r>
                  <a:rPr lang="en-GB" sz="2400" dirty="0" smtClean="0">
                    <a:latin typeface="Candara" pitchFamily="34" charset="0"/>
                  </a:rPr>
                  <a:t>Pulse width = time span with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𝐷</m:t>
                    </m:r>
                    <m:r>
                      <a:rPr lang="en-GB" sz="2400" i="1" dirty="0" smtClean="0">
                        <a:latin typeface="Cambria Math"/>
                      </a:rPr>
                      <m:t> &lt; −0.12 </m:t>
                    </m:r>
                  </m:oMath>
                </a14:m>
                <a:endParaRPr lang="en-GB" sz="2400" dirty="0" smtClean="0">
                  <a:latin typeface="Candara" pitchFamily="34" charset="0"/>
                </a:endParaRPr>
              </a:p>
              <a:p>
                <a:pPr marL="914400" lvl="1" indent="-457200">
                  <a:buFont typeface="Candara" pitchFamily="34" charset="0"/>
                  <a:buChar char="–"/>
                </a:pPr>
                <a:endParaRPr lang="en-GB" sz="2400" dirty="0">
                  <a:latin typeface="Candara" pitchFamily="34" charset="0"/>
                </a:endParaRPr>
              </a:p>
              <a:p>
                <a:pPr marL="914400" lvl="1" indent="-457200">
                  <a:buFont typeface="Candara" pitchFamily="34" charset="0"/>
                  <a:buChar char="–"/>
                </a:pPr>
                <a:r>
                  <a:rPr lang="en-GB" sz="2400" dirty="0" smtClean="0">
                    <a:latin typeface="Candara" pitchFamily="34" charset="0"/>
                  </a:rPr>
                  <a:t>Require:</a:t>
                </a: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24744"/>
                <a:ext cx="4608512" cy="4524315"/>
              </a:xfrm>
              <a:prstGeom prst="rect">
                <a:avLst/>
              </a:prstGeom>
              <a:blipFill rotWithShape="1">
                <a:blip r:embed="rId4"/>
                <a:stretch>
                  <a:fillRect l="-1852" t="-1078" b="-21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946244" y="5634436"/>
                <a:ext cx="39645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b="0" i="0" smtClean="0">
                          <a:latin typeface="Cambria Math"/>
                        </a:rPr>
                        <m:t>Width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/>
                        </a:rPr>
                        <m:t> 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&gt;0.95 ×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/>
                          <a:ea typeface="Cambria Math"/>
                        </a:rPr>
                        <m:t>Max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/>
                          <a:ea typeface="Cambria Math"/>
                        </a:rPr>
                        <m:t>Width</m:t>
                      </m:r>
                    </m:oMath>
                  </m:oMathPara>
                </a14:m>
                <a:endParaRPr lang="en-GB" sz="2400" dirty="0">
                  <a:latin typeface="Candara" pitchFamily="34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244" y="5634436"/>
                <a:ext cx="3964547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22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Mean Pulse Profile – Whole Range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1735376"/>
            <a:ext cx="5400000" cy="38190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6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4E96-A5D7-4514-AAE8-B0C0980E9851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42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 Pulse Profile – Pulse Range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1735376"/>
            <a:ext cx="5400000" cy="38190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72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 Pulse Profile – Pulse Tail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1735376"/>
            <a:ext cx="5400000" cy="38190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686A-3977-4807-B99F-D12E75E0E2E6}" type="datetime1">
              <a:rPr lang="en-GB" smtClean="0"/>
              <a:t>19/12/2012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0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1844900"/>
            <a:ext cx="5400000" cy="360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A8D9-5835-4E28-B068-806ACAC74A41}" type="slidenum">
              <a:rPr lang="en-GB" smtClean="0"/>
              <a:t>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4A08-603D-4FD3-AE21-7F19139C5006}" type="datetime1">
              <a:rPr lang="en-GB" smtClean="0"/>
              <a:t>19/12/2012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27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dirty="0">
            <a:latin typeface="Candar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554</Words>
  <Application>Microsoft Office PowerPoint</Application>
  <PresentationFormat>On-screen Show (4:3)</PresentationFormat>
  <Paragraphs>135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Candara</vt:lpstr>
      <vt:lpstr>Office Theme</vt:lpstr>
      <vt:lpstr>Frascati Phase Monitors at CTF3</vt:lpstr>
      <vt:lpstr>Overview</vt:lpstr>
      <vt:lpstr>Location</vt:lpstr>
      <vt:lpstr>Signals</vt:lpstr>
      <vt:lpstr>Removal of “Bad” Pulses</vt:lpstr>
      <vt:lpstr>Mean Pulse Profile – Whole Range</vt:lpstr>
      <vt:lpstr>Mean Pulse Profile – Pulse Range </vt:lpstr>
      <vt:lpstr>Mean Pulse Profile – Pulse Tail</vt:lpstr>
      <vt:lpstr>Correlation</vt:lpstr>
      <vt:lpstr>Correlation – Pulse Range</vt:lpstr>
      <vt:lpstr>Correlation – Near End of Pulse</vt:lpstr>
      <vt:lpstr>Difference Between M1 and M3</vt:lpstr>
      <vt:lpstr>Resolution Estimate</vt:lpstr>
      <vt:lpstr>Time Misalignment?</vt:lpstr>
      <vt:lpstr>M3 Shifted By One Sample</vt:lpstr>
      <vt:lpstr>Comparison with BPR532</vt:lpstr>
      <vt:lpstr>Comparison with BPR532</vt:lpstr>
      <vt:lpstr>Recalculating Calibration Constants</vt:lpstr>
      <vt:lpstr>Summary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Windows User</dc:creator>
  <cp:lastModifiedBy>Windows User</cp:lastModifiedBy>
  <cp:revision>25</cp:revision>
  <dcterms:created xsi:type="dcterms:W3CDTF">2012-12-19T09:40:28Z</dcterms:created>
  <dcterms:modified xsi:type="dcterms:W3CDTF">2012-12-19T19:26:19Z</dcterms:modified>
</cp:coreProperties>
</file>