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6.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7.xml" ContentType="application/vnd.openxmlformats-officedocument.presentationml.notesSlide+xml"/>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notesSlides/notesSlide8.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notesSlides/notesSlide9.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notesSlides/notesSlide10.xml" ContentType="application/vnd.openxmlformats-officedocument.presentationml.notesSlide+xml"/>
  <Override PartName="/ppt/embeddings/oleObject15.bin" ContentType="application/vnd.openxmlformats-officedocument.oleObject"/>
  <Override PartName="/ppt/notesSlides/notesSlide11.xml" ContentType="application/vnd.openxmlformats-officedocument.presentationml.notesSlide+xml"/>
  <Override PartName="/ppt/embeddings/oleObject16.bin" ContentType="application/vnd.openxmlformats-officedocument.oleObject"/>
  <Override PartName="/ppt/embeddings/oleObject17.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23"/>
  </p:notesMasterIdLst>
  <p:handoutMasterIdLst>
    <p:handoutMasterId r:id="rId24"/>
  </p:handoutMasterIdLst>
  <p:sldIdLst>
    <p:sldId id="910" r:id="rId2"/>
    <p:sldId id="912" r:id="rId3"/>
    <p:sldId id="891" r:id="rId4"/>
    <p:sldId id="911" r:id="rId5"/>
    <p:sldId id="913" r:id="rId6"/>
    <p:sldId id="914" r:id="rId7"/>
    <p:sldId id="918" r:id="rId8"/>
    <p:sldId id="916" r:id="rId9"/>
    <p:sldId id="917" r:id="rId10"/>
    <p:sldId id="919" r:id="rId11"/>
    <p:sldId id="920" r:id="rId12"/>
    <p:sldId id="921" r:id="rId13"/>
    <p:sldId id="922" r:id="rId14"/>
    <p:sldId id="923" r:id="rId15"/>
    <p:sldId id="924" r:id="rId16"/>
    <p:sldId id="925" r:id="rId17"/>
    <p:sldId id="927" r:id="rId18"/>
    <p:sldId id="926" r:id="rId19"/>
    <p:sldId id="928" r:id="rId20"/>
    <p:sldId id="929" r:id="rId21"/>
    <p:sldId id="908" r:id="rId22"/>
  </p:sldIdLst>
  <p:sldSz cx="9144000" cy="6858000" type="screen4x3"/>
  <p:notesSz cx="6858000" cy="97107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9900FF"/>
    <a:srgbClr val="9933FF"/>
    <a:srgbClr val="009900"/>
    <a:srgbClr val="008000"/>
    <a:srgbClr val="6600CC"/>
    <a:srgbClr val="006699"/>
    <a:srgbClr val="009999"/>
    <a:srgbClr val="FF7F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9753" autoAdjust="0"/>
  </p:normalViewPr>
  <p:slideViewPr>
    <p:cSldViewPr>
      <p:cViewPr varScale="1">
        <p:scale>
          <a:sx n="80" d="100"/>
          <a:sy n="80" d="100"/>
        </p:scale>
        <p:origin x="-169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 Id="rId3"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 Id="rId3"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 Id="rId2" Type="http://schemas.openxmlformats.org/officeDocument/2006/relationships/image" Target="../media/image16.emf"/><Relationship Id="rId3"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emf"/><Relationship Id="rId2" Type="http://schemas.openxmlformats.org/officeDocument/2006/relationships/image" Target="../media/image2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emf"/><Relationship Id="rId2"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7218" name="Rectangle 2"/>
          <p:cNvSpPr>
            <a:spLocks noGrp="1" noChangeArrowheads="1"/>
          </p:cNvSpPr>
          <p:nvPr>
            <p:ph type="hdr" sz="quarter"/>
          </p:nvPr>
        </p:nvSpPr>
        <p:spPr bwMode="auto">
          <a:xfrm>
            <a:off x="0" y="0"/>
            <a:ext cx="2971800" cy="484188"/>
          </a:xfrm>
          <a:prstGeom prst="rect">
            <a:avLst/>
          </a:prstGeom>
          <a:noFill/>
          <a:ln w="9525">
            <a:noFill/>
            <a:miter lim="800000"/>
            <a:headEnd/>
            <a:tailEnd/>
          </a:ln>
          <a:effectLst/>
        </p:spPr>
        <p:txBody>
          <a:bodyPr vert="horz" wrap="square" lIns="90164" tIns="45081" rIns="90164" bIns="45081" numCol="1" anchor="t"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s-ES"/>
          </a:p>
        </p:txBody>
      </p:sp>
      <p:sp>
        <p:nvSpPr>
          <p:cNvPr id="777219" name="Rectangle 3"/>
          <p:cNvSpPr>
            <a:spLocks noGrp="1" noChangeArrowheads="1"/>
          </p:cNvSpPr>
          <p:nvPr>
            <p:ph type="dt" sz="quarter" idx="1"/>
          </p:nvPr>
        </p:nvSpPr>
        <p:spPr bwMode="auto">
          <a:xfrm>
            <a:off x="3884613" y="0"/>
            <a:ext cx="2971800" cy="484188"/>
          </a:xfrm>
          <a:prstGeom prst="rect">
            <a:avLst/>
          </a:prstGeom>
          <a:noFill/>
          <a:ln w="9525">
            <a:noFill/>
            <a:miter lim="800000"/>
            <a:headEnd/>
            <a:tailEnd/>
          </a:ln>
          <a:effectLst/>
        </p:spPr>
        <p:txBody>
          <a:bodyPr vert="horz" wrap="square" lIns="90164" tIns="45081" rIns="90164" bIns="45081" numCol="1" anchor="t" anchorCtr="0" compatLnSpc="1">
            <a:prstTxWarp prst="textNoShape">
              <a:avLst/>
            </a:prstTxWarp>
          </a:bodyPr>
          <a:lstStyle>
            <a:lvl1pPr algn="r" eaLnBrk="1" hangingPunct="1">
              <a:defRPr sz="1200">
                <a:latin typeface="Times New Roman" pitchFamily="18" charset="0"/>
                <a:ea typeface="+mn-ea"/>
                <a:cs typeface="+mn-cs"/>
              </a:defRPr>
            </a:lvl1pPr>
          </a:lstStyle>
          <a:p>
            <a:pPr>
              <a:defRPr/>
            </a:pPr>
            <a:endParaRPr lang="es-ES"/>
          </a:p>
        </p:txBody>
      </p:sp>
      <p:sp>
        <p:nvSpPr>
          <p:cNvPr id="777220" name="Rectangle 4"/>
          <p:cNvSpPr>
            <a:spLocks noGrp="1" noChangeArrowheads="1"/>
          </p:cNvSpPr>
          <p:nvPr>
            <p:ph type="ftr" sz="quarter" idx="2"/>
          </p:nvPr>
        </p:nvSpPr>
        <p:spPr bwMode="auto">
          <a:xfrm>
            <a:off x="0" y="9224963"/>
            <a:ext cx="2971800" cy="484187"/>
          </a:xfrm>
          <a:prstGeom prst="rect">
            <a:avLst/>
          </a:prstGeom>
          <a:noFill/>
          <a:ln w="9525">
            <a:noFill/>
            <a:miter lim="800000"/>
            <a:headEnd/>
            <a:tailEnd/>
          </a:ln>
          <a:effectLst/>
        </p:spPr>
        <p:txBody>
          <a:bodyPr vert="horz" wrap="square" lIns="90164" tIns="45081" rIns="90164" bIns="45081" numCol="1" anchor="b"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s-ES"/>
          </a:p>
        </p:txBody>
      </p:sp>
      <p:sp>
        <p:nvSpPr>
          <p:cNvPr id="777221" name="Rectangle 5"/>
          <p:cNvSpPr>
            <a:spLocks noGrp="1" noChangeArrowheads="1"/>
          </p:cNvSpPr>
          <p:nvPr>
            <p:ph type="sldNum" sz="quarter" idx="3"/>
          </p:nvPr>
        </p:nvSpPr>
        <p:spPr bwMode="auto">
          <a:xfrm>
            <a:off x="3884613" y="9224963"/>
            <a:ext cx="2971800" cy="484187"/>
          </a:xfrm>
          <a:prstGeom prst="rect">
            <a:avLst/>
          </a:prstGeom>
          <a:noFill/>
          <a:ln w="9525">
            <a:noFill/>
            <a:miter lim="800000"/>
            <a:headEnd/>
            <a:tailEnd/>
          </a:ln>
          <a:effectLst/>
        </p:spPr>
        <p:txBody>
          <a:bodyPr vert="horz" wrap="square" lIns="90164" tIns="45081" rIns="90164" bIns="45081" numCol="1" anchor="b" anchorCtr="0" compatLnSpc="1">
            <a:prstTxWarp prst="textNoShape">
              <a:avLst/>
            </a:prstTxWarp>
          </a:bodyPr>
          <a:lstStyle>
            <a:lvl1pPr algn="r">
              <a:defRPr sz="1200">
                <a:latin typeface="Times New Roman" charset="0"/>
              </a:defRPr>
            </a:lvl1pPr>
          </a:lstStyle>
          <a:p>
            <a:pPr>
              <a:defRPr/>
            </a:pPr>
            <a:fld id="{02851FCA-4117-4640-AA97-7E1FC932BDDD}" type="slidenum">
              <a:rPr lang="es-ES"/>
              <a:pPr>
                <a:defRPr/>
              </a:pPr>
              <a:t>‹Nr.›</a:t>
            </a:fld>
            <a:endParaRPr lang="es-ES"/>
          </a:p>
        </p:txBody>
      </p:sp>
    </p:spTree>
    <p:extLst>
      <p:ext uri="{BB962C8B-B14F-4D97-AF65-F5344CB8AC3E}">
        <p14:creationId xmlns:p14="http://schemas.microsoft.com/office/powerpoint/2010/main" val="40416649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84188"/>
          </a:xfrm>
          <a:prstGeom prst="rect">
            <a:avLst/>
          </a:prstGeom>
          <a:noFill/>
          <a:ln w="9525">
            <a:noFill/>
            <a:miter lim="800000"/>
            <a:headEnd/>
            <a:tailEnd/>
          </a:ln>
          <a:effectLst/>
        </p:spPr>
        <p:txBody>
          <a:bodyPr vert="horz" wrap="square" lIns="95404" tIns="47701" rIns="95404" bIns="47701" numCol="1" anchor="t" anchorCtr="0" compatLnSpc="1">
            <a:prstTxWarp prst="textNoShape">
              <a:avLst/>
            </a:prstTxWarp>
          </a:bodyPr>
          <a:lstStyle>
            <a:lvl1pPr defTabSz="954857" eaLnBrk="1" hangingPunct="1">
              <a:defRPr sz="1300">
                <a:latin typeface="Times New Roman" pitchFamily="18" charset="0"/>
                <a:ea typeface="+mn-ea"/>
                <a:cs typeface="+mn-cs"/>
              </a:defRPr>
            </a:lvl1pPr>
          </a:lstStyle>
          <a:p>
            <a:pPr>
              <a:defRPr/>
            </a:pPr>
            <a:endParaRPr lang="en-US"/>
          </a:p>
        </p:txBody>
      </p:sp>
      <p:sp>
        <p:nvSpPr>
          <p:cNvPr id="18435" name="Rectangle 3"/>
          <p:cNvSpPr>
            <a:spLocks noGrp="1" noChangeArrowheads="1"/>
          </p:cNvSpPr>
          <p:nvPr>
            <p:ph type="dt" idx="1"/>
          </p:nvPr>
        </p:nvSpPr>
        <p:spPr bwMode="auto">
          <a:xfrm>
            <a:off x="3886200" y="0"/>
            <a:ext cx="2971800" cy="484188"/>
          </a:xfrm>
          <a:prstGeom prst="rect">
            <a:avLst/>
          </a:prstGeom>
          <a:noFill/>
          <a:ln w="9525">
            <a:noFill/>
            <a:miter lim="800000"/>
            <a:headEnd/>
            <a:tailEnd/>
          </a:ln>
          <a:effectLst/>
        </p:spPr>
        <p:txBody>
          <a:bodyPr vert="horz" wrap="square" lIns="95404" tIns="47701" rIns="95404" bIns="47701" numCol="1" anchor="t" anchorCtr="0" compatLnSpc="1">
            <a:prstTxWarp prst="textNoShape">
              <a:avLst/>
            </a:prstTxWarp>
          </a:bodyPr>
          <a:lstStyle>
            <a:lvl1pPr algn="r" defTabSz="954857" eaLnBrk="1" hangingPunct="1">
              <a:defRPr sz="1300">
                <a:latin typeface="Times New Roman" pitchFamily="18" charset="0"/>
                <a:ea typeface="+mn-ea"/>
                <a:cs typeface="+mn-cs"/>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003300" y="727075"/>
            <a:ext cx="4856163" cy="3641725"/>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2813" y="4613275"/>
            <a:ext cx="5032375" cy="4370388"/>
          </a:xfrm>
          <a:prstGeom prst="rect">
            <a:avLst/>
          </a:prstGeom>
          <a:noFill/>
          <a:ln w="9525">
            <a:noFill/>
            <a:miter lim="800000"/>
            <a:headEnd/>
            <a:tailEnd/>
          </a:ln>
          <a:effectLst/>
        </p:spPr>
        <p:txBody>
          <a:bodyPr vert="horz" wrap="square" lIns="95404" tIns="47701" rIns="95404" bIns="4770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226550"/>
            <a:ext cx="2971800" cy="484188"/>
          </a:xfrm>
          <a:prstGeom prst="rect">
            <a:avLst/>
          </a:prstGeom>
          <a:noFill/>
          <a:ln w="9525">
            <a:noFill/>
            <a:miter lim="800000"/>
            <a:headEnd/>
            <a:tailEnd/>
          </a:ln>
          <a:effectLst/>
        </p:spPr>
        <p:txBody>
          <a:bodyPr vert="horz" wrap="square" lIns="95404" tIns="47701" rIns="95404" bIns="47701" numCol="1" anchor="b" anchorCtr="0" compatLnSpc="1">
            <a:prstTxWarp prst="textNoShape">
              <a:avLst/>
            </a:prstTxWarp>
          </a:bodyPr>
          <a:lstStyle>
            <a:lvl1pPr defTabSz="954857" eaLnBrk="1" hangingPunct="1">
              <a:defRPr sz="1300">
                <a:latin typeface="Times New Roman" pitchFamily="18" charset="0"/>
                <a:ea typeface="+mn-ea"/>
                <a:cs typeface="+mn-cs"/>
              </a:defRPr>
            </a:lvl1pPr>
          </a:lstStyle>
          <a:p>
            <a:pPr>
              <a:defRPr/>
            </a:pPr>
            <a:endParaRPr lang="en-US"/>
          </a:p>
        </p:txBody>
      </p:sp>
      <p:sp>
        <p:nvSpPr>
          <p:cNvPr id="18439" name="Rectangle 7"/>
          <p:cNvSpPr>
            <a:spLocks noGrp="1" noChangeArrowheads="1"/>
          </p:cNvSpPr>
          <p:nvPr>
            <p:ph type="sldNum" sz="quarter" idx="5"/>
          </p:nvPr>
        </p:nvSpPr>
        <p:spPr bwMode="auto">
          <a:xfrm>
            <a:off x="3886200" y="9226550"/>
            <a:ext cx="2971800" cy="484188"/>
          </a:xfrm>
          <a:prstGeom prst="rect">
            <a:avLst/>
          </a:prstGeom>
          <a:noFill/>
          <a:ln w="9525">
            <a:noFill/>
            <a:miter lim="800000"/>
            <a:headEnd/>
            <a:tailEnd/>
          </a:ln>
          <a:effectLst/>
        </p:spPr>
        <p:txBody>
          <a:bodyPr vert="horz" wrap="square" lIns="95404" tIns="47701" rIns="95404" bIns="47701" numCol="1" anchor="b" anchorCtr="0" compatLnSpc="1">
            <a:prstTxWarp prst="textNoShape">
              <a:avLst/>
            </a:prstTxWarp>
          </a:bodyPr>
          <a:lstStyle>
            <a:lvl1pPr algn="r" defTabSz="954088">
              <a:defRPr sz="1300">
                <a:latin typeface="Times New Roman" charset="0"/>
              </a:defRPr>
            </a:lvl1pPr>
          </a:lstStyle>
          <a:p>
            <a:pPr>
              <a:defRPr/>
            </a:pPr>
            <a:fld id="{F3FF1421-59D5-4037-A4E6-55A58EC34A28}" type="slidenum">
              <a:rPr lang="en-US"/>
              <a:pPr>
                <a:defRPr/>
              </a:pPr>
              <a:t>‹Nr.›</a:t>
            </a:fld>
            <a:endParaRPr lang="en-US"/>
          </a:p>
        </p:txBody>
      </p:sp>
    </p:spTree>
    <p:extLst>
      <p:ext uri="{BB962C8B-B14F-4D97-AF65-F5344CB8AC3E}">
        <p14:creationId xmlns:p14="http://schemas.microsoft.com/office/powerpoint/2010/main" val="216110999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fld id="{49513F46-B800-4D54-A815-2D0BD231F8CF}" type="slidenum">
              <a:rPr lang="es-ES"/>
              <a:pPr/>
              <a:t>1</a:t>
            </a:fld>
            <a:endParaRPr lang="es-ES"/>
          </a:p>
        </p:txBody>
      </p:sp>
      <p:sp>
        <p:nvSpPr>
          <p:cNvPr id="15363" name="Text Box 1"/>
          <p:cNvSpPr txBox="1">
            <a:spLocks noChangeArrowheads="1"/>
          </p:cNvSpPr>
          <p:nvPr/>
        </p:nvSpPr>
        <p:spPr bwMode="auto">
          <a:xfrm>
            <a:off x="1143000" y="728305"/>
            <a:ext cx="4572000" cy="3641527"/>
          </a:xfrm>
          <a:prstGeom prst="rect">
            <a:avLst/>
          </a:prstGeom>
          <a:solidFill>
            <a:srgbClr val="FFFFFF"/>
          </a:solidFill>
          <a:ln w="9525">
            <a:solidFill>
              <a:srgbClr val="000000"/>
            </a:solidFill>
            <a:miter lim="800000"/>
            <a:headEnd/>
            <a:tailEnd/>
          </a:ln>
        </p:spPr>
        <p:txBody>
          <a:bodyPr wrap="none" anchor="ctr"/>
          <a:lstStyle/>
          <a:p>
            <a:endParaRPr lang="es-ES">
              <a:ea typeface="DejaVu Sans" charset="0"/>
              <a:cs typeface="DejaVu Sans" charset="0"/>
            </a:endParaRPr>
          </a:p>
        </p:txBody>
      </p:sp>
      <p:sp>
        <p:nvSpPr>
          <p:cNvPr id="15364" name="Text Box 2"/>
          <p:cNvSpPr>
            <a:spLocks noGrp="1" noChangeArrowheads="1"/>
          </p:cNvSpPr>
          <p:nvPr>
            <p:ph type="body"/>
          </p:nvPr>
        </p:nvSpPr>
        <p:spPr>
          <a:xfrm>
            <a:off x="685800" y="4612601"/>
            <a:ext cx="5486400" cy="4369832"/>
          </a:xfrm>
          <a:noFill/>
          <a:ln/>
        </p:spPr>
        <p:txBody>
          <a:bodyPr/>
          <a:lstStyle/>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sz="500" dirty="0" smtClean="0">
              <a:solidFill>
                <a:srgbClr val="FF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10</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10</a:t>
            </a:fld>
            <a:endParaRPr lang="en-US" sz="130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11</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11</a:t>
            </a:fld>
            <a:endParaRPr lang="en-US" sz="130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12</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12</a:t>
            </a:fld>
            <a:endParaRPr lang="en-US" sz="130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13</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13</a:t>
            </a:fld>
            <a:endParaRPr lang="en-US" sz="130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14</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14</a:t>
            </a:fld>
            <a:endParaRPr lang="en-US" sz="130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15</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15</a:t>
            </a:fld>
            <a:endParaRPr lang="en-US" sz="130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16</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16</a:t>
            </a:fld>
            <a:endParaRPr lang="en-US" sz="130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17</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17</a:t>
            </a:fld>
            <a:endParaRPr lang="en-US" sz="130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18</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18</a:t>
            </a:fld>
            <a:endParaRPr lang="en-US" sz="130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19</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19</a:t>
            </a:fld>
            <a:endParaRPr lang="en-US" sz="130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2</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2</a:t>
            </a:fld>
            <a:endParaRPr lang="en-US" sz="1300">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20</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20</a:t>
            </a:fld>
            <a:endParaRPr lang="en-US" sz="130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F3FF1421-59D5-4037-A4E6-55A58EC34A28}" type="slidenum">
              <a:rPr lang="en-US" smtClean="0"/>
              <a:pPr>
                <a:defRPr/>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3</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3</a:t>
            </a:fld>
            <a:endParaRPr lang="en-US" sz="130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4</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4</a:t>
            </a:fld>
            <a:endParaRPr lang="en-US" sz="130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5</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5</a:t>
            </a:fld>
            <a:endParaRPr lang="en-US" sz="130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6</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6</a:t>
            </a:fld>
            <a:endParaRPr lang="en-US" sz="130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7</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7</a:t>
            </a:fld>
            <a:endParaRPr lang="en-US" sz="130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8</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8</a:t>
            </a:fld>
            <a:endParaRPr lang="en-US" sz="130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9</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n-US"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9</a:t>
            </a:fld>
            <a:endParaRPr lang="en-US" sz="130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9109F22-5FD5-4C1E-A1D8-4C33B69DA66F}" type="slidenum">
              <a:rPr lang="en-US"/>
              <a:pPr>
                <a:defRPr/>
              </a:pPr>
              <a:t>‹Nr.›</a:t>
            </a:fld>
            <a:endParaRPr lang="en-US"/>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F22F46-AFDA-41B9-BB13-C103F1B8C4E9}" type="slidenum">
              <a:rPr lang="en-US"/>
              <a:pPr>
                <a:defRPr/>
              </a:pPr>
              <a:t>‹Nr.›</a:t>
            </a:fld>
            <a:endParaRPr lang="en-US"/>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76A859-1864-417E-9BE5-5016AC9B2936}" type="slidenum">
              <a:rPr lang="en-US"/>
              <a:pPr>
                <a:defRPr/>
              </a:pPr>
              <a:t>‹Nr.›</a:t>
            </a:fld>
            <a:endParaRPr lang="en-US"/>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144BD0-4113-4E3B-8861-67A81BDB89B6}" type="slidenum">
              <a:rPr lang="en-US"/>
              <a:pPr>
                <a:defRPr/>
              </a:pPr>
              <a:t>‹Nr.›</a:t>
            </a:fld>
            <a:endParaRPr lang="en-US"/>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DB7CDF-388D-480B-AF48-4861FE63A914}" type="slidenum">
              <a:rPr lang="en-US"/>
              <a:pPr>
                <a:defRPr/>
              </a:pPr>
              <a:t>‹Nr.›</a:t>
            </a:fld>
            <a:endParaRPr lang="en-US"/>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E30249-C667-440D-AC7D-082149BA9804}" type="slidenum">
              <a:rPr lang="en-US"/>
              <a:pPr>
                <a:defRPr/>
              </a:pPr>
              <a:t>‹Nr.›</a:t>
            </a:fld>
            <a:endParaRPr lang="en-US"/>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CD68742-3D8F-4478-A11C-8EF85E2D62A4}" type="slidenum">
              <a:rPr lang="en-US"/>
              <a:pPr>
                <a:defRPr/>
              </a:pPr>
              <a:t>‹Nr.›</a:t>
            </a:fld>
            <a:endParaRPr lang="en-US"/>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A1B7FC0-4547-411F-A93D-9B567D4753A3}" type="slidenum">
              <a:rPr lang="en-US"/>
              <a:pPr>
                <a:defRPr/>
              </a:pPr>
              <a:t>‹Nr.›</a:t>
            </a:fld>
            <a:endParaRPr lang="en-US"/>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CF2CD84-F03C-4589-A642-FE226827291F}" type="slidenum">
              <a:rPr lang="en-US"/>
              <a:pPr>
                <a:defRPr/>
              </a:pPr>
              <a:t>‹Nr.›</a:t>
            </a:fld>
            <a:endParaRPr lang="en-US"/>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0ED027D-B7CE-478E-931F-C416BB58E2F8}" type="slidenum">
              <a:rPr lang="en-US"/>
              <a:pPr>
                <a:defRPr/>
              </a:pPr>
              <a:t>‹Nr.›</a:t>
            </a:fld>
            <a:endParaRPr lang="en-US"/>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S_tradnl" smtClean="0"/>
              <a:t>12-14 June</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s-ES_tradnl" smtClean="0"/>
              <a:t>A. Faus-Golfe - TIARA Madrid</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9C74C6-2A62-45A1-954E-1018931EC560}" type="slidenum">
              <a:rPr lang="en-US"/>
              <a:pPr>
                <a:defRPr/>
              </a:pPr>
              <a:t>‹Nr.›</a:t>
            </a:fld>
            <a:endParaRPr lang="en-US"/>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68198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rgbClr val="000000"/>
                </a:solidFill>
                <a:latin typeface="Times New Roman" charset="0"/>
              </a:defRPr>
            </a:lvl1pPr>
          </a:lstStyle>
          <a:p>
            <a:pPr>
              <a:defRPr/>
            </a:pPr>
            <a:r>
              <a:rPr lang="es-ES_tradnl" smtClean="0"/>
              <a:t>12-14 June</a:t>
            </a:r>
            <a:endParaRPr lang="en-US"/>
          </a:p>
        </p:txBody>
      </p:sp>
      <p:sp>
        <p:nvSpPr>
          <p:cNvPr id="6819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solidFill>
                  <a:srgbClr val="000000"/>
                </a:solidFill>
                <a:latin typeface="Times New Roman" charset="0"/>
              </a:defRPr>
            </a:lvl1pPr>
          </a:lstStyle>
          <a:p>
            <a:pPr>
              <a:defRPr/>
            </a:pPr>
            <a:r>
              <a:rPr lang="es-ES_tradnl" smtClean="0"/>
              <a:t>A. Faus-Golfe - TIARA Madrid</a:t>
            </a:r>
            <a:endParaRPr lang="en-US"/>
          </a:p>
        </p:txBody>
      </p:sp>
      <p:sp>
        <p:nvSpPr>
          <p:cNvPr id="68199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rgbClr val="000000"/>
                </a:solidFill>
                <a:latin typeface="Times New Roman" charset="0"/>
              </a:defRPr>
            </a:lvl1pPr>
          </a:lstStyle>
          <a:p>
            <a:pPr>
              <a:defRPr/>
            </a:pPr>
            <a:fld id="{80A1627B-2A43-4EAF-A084-CEEDD855E3D3}"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ransition xmlns:p14="http://schemas.microsoft.com/office/powerpoint/2010/main" spd="med"/>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15.bin"/><Relationship Id="rId5" Type="http://schemas.openxmlformats.org/officeDocument/2006/relationships/image" Target="../media/image22.emf"/><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16.bin"/><Relationship Id="rId5" Type="http://schemas.openxmlformats.org/officeDocument/2006/relationships/image" Target="../media/image23.emf"/><Relationship Id="rId6" Type="http://schemas.openxmlformats.org/officeDocument/2006/relationships/oleObject" Target="../embeddings/oleObject17.bin"/><Relationship Id="rId7" Type="http://schemas.openxmlformats.org/officeDocument/2006/relationships/image" Target="../media/image24.emf"/><Relationship Id="rId1" Type="http://schemas.openxmlformats.org/officeDocument/2006/relationships/vmlDrawing" Target="../drawings/vmlDrawing8.vm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image" Target="../media/image9.emf"/><Relationship Id="rId6" Type="http://schemas.openxmlformats.org/officeDocument/2006/relationships/oleObject" Target="../embeddings/oleObject3.bin"/><Relationship Id="rId7" Type="http://schemas.openxmlformats.org/officeDocument/2006/relationships/image" Target="../media/image10.emf"/><Relationship Id="rId8" Type="http://schemas.openxmlformats.org/officeDocument/2006/relationships/oleObject" Target="../embeddings/oleObject4.bin"/><Relationship Id="rId9" Type="http://schemas.openxmlformats.org/officeDocument/2006/relationships/image" Target="../media/image11.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5.bin"/><Relationship Id="rId5" Type="http://schemas.openxmlformats.org/officeDocument/2006/relationships/image" Target="../media/image12.emf"/><Relationship Id="rId6" Type="http://schemas.openxmlformats.org/officeDocument/2006/relationships/oleObject" Target="../embeddings/oleObject6.bin"/><Relationship Id="rId7" Type="http://schemas.openxmlformats.org/officeDocument/2006/relationships/image" Target="../media/image13.emf"/><Relationship Id="rId8" Type="http://schemas.openxmlformats.org/officeDocument/2006/relationships/oleObject" Target="../embeddings/oleObject7.bin"/><Relationship Id="rId9" Type="http://schemas.openxmlformats.org/officeDocument/2006/relationships/image" Target="../media/image14.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8.bin"/><Relationship Id="rId5" Type="http://schemas.openxmlformats.org/officeDocument/2006/relationships/image" Target="../media/image15.emf"/><Relationship Id="rId6" Type="http://schemas.openxmlformats.org/officeDocument/2006/relationships/oleObject" Target="../embeddings/oleObject9.bin"/><Relationship Id="rId7" Type="http://schemas.openxmlformats.org/officeDocument/2006/relationships/image" Target="../media/image16.emf"/><Relationship Id="rId8" Type="http://schemas.openxmlformats.org/officeDocument/2006/relationships/oleObject" Target="../embeddings/oleObject10.bin"/><Relationship Id="rId9" Type="http://schemas.openxmlformats.org/officeDocument/2006/relationships/image" Target="../media/image17.e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11.bin"/><Relationship Id="rId5" Type="http://schemas.openxmlformats.org/officeDocument/2006/relationships/image" Target="../media/image18.emf"/><Relationship Id="rId6" Type="http://schemas.openxmlformats.org/officeDocument/2006/relationships/oleObject" Target="../embeddings/oleObject12.bin"/><Relationship Id="rId7" Type="http://schemas.openxmlformats.org/officeDocument/2006/relationships/image" Target="../media/image19.e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13.bin"/><Relationship Id="rId5" Type="http://schemas.openxmlformats.org/officeDocument/2006/relationships/image" Target="../media/image20.emf"/><Relationship Id="rId6" Type="http://schemas.openxmlformats.org/officeDocument/2006/relationships/oleObject" Target="../embeddings/oleObject14.bin"/><Relationship Id="rId7" Type="http://schemas.openxmlformats.org/officeDocument/2006/relationships/image" Target="../media/image21.emf"/><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a:xfrm>
            <a:off x="611560" y="1484784"/>
            <a:ext cx="7992888" cy="3294856"/>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err="1" smtClean="0">
                <a:latin typeface="Arial Black"/>
                <a:cs typeface="Arial Black"/>
              </a:rPr>
              <a:t>Emittance</a:t>
            </a:r>
            <a:r>
              <a:rPr lang="en-GB" dirty="0" smtClean="0">
                <a:latin typeface="Arial Black"/>
                <a:cs typeface="Arial Black"/>
              </a:rPr>
              <a:t> Reconstruction from measured Beam Sizes </a:t>
            </a:r>
          </a:p>
        </p:txBody>
      </p:sp>
      <p:sp>
        <p:nvSpPr>
          <p:cNvPr id="14340" name="Text Box 3"/>
          <p:cNvSpPr txBox="1">
            <a:spLocks noChangeArrowheads="1"/>
          </p:cNvSpPr>
          <p:nvPr/>
        </p:nvSpPr>
        <p:spPr bwMode="auto">
          <a:xfrm>
            <a:off x="1115616" y="4881934"/>
            <a:ext cx="6553199" cy="923330"/>
          </a:xfrm>
          <a:prstGeom prst="rect">
            <a:avLst/>
          </a:prstGeom>
          <a:noFill/>
          <a:ln w="9525">
            <a:noFill/>
            <a:miter lim="800000"/>
            <a:headEnd/>
            <a:tailEnd/>
          </a:ln>
        </p:spPr>
        <p:txBody>
          <a:bodyPr wrap="square">
            <a:spAutoFit/>
          </a:bodyPr>
          <a:lstStyle/>
          <a:p>
            <a:pPr marL="342900" indent="-342900" algn="ctr">
              <a:buAutoNum type="alphaUcPeriod"/>
            </a:pPr>
            <a:r>
              <a:rPr lang="en-US" dirty="0" smtClean="0">
                <a:solidFill>
                  <a:srgbClr val="292929"/>
                </a:solidFill>
              </a:rPr>
              <a:t>Faus</a:t>
            </a:r>
            <a:r>
              <a:rPr lang="en-US" dirty="0">
                <a:solidFill>
                  <a:srgbClr val="292929"/>
                </a:solidFill>
              </a:rPr>
              <a:t>-</a:t>
            </a:r>
            <a:r>
              <a:rPr lang="en-US" dirty="0" smtClean="0">
                <a:solidFill>
                  <a:srgbClr val="292929"/>
                </a:solidFill>
              </a:rPr>
              <a:t>Golfe and Jesus Navarro </a:t>
            </a:r>
            <a:r>
              <a:rPr lang="en-US" dirty="0" err="1" smtClean="0">
                <a:solidFill>
                  <a:srgbClr val="292929"/>
                </a:solidFill>
              </a:rPr>
              <a:t>Faus</a:t>
            </a:r>
            <a:endParaRPr lang="en-US" dirty="0">
              <a:solidFill>
                <a:srgbClr val="292929"/>
              </a:solidFill>
            </a:endParaRPr>
          </a:p>
          <a:p>
            <a:pPr algn="ctr"/>
            <a:r>
              <a:rPr lang="en-US" dirty="0">
                <a:solidFill>
                  <a:srgbClr val="0070C0"/>
                </a:solidFill>
              </a:rPr>
              <a:t>IFIC</a:t>
            </a:r>
            <a:r>
              <a:rPr lang="en-US" dirty="0" smtClean="0">
                <a:solidFill>
                  <a:srgbClr val="0070C0"/>
                </a:solidFill>
              </a:rPr>
              <a:t> Valencia</a:t>
            </a:r>
          </a:p>
          <a:p>
            <a:pPr algn="ctr"/>
            <a:endParaRPr lang="en-US" dirty="0">
              <a:solidFill>
                <a:srgbClr val="292929"/>
              </a:solidFill>
            </a:endParaRPr>
          </a:p>
        </p:txBody>
      </p:sp>
      <p:pic>
        <p:nvPicPr>
          <p:cNvPr id="14341" name="Imagen 11"/>
          <p:cNvPicPr>
            <a:picLocks noChangeAspect="1"/>
          </p:cNvPicPr>
          <p:nvPr/>
        </p:nvPicPr>
        <p:blipFill>
          <a:blip r:embed="rId3" cstate="print"/>
          <a:srcRect/>
          <a:stretch>
            <a:fillRect/>
          </a:stretch>
        </p:blipFill>
        <p:spPr bwMode="auto">
          <a:xfrm>
            <a:off x="179512" y="188640"/>
            <a:ext cx="1143000" cy="738188"/>
          </a:xfrm>
          <a:prstGeom prst="rect">
            <a:avLst/>
          </a:prstGeom>
          <a:noFill/>
          <a:ln w="9525">
            <a:noFill/>
            <a:miter lim="800000"/>
            <a:headEnd/>
            <a:tailEnd/>
          </a:ln>
        </p:spPr>
      </p:pic>
      <p:pic>
        <p:nvPicPr>
          <p:cNvPr id="8" name="Picture 7" descr="Accelerator Physics Grou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052736"/>
            <a:ext cx="16478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515986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Analytical conditions: Coupling Terms</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696251514"/>
              </p:ext>
            </p:extLst>
          </p:nvPr>
        </p:nvGraphicFramePr>
        <p:xfrm>
          <a:off x="827584" y="1844823"/>
          <a:ext cx="6552728" cy="3701353"/>
        </p:xfrm>
        <a:graphic>
          <a:graphicData uri="http://schemas.openxmlformats.org/presentationml/2006/ole">
            <mc:AlternateContent xmlns:mc="http://schemas.openxmlformats.org/markup-compatibility/2006">
              <mc:Choice xmlns:v="urn:schemas-microsoft-com:vml" Requires="v">
                <p:oleObj spid="_x0000_s312341" name="Ecuación" r:id="rId4" imgW="3314700" imgH="1879600" progId="Equation.3">
                  <p:embed/>
                </p:oleObj>
              </mc:Choice>
              <mc:Fallback>
                <p:oleObj name="Ecuación" r:id="rId4" imgW="3314700" imgH="1879600" progId="Equation.3">
                  <p:embed/>
                  <p:pic>
                    <p:nvPicPr>
                      <p:cNvPr id="0" name=""/>
                      <p:cNvPicPr/>
                      <p:nvPr/>
                    </p:nvPicPr>
                    <p:blipFill>
                      <a:blip r:embed="rId5"/>
                      <a:stretch>
                        <a:fillRect/>
                      </a:stretch>
                    </p:blipFill>
                    <p:spPr>
                      <a:xfrm>
                        <a:off x="827584" y="1844823"/>
                        <a:ext cx="6552728" cy="3701353"/>
                      </a:xfrm>
                      <a:prstGeom prst="rect">
                        <a:avLst/>
                      </a:prstGeom>
                    </p:spPr>
                  </p:pic>
                </p:oleObj>
              </mc:Fallback>
            </mc:AlternateContent>
          </a:graphicData>
        </a:graphic>
      </p:graphicFrame>
      <p:sp>
        <p:nvSpPr>
          <p:cNvPr id="25" name="Content Placeholder 2"/>
          <p:cNvSpPr txBox="1">
            <a:spLocks/>
          </p:cNvSpPr>
          <p:nvPr/>
        </p:nvSpPr>
        <p:spPr>
          <a:xfrm>
            <a:off x="179512" y="1124744"/>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In terms of </a:t>
            </a:r>
            <a:r>
              <a:rPr lang="en-GB" dirty="0" err="1" smtClean="0">
                <a:latin typeface="Arial" pitchFamily="34" charset="0"/>
                <a:ea typeface="Times New Roman" pitchFamily="18" charset="0"/>
                <a:cs typeface="Arial" pitchFamily="34" charset="0"/>
              </a:rPr>
              <a:t>Twiss</a:t>
            </a:r>
            <a:r>
              <a:rPr lang="en-GB" dirty="0" smtClean="0">
                <a:latin typeface="Arial" pitchFamily="34" charset="0"/>
                <a:ea typeface="Times New Roman" pitchFamily="18" charset="0"/>
                <a:cs typeface="Arial" pitchFamily="34" charset="0"/>
              </a:rPr>
              <a:t> parameters the determinants of such minors are:  </a:t>
            </a:r>
            <a:endParaRPr lang="en-GB" i="1" dirty="0" smtClean="0">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96411359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9" name="Content Placeholder 2"/>
          <p:cNvSpPr txBox="1">
            <a:spLocks/>
          </p:cNvSpPr>
          <p:nvPr/>
        </p:nvSpPr>
        <p:spPr>
          <a:xfrm>
            <a:off x="251520" y="836712"/>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This give us two more conditions:</a:t>
            </a: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229870"/>
            <a:ext cx="57606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Analytical conditions: Coupling Terms</a:t>
            </a:r>
            <a:endParaRPr lang="en-GB" sz="2000" dirty="0">
              <a:solidFill>
                <a:srgbClr val="008000"/>
              </a:solidFill>
            </a:endParaRPr>
          </a:p>
        </p:txBody>
      </p:sp>
      <p:sp>
        <p:nvSpPr>
          <p:cNvPr id="22" name="Content Placeholder 2"/>
          <p:cNvSpPr txBox="1">
            <a:spLocks/>
          </p:cNvSpPr>
          <p:nvPr/>
        </p:nvSpPr>
        <p:spPr>
          <a:xfrm>
            <a:off x="251520" y="3501008"/>
            <a:ext cx="8375848" cy="1311128"/>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This is the only required condition in the case of </a:t>
            </a:r>
            <a:r>
              <a:rPr lang="en-GB" b="1" dirty="0" smtClean="0">
                <a:latin typeface="Arial" pitchFamily="34" charset="0"/>
                <a:ea typeface="Times New Roman" pitchFamily="18" charset="0"/>
                <a:cs typeface="Arial" pitchFamily="34" charset="0"/>
              </a:rPr>
              <a:t>4</a:t>
            </a:r>
            <a:r>
              <a:rPr lang="en-GB" dirty="0" smtClean="0">
                <a:latin typeface="Arial" pitchFamily="34" charset="0"/>
                <a:ea typeface="Times New Roman" pitchFamily="18" charset="0"/>
                <a:cs typeface="Arial" pitchFamily="34" charset="0"/>
              </a:rPr>
              <a:t> measurement stations.</a:t>
            </a:r>
          </a:p>
          <a:p>
            <a:pPr marL="174625" lvl="0" indent="-174625" algn="just">
              <a:spcBef>
                <a:spcPct val="20000"/>
              </a:spcBef>
              <a:defRPr/>
            </a:pPr>
            <a:r>
              <a:rPr lang="en-GB" dirty="0" smtClean="0">
                <a:latin typeface="Arial" pitchFamily="34" charset="0"/>
                <a:ea typeface="Times New Roman" pitchFamily="18" charset="0"/>
                <a:cs typeface="Arial" pitchFamily="34" charset="0"/>
              </a:rPr>
              <a:t>In the particular case where </a:t>
            </a:r>
            <a:r>
              <a:rPr lang="en-GB" dirty="0" err="1" smtClean="0">
                <a:latin typeface="Symbol" charset="2"/>
                <a:ea typeface="Times New Roman" pitchFamily="18" charset="0"/>
                <a:cs typeface="Symbol" charset="2"/>
              </a:rPr>
              <a:t>f</a:t>
            </a:r>
            <a:r>
              <a:rPr lang="en-GB" baseline="-25000" dirty="0" err="1" smtClean="0">
                <a:latin typeface="Arial"/>
                <a:ea typeface="Times New Roman" pitchFamily="18" charset="0"/>
                <a:cs typeface="Arial"/>
              </a:rPr>
              <a:t>x</a:t>
            </a:r>
            <a:r>
              <a:rPr lang="en-GB" baseline="30000" dirty="0" smtClean="0">
                <a:latin typeface="Arial"/>
                <a:ea typeface="Times New Roman" pitchFamily="18" charset="0"/>
                <a:cs typeface="Arial"/>
              </a:rPr>
              <a:t>(</a:t>
            </a:r>
            <a:r>
              <a:rPr lang="en-GB" baseline="30000" dirty="0" err="1" smtClean="0">
                <a:latin typeface="Arial"/>
                <a:ea typeface="Times New Roman" pitchFamily="18" charset="0"/>
                <a:cs typeface="Arial"/>
              </a:rPr>
              <a:t>ji</a:t>
            </a:r>
            <a:r>
              <a:rPr lang="en-GB" baseline="30000" dirty="0" smtClean="0">
                <a:latin typeface="Arial"/>
                <a:ea typeface="Times New Roman" pitchFamily="18" charset="0"/>
                <a:cs typeface="Arial"/>
              </a:rPr>
              <a:t>)</a:t>
            </a:r>
            <a:r>
              <a:rPr lang="en-GB" dirty="0" smtClean="0">
                <a:latin typeface="Arial"/>
                <a:ea typeface="Times New Roman" pitchFamily="18" charset="0"/>
                <a:cs typeface="Arial"/>
              </a:rPr>
              <a:t>=</a:t>
            </a:r>
            <a:r>
              <a:rPr lang="en-GB" dirty="0" err="1" smtClean="0">
                <a:latin typeface="Symbol" charset="2"/>
                <a:ea typeface="Times New Roman" pitchFamily="18" charset="0"/>
                <a:cs typeface="Symbol" charset="2"/>
              </a:rPr>
              <a:t>f</a:t>
            </a:r>
            <a:r>
              <a:rPr lang="en-GB" baseline="-25000" dirty="0" err="1" smtClean="0">
                <a:latin typeface="Arial"/>
                <a:ea typeface="Times New Roman" pitchFamily="18" charset="0"/>
                <a:cs typeface="Arial"/>
              </a:rPr>
              <a:t>y</a:t>
            </a:r>
            <a:r>
              <a:rPr lang="en-GB" baseline="30000" dirty="0" smtClean="0">
                <a:latin typeface="Arial"/>
                <a:ea typeface="Times New Roman" pitchFamily="18" charset="0"/>
                <a:cs typeface="Arial"/>
              </a:rPr>
              <a:t>(</a:t>
            </a:r>
            <a:r>
              <a:rPr lang="en-GB" baseline="30000" dirty="0" err="1">
                <a:latin typeface="Arial"/>
                <a:ea typeface="Times New Roman" pitchFamily="18" charset="0"/>
                <a:cs typeface="Arial"/>
              </a:rPr>
              <a:t>ji</a:t>
            </a:r>
            <a:r>
              <a:rPr lang="en-GB" baseline="30000" dirty="0" smtClean="0">
                <a:latin typeface="Arial"/>
                <a:ea typeface="Times New Roman" pitchFamily="18" charset="0"/>
                <a:cs typeface="Arial"/>
              </a:rPr>
              <a:t>)</a:t>
            </a:r>
            <a:r>
              <a:rPr lang="en-GB" dirty="0" smtClean="0">
                <a:latin typeface="Arial"/>
                <a:ea typeface="Times New Roman" pitchFamily="18" charset="0"/>
                <a:cs typeface="Arial"/>
              </a:rPr>
              <a:t> the system has no solution.</a:t>
            </a:r>
            <a:endParaRPr lang="en-GB" dirty="0" smtClean="0">
              <a:latin typeface="Arial" pitchFamily="34" charset="0"/>
              <a:ea typeface="Times New Roman" pitchFamily="18" charset="0"/>
              <a:cs typeface="Arial" pitchFamily="34" charset="0"/>
            </a:endParaRPr>
          </a:p>
          <a:p>
            <a:pPr marL="174625" lvl="0" indent="-174625" algn="just">
              <a:spcBef>
                <a:spcPct val="20000"/>
              </a:spcBef>
              <a:defRPr/>
            </a:pPr>
            <a:r>
              <a:rPr lang="en-GB" dirty="0" smtClean="0">
                <a:latin typeface="Arial" pitchFamily="34" charset="0"/>
                <a:ea typeface="Times New Roman" pitchFamily="18" charset="0"/>
                <a:cs typeface="Arial" pitchFamily="34" charset="0"/>
              </a:rPr>
              <a:t>For </a:t>
            </a:r>
            <a:r>
              <a:rPr lang="en-GB" b="1" dirty="0" smtClean="0">
                <a:latin typeface="Arial" pitchFamily="34" charset="0"/>
                <a:ea typeface="Times New Roman" pitchFamily="18" charset="0"/>
                <a:cs typeface="Arial" pitchFamily="34" charset="0"/>
              </a:rPr>
              <a:t>5 or more stations </a:t>
            </a:r>
            <a:r>
              <a:rPr lang="en-GB" dirty="0" smtClean="0">
                <a:latin typeface="Arial" pitchFamily="34" charset="0"/>
                <a:ea typeface="Times New Roman" pitchFamily="18" charset="0"/>
                <a:cs typeface="Arial" pitchFamily="34" charset="0"/>
              </a:rPr>
              <a:t>an additional condition is required to get a unique solution.  </a:t>
            </a:r>
            <a:endParaRPr lang="en-GB" i="1" dirty="0" smtClean="0">
              <a:latin typeface="Arial" pitchFamily="34" charset="0"/>
              <a:ea typeface="Times New Roman" pitchFamily="18" charset="0"/>
              <a:cs typeface="Arial" pitchFamily="34" charset="0"/>
            </a:endParaRPr>
          </a:p>
        </p:txBody>
      </p:sp>
      <p:sp>
        <p:nvSpPr>
          <p:cNvPr id="4" name="Rectángulo 3"/>
          <p:cNvSpPr/>
          <p:nvPr/>
        </p:nvSpPr>
        <p:spPr>
          <a:xfrm>
            <a:off x="395536" y="1196752"/>
            <a:ext cx="2448272" cy="369332"/>
          </a:xfrm>
          <a:prstGeom prst="rect">
            <a:avLst/>
          </a:prstGeom>
        </p:spPr>
        <p:txBody>
          <a:bodyPr wrap="square">
            <a:spAutoFit/>
          </a:bodyPr>
          <a:lstStyle/>
          <a:p>
            <a:pPr marL="174625" lvl="0" indent="-174625" algn="just">
              <a:spcBef>
                <a:spcPct val="20000"/>
              </a:spcBef>
              <a:defRPr/>
            </a:pPr>
            <a:r>
              <a:rPr lang="en-GB" b="1" dirty="0" smtClean="0">
                <a:latin typeface="Arial" pitchFamily="34" charset="0"/>
                <a:ea typeface="Times New Roman" pitchFamily="18" charset="0"/>
                <a:cs typeface="Arial" pitchFamily="34" charset="0"/>
              </a:rPr>
              <a:t>Condition 3:</a:t>
            </a:r>
            <a:endParaRPr lang="en-GB" b="1" dirty="0">
              <a:latin typeface="Arial" pitchFamily="34" charset="0"/>
              <a:ea typeface="Times New Roman" pitchFamily="18" charset="0"/>
              <a:cs typeface="Arial" pitchFamily="34" charset="0"/>
            </a:endParaRPr>
          </a:p>
        </p:txBody>
      </p:sp>
      <p:sp>
        <p:nvSpPr>
          <p:cNvPr id="6" name="Rectángulo 5"/>
          <p:cNvSpPr/>
          <p:nvPr/>
        </p:nvSpPr>
        <p:spPr>
          <a:xfrm>
            <a:off x="266384" y="4653136"/>
            <a:ext cx="1530888" cy="369332"/>
          </a:xfrm>
          <a:prstGeom prst="rect">
            <a:avLst/>
          </a:prstGeom>
        </p:spPr>
        <p:txBody>
          <a:bodyPr wrap="none">
            <a:spAutoFit/>
          </a:bodyPr>
          <a:lstStyle/>
          <a:p>
            <a:pPr marL="174625" lvl="0" indent="-174625" algn="just">
              <a:spcBef>
                <a:spcPct val="20000"/>
              </a:spcBef>
              <a:defRPr/>
            </a:pPr>
            <a:r>
              <a:rPr lang="en-GB" b="1" dirty="0" smtClean="0">
                <a:latin typeface="Arial" pitchFamily="34" charset="0"/>
                <a:ea typeface="Times New Roman" pitchFamily="18" charset="0"/>
                <a:cs typeface="Arial" pitchFamily="34" charset="0"/>
              </a:rPr>
              <a:t>Condition 4:</a:t>
            </a:r>
            <a:endParaRPr lang="en-GB" b="1" dirty="0">
              <a:latin typeface="Arial" pitchFamily="34" charset="0"/>
              <a:ea typeface="Times New Roman" pitchFamily="18" charset="0"/>
              <a:cs typeface="Arial" pitchFamily="34" charset="0"/>
            </a:endParaRPr>
          </a:p>
        </p:txBody>
      </p:sp>
      <p:graphicFrame>
        <p:nvGraphicFramePr>
          <p:cNvPr id="26" name="Objeto 25"/>
          <p:cNvGraphicFramePr>
            <a:graphicFrameLocks noChangeAspect="1"/>
          </p:cNvGraphicFramePr>
          <p:nvPr>
            <p:extLst>
              <p:ext uri="{D42A27DB-BD31-4B8C-83A1-F6EECF244321}">
                <p14:modId xmlns:p14="http://schemas.microsoft.com/office/powerpoint/2010/main" val="2490396771"/>
              </p:ext>
            </p:extLst>
          </p:nvPr>
        </p:nvGraphicFramePr>
        <p:xfrm>
          <a:off x="595709" y="1628800"/>
          <a:ext cx="7432675" cy="2100262"/>
        </p:xfrm>
        <a:graphic>
          <a:graphicData uri="http://schemas.openxmlformats.org/presentationml/2006/ole">
            <mc:AlternateContent xmlns:mc="http://schemas.openxmlformats.org/markup-compatibility/2006">
              <mc:Choice xmlns:v="urn:schemas-microsoft-com:vml" Requires="v">
                <p:oleObj spid="_x0000_s313378" name="Ecuación" r:id="rId4" imgW="3759200" imgH="1066800" progId="Equation.3">
                  <p:embed/>
                </p:oleObj>
              </mc:Choice>
              <mc:Fallback>
                <p:oleObj name="Ecuación" r:id="rId4" imgW="3759200" imgH="1066800" progId="Equation.3">
                  <p:embed/>
                  <p:pic>
                    <p:nvPicPr>
                      <p:cNvPr id="0" name=""/>
                      <p:cNvPicPr/>
                      <p:nvPr/>
                    </p:nvPicPr>
                    <p:blipFill>
                      <a:blip r:embed="rId5"/>
                      <a:stretch>
                        <a:fillRect/>
                      </a:stretch>
                    </p:blipFill>
                    <p:spPr>
                      <a:xfrm>
                        <a:off x="595709" y="1628800"/>
                        <a:ext cx="7432675" cy="2100262"/>
                      </a:xfrm>
                      <a:prstGeom prst="rect">
                        <a:avLst/>
                      </a:prstGeom>
                    </p:spPr>
                  </p:pic>
                </p:oleObj>
              </mc:Fallback>
            </mc:AlternateContent>
          </a:graphicData>
        </a:graphic>
      </p:graphicFrame>
      <p:graphicFrame>
        <p:nvGraphicFramePr>
          <p:cNvPr id="27" name="Objeto 26"/>
          <p:cNvGraphicFramePr>
            <a:graphicFrameLocks noChangeAspect="1"/>
          </p:cNvGraphicFramePr>
          <p:nvPr>
            <p:extLst>
              <p:ext uri="{D42A27DB-BD31-4B8C-83A1-F6EECF244321}">
                <p14:modId xmlns:p14="http://schemas.microsoft.com/office/powerpoint/2010/main" val="975288398"/>
              </p:ext>
            </p:extLst>
          </p:nvPr>
        </p:nvGraphicFramePr>
        <p:xfrm>
          <a:off x="251520" y="5116099"/>
          <a:ext cx="8352928" cy="401133"/>
        </p:xfrm>
        <a:graphic>
          <a:graphicData uri="http://schemas.openxmlformats.org/presentationml/2006/ole">
            <mc:AlternateContent xmlns:mc="http://schemas.openxmlformats.org/markup-compatibility/2006">
              <mc:Choice xmlns:v="urn:schemas-microsoft-com:vml" Requires="v">
                <p:oleObj spid="_x0000_s313379" name="Ecuación" r:id="rId6" imgW="5016500" imgH="241300" progId="Equation.3">
                  <p:embed/>
                </p:oleObj>
              </mc:Choice>
              <mc:Fallback>
                <p:oleObj name="Ecuación" r:id="rId6" imgW="5016500" imgH="241300" progId="Equation.3">
                  <p:embed/>
                  <p:pic>
                    <p:nvPicPr>
                      <p:cNvPr id="0" name=""/>
                      <p:cNvPicPr/>
                      <p:nvPr/>
                    </p:nvPicPr>
                    <p:blipFill>
                      <a:blip r:embed="rId7"/>
                      <a:stretch>
                        <a:fillRect/>
                      </a:stretch>
                    </p:blipFill>
                    <p:spPr>
                      <a:xfrm>
                        <a:off x="251520" y="5116099"/>
                        <a:ext cx="8352928" cy="401133"/>
                      </a:xfrm>
                      <a:prstGeom prst="rect">
                        <a:avLst/>
                      </a:prstGeom>
                    </p:spPr>
                  </p:pic>
                </p:oleObj>
              </mc:Fallback>
            </mc:AlternateContent>
          </a:graphicData>
        </a:graphic>
      </p:graphicFrame>
      <p:sp>
        <p:nvSpPr>
          <p:cNvPr id="2" name="Rectángulo 1"/>
          <p:cNvSpPr/>
          <p:nvPr/>
        </p:nvSpPr>
        <p:spPr>
          <a:xfrm>
            <a:off x="323528" y="5734997"/>
            <a:ext cx="8568952" cy="646331"/>
          </a:xfrm>
          <a:prstGeom prst="rect">
            <a:avLst/>
          </a:prstGeom>
        </p:spPr>
        <p:txBody>
          <a:bodyPr wrap="square">
            <a:spAutoFit/>
          </a:bodyPr>
          <a:lstStyle/>
          <a:p>
            <a:r>
              <a:rPr lang="en-GB" dirty="0">
                <a:latin typeface="Arial"/>
                <a:ea typeface="Times New Roman" pitchFamily="18" charset="0"/>
                <a:cs typeface="Arial"/>
              </a:rPr>
              <a:t>One could replace the zero by some previously fixed error value, related with the error of the measurements.</a:t>
            </a:r>
            <a:r>
              <a:rPr lang="en-GB" dirty="0">
                <a:latin typeface="Arial" pitchFamily="34" charset="0"/>
                <a:ea typeface="Times New Roman" pitchFamily="18" charset="0"/>
                <a:cs typeface="Arial" pitchFamily="34" charset="0"/>
              </a:rPr>
              <a:t> </a:t>
            </a:r>
            <a:endParaRPr lang="es-ES" dirty="0"/>
          </a:p>
        </p:txBody>
      </p:sp>
    </p:spTree>
    <p:extLst>
      <p:ext uri="{BB962C8B-B14F-4D97-AF65-F5344CB8AC3E}">
        <p14:creationId xmlns:p14="http://schemas.microsoft.com/office/powerpoint/2010/main" val="427001335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763688"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NLC 2D diagnostic section</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sp>
        <p:nvSpPr>
          <p:cNvPr id="25" name="Content Placeholder 2"/>
          <p:cNvSpPr txBox="1">
            <a:spLocks/>
          </p:cNvSpPr>
          <p:nvPr/>
        </p:nvSpPr>
        <p:spPr>
          <a:xfrm>
            <a:off x="323528" y="2276872"/>
            <a:ext cx="4464496" cy="4248472"/>
          </a:xfrm>
          <a:prstGeom prst="rect">
            <a:avLst/>
          </a:prstGeom>
        </p:spPr>
        <p:txBody>
          <a:bodyPr wrap="square">
            <a:spAutoFit/>
          </a:bodyPr>
          <a:lstStyle/>
          <a:p>
            <a:pPr marL="174625" lvl="0" indent="-174625" algn="just">
              <a:spcBef>
                <a:spcPct val="20000"/>
              </a:spcBef>
              <a:defRPr/>
            </a:pPr>
            <a:r>
              <a:rPr lang="en-US" dirty="0">
                <a:latin typeface="Arial" pitchFamily="34" charset="0"/>
                <a:ea typeface="Times New Roman" pitchFamily="18" charset="0"/>
                <a:cs typeface="Arial" pitchFamily="34" charset="0"/>
              </a:rPr>
              <a:t> </a:t>
            </a:r>
            <a:r>
              <a:rPr lang="en-US" sz="1400" dirty="0">
                <a:latin typeface="Arial" pitchFamily="34" charset="0"/>
                <a:ea typeface="Times New Roman" pitchFamily="18" charset="0"/>
                <a:cs typeface="Arial" pitchFamily="34" charset="0"/>
              </a:rPr>
              <a:t>Condition 1: not an integer</a:t>
            </a:r>
          </a:p>
          <a:p>
            <a:pPr marL="174625" lvl="0" indent="-174625" algn="just">
              <a:spcBef>
                <a:spcPct val="20000"/>
              </a:spcBef>
              <a:defRPr/>
            </a:pPr>
            <a:r>
              <a:rPr lang="en-US" sz="1400" dirty="0">
                <a:latin typeface="Arial" pitchFamily="34" charset="0"/>
                <a:ea typeface="Times New Roman" pitchFamily="18" charset="0"/>
                <a:cs typeface="Arial" pitchFamily="34" charset="0"/>
              </a:rPr>
              <a:t>   1   2     0.2500  0.2500</a:t>
            </a:r>
          </a:p>
          <a:p>
            <a:pPr marL="174625" lvl="0" indent="-174625" algn="just">
              <a:spcBef>
                <a:spcPct val="20000"/>
              </a:spcBef>
              <a:defRPr/>
            </a:pPr>
            <a:r>
              <a:rPr lang="en-US" sz="1400" dirty="0">
                <a:latin typeface="Arial" pitchFamily="34" charset="0"/>
                <a:ea typeface="Times New Roman" pitchFamily="18" charset="0"/>
                <a:cs typeface="Arial" pitchFamily="34" charset="0"/>
              </a:rPr>
              <a:t>   1   3     0.5000  0.5000</a:t>
            </a:r>
          </a:p>
          <a:p>
            <a:pPr marL="174625" lvl="0" indent="-174625" algn="just">
              <a:spcBef>
                <a:spcPct val="20000"/>
              </a:spcBef>
              <a:defRPr/>
            </a:pPr>
            <a:r>
              <a:rPr lang="en-US" sz="1400" dirty="0">
                <a:latin typeface="Arial" pitchFamily="34" charset="0"/>
                <a:ea typeface="Times New Roman" pitchFamily="18" charset="0"/>
                <a:cs typeface="Arial" pitchFamily="34" charset="0"/>
              </a:rPr>
              <a:t>   2   3     0.2500  0.2500</a:t>
            </a:r>
          </a:p>
          <a:p>
            <a:pPr marL="174625" lvl="0" indent="-174625" algn="just">
              <a:spcBef>
                <a:spcPct val="20000"/>
              </a:spcBef>
              <a:defRPr/>
            </a:pPr>
            <a:r>
              <a:rPr lang="en-US" sz="1400" dirty="0">
                <a:latin typeface="Arial" pitchFamily="34" charset="0"/>
                <a:ea typeface="Times New Roman" pitchFamily="18" charset="0"/>
                <a:cs typeface="Arial" pitchFamily="34" charset="0"/>
              </a:rPr>
              <a:t>   1   4     0.7500  0.7500</a:t>
            </a:r>
          </a:p>
          <a:p>
            <a:pPr marL="174625" lvl="0" indent="-174625" algn="just">
              <a:spcBef>
                <a:spcPct val="20000"/>
              </a:spcBef>
              <a:defRPr/>
            </a:pPr>
            <a:r>
              <a:rPr lang="en-US" sz="1400" dirty="0">
                <a:latin typeface="Arial" pitchFamily="34" charset="0"/>
                <a:ea typeface="Times New Roman" pitchFamily="18" charset="0"/>
                <a:cs typeface="Arial" pitchFamily="34" charset="0"/>
              </a:rPr>
              <a:t>   2   4     0.5000  0.5000</a:t>
            </a:r>
          </a:p>
          <a:p>
            <a:pPr marL="174625" lvl="0" indent="-174625" algn="just">
              <a:spcBef>
                <a:spcPct val="20000"/>
              </a:spcBef>
              <a:defRPr/>
            </a:pPr>
            <a:r>
              <a:rPr lang="en-US" sz="1400" dirty="0">
                <a:latin typeface="Arial" pitchFamily="34" charset="0"/>
                <a:ea typeface="Times New Roman" pitchFamily="18" charset="0"/>
                <a:cs typeface="Arial" pitchFamily="34" charset="0"/>
              </a:rPr>
              <a:t>   3   4     0.2500  0.2500</a:t>
            </a:r>
          </a:p>
          <a:p>
            <a:pPr marL="174625" lvl="0" indent="-174625" algn="just">
              <a:spcBef>
                <a:spcPct val="20000"/>
              </a:spcBef>
              <a:defRPr/>
            </a:pPr>
            <a:endParaRPr lang="en-US" sz="1400" dirty="0">
              <a:latin typeface="Arial" pitchFamily="34" charset="0"/>
              <a:ea typeface="Times New Roman" pitchFamily="18" charset="0"/>
              <a:cs typeface="Arial" pitchFamily="34" charset="0"/>
            </a:endParaRPr>
          </a:p>
          <a:p>
            <a:pPr marL="174625" lvl="0" indent="-174625" algn="just">
              <a:spcBef>
                <a:spcPct val="20000"/>
              </a:spcBef>
              <a:defRPr/>
            </a:pPr>
            <a:r>
              <a:rPr lang="en-US" sz="1400" dirty="0">
                <a:latin typeface="Arial" pitchFamily="34" charset="0"/>
                <a:ea typeface="Times New Roman" pitchFamily="18" charset="0"/>
                <a:cs typeface="Arial" pitchFamily="34" charset="0"/>
              </a:rPr>
              <a:t> Condition 2: ax4 (CL s1,fx3) = 0</a:t>
            </a:r>
          </a:p>
          <a:p>
            <a:pPr marL="174625" lvl="0" indent="-174625" algn="just">
              <a:spcBef>
                <a:spcPct val="20000"/>
              </a:spcBef>
              <a:defRPr/>
            </a:pPr>
            <a:r>
              <a:rPr lang="en-US" sz="1400" dirty="0">
                <a:latin typeface="Arial" pitchFamily="34" charset="0"/>
                <a:ea typeface="Times New Roman" pitchFamily="18" charset="0"/>
                <a:cs typeface="Arial" pitchFamily="34" charset="0"/>
              </a:rPr>
              <a:t>  1  2  3  4     0.000E+00  0.253E-07</a:t>
            </a:r>
          </a:p>
          <a:p>
            <a:pPr marL="174625" lvl="0" indent="-174625" algn="just">
              <a:spcBef>
                <a:spcPct val="20000"/>
              </a:spcBef>
              <a:defRPr/>
            </a:pPr>
            <a:endParaRPr lang="en-US" sz="1400" dirty="0">
              <a:latin typeface="Arial" pitchFamily="34" charset="0"/>
              <a:ea typeface="Times New Roman" pitchFamily="18" charset="0"/>
              <a:cs typeface="Arial" pitchFamily="34" charset="0"/>
            </a:endParaRPr>
          </a:p>
          <a:p>
            <a:pPr marL="174625" lvl="0" indent="-174625" algn="just">
              <a:spcBef>
                <a:spcPct val="20000"/>
              </a:spcBef>
              <a:defRPr/>
            </a:pPr>
            <a:r>
              <a:rPr lang="en-US" sz="1400" dirty="0">
                <a:latin typeface="Arial" pitchFamily="34" charset="0"/>
                <a:ea typeface="Times New Roman" pitchFamily="18" charset="0"/>
                <a:cs typeface="Arial" pitchFamily="34" charset="0"/>
              </a:rPr>
              <a:t> Condition 2: ay4 (CL s8,fy3) = 0</a:t>
            </a:r>
          </a:p>
          <a:p>
            <a:pPr marL="174625" lvl="0" indent="-174625" algn="just">
              <a:spcBef>
                <a:spcPct val="20000"/>
              </a:spcBef>
              <a:defRPr/>
            </a:pPr>
            <a:r>
              <a:rPr lang="en-US" sz="1400" dirty="0">
                <a:latin typeface="Arial" pitchFamily="34" charset="0"/>
                <a:ea typeface="Times New Roman" pitchFamily="18" charset="0"/>
                <a:cs typeface="Arial" pitchFamily="34" charset="0"/>
              </a:rPr>
              <a:t>  1  2  3  4     0.000E+00  0.200E-07</a:t>
            </a:r>
          </a:p>
          <a:p>
            <a:pPr marL="174625" lvl="0" indent="-174625" algn="just">
              <a:spcBef>
                <a:spcPct val="20000"/>
              </a:spcBef>
              <a:defRPr/>
            </a:pPr>
            <a:endParaRPr lang="en-US" sz="1400" dirty="0">
              <a:latin typeface="Arial" pitchFamily="34" charset="0"/>
              <a:ea typeface="Times New Roman" pitchFamily="18" charset="0"/>
              <a:cs typeface="Arial" pitchFamily="34" charset="0"/>
            </a:endParaRPr>
          </a:p>
          <a:p>
            <a:pPr marL="174625" lvl="0" indent="-174625" algn="just">
              <a:spcBef>
                <a:spcPct val="20000"/>
              </a:spcBef>
              <a:defRPr/>
            </a:pPr>
            <a:r>
              <a:rPr lang="en-US" sz="1400" dirty="0">
                <a:latin typeface="Arial" pitchFamily="34" charset="0"/>
                <a:ea typeface="Times New Roman" pitchFamily="18" charset="0"/>
                <a:cs typeface="Arial" pitchFamily="34" charset="0"/>
              </a:rPr>
              <a:t> Condition 3: f4 different from 0</a:t>
            </a:r>
          </a:p>
          <a:p>
            <a:pPr marL="174625" lvl="0" indent="-174625" algn="just">
              <a:spcBef>
                <a:spcPct val="20000"/>
              </a:spcBef>
              <a:defRPr/>
            </a:pPr>
            <a:r>
              <a:rPr lang="en-US" sz="1400" dirty="0">
                <a:latin typeface="Arial" pitchFamily="34" charset="0"/>
                <a:ea typeface="Times New Roman" pitchFamily="18" charset="0"/>
                <a:cs typeface="Arial" pitchFamily="34" charset="0"/>
              </a:rPr>
              <a:t>  1  2  3  4     0.0000</a:t>
            </a:r>
          </a:p>
        </p:txBody>
      </p:sp>
      <p:cxnSp>
        <p:nvCxnSpPr>
          <p:cNvPr id="18" name="40 Conector recto de flecha"/>
          <p:cNvCxnSpPr/>
          <p:nvPr/>
        </p:nvCxnSpPr>
        <p:spPr bwMode="auto">
          <a:xfrm>
            <a:off x="1544960" y="1666160"/>
            <a:ext cx="5835352"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90770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31318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65212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96281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411084" y="980728"/>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2051720" y="1700808"/>
            <a:ext cx="96872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kumimoji="0" lang="es-ES" b="0" i="0" u="none" strike="noStrike" cap="none" normalizeH="0" dirty="0" smtClean="0">
              <a:ln>
                <a:noFill/>
              </a:ln>
              <a:solidFill>
                <a:schemeClr val="tx1"/>
              </a:solidFill>
              <a:effectLst/>
              <a:latin typeface="Arial" pitchFamily="34" charset="0"/>
            </a:endParaRPr>
          </a:p>
        </p:txBody>
      </p:sp>
      <p:sp>
        <p:nvSpPr>
          <p:cNvPr id="8" name="Rectángulo 7"/>
          <p:cNvSpPr/>
          <p:nvPr/>
        </p:nvSpPr>
        <p:spPr>
          <a:xfrm>
            <a:off x="3099222" y="1700808"/>
            <a:ext cx="968722" cy="369332"/>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lang="es-ES" dirty="0">
              <a:latin typeface="Arial" pitchFamily="34" charset="0"/>
            </a:endParaRPr>
          </a:p>
        </p:txBody>
      </p:sp>
      <p:sp>
        <p:nvSpPr>
          <p:cNvPr id="9" name="Rectángulo 8"/>
          <p:cNvSpPr/>
          <p:nvPr/>
        </p:nvSpPr>
        <p:spPr>
          <a:xfrm>
            <a:off x="4499992" y="1772816"/>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a:latin typeface="Arial"/>
                <a:cs typeface="Arial"/>
              </a:rPr>
              <a:t>/4</a:t>
            </a:r>
            <a:endParaRPr lang="es-ES" dirty="0">
              <a:latin typeface="Arial" pitchFamily="34" charset="0"/>
            </a:endParaRPr>
          </a:p>
        </p:txBody>
      </p:sp>
      <p:sp>
        <p:nvSpPr>
          <p:cNvPr id="34" name="Rectangle 11"/>
          <p:cNvSpPr>
            <a:spLocks noChangeArrowheads="1"/>
          </p:cNvSpPr>
          <p:nvPr/>
        </p:nvSpPr>
        <p:spPr bwMode="auto">
          <a:xfrm>
            <a:off x="251520" y="1209526"/>
            <a:ext cx="108012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b</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20</a:t>
            </a:r>
            <a:r>
              <a:rPr lang="es-ES" dirty="0" smtClean="0">
                <a:latin typeface="Arial"/>
                <a:cs typeface="Arial"/>
              </a:rPr>
              <a:t>m</a:t>
            </a:r>
          </a:p>
          <a:p>
            <a:r>
              <a:rPr lang="es-ES" dirty="0" err="1">
                <a:latin typeface="Symbol" charset="2"/>
                <a:cs typeface="Symbol" charset="2"/>
              </a:rPr>
              <a:t>b</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50</a:t>
            </a:r>
            <a:r>
              <a:rPr lang="es-ES" dirty="0" smtClean="0">
                <a:latin typeface="Arial"/>
                <a:cs typeface="Arial"/>
              </a:rPr>
              <a:t>m</a:t>
            </a:r>
            <a:endParaRPr lang="es-ES"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5" name="Content Placeholder 2"/>
          <p:cNvSpPr txBox="1">
            <a:spLocks/>
          </p:cNvSpPr>
          <p:nvPr/>
        </p:nvSpPr>
        <p:spPr>
          <a:xfrm>
            <a:off x="3059832" y="6228020"/>
            <a:ext cx="4104456"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Equivalent planes, </a:t>
            </a:r>
            <a:r>
              <a:rPr lang="en-GB" dirty="0">
                <a:latin typeface="Arial" pitchFamily="34" charset="0"/>
                <a:ea typeface="Times New Roman" pitchFamily="18" charset="0"/>
                <a:cs typeface="Arial" pitchFamily="34" charset="0"/>
              </a:rPr>
              <a:t>n</a:t>
            </a:r>
            <a:r>
              <a:rPr lang="en-GB" dirty="0" smtClean="0">
                <a:latin typeface="Arial" pitchFamily="34" charset="0"/>
                <a:ea typeface="Times New Roman" pitchFamily="18" charset="0"/>
                <a:cs typeface="Arial" pitchFamily="34" charset="0"/>
              </a:rPr>
              <a:t>ot valid for 4D</a:t>
            </a:r>
            <a:endParaRPr lang="en-GB" i="1" dirty="0" smtClean="0">
              <a:latin typeface="Arial" pitchFamily="34" charset="0"/>
              <a:ea typeface="Times New Roman" pitchFamily="18" charset="0"/>
              <a:cs typeface="Arial" pitchFamily="34" charset="0"/>
            </a:endParaRPr>
          </a:p>
        </p:txBody>
      </p:sp>
      <p:sp>
        <p:nvSpPr>
          <p:cNvPr id="38" name="Content Placeholder 2"/>
          <p:cNvSpPr txBox="1">
            <a:spLocks/>
          </p:cNvSpPr>
          <p:nvPr/>
        </p:nvSpPr>
        <p:spPr>
          <a:xfrm>
            <a:off x="5761906" y="1844824"/>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
        <p:nvSpPr>
          <p:cNvPr id="39" name="Content Placeholder 2"/>
          <p:cNvSpPr txBox="1">
            <a:spLocks/>
          </p:cNvSpPr>
          <p:nvPr/>
        </p:nvSpPr>
        <p:spPr>
          <a:xfrm>
            <a:off x="3347864" y="4931876"/>
            <a:ext cx="4608512"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No problems for solving the 2D systems</a:t>
            </a:r>
            <a:endParaRPr lang="en-GB" i="1" dirty="0" smtClean="0">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159542257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763688"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NLC 4D diagnostic section</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a:stCxn id="34" idx="3"/>
          </p:cNvCxnSpPr>
          <p:nvPr/>
        </p:nvCxnSpPr>
        <p:spPr bwMode="auto">
          <a:xfrm flipV="1">
            <a:off x="1331640" y="1630388"/>
            <a:ext cx="7491536" cy="4080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90770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31318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580112"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96281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436096"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4499992" y="1700808"/>
            <a:ext cx="96872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kumimoji="0" lang="es-ES" b="0" i="0" u="none" strike="noStrike" cap="none" normalizeH="0" dirty="0" smtClean="0">
              <a:ln>
                <a:noFill/>
              </a:ln>
              <a:solidFill>
                <a:schemeClr val="tx1"/>
              </a:solidFill>
              <a:effectLst/>
              <a:latin typeface="Arial" pitchFamily="34" charset="0"/>
            </a:endParaRPr>
          </a:p>
        </p:txBody>
      </p:sp>
      <p:sp>
        <p:nvSpPr>
          <p:cNvPr id="8" name="Rectángulo 7"/>
          <p:cNvSpPr/>
          <p:nvPr/>
        </p:nvSpPr>
        <p:spPr>
          <a:xfrm>
            <a:off x="5724128" y="1700808"/>
            <a:ext cx="968722" cy="369332"/>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lang="es-ES" dirty="0">
              <a:latin typeface="Arial" pitchFamily="34" charset="0"/>
            </a:endParaRPr>
          </a:p>
        </p:txBody>
      </p:sp>
      <p:sp>
        <p:nvSpPr>
          <p:cNvPr id="9" name="Rectángulo 8"/>
          <p:cNvSpPr/>
          <p:nvPr/>
        </p:nvSpPr>
        <p:spPr>
          <a:xfrm>
            <a:off x="7020272" y="1700808"/>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a:latin typeface="Arial"/>
                <a:cs typeface="Arial"/>
              </a:rPr>
              <a:t>/4</a:t>
            </a:r>
            <a:endParaRPr lang="es-ES" dirty="0">
              <a:latin typeface="Arial" pitchFamily="34" charset="0"/>
            </a:endParaRPr>
          </a:p>
        </p:txBody>
      </p:sp>
      <p:sp>
        <p:nvSpPr>
          <p:cNvPr id="34" name="Rectangle 11"/>
          <p:cNvSpPr>
            <a:spLocks noChangeArrowheads="1"/>
          </p:cNvSpPr>
          <p:nvPr/>
        </p:nvSpPr>
        <p:spPr bwMode="auto">
          <a:xfrm>
            <a:off x="251520" y="1209526"/>
            <a:ext cx="108012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b</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20</a:t>
            </a:r>
            <a:r>
              <a:rPr lang="es-ES" dirty="0" smtClean="0">
                <a:latin typeface="Arial"/>
                <a:cs typeface="Arial"/>
              </a:rPr>
              <a:t>m</a:t>
            </a:r>
          </a:p>
          <a:p>
            <a:r>
              <a:rPr lang="es-ES" dirty="0" err="1">
                <a:latin typeface="Symbol" charset="2"/>
                <a:cs typeface="Symbol" charset="2"/>
              </a:rPr>
              <a:t>b</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50</a:t>
            </a:r>
            <a:r>
              <a:rPr lang="es-ES" dirty="0" smtClean="0">
                <a:latin typeface="Arial"/>
                <a:cs typeface="Arial"/>
              </a:rPr>
              <a:t>m</a:t>
            </a:r>
            <a:endParaRPr lang="es-ES"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cxnSp>
        <p:nvCxnSpPr>
          <p:cNvPr id="32" name="Conector recto 31"/>
          <p:cNvCxnSpPr/>
          <p:nvPr/>
        </p:nvCxnSpPr>
        <p:spPr bwMode="auto">
          <a:xfrm>
            <a:off x="6876256" y="1484784"/>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3" name="Conector recto 32"/>
          <p:cNvCxnSpPr/>
          <p:nvPr/>
        </p:nvCxnSpPr>
        <p:spPr bwMode="auto">
          <a:xfrm>
            <a:off x="8100392" y="1484784"/>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7" name="Rectangle 11"/>
          <p:cNvSpPr>
            <a:spLocks noChangeArrowheads="1"/>
          </p:cNvSpPr>
          <p:nvPr/>
        </p:nvSpPr>
        <p:spPr bwMode="auto">
          <a:xfrm>
            <a:off x="666023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5</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38" name="Rectangle 11"/>
          <p:cNvSpPr>
            <a:spLocks noChangeArrowheads="1"/>
          </p:cNvSpPr>
          <p:nvPr/>
        </p:nvSpPr>
        <p:spPr bwMode="auto">
          <a:xfrm>
            <a:off x="7956376"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6</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3" name="Rectángulo 2"/>
          <p:cNvSpPr/>
          <p:nvPr/>
        </p:nvSpPr>
        <p:spPr>
          <a:xfrm>
            <a:off x="3275856" y="1700808"/>
            <a:ext cx="891778" cy="923330"/>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p</a:t>
            </a:r>
            <a:endParaRPr lang="es-ES" dirty="0" smtClean="0">
              <a:latin typeface="Arial"/>
              <a:cs typeface="Arial"/>
            </a:endParaRPr>
          </a:p>
          <a:p>
            <a:r>
              <a:rPr lang="es-ES" dirty="0" err="1" smtClean="0">
                <a:latin typeface="Symbol" charset="2"/>
                <a:cs typeface="Symbol" charset="2"/>
              </a:rPr>
              <a:t>F</a:t>
            </a:r>
            <a:r>
              <a:rPr lang="es-ES" baseline="-25000" dirty="0" err="1" smtClean="0">
                <a:latin typeface="Arial"/>
                <a:cs typeface="Arial"/>
              </a:rPr>
              <a:t>x</a:t>
            </a:r>
            <a:r>
              <a:rPr lang="es-ES" dirty="0" smtClean="0">
                <a:latin typeface="Arial"/>
                <a:cs typeface="Arial"/>
              </a:rPr>
              <a:t>=</a:t>
            </a:r>
            <a:r>
              <a:rPr lang="es-ES" dirty="0">
                <a:latin typeface="Symbol" charset="2"/>
                <a:cs typeface="Symbol" charset="2"/>
              </a:rPr>
              <a:t>p</a:t>
            </a:r>
            <a:r>
              <a:rPr lang="es-ES" dirty="0" smtClean="0">
                <a:latin typeface="Arial"/>
                <a:cs typeface="Arial"/>
              </a:rPr>
              <a:t>/2</a:t>
            </a:r>
            <a:endParaRPr lang="es-ES" dirty="0">
              <a:latin typeface="Arial" pitchFamily="34" charset="0"/>
            </a:endParaRPr>
          </a:p>
          <a:p>
            <a:pPr lvl="0"/>
            <a:endParaRPr lang="es-ES" dirty="0">
              <a:latin typeface="Arial" pitchFamily="34" charset="0"/>
            </a:endParaRPr>
          </a:p>
        </p:txBody>
      </p:sp>
      <p:sp>
        <p:nvSpPr>
          <p:cNvPr id="6" name="Rectángulo 5"/>
          <p:cNvSpPr/>
          <p:nvPr/>
        </p:nvSpPr>
        <p:spPr>
          <a:xfrm>
            <a:off x="1979712" y="1772816"/>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smtClean="0">
                <a:latin typeface="Arial"/>
                <a:cs typeface="Arial"/>
              </a:rPr>
              <a:t>/2</a:t>
            </a:r>
            <a:endParaRPr lang="es-ES" dirty="0">
              <a:latin typeface="Arial" pitchFamily="34" charset="0"/>
            </a:endParaRPr>
          </a:p>
        </p:txBody>
      </p:sp>
      <p:sp>
        <p:nvSpPr>
          <p:cNvPr id="10" name="Rectángulo 9"/>
          <p:cNvSpPr/>
          <p:nvPr/>
        </p:nvSpPr>
        <p:spPr>
          <a:xfrm>
            <a:off x="755576" y="2492896"/>
            <a:ext cx="4572000" cy="4031873"/>
          </a:xfrm>
          <a:prstGeom prst="rect">
            <a:avLst/>
          </a:prstGeom>
        </p:spPr>
        <p:txBody>
          <a:bodyPr>
            <a:spAutoFit/>
          </a:bodyPr>
          <a:lstStyle/>
          <a:p>
            <a:r>
              <a:rPr lang="en-US" sz="1600" dirty="0"/>
              <a:t>Condition 1: not an integer</a:t>
            </a:r>
          </a:p>
          <a:p>
            <a:r>
              <a:rPr lang="en-US" sz="1600" dirty="0"/>
              <a:t>   1   2     0.5000  0.5000</a:t>
            </a:r>
          </a:p>
          <a:p>
            <a:r>
              <a:rPr lang="en-US" sz="1600" dirty="0"/>
              <a:t>   1   3     1.5000  1.0000</a:t>
            </a:r>
          </a:p>
          <a:p>
            <a:r>
              <a:rPr lang="en-US" sz="1600" dirty="0"/>
              <a:t>   2   3     1.0000  0.5000</a:t>
            </a:r>
          </a:p>
          <a:p>
            <a:r>
              <a:rPr lang="en-US" sz="1600" dirty="0"/>
              <a:t>   1   4     1.7500  1.2500</a:t>
            </a:r>
          </a:p>
          <a:p>
            <a:r>
              <a:rPr lang="en-US" sz="1600" dirty="0"/>
              <a:t>   2   4     1.2500  0.7500</a:t>
            </a:r>
          </a:p>
          <a:p>
            <a:r>
              <a:rPr lang="en-US" sz="1600" dirty="0"/>
              <a:t>   3   4     0.2500  0.2500</a:t>
            </a:r>
          </a:p>
          <a:p>
            <a:r>
              <a:rPr lang="en-US" sz="1600" dirty="0"/>
              <a:t>   1   5     2.0000  1.5000</a:t>
            </a:r>
          </a:p>
          <a:p>
            <a:r>
              <a:rPr lang="en-US" sz="1600" dirty="0"/>
              <a:t>   2   5     1.5000  1.0000</a:t>
            </a:r>
          </a:p>
          <a:p>
            <a:r>
              <a:rPr lang="en-US" sz="1600" dirty="0"/>
              <a:t>   3   5     0.5000  0.5000</a:t>
            </a:r>
          </a:p>
          <a:p>
            <a:r>
              <a:rPr lang="en-US" sz="1600" dirty="0"/>
              <a:t>   4   5     0.2500  0.2500</a:t>
            </a:r>
          </a:p>
          <a:p>
            <a:r>
              <a:rPr lang="en-US" sz="1600" dirty="0"/>
              <a:t>   1   6     2.2500  1.7500</a:t>
            </a:r>
          </a:p>
          <a:p>
            <a:r>
              <a:rPr lang="en-US" sz="1600" dirty="0"/>
              <a:t>   2   6     1.7500  1.2500</a:t>
            </a:r>
          </a:p>
          <a:p>
            <a:r>
              <a:rPr lang="en-US" sz="1600" dirty="0"/>
              <a:t>   3   6     0.7500  0.7500</a:t>
            </a:r>
          </a:p>
          <a:p>
            <a:r>
              <a:rPr lang="en-US" sz="1600" dirty="0"/>
              <a:t>   4   6     0.5000  0.5000</a:t>
            </a:r>
          </a:p>
          <a:p>
            <a:r>
              <a:rPr lang="en-US" sz="1600" dirty="0"/>
              <a:t>   5   6     0.2500  0.2500</a:t>
            </a:r>
          </a:p>
        </p:txBody>
      </p:sp>
      <p:sp>
        <p:nvSpPr>
          <p:cNvPr id="39" name="Content Placeholder 2"/>
          <p:cNvSpPr txBox="1">
            <a:spLocks/>
          </p:cNvSpPr>
          <p:nvPr/>
        </p:nvSpPr>
        <p:spPr>
          <a:xfrm>
            <a:off x="4932040" y="3789040"/>
            <a:ext cx="3058566" cy="6463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Some</a:t>
            </a:r>
            <a:r>
              <a:rPr lang="en-GB" dirty="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stations are redundant</a:t>
            </a:r>
            <a:endParaRPr lang="en-GB" i="1" dirty="0" smtClean="0">
              <a:latin typeface="Arial" pitchFamily="34" charset="0"/>
              <a:ea typeface="Times New Roman" pitchFamily="18" charset="0"/>
              <a:cs typeface="Arial" pitchFamily="34" charset="0"/>
            </a:endParaRPr>
          </a:p>
        </p:txBody>
      </p:sp>
      <p:sp>
        <p:nvSpPr>
          <p:cNvPr id="40" name="Content Placeholder 2"/>
          <p:cNvSpPr txBox="1">
            <a:spLocks/>
          </p:cNvSpPr>
          <p:nvPr/>
        </p:nvSpPr>
        <p:spPr>
          <a:xfrm>
            <a:off x="5220072" y="2204864"/>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Tree>
    <p:extLst>
      <p:ext uri="{BB962C8B-B14F-4D97-AF65-F5344CB8AC3E}">
        <p14:creationId xmlns:p14="http://schemas.microsoft.com/office/powerpoint/2010/main" val="49978284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763688"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NLC 4D diagnostic section</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a:stCxn id="34" idx="3"/>
          </p:cNvCxnSpPr>
          <p:nvPr/>
        </p:nvCxnSpPr>
        <p:spPr bwMode="auto">
          <a:xfrm flipV="1">
            <a:off x="1331640" y="1630388"/>
            <a:ext cx="7491536" cy="4080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90770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31318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580112"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96281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436096"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4499992" y="1700808"/>
            <a:ext cx="96872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kumimoji="0" lang="es-ES" b="0" i="0" u="none" strike="noStrike" cap="none" normalizeH="0" dirty="0" smtClean="0">
              <a:ln>
                <a:noFill/>
              </a:ln>
              <a:solidFill>
                <a:schemeClr val="tx1"/>
              </a:solidFill>
              <a:effectLst/>
              <a:latin typeface="Arial" pitchFamily="34" charset="0"/>
            </a:endParaRPr>
          </a:p>
        </p:txBody>
      </p:sp>
      <p:sp>
        <p:nvSpPr>
          <p:cNvPr id="8" name="Rectángulo 7"/>
          <p:cNvSpPr/>
          <p:nvPr/>
        </p:nvSpPr>
        <p:spPr>
          <a:xfrm>
            <a:off x="5724128" y="1700808"/>
            <a:ext cx="968722" cy="369332"/>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lang="es-ES" dirty="0">
              <a:latin typeface="Arial" pitchFamily="34" charset="0"/>
            </a:endParaRPr>
          </a:p>
        </p:txBody>
      </p:sp>
      <p:sp>
        <p:nvSpPr>
          <p:cNvPr id="9" name="Rectángulo 8"/>
          <p:cNvSpPr/>
          <p:nvPr/>
        </p:nvSpPr>
        <p:spPr>
          <a:xfrm>
            <a:off x="7020272" y="1700808"/>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a:latin typeface="Arial"/>
                <a:cs typeface="Arial"/>
              </a:rPr>
              <a:t>/4</a:t>
            </a:r>
            <a:endParaRPr lang="es-ES" dirty="0">
              <a:latin typeface="Arial" pitchFamily="34" charset="0"/>
            </a:endParaRPr>
          </a:p>
        </p:txBody>
      </p:sp>
      <p:sp>
        <p:nvSpPr>
          <p:cNvPr id="34" name="Rectangle 11"/>
          <p:cNvSpPr>
            <a:spLocks noChangeArrowheads="1"/>
          </p:cNvSpPr>
          <p:nvPr/>
        </p:nvSpPr>
        <p:spPr bwMode="auto">
          <a:xfrm>
            <a:off x="251520" y="1209526"/>
            <a:ext cx="108012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b</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20</a:t>
            </a:r>
            <a:r>
              <a:rPr lang="es-ES" dirty="0" smtClean="0">
                <a:latin typeface="Arial"/>
                <a:cs typeface="Arial"/>
              </a:rPr>
              <a:t>m</a:t>
            </a:r>
          </a:p>
          <a:p>
            <a:r>
              <a:rPr lang="es-ES" dirty="0" err="1">
                <a:latin typeface="Symbol" charset="2"/>
                <a:cs typeface="Symbol" charset="2"/>
              </a:rPr>
              <a:t>b</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50</a:t>
            </a:r>
            <a:r>
              <a:rPr lang="es-ES" dirty="0" smtClean="0">
                <a:latin typeface="Arial"/>
                <a:cs typeface="Arial"/>
              </a:rPr>
              <a:t>m</a:t>
            </a:r>
            <a:endParaRPr lang="es-ES"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5" name="Content Placeholder 2"/>
          <p:cNvSpPr txBox="1">
            <a:spLocks/>
          </p:cNvSpPr>
          <p:nvPr/>
        </p:nvSpPr>
        <p:spPr>
          <a:xfrm>
            <a:off x="2953594" y="6228020"/>
            <a:ext cx="3058566"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dirty="0">
                <a:latin typeface="Arial" pitchFamily="34" charset="0"/>
                <a:ea typeface="Times New Roman" pitchFamily="18" charset="0"/>
                <a:cs typeface="Arial" pitchFamily="34" charset="0"/>
              </a:rPr>
              <a:t>V</a:t>
            </a:r>
            <a:r>
              <a:rPr lang="en-GB" dirty="0" smtClean="0">
                <a:latin typeface="Arial" pitchFamily="34" charset="0"/>
                <a:ea typeface="Times New Roman" pitchFamily="18" charset="0"/>
                <a:cs typeface="Arial" pitchFamily="34" charset="0"/>
              </a:rPr>
              <a:t>alid for 2D</a:t>
            </a:r>
            <a:endParaRPr lang="en-GB" i="1" dirty="0" smtClean="0">
              <a:latin typeface="Arial" pitchFamily="34" charset="0"/>
              <a:ea typeface="Times New Roman" pitchFamily="18" charset="0"/>
              <a:cs typeface="Arial" pitchFamily="34" charset="0"/>
            </a:endParaRPr>
          </a:p>
        </p:txBody>
      </p:sp>
      <p:cxnSp>
        <p:nvCxnSpPr>
          <p:cNvPr id="32" name="Conector recto 31"/>
          <p:cNvCxnSpPr/>
          <p:nvPr/>
        </p:nvCxnSpPr>
        <p:spPr bwMode="auto">
          <a:xfrm>
            <a:off x="6876256" y="1484784"/>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3" name="Conector recto 32"/>
          <p:cNvCxnSpPr/>
          <p:nvPr/>
        </p:nvCxnSpPr>
        <p:spPr bwMode="auto">
          <a:xfrm>
            <a:off x="8100392" y="1484784"/>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7" name="Rectangle 11"/>
          <p:cNvSpPr>
            <a:spLocks noChangeArrowheads="1"/>
          </p:cNvSpPr>
          <p:nvPr/>
        </p:nvSpPr>
        <p:spPr bwMode="auto">
          <a:xfrm>
            <a:off x="666023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5</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38" name="Rectangle 11"/>
          <p:cNvSpPr>
            <a:spLocks noChangeArrowheads="1"/>
          </p:cNvSpPr>
          <p:nvPr/>
        </p:nvSpPr>
        <p:spPr bwMode="auto">
          <a:xfrm>
            <a:off x="7956376"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6</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3" name="Rectángulo 2"/>
          <p:cNvSpPr/>
          <p:nvPr/>
        </p:nvSpPr>
        <p:spPr>
          <a:xfrm>
            <a:off x="3275856" y="1700808"/>
            <a:ext cx="891778" cy="923330"/>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p</a:t>
            </a:r>
            <a:endParaRPr lang="es-ES" dirty="0" smtClean="0">
              <a:latin typeface="Arial"/>
              <a:cs typeface="Arial"/>
            </a:endParaRPr>
          </a:p>
          <a:p>
            <a:r>
              <a:rPr lang="es-ES" dirty="0" err="1" smtClean="0">
                <a:latin typeface="Symbol" charset="2"/>
                <a:cs typeface="Symbol" charset="2"/>
              </a:rPr>
              <a:t>F</a:t>
            </a:r>
            <a:r>
              <a:rPr lang="es-ES" baseline="-25000" dirty="0" err="1" smtClean="0">
                <a:latin typeface="Arial"/>
                <a:cs typeface="Arial"/>
              </a:rPr>
              <a:t>x</a:t>
            </a:r>
            <a:r>
              <a:rPr lang="es-ES" dirty="0" smtClean="0">
                <a:latin typeface="Arial"/>
                <a:cs typeface="Arial"/>
              </a:rPr>
              <a:t>=</a:t>
            </a:r>
            <a:r>
              <a:rPr lang="es-ES" dirty="0">
                <a:latin typeface="Symbol" charset="2"/>
                <a:cs typeface="Symbol" charset="2"/>
              </a:rPr>
              <a:t>p</a:t>
            </a:r>
            <a:r>
              <a:rPr lang="es-ES" dirty="0" smtClean="0">
                <a:latin typeface="Arial"/>
                <a:cs typeface="Arial"/>
              </a:rPr>
              <a:t>/2</a:t>
            </a:r>
            <a:endParaRPr lang="es-ES" dirty="0">
              <a:latin typeface="Arial" pitchFamily="34" charset="0"/>
            </a:endParaRPr>
          </a:p>
          <a:p>
            <a:pPr lvl="0"/>
            <a:endParaRPr lang="es-ES" dirty="0">
              <a:latin typeface="Arial" pitchFamily="34" charset="0"/>
            </a:endParaRPr>
          </a:p>
        </p:txBody>
      </p:sp>
      <p:sp>
        <p:nvSpPr>
          <p:cNvPr id="6" name="Rectángulo 5"/>
          <p:cNvSpPr/>
          <p:nvPr/>
        </p:nvSpPr>
        <p:spPr>
          <a:xfrm>
            <a:off x="1979712" y="1772816"/>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smtClean="0">
                <a:latin typeface="Arial"/>
                <a:cs typeface="Arial"/>
              </a:rPr>
              <a:t>/2</a:t>
            </a:r>
            <a:endParaRPr lang="es-ES" dirty="0">
              <a:latin typeface="Arial" pitchFamily="34" charset="0"/>
            </a:endParaRPr>
          </a:p>
        </p:txBody>
      </p:sp>
      <p:sp>
        <p:nvSpPr>
          <p:cNvPr id="2" name="Rectángulo 1"/>
          <p:cNvSpPr/>
          <p:nvPr/>
        </p:nvSpPr>
        <p:spPr>
          <a:xfrm>
            <a:off x="179512" y="2625873"/>
            <a:ext cx="3528392" cy="3539431"/>
          </a:xfrm>
          <a:prstGeom prst="rect">
            <a:avLst/>
          </a:prstGeom>
        </p:spPr>
        <p:txBody>
          <a:bodyPr wrap="square">
            <a:spAutoFit/>
          </a:bodyPr>
          <a:lstStyle/>
          <a:p>
            <a:r>
              <a:rPr lang="fr-FR" sz="1400" dirty="0"/>
              <a:t>Condition 2: ax4 (CL s1,fx3) = 0</a:t>
            </a:r>
          </a:p>
          <a:p>
            <a:r>
              <a:rPr lang="fr-FR" sz="1400" dirty="0"/>
              <a:t>  1  2  3  4     0.493E-22  0.179E-07</a:t>
            </a:r>
          </a:p>
          <a:p>
            <a:r>
              <a:rPr lang="fr-FR" sz="1400" dirty="0"/>
              <a:t>  1  2  3  5     0.470E-37  0.981E-23</a:t>
            </a:r>
          </a:p>
          <a:p>
            <a:r>
              <a:rPr lang="fr-FR" sz="1400" dirty="0"/>
              <a:t>  1  2  4  5    -0.106E-21  0.179E-07</a:t>
            </a:r>
          </a:p>
          <a:p>
            <a:r>
              <a:rPr lang="fr-FR" sz="1400" dirty="0"/>
              <a:t>  1  3  4  5    -0.106E-21  0.179E-07</a:t>
            </a:r>
          </a:p>
          <a:p>
            <a:r>
              <a:rPr lang="fr-FR" sz="1400" dirty="0"/>
              <a:t>  2  3  4  5    -0.776E-22  0.179E-07</a:t>
            </a:r>
          </a:p>
          <a:p>
            <a:r>
              <a:rPr lang="fr-FR" sz="1400" dirty="0"/>
              <a:t>  1  2  3  6    -0.566E-22  0.179E-07</a:t>
            </a:r>
          </a:p>
          <a:p>
            <a:r>
              <a:rPr lang="fr-FR" sz="1400" dirty="0"/>
              <a:t>  1  2  4  6     0.000E+00  0.253E-07</a:t>
            </a:r>
          </a:p>
          <a:p>
            <a:r>
              <a:rPr lang="fr-FR" sz="1400" dirty="0"/>
              <a:t>  1  3  4  6     0.106E-21  0.253E-07</a:t>
            </a:r>
          </a:p>
          <a:p>
            <a:r>
              <a:rPr lang="fr-FR" sz="1400" dirty="0"/>
              <a:t>  2  3  4  6    -0.106E-21  0.179E-07</a:t>
            </a:r>
          </a:p>
          <a:p>
            <a:r>
              <a:rPr lang="fr-FR" sz="1400" dirty="0"/>
              <a:t>  1  2  5  6     0.722E-23  0.179E-07</a:t>
            </a:r>
          </a:p>
          <a:p>
            <a:r>
              <a:rPr lang="fr-FR" sz="1400" dirty="0"/>
              <a:t>  1  3  5  6     0.722E-23  0.179E-07</a:t>
            </a:r>
          </a:p>
          <a:p>
            <a:r>
              <a:rPr lang="fr-FR" sz="1400" dirty="0"/>
              <a:t>  2  3  5  6    -0.283E-22  0.179E-07</a:t>
            </a:r>
          </a:p>
          <a:p>
            <a:r>
              <a:rPr lang="fr-FR" sz="1400" dirty="0"/>
              <a:t>  1  4  5  6    -0.261E-21  0.179E-07</a:t>
            </a:r>
          </a:p>
          <a:p>
            <a:r>
              <a:rPr lang="fr-FR" sz="1400" dirty="0"/>
              <a:t>  2  4  5  6     0.000E+00  0.253E-07</a:t>
            </a:r>
          </a:p>
          <a:p>
            <a:r>
              <a:rPr lang="fr-FR" sz="1400" dirty="0"/>
              <a:t>  3  4  5  6     0.000E+00  0.253E-07</a:t>
            </a:r>
            <a:endParaRPr lang="es-ES" sz="1400" dirty="0"/>
          </a:p>
        </p:txBody>
      </p:sp>
      <p:sp>
        <p:nvSpPr>
          <p:cNvPr id="11" name="Rectángulo 10"/>
          <p:cNvSpPr/>
          <p:nvPr/>
        </p:nvSpPr>
        <p:spPr>
          <a:xfrm>
            <a:off x="3491880" y="2533540"/>
            <a:ext cx="4572000" cy="3631764"/>
          </a:xfrm>
          <a:prstGeom prst="rect">
            <a:avLst/>
          </a:prstGeom>
        </p:spPr>
        <p:txBody>
          <a:bodyPr>
            <a:spAutoFit/>
          </a:bodyPr>
          <a:lstStyle/>
          <a:p>
            <a:r>
              <a:rPr lang="tr-TR" dirty="0"/>
              <a:t> </a:t>
            </a:r>
            <a:r>
              <a:rPr lang="tr-TR" sz="1400" dirty="0" err="1"/>
              <a:t>Condition</a:t>
            </a:r>
            <a:r>
              <a:rPr lang="tr-TR" sz="1400" dirty="0"/>
              <a:t> 2: ay4 (CL s8,fy3) = 0</a:t>
            </a:r>
          </a:p>
          <a:p>
            <a:r>
              <a:rPr lang="tr-TR" sz="1400" dirty="0"/>
              <a:t>  1  2  3  4    -0.541E-22  0.141E-07</a:t>
            </a:r>
          </a:p>
          <a:p>
            <a:r>
              <a:rPr lang="tr-TR" sz="1400" dirty="0"/>
              <a:t>  1  2  3  5     0.000E+00  0.489E-23</a:t>
            </a:r>
          </a:p>
          <a:p>
            <a:r>
              <a:rPr lang="tr-TR" sz="1400" dirty="0"/>
              <a:t>  1  2  4  5     0.000E+00  0.141E-07</a:t>
            </a:r>
          </a:p>
          <a:p>
            <a:r>
              <a:rPr lang="tr-TR" sz="1400" dirty="0"/>
              <a:t>  1  3  4  5    -0.535E-22  0.141E-07</a:t>
            </a:r>
          </a:p>
          <a:p>
            <a:r>
              <a:rPr lang="tr-TR" sz="1400" dirty="0"/>
              <a:t>  2  3  4  5     0.000E+00  0.141E-07</a:t>
            </a:r>
          </a:p>
          <a:p>
            <a:r>
              <a:rPr lang="tr-TR" sz="1400" dirty="0"/>
              <a:t>  1  2  3  6     0.518E-22  0.141E-07</a:t>
            </a:r>
          </a:p>
          <a:p>
            <a:r>
              <a:rPr lang="tr-TR" sz="1400" dirty="0"/>
              <a:t>  1  2  4  6     0.000E+00  0.200E-07</a:t>
            </a:r>
          </a:p>
          <a:p>
            <a:r>
              <a:rPr lang="tr-TR" sz="1400" dirty="0"/>
              <a:t>  1  3  4  6    -0.529E-22  0.141E-07</a:t>
            </a:r>
          </a:p>
          <a:p>
            <a:r>
              <a:rPr lang="tr-TR" sz="1400" dirty="0"/>
              <a:t>  2  3  4  6     0.000E+00  0.200E-07</a:t>
            </a:r>
          </a:p>
          <a:p>
            <a:r>
              <a:rPr lang="tr-TR" sz="1400" dirty="0"/>
              <a:t>  1  2  5  6     0.541E-22  0.141E-07</a:t>
            </a:r>
          </a:p>
          <a:p>
            <a:r>
              <a:rPr lang="tr-TR" sz="1400" dirty="0"/>
              <a:t>  1  3  5  6    -0.523E-22  0.141E-07</a:t>
            </a:r>
          </a:p>
          <a:p>
            <a:r>
              <a:rPr lang="tr-TR" sz="1400" dirty="0"/>
              <a:t>  2  3  5  6    -0.541E-22  0.141E-07</a:t>
            </a:r>
          </a:p>
          <a:p>
            <a:r>
              <a:rPr lang="tr-TR" sz="1400" dirty="0"/>
              <a:t>  1  4  5  6    -0.529E-22  0.200E-07</a:t>
            </a:r>
          </a:p>
          <a:p>
            <a:r>
              <a:rPr lang="tr-TR" sz="1400" dirty="0"/>
              <a:t>  2  4  5  6    -0.535E-22  0.141E-07</a:t>
            </a:r>
          </a:p>
          <a:p>
            <a:r>
              <a:rPr lang="tr-TR" sz="1600" dirty="0"/>
              <a:t>  </a:t>
            </a:r>
            <a:r>
              <a:rPr lang="tr-TR" sz="1400" dirty="0"/>
              <a:t>3  4  5  6     0.000E+00  0.200E-07</a:t>
            </a:r>
            <a:endParaRPr lang="es-ES" sz="1400" dirty="0"/>
          </a:p>
        </p:txBody>
      </p:sp>
      <p:sp>
        <p:nvSpPr>
          <p:cNvPr id="39" name="Content Placeholder 2"/>
          <p:cNvSpPr txBox="1">
            <a:spLocks/>
          </p:cNvSpPr>
          <p:nvPr/>
        </p:nvSpPr>
        <p:spPr>
          <a:xfrm>
            <a:off x="6660232" y="1988840"/>
            <a:ext cx="2160240" cy="627864"/>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1400" dirty="0" smtClean="0">
                <a:latin typeface="Arial" pitchFamily="34" charset="0"/>
                <a:ea typeface="Times New Roman" pitchFamily="18" charset="0"/>
                <a:cs typeface="Arial" pitchFamily="34" charset="0"/>
              </a:rPr>
              <a:t>coupling factor r=0.1</a:t>
            </a:r>
          </a:p>
          <a:p>
            <a:pPr marL="174625" lvl="0" indent="-174625" algn="just">
              <a:spcBef>
                <a:spcPct val="20000"/>
              </a:spcBef>
              <a:defRPr/>
            </a:pPr>
            <a:r>
              <a:rPr lang="en-GB" sz="1400" dirty="0" smtClean="0">
                <a:latin typeface="Arial" pitchFamily="34" charset="0"/>
                <a:ea typeface="Times New Roman" pitchFamily="18" charset="0"/>
                <a:cs typeface="Arial" pitchFamily="34" charset="0"/>
              </a:rPr>
              <a:t>1% measurement errors</a:t>
            </a:r>
          </a:p>
        </p:txBody>
      </p:sp>
    </p:spTree>
    <p:extLst>
      <p:ext uri="{BB962C8B-B14F-4D97-AF65-F5344CB8AC3E}">
        <p14:creationId xmlns:p14="http://schemas.microsoft.com/office/powerpoint/2010/main" val="305236405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763688"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NLC 4D diagnostic section</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a:stCxn id="34" idx="3"/>
          </p:cNvCxnSpPr>
          <p:nvPr/>
        </p:nvCxnSpPr>
        <p:spPr bwMode="auto">
          <a:xfrm flipV="1">
            <a:off x="1331640" y="1630388"/>
            <a:ext cx="7491536" cy="4080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90770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31318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580112"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96281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436096"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4499992" y="1700808"/>
            <a:ext cx="96872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kumimoji="0" lang="es-ES" b="0" i="0" u="none" strike="noStrike" cap="none" normalizeH="0" dirty="0" smtClean="0">
              <a:ln>
                <a:noFill/>
              </a:ln>
              <a:solidFill>
                <a:schemeClr val="tx1"/>
              </a:solidFill>
              <a:effectLst/>
              <a:latin typeface="Arial" pitchFamily="34" charset="0"/>
            </a:endParaRPr>
          </a:p>
        </p:txBody>
      </p:sp>
      <p:sp>
        <p:nvSpPr>
          <p:cNvPr id="8" name="Rectángulo 7"/>
          <p:cNvSpPr/>
          <p:nvPr/>
        </p:nvSpPr>
        <p:spPr>
          <a:xfrm>
            <a:off x="5724128" y="1700808"/>
            <a:ext cx="968722" cy="369332"/>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xy</a:t>
            </a:r>
            <a:r>
              <a:rPr lang="es-ES" dirty="0" smtClean="0">
                <a:latin typeface="Arial"/>
                <a:cs typeface="Arial"/>
              </a:rPr>
              <a:t>=</a:t>
            </a:r>
            <a:r>
              <a:rPr lang="es-ES" dirty="0" smtClean="0">
                <a:latin typeface="Symbol" charset="2"/>
                <a:cs typeface="Symbol" charset="2"/>
              </a:rPr>
              <a:t>p</a:t>
            </a:r>
            <a:r>
              <a:rPr lang="es-ES" dirty="0" smtClean="0">
                <a:latin typeface="Arial"/>
                <a:cs typeface="Arial"/>
              </a:rPr>
              <a:t>/4</a:t>
            </a:r>
            <a:endParaRPr lang="es-ES" dirty="0">
              <a:latin typeface="Arial" pitchFamily="34" charset="0"/>
            </a:endParaRPr>
          </a:p>
        </p:txBody>
      </p:sp>
      <p:sp>
        <p:nvSpPr>
          <p:cNvPr id="9" name="Rectángulo 8"/>
          <p:cNvSpPr/>
          <p:nvPr/>
        </p:nvSpPr>
        <p:spPr>
          <a:xfrm>
            <a:off x="7020272" y="1700808"/>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a:latin typeface="Arial"/>
                <a:cs typeface="Arial"/>
              </a:rPr>
              <a:t>/4</a:t>
            </a:r>
            <a:endParaRPr lang="es-ES" dirty="0">
              <a:latin typeface="Arial" pitchFamily="34" charset="0"/>
            </a:endParaRPr>
          </a:p>
        </p:txBody>
      </p:sp>
      <p:sp>
        <p:nvSpPr>
          <p:cNvPr id="34" name="Rectangle 11"/>
          <p:cNvSpPr>
            <a:spLocks noChangeArrowheads="1"/>
          </p:cNvSpPr>
          <p:nvPr/>
        </p:nvSpPr>
        <p:spPr bwMode="auto">
          <a:xfrm>
            <a:off x="251520" y="1209526"/>
            <a:ext cx="108012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b</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20</a:t>
            </a:r>
            <a:r>
              <a:rPr lang="es-ES" dirty="0" smtClean="0">
                <a:latin typeface="Arial"/>
                <a:cs typeface="Arial"/>
              </a:rPr>
              <a:t>m</a:t>
            </a:r>
          </a:p>
          <a:p>
            <a:r>
              <a:rPr lang="es-ES" dirty="0" err="1">
                <a:latin typeface="Symbol" charset="2"/>
                <a:cs typeface="Symbol" charset="2"/>
              </a:rPr>
              <a:t>b</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50</a:t>
            </a:r>
            <a:r>
              <a:rPr lang="es-ES" dirty="0" smtClean="0">
                <a:latin typeface="Arial"/>
                <a:cs typeface="Arial"/>
              </a:rPr>
              <a:t>m</a:t>
            </a:r>
            <a:endParaRPr lang="es-ES"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5" name="Content Placeholder 2"/>
          <p:cNvSpPr txBox="1">
            <a:spLocks/>
          </p:cNvSpPr>
          <p:nvPr/>
        </p:nvSpPr>
        <p:spPr>
          <a:xfrm>
            <a:off x="5220072" y="5805264"/>
            <a:ext cx="3058566"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Valid for 4D</a:t>
            </a:r>
            <a:endParaRPr lang="en-GB" i="1" dirty="0" smtClean="0">
              <a:latin typeface="Arial" pitchFamily="34" charset="0"/>
              <a:ea typeface="Times New Roman" pitchFamily="18" charset="0"/>
              <a:cs typeface="Arial" pitchFamily="34" charset="0"/>
            </a:endParaRPr>
          </a:p>
        </p:txBody>
      </p:sp>
      <p:cxnSp>
        <p:nvCxnSpPr>
          <p:cNvPr id="32" name="Conector recto 31"/>
          <p:cNvCxnSpPr/>
          <p:nvPr/>
        </p:nvCxnSpPr>
        <p:spPr bwMode="auto">
          <a:xfrm>
            <a:off x="6876256" y="1484784"/>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3" name="Conector recto 32"/>
          <p:cNvCxnSpPr/>
          <p:nvPr/>
        </p:nvCxnSpPr>
        <p:spPr bwMode="auto">
          <a:xfrm>
            <a:off x="8100392" y="1484784"/>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7" name="Rectangle 11"/>
          <p:cNvSpPr>
            <a:spLocks noChangeArrowheads="1"/>
          </p:cNvSpPr>
          <p:nvPr/>
        </p:nvSpPr>
        <p:spPr bwMode="auto">
          <a:xfrm>
            <a:off x="6660232"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5</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38" name="Rectangle 11"/>
          <p:cNvSpPr>
            <a:spLocks noChangeArrowheads="1"/>
          </p:cNvSpPr>
          <p:nvPr/>
        </p:nvSpPr>
        <p:spPr bwMode="auto">
          <a:xfrm>
            <a:off x="7956376"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6</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3" name="Rectángulo 2"/>
          <p:cNvSpPr/>
          <p:nvPr/>
        </p:nvSpPr>
        <p:spPr>
          <a:xfrm>
            <a:off x="3275856" y="1700808"/>
            <a:ext cx="891778" cy="923330"/>
          </a:xfrm>
          <a:prstGeom prst="rect">
            <a:avLst/>
          </a:prstGeom>
        </p:spPr>
        <p:txBody>
          <a:bodyPr wrap="none">
            <a:spAutoFit/>
          </a:bodyPr>
          <a:lstStyle/>
          <a:p>
            <a:pPr lvl="0"/>
            <a:r>
              <a:rPr lang="es-ES" dirty="0" err="1" smtClean="0">
                <a:latin typeface="Symbol" charset="2"/>
                <a:cs typeface="Symbol" charset="2"/>
              </a:rPr>
              <a:t>F</a:t>
            </a:r>
            <a:r>
              <a:rPr lang="es-ES" baseline="-25000" dirty="0" err="1" smtClean="0">
                <a:latin typeface="Arial"/>
                <a:cs typeface="Arial"/>
              </a:rPr>
              <a:t>x</a:t>
            </a:r>
            <a:r>
              <a:rPr lang="es-ES" dirty="0" smtClean="0">
                <a:latin typeface="Arial"/>
                <a:cs typeface="Arial"/>
              </a:rPr>
              <a:t>=</a:t>
            </a:r>
            <a:r>
              <a:rPr lang="es-ES" dirty="0" smtClean="0">
                <a:latin typeface="Symbol" charset="2"/>
                <a:cs typeface="Symbol" charset="2"/>
              </a:rPr>
              <a:t>p</a:t>
            </a:r>
            <a:endParaRPr lang="es-ES" dirty="0" smtClean="0">
              <a:latin typeface="Arial"/>
              <a:cs typeface="Arial"/>
            </a:endParaRPr>
          </a:p>
          <a:p>
            <a:r>
              <a:rPr lang="es-ES" dirty="0" err="1" smtClean="0">
                <a:latin typeface="Symbol" charset="2"/>
                <a:cs typeface="Symbol" charset="2"/>
              </a:rPr>
              <a:t>F</a:t>
            </a:r>
            <a:r>
              <a:rPr lang="es-ES" baseline="-25000" dirty="0" err="1" smtClean="0">
                <a:latin typeface="Arial"/>
                <a:cs typeface="Arial"/>
              </a:rPr>
              <a:t>x</a:t>
            </a:r>
            <a:r>
              <a:rPr lang="es-ES" dirty="0" smtClean="0">
                <a:latin typeface="Arial"/>
                <a:cs typeface="Arial"/>
              </a:rPr>
              <a:t>=</a:t>
            </a:r>
            <a:r>
              <a:rPr lang="es-ES" dirty="0">
                <a:latin typeface="Symbol" charset="2"/>
                <a:cs typeface="Symbol" charset="2"/>
              </a:rPr>
              <a:t>p</a:t>
            </a:r>
            <a:r>
              <a:rPr lang="es-ES" dirty="0" smtClean="0">
                <a:latin typeface="Arial"/>
                <a:cs typeface="Arial"/>
              </a:rPr>
              <a:t>/2</a:t>
            </a:r>
            <a:endParaRPr lang="es-ES" dirty="0">
              <a:latin typeface="Arial" pitchFamily="34" charset="0"/>
            </a:endParaRPr>
          </a:p>
          <a:p>
            <a:pPr lvl="0"/>
            <a:endParaRPr lang="es-ES" dirty="0">
              <a:latin typeface="Arial" pitchFamily="34" charset="0"/>
            </a:endParaRPr>
          </a:p>
        </p:txBody>
      </p:sp>
      <p:sp>
        <p:nvSpPr>
          <p:cNvPr id="6" name="Rectángulo 5"/>
          <p:cNvSpPr/>
          <p:nvPr/>
        </p:nvSpPr>
        <p:spPr>
          <a:xfrm>
            <a:off x="1979712" y="1772816"/>
            <a:ext cx="968722" cy="369332"/>
          </a:xfrm>
          <a:prstGeom prst="rect">
            <a:avLst/>
          </a:prstGeom>
        </p:spPr>
        <p:txBody>
          <a:bodyPr wrap="none">
            <a:spAutoFit/>
          </a:bodyPr>
          <a:lstStyle/>
          <a:p>
            <a:pPr lvl="0"/>
            <a:r>
              <a:rPr lang="es-ES" dirty="0" err="1">
                <a:latin typeface="Symbol" charset="2"/>
                <a:cs typeface="Symbol" charset="2"/>
              </a:rPr>
              <a:t>F</a:t>
            </a:r>
            <a:r>
              <a:rPr lang="es-ES" baseline="-25000" dirty="0" err="1">
                <a:latin typeface="Arial"/>
                <a:cs typeface="Arial"/>
              </a:rPr>
              <a:t>xy</a:t>
            </a:r>
            <a:r>
              <a:rPr lang="es-ES" dirty="0">
                <a:latin typeface="Arial"/>
                <a:cs typeface="Arial"/>
              </a:rPr>
              <a:t>=</a:t>
            </a:r>
            <a:r>
              <a:rPr lang="es-ES" dirty="0">
                <a:latin typeface="Symbol" charset="2"/>
                <a:cs typeface="Symbol" charset="2"/>
              </a:rPr>
              <a:t>p</a:t>
            </a:r>
            <a:r>
              <a:rPr lang="es-ES" dirty="0" smtClean="0">
                <a:latin typeface="Arial"/>
                <a:cs typeface="Arial"/>
              </a:rPr>
              <a:t>/2</a:t>
            </a:r>
            <a:endParaRPr lang="es-ES" dirty="0">
              <a:latin typeface="Arial" pitchFamily="34" charset="0"/>
            </a:endParaRPr>
          </a:p>
        </p:txBody>
      </p:sp>
      <p:sp>
        <p:nvSpPr>
          <p:cNvPr id="10" name="Rectángulo 9"/>
          <p:cNvSpPr/>
          <p:nvPr/>
        </p:nvSpPr>
        <p:spPr>
          <a:xfrm>
            <a:off x="4464496" y="3722255"/>
            <a:ext cx="4572000" cy="1938993"/>
          </a:xfrm>
          <a:prstGeom prst="rect">
            <a:avLst/>
          </a:prstGeom>
        </p:spPr>
        <p:txBody>
          <a:bodyPr>
            <a:spAutoFit/>
          </a:bodyPr>
          <a:lstStyle/>
          <a:p>
            <a:endParaRPr lang="en-US" dirty="0"/>
          </a:p>
          <a:p>
            <a:r>
              <a:rPr lang="en-US" dirty="0"/>
              <a:t> </a:t>
            </a:r>
            <a:r>
              <a:rPr lang="en-US" sz="1400" dirty="0"/>
              <a:t>Condition 4: a5 (CL s3, f4) equal to 0</a:t>
            </a:r>
          </a:p>
          <a:p>
            <a:r>
              <a:rPr lang="en-US" sz="1400" dirty="0"/>
              <a:t>  1  2  3  4  5   -0.12E-26 0.19E-12</a:t>
            </a:r>
          </a:p>
          <a:p>
            <a:r>
              <a:rPr lang="en-US" sz="1400" dirty="0"/>
              <a:t>  1  2  3  4  6   -0.16E-26 0.13E-12</a:t>
            </a:r>
          </a:p>
          <a:p>
            <a:r>
              <a:rPr lang="en-US" sz="1400" dirty="0"/>
              <a:t>  1  2  3  5  6    0.89E-26 0.19E-12</a:t>
            </a:r>
          </a:p>
          <a:p>
            <a:r>
              <a:rPr lang="en-US" sz="1400" dirty="0"/>
              <a:t>  1  2  4  5  6   -0.44E-26 0.13E-12</a:t>
            </a:r>
          </a:p>
          <a:p>
            <a:r>
              <a:rPr lang="en-US" sz="1400" dirty="0"/>
              <a:t>  1  3  4  5  6   -0.69E-26 0.13E-12</a:t>
            </a:r>
          </a:p>
          <a:p>
            <a:r>
              <a:rPr lang="en-US" sz="1400" dirty="0"/>
              <a:t>  2  3  4  5  6    0.65E-26 0.13E-12</a:t>
            </a:r>
          </a:p>
        </p:txBody>
      </p:sp>
      <p:sp>
        <p:nvSpPr>
          <p:cNvPr id="12" name="Rectángulo 11"/>
          <p:cNvSpPr/>
          <p:nvPr/>
        </p:nvSpPr>
        <p:spPr>
          <a:xfrm>
            <a:off x="611560" y="2481857"/>
            <a:ext cx="4572000" cy="3539431"/>
          </a:xfrm>
          <a:prstGeom prst="rect">
            <a:avLst/>
          </a:prstGeom>
        </p:spPr>
        <p:txBody>
          <a:bodyPr>
            <a:spAutoFit/>
          </a:bodyPr>
          <a:lstStyle/>
          <a:p>
            <a:r>
              <a:rPr lang="en-US" sz="1400" dirty="0"/>
              <a:t>Condition 3: f4 different from 0</a:t>
            </a:r>
          </a:p>
          <a:p>
            <a:r>
              <a:rPr lang="en-US" sz="1400" dirty="0"/>
              <a:t>  1  2  3  4    -2.0000</a:t>
            </a:r>
          </a:p>
          <a:p>
            <a:r>
              <a:rPr lang="en-US" sz="1400" dirty="0"/>
              <a:t>  1  2  3  5    -4.0000</a:t>
            </a:r>
          </a:p>
          <a:p>
            <a:r>
              <a:rPr lang="en-US" sz="1400" dirty="0"/>
              <a:t>  1  2  4  5    -2.0000</a:t>
            </a:r>
          </a:p>
          <a:p>
            <a:r>
              <a:rPr lang="en-US" sz="1400" dirty="0"/>
              <a:t>  1  3  4  5     2.0000</a:t>
            </a:r>
          </a:p>
          <a:p>
            <a:r>
              <a:rPr lang="en-US" sz="1400" dirty="0"/>
              <a:t>  2  3  4  5     2.0000</a:t>
            </a:r>
          </a:p>
          <a:p>
            <a:r>
              <a:rPr lang="en-US" sz="1400" dirty="0"/>
              <a:t>  1  2  3  6    -2.0000</a:t>
            </a:r>
          </a:p>
          <a:p>
            <a:r>
              <a:rPr lang="en-US" sz="1400" dirty="0"/>
              <a:t>  1  2  4  6    -0.0000</a:t>
            </a:r>
          </a:p>
          <a:p>
            <a:r>
              <a:rPr lang="en-US" sz="1400" dirty="0"/>
              <a:t>  1  3  4  6     2.0000</a:t>
            </a:r>
          </a:p>
          <a:p>
            <a:r>
              <a:rPr lang="en-US" sz="1400" dirty="0"/>
              <a:t>  2  3  4  6     2.0000</a:t>
            </a:r>
          </a:p>
          <a:p>
            <a:r>
              <a:rPr lang="en-US" sz="1400" dirty="0"/>
              <a:t>  1  2  5  6     2.0000</a:t>
            </a:r>
          </a:p>
          <a:p>
            <a:r>
              <a:rPr lang="en-US" sz="1400" dirty="0"/>
              <a:t>  1  3  5  6     2.0000</a:t>
            </a:r>
          </a:p>
          <a:p>
            <a:r>
              <a:rPr lang="en-US" sz="1400" dirty="0"/>
              <a:t>  2  3  5  6     2.0000</a:t>
            </a:r>
          </a:p>
          <a:p>
            <a:r>
              <a:rPr lang="en-US" sz="1400" dirty="0"/>
              <a:t>  1  4  5  6     2.0000</a:t>
            </a:r>
          </a:p>
          <a:p>
            <a:r>
              <a:rPr lang="en-US" sz="1400" dirty="0"/>
              <a:t>  2  4  5  6     2.0000</a:t>
            </a:r>
          </a:p>
          <a:p>
            <a:r>
              <a:rPr lang="en-US" sz="1400" dirty="0"/>
              <a:t>  3  4  5  6     0.0000</a:t>
            </a:r>
          </a:p>
        </p:txBody>
      </p:sp>
      <p:sp>
        <p:nvSpPr>
          <p:cNvPr id="39" name="Content Placeholder 2"/>
          <p:cNvSpPr txBox="1">
            <a:spLocks/>
          </p:cNvSpPr>
          <p:nvPr/>
        </p:nvSpPr>
        <p:spPr>
          <a:xfrm>
            <a:off x="5940152" y="2204864"/>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
        <p:nvSpPr>
          <p:cNvPr id="13" name="Rectángulo 12"/>
          <p:cNvSpPr/>
          <p:nvPr/>
        </p:nvSpPr>
        <p:spPr>
          <a:xfrm>
            <a:off x="2483768" y="3068960"/>
            <a:ext cx="2512394" cy="369332"/>
          </a:xfrm>
          <a:prstGeom prst="rect">
            <a:avLst/>
          </a:prstGeom>
        </p:spPr>
        <p:txBody>
          <a:bodyPr wrap="none">
            <a:spAutoFit/>
          </a:bodyPr>
          <a:lstStyle/>
          <a:p>
            <a:pPr marL="174625" lvl="0" indent="-174625" algn="just">
              <a:spcBef>
                <a:spcPct val="20000"/>
              </a:spcBef>
              <a:defRPr/>
            </a:pPr>
            <a:r>
              <a:rPr lang="en-GB" dirty="0">
                <a:latin typeface="Arial" pitchFamily="34" charset="0"/>
                <a:ea typeface="Times New Roman" pitchFamily="18" charset="0"/>
                <a:cs typeface="Arial" pitchFamily="34" charset="0"/>
              </a:rPr>
              <a:t>two planes </a:t>
            </a:r>
            <a:r>
              <a:rPr lang="en-GB" dirty="0" smtClean="0">
                <a:latin typeface="Arial" pitchFamily="34" charset="0"/>
                <a:ea typeface="Times New Roman" pitchFamily="18" charset="0"/>
                <a:cs typeface="Arial" pitchFamily="34" charset="0"/>
              </a:rPr>
              <a:t>equivalent</a:t>
            </a:r>
            <a:endParaRPr lang="en-GB" i="1" dirty="0">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75928160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187624"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ATF2 </a:t>
            </a:r>
            <a:r>
              <a:rPr lang="en-GB" sz="2000" dirty="0" err="1" smtClean="0">
                <a:solidFill>
                  <a:srgbClr val="008000"/>
                </a:solidFill>
              </a:rPr>
              <a:t>mOTR</a:t>
            </a:r>
            <a:r>
              <a:rPr lang="en-GB" sz="2000" dirty="0" smtClean="0">
                <a:solidFill>
                  <a:srgbClr val="008000"/>
                </a:solidFill>
              </a:rPr>
              <a:t> system</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p:nvPr/>
        </p:nvCxnSpPr>
        <p:spPr bwMode="auto">
          <a:xfrm flipV="1">
            <a:off x="611560" y="1667748"/>
            <a:ext cx="6768752" cy="3306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3316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291581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724128"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771800"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627108" y="1115452"/>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1979712" y="1774557"/>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0.004</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0.026</a:t>
            </a:r>
            <a:endParaRPr kumimoji="0" lang="es-ES" b="0" i="0" u="none" strike="noStrike" cap="none" normalizeH="0" dirty="0" smtClean="0">
              <a:ln>
                <a:noFill/>
              </a:ln>
              <a:solidFill>
                <a:schemeClr val="tx1"/>
              </a:solidFill>
              <a:effectLst/>
              <a:latin typeface="Arial" pitchFamily="34" charset="0"/>
            </a:endParaRPr>
          </a:p>
        </p:txBody>
      </p:sp>
      <p:sp>
        <p:nvSpPr>
          <p:cNvPr id="34" name="Rectangle 11"/>
          <p:cNvSpPr>
            <a:spLocks noChangeArrowheads="1"/>
          </p:cNvSpPr>
          <p:nvPr/>
        </p:nvSpPr>
        <p:spPr bwMode="auto">
          <a:xfrm>
            <a:off x="1475656"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smtClean="0">
                <a:latin typeface="Symbol" charset="2"/>
                <a:cs typeface="Symbol" charset="2"/>
              </a:rPr>
              <a:t>b</a:t>
            </a:r>
            <a:r>
              <a:rPr lang="es-ES" sz="1600" baseline="-25000" dirty="0" err="1" smtClean="0">
                <a:latin typeface="Arial"/>
                <a:cs typeface="Arial"/>
              </a:rPr>
              <a:t>x</a:t>
            </a:r>
            <a:r>
              <a:rPr lang="es-ES" sz="1600" dirty="0" smtClean="0">
                <a:latin typeface="Arial"/>
                <a:cs typeface="Arial"/>
              </a:rPr>
              <a:t>=36.0m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=12.8m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5" name="Content Placeholder 2"/>
          <p:cNvSpPr txBox="1">
            <a:spLocks/>
          </p:cNvSpPr>
          <p:nvPr/>
        </p:nvSpPr>
        <p:spPr>
          <a:xfrm>
            <a:off x="3707904" y="5805264"/>
            <a:ext cx="4104456"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dirty="0">
                <a:latin typeface="Arial" pitchFamily="34" charset="0"/>
                <a:ea typeface="Times New Roman" pitchFamily="18" charset="0"/>
                <a:cs typeface="Arial" pitchFamily="34" charset="0"/>
              </a:rPr>
              <a:t>V</a:t>
            </a:r>
            <a:r>
              <a:rPr lang="en-GB" dirty="0" smtClean="0">
                <a:latin typeface="Arial" pitchFamily="34" charset="0"/>
                <a:ea typeface="Times New Roman" pitchFamily="18" charset="0"/>
                <a:cs typeface="Arial" pitchFamily="34" charset="0"/>
              </a:rPr>
              <a:t>alid for 4D</a:t>
            </a:r>
            <a:endParaRPr lang="en-GB" i="1" dirty="0" smtClean="0">
              <a:latin typeface="Arial" pitchFamily="34" charset="0"/>
              <a:ea typeface="Times New Roman" pitchFamily="18" charset="0"/>
              <a:cs typeface="Arial" pitchFamily="34" charset="0"/>
            </a:endParaRPr>
          </a:p>
        </p:txBody>
      </p:sp>
      <p:sp>
        <p:nvSpPr>
          <p:cNvPr id="38" name="Content Placeholder 2"/>
          <p:cNvSpPr txBox="1">
            <a:spLocks/>
          </p:cNvSpPr>
          <p:nvPr/>
        </p:nvSpPr>
        <p:spPr>
          <a:xfrm>
            <a:off x="5761906" y="1844824"/>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
        <p:nvSpPr>
          <p:cNvPr id="39" name="Content Placeholder 2"/>
          <p:cNvSpPr txBox="1">
            <a:spLocks/>
          </p:cNvSpPr>
          <p:nvPr/>
        </p:nvSpPr>
        <p:spPr>
          <a:xfrm>
            <a:off x="3707904" y="3861048"/>
            <a:ext cx="4608512"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No problems for solving the 2D systems</a:t>
            </a:r>
            <a:endParaRPr lang="en-GB" i="1" dirty="0" smtClean="0">
              <a:latin typeface="Arial" pitchFamily="34" charset="0"/>
              <a:ea typeface="Times New Roman" pitchFamily="18" charset="0"/>
              <a:cs typeface="Arial" pitchFamily="34" charset="0"/>
            </a:endParaRPr>
          </a:p>
        </p:txBody>
      </p:sp>
      <p:sp>
        <p:nvSpPr>
          <p:cNvPr id="32" name="Content Placeholder 2"/>
          <p:cNvSpPr txBox="1">
            <a:spLocks/>
          </p:cNvSpPr>
          <p:nvPr/>
        </p:nvSpPr>
        <p:spPr>
          <a:xfrm>
            <a:off x="755576" y="1988840"/>
            <a:ext cx="115212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1600" dirty="0" smtClean="0">
                <a:latin typeface="Arial" pitchFamily="34" charset="0"/>
                <a:ea typeface="Times New Roman" pitchFamily="18" charset="0"/>
                <a:cs typeface="Arial" pitchFamily="34" charset="0"/>
              </a:rPr>
              <a:t>2</a:t>
            </a:r>
            <a:r>
              <a:rPr lang="en-GB" sz="1600" dirty="0" smtClean="0">
                <a:latin typeface="Symbol" charset="2"/>
                <a:ea typeface="Times New Roman" pitchFamily="18" charset="0"/>
                <a:cs typeface="Symbol" charset="2"/>
              </a:rPr>
              <a:t>p</a:t>
            </a:r>
            <a:r>
              <a:rPr lang="en-GB" sz="1600" dirty="0" smtClean="0">
                <a:latin typeface="Arial"/>
                <a:ea typeface="Times New Roman" pitchFamily="18" charset="0"/>
                <a:cs typeface="Arial"/>
              </a:rPr>
              <a:t> units</a:t>
            </a:r>
            <a:endParaRPr lang="en-GB" sz="1600" dirty="0" smtClean="0">
              <a:latin typeface="Arial" pitchFamily="34" charset="0"/>
              <a:ea typeface="Times New Roman" pitchFamily="18" charset="0"/>
              <a:cs typeface="Arial" pitchFamily="34" charset="0"/>
            </a:endParaRPr>
          </a:p>
        </p:txBody>
      </p:sp>
      <p:sp>
        <p:nvSpPr>
          <p:cNvPr id="33" name="Rectangle 11"/>
          <p:cNvSpPr>
            <a:spLocks noChangeArrowheads="1"/>
          </p:cNvSpPr>
          <p:nvPr/>
        </p:nvSpPr>
        <p:spPr bwMode="auto">
          <a:xfrm>
            <a:off x="3203848"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0.026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0.045</a:t>
            </a:r>
            <a:endParaRPr kumimoji="0" lang="es-ES" b="0" i="0" u="none" strike="noStrike" cap="none" normalizeH="0" dirty="0" smtClean="0">
              <a:ln>
                <a:noFill/>
              </a:ln>
              <a:solidFill>
                <a:schemeClr val="tx1"/>
              </a:solidFill>
              <a:effectLst/>
              <a:latin typeface="Arial" pitchFamily="34" charset="0"/>
            </a:endParaRPr>
          </a:p>
        </p:txBody>
      </p:sp>
      <p:sp>
        <p:nvSpPr>
          <p:cNvPr id="36" name="Rectangle 11"/>
          <p:cNvSpPr>
            <a:spLocks noChangeArrowheads="1"/>
          </p:cNvSpPr>
          <p:nvPr/>
        </p:nvSpPr>
        <p:spPr bwMode="auto">
          <a:xfrm>
            <a:off x="4427984"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0.164</a:t>
            </a:r>
            <a:endParaRPr kumimoji="0" lang="es-ES" b="0" i="0" u="none" strike="noStrike" cap="none" normalizeH="0" dirty="0" smtClean="0">
              <a:ln>
                <a:noFill/>
              </a:ln>
              <a:solidFill>
                <a:schemeClr val="tx1"/>
              </a:solidFill>
              <a:effectLst/>
              <a:latin typeface="Arial" pitchFamily="34" charset="0"/>
            </a:endParaRPr>
          </a:p>
        </p:txBody>
      </p:sp>
      <p:sp>
        <p:nvSpPr>
          <p:cNvPr id="37" name="Rectangle 11"/>
          <p:cNvSpPr>
            <a:spLocks noChangeArrowheads="1"/>
          </p:cNvSpPr>
          <p:nvPr/>
        </p:nvSpPr>
        <p:spPr bwMode="auto">
          <a:xfrm>
            <a:off x="3131840"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=58.7m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=8.6m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0" name="Rectangle 11"/>
          <p:cNvSpPr>
            <a:spLocks noChangeArrowheads="1"/>
          </p:cNvSpPr>
          <p:nvPr/>
        </p:nvSpPr>
        <p:spPr bwMode="auto">
          <a:xfrm>
            <a:off x="4499992"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=10.7m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=15.0m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1" name="Rectangle 11"/>
          <p:cNvSpPr>
            <a:spLocks noChangeArrowheads="1"/>
          </p:cNvSpPr>
          <p:nvPr/>
        </p:nvSpPr>
        <p:spPr bwMode="auto">
          <a:xfrm>
            <a:off x="6012160" y="911042"/>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=2.4m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=2.7m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 name="Rectángulo 2"/>
          <p:cNvSpPr/>
          <p:nvPr/>
        </p:nvSpPr>
        <p:spPr>
          <a:xfrm>
            <a:off x="467544" y="2636912"/>
            <a:ext cx="4572000" cy="3600986"/>
          </a:xfrm>
          <a:prstGeom prst="rect">
            <a:avLst/>
          </a:prstGeom>
        </p:spPr>
        <p:txBody>
          <a:bodyPr>
            <a:spAutoFit/>
          </a:bodyPr>
          <a:lstStyle/>
          <a:p>
            <a:r>
              <a:rPr lang="en-US" dirty="0"/>
              <a:t> </a:t>
            </a:r>
            <a:r>
              <a:rPr lang="en-US" sz="1400" dirty="0"/>
              <a:t>Condition 1: not an integer</a:t>
            </a:r>
          </a:p>
          <a:p>
            <a:r>
              <a:rPr lang="en-US" sz="1400" dirty="0"/>
              <a:t>   1   2     0.0080  0.0520</a:t>
            </a:r>
          </a:p>
          <a:p>
            <a:r>
              <a:rPr lang="en-US" sz="1400" dirty="0"/>
              <a:t>   1   3     0.0600  0.1420</a:t>
            </a:r>
          </a:p>
          <a:p>
            <a:r>
              <a:rPr lang="en-US" sz="1400" dirty="0"/>
              <a:t>   2   3     0.0520  0.0900</a:t>
            </a:r>
          </a:p>
          <a:p>
            <a:r>
              <a:rPr lang="en-US" sz="1400" dirty="0"/>
              <a:t>   1   4     0.2600  0.4700</a:t>
            </a:r>
          </a:p>
          <a:p>
            <a:r>
              <a:rPr lang="en-US" sz="1400" dirty="0"/>
              <a:t>   2   4     0.2520  0.4180</a:t>
            </a:r>
          </a:p>
          <a:p>
            <a:r>
              <a:rPr lang="en-US" sz="1400" dirty="0"/>
              <a:t>   3   4     0.2000  0.3280</a:t>
            </a:r>
          </a:p>
          <a:p>
            <a:endParaRPr lang="en-US" sz="1400" dirty="0"/>
          </a:p>
          <a:p>
            <a:r>
              <a:rPr lang="en-US" sz="1400" dirty="0"/>
              <a:t> Condition 2: ax4 (CL s1,fx3) = 0</a:t>
            </a:r>
          </a:p>
          <a:p>
            <a:r>
              <a:rPr lang="en-US" sz="1400" dirty="0"/>
              <a:t>  1  2  3  4     0.117E-07  0.458E-06</a:t>
            </a:r>
          </a:p>
          <a:p>
            <a:endParaRPr lang="en-US" sz="1400" dirty="0"/>
          </a:p>
          <a:p>
            <a:r>
              <a:rPr lang="en-US" sz="1400" dirty="0"/>
              <a:t> Condition 2: ay4 (CL s8,fy3) = 0</a:t>
            </a:r>
          </a:p>
          <a:p>
            <a:r>
              <a:rPr lang="en-US" sz="1400" dirty="0"/>
              <a:t>  1  2  3  4    -0.647E-11  0.947E-09</a:t>
            </a:r>
          </a:p>
          <a:p>
            <a:endParaRPr lang="en-US" sz="1400" dirty="0"/>
          </a:p>
          <a:p>
            <a:r>
              <a:rPr lang="en-US" sz="1400" dirty="0"/>
              <a:t> Condition 3: f4 different from 0</a:t>
            </a:r>
          </a:p>
          <a:p>
            <a:r>
              <a:rPr lang="en-US" sz="1400" dirty="0"/>
              <a:t>  1  2  3  4    -0.0497</a:t>
            </a:r>
            <a:endParaRPr lang="es-ES" sz="1400" dirty="0"/>
          </a:p>
        </p:txBody>
      </p:sp>
    </p:spTree>
    <p:extLst>
      <p:ext uri="{BB962C8B-B14F-4D97-AF65-F5344CB8AC3E}">
        <p14:creationId xmlns:p14="http://schemas.microsoft.com/office/powerpoint/2010/main" val="275447051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187624"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ATF2 WS system</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p:nvPr/>
        </p:nvCxnSpPr>
        <p:spPr bwMode="auto">
          <a:xfrm flipV="1">
            <a:off x="611560" y="1628800"/>
            <a:ext cx="7920880" cy="7200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3316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291581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86814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771800"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699116" y="1115452"/>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1979712" y="1774557"/>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0.006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0.024</a:t>
            </a:r>
            <a:endParaRPr kumimoji="0" lang="es-ES" b="0" i="0" u="none" strike="noStrike" cap="none" normalizeH="0" dirty="0" smtClean="0">
              <a:ln>
                <a:noFill/>
              </a:ln>
              <a:solidFill>
                <a:schemeClr val="tx1"/>
              </a:solidFill>
              <a:effectLst/>
              <a:latin typeface="Arial" pitchFamily="34" charset="0"/>
            </a:endParaRPr>
          </a:p>
        </p:txBody>
      </p:sp>
      <p:sp>
        <p:nvSpPr>
          <p:cNvPr id="34" name="Rectangle 11"/>
          <p:cNvSpPr>
            <a:spLocks noChangeArrowheads="1"/>
          </p:cNvSpPr>
          <p:nvPr/>
        </p:nvSpPr>
        <p:spPr bwMode="auto">
          <a:xfrm>
            <a:off x="1475656"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=18.6m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=17.3m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8" name="Content Placeholder 2"/>
          <p:cNvSpPr txBox="1">
            <a:spLocks/>
          </p:cNvSpPr>
          <p:nvPr/>
        </p:nvSpPr>
        <p:spPr>
          <a:xfrm>
            <a:off x="5761906" y="2511245"/>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
        <p:nvSpPr>
          <p:cNvPr id="39" name="Content Placeholder 2"/>
          <p:cNvSpPr txBox="1">
            <a:spLocks/>
          </p:cNvSpPr>
          <p:nvPr/>
        </p:nvSpPr>
        <p:spPr>
          <a:xfrm>
            <a:off x="3923928" y="4149080"/>
            <a:ext cx="4608512"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No problems for solving the 2D systems</a:t>
            </a:r>
            <a:endParaRPr lang="en-GB" i="1" dirty="0" smtClean="0">
              <a:latin typeface="Arial" pitchFamily="34" charset="0"/>
              <a:ea typeface="Times New Roman" pitchFamily="18" charset="0"/>
              <a:cs typeface="Arial" pitchFamily="34" charset="0"/>
            </a:endParaRPr>
          </a:p>
        </p:txBody>
      </p:sp>
      <p:sp>
        <p:nvSpPr>
          <p:cNvPr id="32" name="Content Placeholder 2"/>
          <p:cNvSpPr txBox="1">
            <a:spLocks/>
          </p:cNvSpPr>
          <p:nvPr/>
        </p:nvSpPr>
        <p:spPr>
          <a:xfrm>
            <a:off x="755576" y="1988840"/>
            <a:ext cx="115212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1600" dirty="0" smtClean="0">
                <a:latin typeface="Arial" pitchFamily="34" charset="0"/>
                <a:ea typeface="Times New Roman" pitchFamily="18" charset="0"/>
                <a:cs typeface="Arial" pitchFamily="34" charset="0"/>
              </a:rPr>
              <a:t>2</a:t>
            </a:r>
            <a:r>
              <a:rPr lang="en-GB" sz="1600" dirty="0" smtClean="0">
                <a:latin typeface="Symbol" charset="2"/>
                <a:ea typeface="Times New Roman" pitchFamily="18" charset="0"/>
                <a:cs typeface="Symbol" charset="2"/>
              </a:rPr>
              <a:t>p</a:t>
            </a:r>
            <a:r>
              <a:rPr lang="en-GB" sz="1600" dirty="0" smtClean="0">
                <a:latin typeface="Arial"/>
                <a:ea typeface="Times New Roman" pitchFamily="18" charset="0"/>
                <a:cs typeface="Arial"/>
              </a:rPr>
              <a:t> units</a:t>
            </a:r>
            <a:endParaRPr lang="en-GB" sz="1600" dirty="0" smtClean="0">
              <a:latin typeface="Arial" pitchFamily="34" charset="0"/>
              <a:ea typeface="Times New Roman" pitchFamily="18" charset="0"/>
              <a:cs typeface="Arial" pitchFamily="34" charset="0"/>
            </a:endParaRPr>
          </a:p>
        </p:txBody>
      </p:sp>
      <p:sp>
        <p:nvSpPr>
          <p:cNvPr id="33" name="Rectangle 11"/>
          <p:cNvSpPr>
            <a:spLocks noChangeArrowheads="1"/>
          </p:cNvSpPr>
          <p:nvPr/>
        </p:nvSpPr>
        <p:spPr bwMode="auto">
          <a:xfrm>
            <a:off x="3203848"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0.016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0.044</a:t>
            </a:r>
            <a:endParaRPr kumimoji="0" lang="es-ES" b="0" i="0" u="none" strike="noStrike" cap="none" normalizeH="0" dirty="0" smtClean="0">
              <a:ln>
                <a:noFill/>
              </a:ln>
              <a:solidFill>
                <a:schemeClr val="tx1"/>
              </a:solidFill>
              <a:effectLst/>
              <a:latin typeface="Arial" pitchFamily="34" charset="0"/>
            </a:endParaRPr>
          </a:p>
        </p:txBody>
      </p:sp>
      <p:sp>
        <p:nvSpPr>
          <p:cNvPr id="36" name="Rectangle 11"/>
          <p:cNvSpPr>
            <a:spLocks noChangeArrowheads="1"/>
          </p:cNvSpPr>
          <p:nvPr/>
        </p:nvSpPr>
        <p:spPr bwMode="auto">
          <a:xfrm>
            <a:off x="4427984"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0.087</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0.139</a:t>
            </a:r>
            <a:endParaRPr kumimoji="0" lang="es-ES" b="0" i="0" u="none" strike="noStrike" cap="none" normalizeH="0" dirty="0" smtClean="0">
              <a:ln>
                <a:noFill/>
              </a:ln>
              <a:solidFill>
                <a:schemeClr val="tx1"/>
              </a:solidFill>
              <a:effectLst/>
              <a:latin typeface="Arial" pitchFamily="34" charset="0"/>
            </a:endParaRPr>
          </a:p>
        </p:txBody>
      </p:sp>
      <p:sp>
        <p:nvSpPr>
          <p:cNvPr id="37" name="Rectangle 11"/>
          <p:cNvSpPr>
            <a:spLocks noChangeArrowheads="1"/>
          </p:cNvSpPr>
          <p:nvPr/>
        </p:nvSpPr>
        <p:spPr bwMode="auto">
          <a:xfrm>
            <a:off x="3131840"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=67.0m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=7.8m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0" name="Rectangle 11"/>
          <p:cNvSpPr>
            <a:spLocks noChangeArrowheads="1"/>
          </p:cNvSpPr>
          <p:nvPr/>
        </p:nvSpPr>
        <p:spPr bwMode="auto">
          <a:xfrm>
            <a:off x="4499992"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=15.0m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=17.0m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1" name="Rectangle 11"/>
          <p:cNvSpPr>
            <a:spLocks noChangeArrowheads="1"/>
          </p:cNvSpPr>
          <p:nvPr/>
        </p:nvSpPr>
        <p:spPr bwMode="auto">
          <a:xfrm>
            <a:off x="6012160" y="911042"/>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=4.5m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=2.2m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cxnSp>
        <p:nvCxnSpPr>
          <p:cNvPr id="42" name="Conector recto 41"/>
          <p:cNvCxnSpPr/>
          <p:nvPr/>
        </p:nvCxnSpPr>
        <p:spPr bwMode="auto">
          <a:xfrm>
            <a:off x="723629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Rectangle 11"/>
          <p:cNvSpPr>
            <a:spLocks noChangeArrowheads="1"/>
          </p:cNvSpPr>
          <p:nvPr/>
        </p:nvSpPr>
        <p:spPr bwMode="auto">
          <a:xfrm>
            <a:off x="7092280" y="11247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5</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44" name="Rectangle 11"/>
          <p:cNvSpPr>
            <a:spLocks noChangeArrowheads="1"/>
          </p:cNvSpPr>
          <p:nvPr/>
        </p:nvSpPr>
        <p:spPr bwMode="auto">
          <a:xfrm>
            <a:off x="7380312"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=5.4m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=9.9m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6" name="Rectangle 11"/>
          <p:cNvSpPr>
            <a:spLocks noChangeArrowheads="1"/>
          </p:cNvSpPr>
          <p:nvPr/>
        </p:nvSpPr>
        <p:spPr bwMode="auto">
          <a:xfrm>
            <a:off x="6012160"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0.389</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0.12</a:t>
            </a:r>
            <a:endParaRPr kumimoji="0" lang="es-ES" b="0" i="0" u="none" strike="noStrike" cap="none" normalizeH="0" dirty="0" smtClean="0">
              <a:ln>
                <a:noFill/>
              </a:ln>
              <a:solidFill>
                <a:schemeClr val="tx1"/>
              </a:solidFill>
              <a:effectLst/>
              <a:latin typeface="Arial" pitchFamily="34" charset="0"/>
            </a:endParaRPr>
          </a:p>
        </p:txBody>
      </p:sp>
      <p:sp>
        <p:nvSpPr>
          <p:cNvPr id="6" name="Rectángulo 5"/>
          <p:cNvSpPr/>
          <p:nvPr/>
        </p:nvSpPr>
        <p:spPr>
          <a:xfrm>
            <a:off x="827584" y="3068960"/>
            <a:ext cx="4572000" cy="2893100"/>
          </a:xfrm>
          <a:prstGeom prst="rect">
            <a:avLst/>
          </a:prstGeom>
        </p:spPr>
        <p:txBody>
          <a:bodyPr>
            <a:spAutoFit/>
          </a:bodyPr>
          <a:lstStyle/>
          <a:p>
            <a:r>
              <a:rPr lang="en-US" sz="1400" dirty="0"/>
              <a:t>Condition 1: not an integer</a:t>
            </a:r>
          </a:p>
          <a:p>
            <a:r>
              <a:rPr lang="en-US" sz="1400" dirty="0"/>
              <a:t>   1   2     0.0120  0.0480</a:t>
            </a:r>
          </a:p>
          <a:p>
            <a:r>
              <a:rPr lang="en-US" sz="1400" dirty="0"/>
              <a:t>   1   3     0.0440  0.1360</a:t>
            </a:r>
          </a:p>
          <a:p>
            <a:r>
              <a:rPr lang="en-US" sz="1400" dirty="0"/>
              <a:t>   2   3     0.0320  0.0880</a:t>
            </a:r>
          </a:p>
          <a:p>
            <a:r>
              <a:rPr lang="en-US" sz="1400" dirty="0"/>
              <a:t>   1   4     0.2180  0.4140</a:t>
            </a:r>
          </a:p>
          <a:p>
            <a:r>
              <a:rPr lang="en-US" sz="1400" dirty="0"/>
              <a:t>   2   4     0.2060  0.3660</a:t>
            </a:r>
          </a:p>
          <a:p>
            <a:r>
              <a:rPr lang="en-US" sz="1400" dirty="0"/>
              <a:t>   3   4     0.1740  0.2780</a:t>
            </a:r>
          </a:p>
          <a:p>
            <a:r>
              <a:rPr lang="en-US" sz="1400" dirty="0"/>
              <a:t>   1   5     0.9960  0.6540</a:t>
            </a:r>
          </a:p>
          <a:p>
            <a:r>
              <a:rPr lang="en-US" sz="1400" dirty="0"/>
              <a:t>   2   5     0.9840  0.6060</a:t>
            </a:r>
          </a:p>
          <a:p>
            <a:r>
              <a:rPr lang="en-US" sz="1400" dirty="0"/>
              <a:t>   3   5     0.9520  0.5180</a:t>
            </a:r>
          </a:p>
          <a:p>
            <a:r>
              <a:rPr lang="en-US" sz="1400" dirty="0"/>
              <a:t>   4   5     0.7780  0.2400</a:t>
            </a:r>
          </a:p>
          <a:p>
            <a:endParaRPr lang="en-US" sz="1400" dirty="0"/>
          </a:p>
          <a:p>
            <a:r>
              <a:rPr lang="en-US" sz="1400" dirty="0"/>
              <a:t> </a:t>
            </a:r>
            <a:endParaRPr lang="es-ES" sz="1400" dirty="0"/>
          </a:p>
        </p:txBody>
      </p:sp>
    </p:spTree>
    <p:extLst>
      <p:ext uri="{BB962C8B-B14F-4D97-AF65-F5344CB8AC3E}">
        <p14:creationId xmlns:p14="http://schemas.microsoft.com/office/powerpoint/2010/main" val="182745366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187624"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ATF2 WS system</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p:nvPr/>
        </p:nvCxnSpPr>
        <p:spPr bwMode="auto">
          <a:xfrm flipV="1">
            <a:off x="611560" y="1628800"/>
            <a:ext cx="7920880" cy="7200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3316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291581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86814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771800"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699116" y="1115452"/>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1979712" y="1774557"/>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0.006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0.024</a:t>
            </a:r>
            <a:endParaRPr kumimoji="0" lang="es-ES" b="0" i="0" u="none" strike="noStrike" cap="none" normalizeH="0" dirty="0" smtClean="0">
              <a:ln>
                <a:noFill/>
              </a:ln>
              <a:solidFill>
                <a:schemeClr val="tx1"/>
              </a:solidFill>
              <a:effectLst/>
              <a:latin typeface="Arial" pitchFamily="34" charset="0"/>
            </a:endParaRPr>
          </a:p>
        </p:txBody>
      </p:sp>
      <p:sp>
        <p:nvSpPr>
          <p:cNvPr id="34" name="Rectangle 11"/>
          <p:cNvSpPr>
            <a:spLocks noChangeArrowheads="1"/>
          </p:cNvSpPr>
          <p:nvPr/>
        </p:nvSpPr>
        <p:spPr bwMode="auto">
          <a:xfrm>
            <a:off x="1475656"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=18.6m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=17.3m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8" name="Content Placeholder 2"/>
          <p:cNvSpPr txBox="1">
            <a:spLocks/>
          </p:cNvSpPr>
          <p:nvPr/>
        </p:nvSpPr>
        <p:spPr>
          <a:xfrm>
            <a:off x="5761906" y="2511245"/>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
        <p:nvSpPr>
          <p:cNvPr id="39" name="Content Placeholder 2"/>
          <p:cNvSpPr txBox="1">
            <a:spLocks/>
          </p:cNvSpPr>
          <p:nvPr/>
        </p:nvSpPr>
        <p:spPr>
          <a:xfrm>
            <a:off x="3851920" y="3789040"/>
            <a:ext cx="4608512"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No problems for solving the 2D systems</a:t>
            </a:r>
            <a:endParaRPr lang="en-GB" i="1" dirty="0" smtClean="0">
              <a:latin typeface="Arial" pitchFamily="34" charset="0"/>
              <a:ea typeface="Times New Roman" pitchFamily="18" charset="0"/>
              <a:cs typeface="Arial" pitchFamily="34" charset="0"/>
            </a:endParaRPr>
          </a:p>
        </p:txBody>
      </p:sp>
      <p:sp>
        <p:nvSpPr>
          <p:cNvPr id="32" name="Content Placeholder 2"/>
          <p:cNvSpPr txBox="1">
            <a:spLocks/>
          </p:cNvSpPr>
          <p:nvPr/>
        </p:nvSpPr>
        <p:spPr>
          <a:xfrm>
            <a:off x="755576" y="1988840"/>
            <a:ext cx="115212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1600" dirty="0" smtClean="0">
                <a:latin typeface="Arial" pitchFamily="34" charset="0"/>
                <a:ea typeface="Times New Roman" pitchFamily="18" charset="0"/>
                <a:cs typeface="Arial" pitchFamily="34" charset="0"/>
              </a:rPr>
              <a:t>2</a:t>
            </a:r>
            <a:r>
              <a:rPr lang="en-GB" sz="1600" dirty="0" smtClean="0">
                <a:latin typeface="Symbol" charset="2"/>
                <a:ea typeface="Times New Roman" pitchFamily="18" charset="0"/>
                <a:cs typeface="Symbol" charset="2"/>
              </a:rPr>
              <a:t>p</a:t>
            </a:r>
            <a:r>
              <a:rPr lang="en-GB" sz="1600" dirty="0" smtClean="0">
                <a:latin typeface="Arial"/>
                <a:ea typeface="Times New Roman" pitchFamily="18" charset="0"/>
                <a:cs typeface="Arial"/>
              </a:rPr>
              <a:t> units</a:t>
            </a:r>
            <a:endParaRPr lang="en-GB" sz="1600" dirty="0" smtClean="0">
              <a:latin typeface="Arial" pitchFamily="34" charset="0"/>
              <a:ea typeface="Times New Roman" pitchFamily="18" charset="0"/>
              <a:cs typeface="Arial" pitchFamily="34" charset="0"/>
            </a:endParaRPr>
          </a:p>
        </p:txBody>
      </p:sp>
      <p:sp>
        <p:nvSpPr>
          <p:cNvPr id="33" name="Rectangle 11"/>
          <p:cNvSpPr>
            <a:spLocks noChangeArrowheads="1"/>
          </p:cNvSpPr>
          <p:nvPr/>
        </p:nvSpPr>
        <p:spPr bwMode="auto">
          <a:xfrm>
            <a:off x="3203848"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0.016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0.044</a:t>
            </a:r>
            <a:endParaRPr kumimoji="0" lang="es-ES" b="0" i="0" u="none" strike="noStrike" cap="none" normalizeH="0" dirty="0" smtClean="0">
              <a:ln>
                <a:noFill/>
              </a:ln>
              <a:solidFill>
                <a:schemeClr val="tx1"/>
              </a:solidFill>
              <a:effectLst/>
              <a:latin typeface="Arial" pitchFamily="34" charset="0"/>
            </a:endParaRPr>
          </a:p>
        </p:txBody>
      </p:sp>
      <p:sp>
        <p:nvSpPr>
          <p:cNvPr id="36" name="Rectangle 11"/>
          <p:cNvSpPr>
            <a:spLocks noChangeArrowheads="1"/>
          </p:cNvSpPr>
          <p:nvPr/>
        </p:nvSpPr>
        <p:spPr bwMode="auto">
          <a:xfrm>
            <a:off x="4427984"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0.087</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0.139</a:t>
            </a:r>
            <a:endParaRPr kumimoji="0" lang="es-ES" b="0" i="0" u="none" strike="noStrike" cap="none" normalizeH="0" dirty="0" smtClean="0">
              <a:ln>
                <a:noFill/>
              </a:ln>
              <a:solidFill>
                <a:schemeClr val="tx1"/>
              </a:solidFill>
              <a:effectLst/>
              <a:latin typeface="Arial" pitchFamily="34" charset="0"/>
            </a:endParaRPr>
          </a:p>
        </p:txBody>
      </p:sp>
      <p:sp>
        <p:nvSpPr>
          <p:cNvPr id="37" name="Rectangle 11"/>
          <p:cNvSpPr>
            <a:spLocks noChangeArrowheads="1"/>
          </p:cNvSpPr>
          <p:nvPr/>
        </p:nvSpPr>
        <p:spPr bwMode="auto">
          <a:xfrm>
            <a:off x="3131840"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=67.0m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=7.8m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0" name="Rectangle 11"/>
          <p:cNvSpPr>
            <a:spLocks noChangeArrowheads="1"/>
          </p:cNvSpPr>
          <p:nvPr/>
        </p:nvSpPr>
        <p:spPr bwMode="auto">
          <a:xfrm>
            <a:off x="4499992"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=15.0m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=17.0m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1" name="Rectangle 11"/>
          <p:cNvSpPr>
            <a:spLocks noChangeArrowheads="1"/>
          </p:cNvSpPr>
          <p:nvPr/>
        </p:nvSpPr>
        <p:spPr bwMode="auto">
          <a:xfrm>
            <a:off x="6012160" y="911042"/>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=4.5m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=2.2m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cxnSp>
        <p:nvCxnSpPr>
          <p:cNvPr id="42" name="Conector recto 41"/>
          <p:cNvCxnSpPr/>
          <p:nvPr/>
        </p:nvCxnSpPr>
        <p:spPr bwMode="auto">
          <a:xfrm>
            <a:off x="723629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Rectangle 11"/>
          <p:cNvSpPr>
            <a:spLocks noChangeArrowheads="1"/>
          </p:cNvSpPr>
          <p:nvPr/>
        </p:nvSpPr>
        <p:spPr bwMode="auto">
          <a:xfrm>
            <a:off x="7092280" y="11247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5</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44" name="Rectangle 11"/>
          <p:cNvSpPr>
            <a:spLocks noChangeArrowheads="1"/>
          </p:cNvSpPr>
          <p:nvPr/>
        </p:nvSpPr>
        <p:spPr bwMode="auto">
          <a:xfrm>
            <a:off x="7380312"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=5.4m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=9.9m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6" name="Rectangle 11"/>
          <p:cNvSpPr>
            <a:spLocks noChangeArrowheads="1"/>
          </p:cNvSpPr>
          <p:nvPr/>
        </p:nvSpPr>
        <p:spPr bwMode="auto">
          <a:xfrm>
            <a:off x="6012160"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0.389</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0.12</a:t>
            </a:r>
            <a:endParaRPr kumimoji="0" lang="es-ES" b="0" i="0" u="none" strike="noStrike" cap="none" normalizeH="0" dirty="0" smtClean="0">
              <a:ln>
                <a:noFill/>
              </a:ln>
              <a:solidFill>
                <a:schemeClr val="tx1"/>
              </a:solidFill>
              <a:effectLst/>
              <a:latin typeface="Arial" pitchFamily="34" charset="0"/>
            </a:endParaRPr>
          </a:p>
        </p:txBody>
      </p:sp>
      <p:sp>
        <p:nvSpPr>
          <p:cNvPr id="6" name="Rectángulo 5"/>
          <p:cNvSpPr/>
          <p:nvPr/>
        </p:nvSpPr>
        <p:spPr>
          <a:xfrm>
            <a:off x="539552" y="2780928"/>
            <a:ext cx="4572000" cy="3108544"/>
          </a:xfrm>
          <a:prstGeom prst="rect">
            <a:avLst/>
          </a:prstGeom>
        </p:spPr>
        <p:txBody>
          <a:bodyPr>
            <a:spAutoFit/>
          </a:bodyPr>
          <a:lstStyle/>
          <a:p>
            <a:endParaRPr lang="en-US" sz="1400" dirty="0"/>
          </a:p>
          <a:p>
            <a:r>
              <a:rPr lang="en-US" sz="1400" dirty="0"/>
              <a:t> Condition 2: ax4 (CL s1,fx3) = 0</a:t>
            </a:r>
          </a:p>
          <a:p>
            <a:r>
              <a:rPr lang="en-US" sz="1400" dirty="0"/>
              <a:t>  1  2  3  4    -0.845E-08  0.389E-06</a:t>
            </a:r>
          </a:p>
          <a:p>
            <a:r>
              <a:rPr lang="en-US" sz="1400" dirty="0"/>
              <a:t>  1  2  3  5    -0.207E-09  0.779E-08</a:t>
            </a:r>
          </a:p>
          <a:p>
            <a:r>
              <a:rPr lang="en-US" sz="1400" dirty="0"/>
              <a:t>  1  2  4  5    -0.160E-08  0.615E-07</a:t>
            </a:r>
          </a:p>
          <a:p>
            <a:r>
              <a:rPr lang="en-US" sz="1400" dirty="0"/>
              <a:t>  1  3  4  5    -0.889E-09  0.379E-07</a:t>
            </a:r>
          </a:p>
          <a:p>
            <a:r>
              <a:rPr lang="en-US" sz="1400" dirty="0"/>
              <a:t>  2  3  4  5     0.509E-09  0.125E-06</a:t>
            </a:r>
          </a:p>
          <a:p>
            <a:endParaRPr lang="en-US" sz="1400" dirty="0"/>
          </a:p>
          <a:p>
            <a:r>
              <a:rPr lang="en-US" sz="1400" dirty="0"/>
              <a:t> Condition 2: ay4 (CL s8,fy3) = 0</a:t>
            </a:r>
          </a:p>
          <a:p>
            <a:r>
              <a:rPr lang="en-US" sz="1400" dirty="0"/>
              <a:t>  1  2  3  4     0.234E-10  0.901E-09</a:t>
            </a:r>
          </a:p>
          <a:p>
            <a:r>
              <a:rPr lang="en-US" sz="1400" dirty="0"/>
              <a:t>  1  2  3  5     0.121E-09  0.491E-08</a:t>
            </a:r>
          </a:p>
          <a:p>
            <a:r>
              <a:rPr lang="en-US" sz="1400" dirty="0"/>
              <a:t>  1  2  4  5     0.208E-10  0.116E-08</a:t>
            </a:r>
          </a:p>
          <a:p>
            <a:r>
              <a:rPr lang="en-US" sz="1400" dirty="0"/>
              <a:t>  1  3  4  5    -0.260E-10  0.275E-08</a:t>
            </a:r>
          </a:p>
          <a:p>
            <a:r>
              <a:rPr lang="en-US" sz="1400" dirty="0"/>
              <a:t>  2  3  4  5    -0.303E-10  0.115E-08</a:t>
            </a:r>
            <a:endParaRPr lang="es-ES" sz="1400" dirty="0"/>
          </a:p>
        </p:txBody>
      </p:sp>
    </p:spTree>
    <p:extLst>
      <p:ext uri="{BB962C8B-B14F-4D97-AF65-F5344CB8AC3E}">
        <p14:creationId xmlns:p14="http://schemas.microsoft.com/office/powerpoint/2010/main" val="154668184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1187624" y="10434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rPr>
              <a:t>1</a:t>
            </a: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Some examples: </a:t>
            </a:r>
            <a:r>
              <a:rPr lang="en-GB" sz="2000" smtClean="0">
                <a:solidFill>
                  <a:srgbClr val="008000"/>
                </a:solidFill>
              </a:rPr>
              <a:t>ATF2 WS </a:t>
            </a:r>
            <a:r>
              <a:rPr lang="en-GB" sz="2000" dirty="0" smtClean="0">
                <a:solidFill>
                  <a:srgbClr val="008000"/>
                </a:solidFill>
              </a:rPr>
              <a:t>system</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cxnSp>
        <p:nvCxnSpPr>
          <p:cNvPr id="18" name="40 Conector recto de flecha"/>
          <p:cNvCxnSpPr/>
          <p:nvPr/>
        </p:nvCxnSpPr>
        <p:spPr bwMode="auto">
          <a:xfrm flipV="1">
            <a:off x="611560" y="1628800"/>
            <a:ext cx="7920880" cy="7200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 name="Conector recto 3"/>
          <p:cNvCxnSpPr/>
          <p:nvPr/>
        </p:nvCxnSpPr>
        <p:spPr bwMode="auto">
          <a:xfrm>
            <a:off x="1331640"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Conector recto 21"/>
          <p:cNvCxnSpPr/>
          <p:nvPr/>
        </p:nvCxnSpPr>
        <p:spPr bwMode="auto">
          <a:xfrm>
            <a:off x="291581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Conector recto 22"/>
          <p:cNvCxnSpPr/>
          <p:nvPr/>
        </p:nvCxnSpPr>
        <p:spPr bwMode="auto">
          <a:xfrm>
            <a:off x="5868144"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Conector recto 23"/>
          <p:cNvCxnSpPr/>
          <p:nvPr/>
        </p:nvCxnSpPr>
        <p:spPr bwMode="auto">
          <a:xfrm>
            <a:off x="435597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Rectangle 11"/>
          <p:cNvSpPr>
            <a:spLocks noChangeArrowheads="1"/>
          </p:cNvSpPr>
          <p:nvPr/>
        </p:nvSpPr>
        <p:spPr bwMode="auto">
          <a:xfrm>
            <a:off x="2771800"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2</a:t>
            </a:r>
            <a:endParaRPr kumimoji="0" lang="es-ES" sz="1800" b="0" i="0" u="none" strike="noStrike" cap="none" normalizeH="0" baseline="0" dirty="0" smtClean="0">
              <a:ln>
                <a:noFill/>
              </a:ln>
              <a:solidFill>
                <a:schemeClr val="tx1"/>
              </a:solidFill>
              <a:effectLst/>
              <a:latin typeface="Arial" pitchFamily="34" charset="0"/>
            </a:endParaRPr>
          </a:p>
        </p:txBody>
      </p:sp>
      <p:sp>
        <p:nvSpPr>
          <p:cNvPr id="28" name="Rectangle 11"/>
          <p:cNvSpPr>
            <a:spLocks noChangeArrowheads="1"/>
          </p:cNvSpPr>
          <p:nvPr/>
        </p:nvSpPr>
        <p:spPr bwMode="auto">
          <a:xfrm>
            <a:off x="4186948" y="1052736"/>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3</a:t>
            </a:r>
            <a:endParaRPr kumimoji="0" lang="es-ES" sz="1800" b="0" i="0" u="none" strike="noStrike" cap="none" normalizeH="0" baseline="0" dirty="0" smtClean="0">
              <a:ln>
                <a:noFill/>
              </a:ln>
              <a:solidFill>
                <a:schemeClr val="tx1"/>
              </a:solidFill>
              <a:effectLst/>
              <a:latin typeface="Arial" pitchFamily="34" charset="0"/>
            </a:endParaRPr>
          </a:p>
        </p:txBody>
      </p:sp>
      <p:sp>
        <p:nvSpPr>
          <p:cNvPr id="29" name="Rectangle 11"/>
          <p:cNvSpPr>
            <a:spLocks noChangeArrowheads="1"/>
          </p:cNvSpPr>
          <p:nvPr/>
        </p:nvSpPr>
        <p:spPr bwMode="auto">
          <a:xfrm>
            <a:off x="5699116" y="1115452"/>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smtClean="0">
                <a:latin typeface="Arial" pitchFamily="34" charset="0"/>
              </a:rPr>
              <a:t>4   </a:t>
            </a:r>
            <a:endParaRPr kumimoji="0" lang="es-ES" sz="1800" b="0" i="0" u="none" strike="noStrike" cap="none" normalizeH="0" baseline="0" dirty="0" smtClean="0">
              <a:ln>
                <a:noFill/>
              </a:ln>
              <a:solidFill>
                <a:schemeClr val="tx1"/>
              </a:solidFill>
              <a:effectLst/>
              <a:latin typeface="Arial" pitchFamily="34" charset="0"/>
            </a:endParaRPr>
          </a:p>
        </p:txBody>
      </p:sp>
      <p:sp>
        <p:nvSpPr>
          <p:cNvPr id="30" name="Rectangle 11"/>
          <p:cNvSpPr>
            <a:spLocks noChangeArrowheads="1"/>
          </p:cNvSpPr>
          <p:nvPr/>
        </p:nvSpPr>
        <p:spPr bwMode="auto">
          <a:xfrm>
            <a:off x="1979712" y="1774557"/>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0.006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0.024</a:t>
            </a:r>
            <a:endParaRPr kumimoji="0" lang="es-ES" b="0" i="0" u="none" strike="noStrike" cap="none" normalizeH="0" dirty="0" smtClean="0">
              <a:ln>
                <a:noFill/>
              </a:ln>
              <a:solidFill>
                <a:schemeClr val="tx1"/>
              </a:solidFill>
              <a:effectLst/>
              <a:latin typeface="Arial" pitchFamily="34" charset="0"/>
            </a:endParaRPr>
          </a:p>
        </p:txBody>
      </p:sp>
      <p:sp>
        <p:nvSpPr>
          <p:cNvPr id="34" name="Rectangle 11"/>
          <p:cNvSpPr>
            <a:spLocks noChangeArrowheads="1"/>
          </p:cNvSpPr>
          <p:nvPr/>
        </p:nvSpPr>
        <p:spPr bwMode="auto">
          <a:xfrm>
            <a:off x="1475656"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=18.6m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=17.3m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38" name="Content Placeholder 2"/>
          <p:cNvSpPr txBox="1">
            <a:spLocks/>
          </p:cNvSpPr>
          <p:nvPr/>
        </p:nvSpPr>
        <p:spPr>
          <a:xfrm>
            <a:off x="5761906" y="2511245"/>
            <a:ext cx="3058566"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coupling factor r=0.1</a:t>
            </a:r>
          </a:p>
          <a:p>
            <a:pPr marL="174625" lvl="0" indent="-174625" algn="just">
              <a:spcBef>
                <a:spcPct val="20000"/>
              </a:spcBef>
              <a:defRPr/>
            </a:pPr>
            <a:r>
              <a:rPr lang="en-GB" dirty="0" smtClean="0">
                <a:latin typeface="Arial" pitchFamily="34" charset="0"/>
                <a:ea typeface="Times New Roman" pitchFamily="18" charset="0"/>
                <a:cs typeface="Arial" pitchFamily="34" charset="0"/>
              </a:rPr>
              <a:t>1% measurement errors</a:t>
            </a:r>
          </a:p>
        </p:txBody>
      </p:sp>
      <p:sp>
        <p:nvSpPr>
          <p:cNvPr id="39" name="Content Placeholder 2"/>
          <p:cNvSpPr txBox="1">
            <a:spLocks/>
          </p:cNvSpPr>
          <p:nvPr/>
        </p:nvSpPr>
        <p:spPr>
          <a:xfrm>
            <a:off x="3851920" y="3861048"/>
            <a:ext cx="4608512"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No problems for solving the 4D systems</a:t>
            </a:r>
            <a:endParaRPr lang="en-GB" i="1" dirty="0" smtClean="0">
              <a:latin typeface="Arial" pitchFamily="34" charset="0"/>
              <a:ea typeface="Times New Roman" pitchFamily="18" charset="0"/>
              <a:cs typeface="Arial" pitchFamily="34" charset="0"/>
            </a:endParaRPr>
          </a:p>
        </p:txBody>
      </p:sp>
      <p:sp>
        <p:nvSpPr>
          <p:cNvPr id="32" name="Content Placeholder 2"/>
          <p:cNvSpPr txBox="1">
            <a:spLocks/>
          </p:cNvSpPr>
          <p:nvPr/>
        </p:nvSpPr>
        <p:spPr>
          <a:xfrm>
            <a:off x="755576" y="1988840"/>
            <a:ext cx="115212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1600" dirty="0" smtClean="0">
                <a:latin typeface="Arial" pitchFamily="34" charset="0"/>
                <a:ea typeface="Times New Roman" pitchFamily="18" charset="0"/>
                <a:cs typeface="Arial" pitchFamily="34" charset="0"/>
              </a:rPr>
              <a:t>2</a:t>
            </a:r>
            <a:r>
              <a:rPr lang="en-GB" sz="1600" dirty="0" smtClean="0">
                <a:latin typeface="Symbol" charset="2"/>
                <a:ea typeface="Times New Roman" pitchFamily="18" charset="0"/>
                <a:cs typeface="Symbol" charset="2"/>
              </a:rPr>
              <a:t>p</a:t>
            </a:r>
            <a:r>
              <a:rPr lang="en-GB" sz="1600" dirty="0" smtClean="0">
                <a:latin typeface="Arial"/>
                <a:ea typeface="Times New Roman" pitchFamily="18" charset="0"/>
                <a:cs typeface="Arial"/>
              </a:rPr>
              <a:t> units</a:t>
            </a:r>
            <a:endParaRPr lang="en-GB" sz="1600" dirty="0" smtClean="0">
              <a:latin typeface="Arial" pitchFamily="34" charset="0"/>
              <a:ea typeface="Times New Roman" pitchFamily="18" charset="0"/>
              <a:cs typeface="Arial" pitchFamily="34" charset="0"/>
            </a:endParaRPr>
          </a:p>
        </p:txBody>
      </p:sp>
      <p:sp>
        <p:nvSpPr>
          <p:cNvPr id="33" name="Rectangle 11"/>
          <p:cNvSpPr>
            <a:spLocks noChangeArrowheads="1"/>
          </p:cNvSpPr>
          <p:nvPr/>
        </p:nvSpPr>
        <p:spPr bwMode="auto">
          <a:xfrm>
            <a:off x="3203848"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0.016</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0.044</a:t>
            </a:r>
            <a:endParaRPr kumimoji="0" lang="es-ES" b="0" i="0" u="none" strike="noStrike" cap="none" normalizeH="0" dirty="0" smtClean="0">
              <a:ln>
                <a:noFill/>
              </a:ln>
              <a:solidFill>
                <a:schemeClr val="tx1"/>
              </a:solidFill>
              <a:effectLst/>
              <a:latin typeface="Arial" pitchFamily="34" charset="0"/>
            </a:endParaRPr>
          </a:p>
        </p:txBody>
      </p:sp>
      <p:sp>
        <p:nvSpPr>
          <p:cNvPr id="36" name="Rectangle 11"/>
          <p:cNvSpPr>
            <a:spLocks noChangeArrowheads="1"/>
          </p:cNvSpPr>
          <p:nvPr/>
        </p:nvSpPr>
        <p:spPr bwMode="auto">
          <a:xfrm>
            <a:off x="4427984"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0.087</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0.139</a:t>
            </a:r>
            <a:endParaRPr kumimoji="0" lang="es-ES" b="0" i="0" u="none" strike="noStrike" cap="none" normalizeH="0" dirty="0" smtClean="0">
              <a:ln>
                <a:noFill/>
              </a:ln>
              <a:solidFill>
                <a:schemeClr val="tx1"/>
              </a:solidFill>
              <a:effectLst/>
              <a:latin typeface="Arial" pitchFamily="34" charset="0"/>
            </a:endParaRPr>
          </a:p>
        </p:txBody>
      </p:sp>
      <p:sp>
        <p:nvSpPr>
          <p:cNvPr id="37" name="Rectangle 11"/>
          <p:cNvSpPr>
            <a:spLocks noChangeArrowheads="1"/>
          </p:cNvSpPr>
          <p:nvPr/>
        </p:nvSpPr>
        <p:spPr bwMode="auto">
          <a:xfrm>
            <a:off x="3131840"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=67.0m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=7.8m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0" name="Rectangle 11"/>
          <p:cNvSpPr>
            <a:spLocks noChangeArrowheads="1"/>
          </p:cNvSpPr>
          <p:nvPr/>
        </p:nvSpPr>
        <p:spPr bwMode="auto">
          <a:xfrm>
            <a:off x="4499992" y="90872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=15.0m</a:t>
            </a:r>
          </a:p>
          <a:p>
            <a:r>
              <a:rPr lang="es-ES" sz="1600" dirty="0" err="1" smtClean="0">
                <a:latin typeface="Symbol" charset="2"/>
                <a:cs typeface="Symbol" charset="2"/>
              </a:rPr>
              <a:t>b</a:t>
            </a:r>
            <a:r>
              <a:rPr lang="es-ES" sz="1600" baseline="-25000" dirty="0" err="1" smtClean="0">
                <a:latin typeface="Arial"/>
                <a:cs typeface="Arial"/>
              </a:rPr>
              <a:t>y</a:t>
            </a:r>
            <a:r>
              <a:rPr lang="es-ES" sz="1600" dirty="0" smtClean="0">
                <a:latin typeface="Arial"/>
                <a:cs typeface="Arial"/>
              </a:rPr>
              <a:t>=17.0m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1" name="Rectangle 11"/>
          <p:cNvSpPr>
            <a:spLocks noChangeArrowheads="1"/>
          </p:cNvSpPr>
          <p:nvPr/>
        </p:nvSpPr>
        <p:spPr bwMode="auto">
          <a:xfrm>
            <a:off x="6012160" y="911042"/>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=4.5m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=2.2m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cxnSp>
        <p:nvCxnSpPr>
          <p:cNvPr id="42" name="Conector recto 41"/>
          <p:cNvCxnSpPr/>
          <p:nvPr/>
        </p:nvCxnSpPr>
        <p:spPr bwMode="auto">
          <a:xfrm>
            <a:off x="7236296" y="1556792"/>
            <a:ext cx="0" cy="2880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Rectangle 11"/>
          <p:cNvSpPr>
            <a:spLocks noChangeArrowheads="1"/>
          </p:cNvSpPr>
          <p:nvPr/>
        </p:nvSpPr>
        <p:spPr bwMode="auto">
          <a:xfrm>
            <a:off x="7092280" y="1124744"/>
            <a:ext cx="31304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a:latin typeface="Arial" pitchFamily="34" charset="0"/>
              </a:rPr>
              <a:t>5</a:t>
            </a:r>
            <a:r>
              <a:rPr lang="es-ES" dirty="0" smtClean="0">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44" name="Rectangle 11"/>
          <p:cNvSpPr>
            <a:spLocks noChangeArrowheads="1"/>
          </p:cNvSpPr>
          <p:nvPr/>
        </p:nvSpPr>
        <p:spPr bwMode="auto">
          <a:xfrm>
            <a:off x="7380312" y="983050"/>
            <a:ext cx="136815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1600" dirty="0" err="1">
                <a:latin typeface="Symbol" charset="2"/>
                <a:cs typeface="Symbol" charset="2"/>
              </a:rPr>
              <a:t>b</a:t>
            </a:r>
            <a:r>
              <a:rPr lang="es-ES" sz="1600" baseline="-25000" dirty="0" err="1" smtClean="0">
                <a:latin typeface="Arial"/>
                <a:cs typeface="Arial"/>
              </a:rPr>
              <a:t>x</a:t>
            </a:r>
            <a:r>
              <a:rPr lang="es-ES" sz="1600" dirty="0" smtClean="0">
                <a:latin typeface="Arial"/>
                <a:cs typeface="Arial"/>
              </a:rPr>
              <a:t>=5.4m</a:t>
            </a:r>
          </a:p>
          <a:p>
            <a:r>
              <a:rPr lang="es-ES" sz="1600" dirty="0" err="1">
                <a:latin typeface="Symbol" charset="2"/>
                <a:cs typeface="Symbol" charset="2"/>
              </a:rPr>
              <a:t>b</a:t>
            </a:r>
            <a:r>
              <a:rPr lang="es-ES" sz="1600" baseline="-25000" dirty="0" err="1" smtClean="0">
                <a:latin typeface="Arial"/>
                <a:cs typeface="Arial"/>
              </a:rPr>
              <a:t>y</a:t>
            </a:r>
            <a:r>
              <a:rPr lang="es-ES" sz="1600" dirty="0" smtClean="0">
                <a:latin typeface="Arial"/>
                <a:cs typeface="Arial"/>
              </a:rPr>
              <a:t>=9.9m</a:t>
            </a:r>
            <a:endParaRPr lang="es-ES" sz="1600" dirty="0">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dirty="0" smtClean="0">
              <a:ln>
                <a:noFill/>
              </a:ln>
              <a:solidFill>
                <a:schemeClr val="tx1"/>
              </a:solidFill>
              <a:effectLst/>
              <a:latin typeface="Arial" pitchFamily="34" charset="0"/>
            </a:endParaRPr>
          </a:p>
        </p:txBody>
      </p:sp>
      <p:sp>
        <p:nvSpPr>
          <p:cNvPr id="46" name="Rectangle 11"/>
          <p:cNvSpPr>
            <a:spLocks noChangeArrowheads="1"/>
          </p:cNvSpPr>
          <p:nvPr/>
        </p:nvSpPr>
        <p:spPr bwMode="auto">
          <a:xfrm>
            <a:off x="6012160" y="1772816"/>
            <a:ext cx="109517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0.389</a:t>
            </a:r>
            <a:endParaRPr lang="es-ES" dirty="0" smtClean="0">
              <a:latin typeface="Arial"/>
              <a:cs typeface="Arial"/>
            </a:endParaRPr>
          </a:p>
          <a:p>
            <a:pPr lvl="0"/>
            <a:r>
              <a:rPr lang="es-ES" dirty="0" err="1" smtClean="0">
                <a:latin typeface="Symbol" charset="2"/>
                <a:cs typeface="Symbol" charset="2"/>
              </a:rPr>
              <a:t>F</a:t>
            </a:r>
            <a:r>
              <a:rPr lang="es-ES" baseline="-25000" dirty="0" err="1" smtClean="0">
                <a:latin typeface="Arial"/>
                <a:cs typeface="Arial"/>
              </a:rPr>
              <a:t>y</a:t>
            </a:r>
            <a:r>
              <a:rPr lang="es-ES" dirty="0" smtClean="0">
                <a:latin typeface="Arial"/>
                <a:cs typeface="Arial"/>
              </a:rPr>
              <a:t>=</a:t>
            </a:r>
            <a:r>
              <a:rPr lang="es-ES" dirty="0" smtClean="0">
                <a:latin typeface="Symbol" charset="2"/>
                <a:cs typeface="Symbol" charset="2"/>
              </a:rPr>
              <a:t>0.12</a:t>
            </a:r>
            <a:endParaRPr kumimoji="0" lang="es-ES" b="0" i="0" u="none" strike="noStrike" cap="none" normalizeH="0" dirty="0" smtClean="0">
              <a:ln>
                <a:noFill/>
              </a:ln>
              <a:solidFill>
                <a:schemeClr val="tx1"/>
              </a:solidFill>
              <a:effectLst/>
              <a:latin typeface="Arial" pitchFamily="34" charset="0"/>
            </a:endParaRPr>
          </a:p>
        </p:txBody>
      </p:sp>
      <p:sp>
        <p:nvSpPr>
          <p:cNvPr id="2" name="Rectángulo 1"/>
          <p:cNvSpPr/>
          <p:nvPr/>
        </p:nvSpPr>
        <p:spPr>
          <a:xfrm>
            <a:off x="395536" y="3068960"/>
            <a:ext cx="4572000" cy="2031325"/>
          </a:xfrm>
          <a:prstGeom prst="rect">
            <a:avLst/>
          </a:prstGeom>
        </p:spPr>
        <p:txBody>
          <a:bodyPr>
            <a:spAutoFit/>
          </a:bodyPr>
          <a:lstStyle/>
          <a:p>
            <a:r>
              <a:rPr lang="en-US" sz="1400" dirty="0"/>
              <a:t>Condition 3: f4 different from 0</a:t>
            </a:r>
          </a:p>
          <a:p>
            <a:r>
              <a:rPr lang="en-US" sz="1400" dirty="0"/>
              <a:t>  1  2  3  4    -0.0086</a:t>
            </a:r>
          </a:p>
          <a:p>
            <a:r>
              <a:rPr lang="en-US" sz="1400" dirty="0"/>
              <a:t>  1  2  3  5     0.0047</a:t>
            </a:r>
          </a:p>
          <a:p>
            <a:r>
              <a:rPr lang="en-US" sz="1400" dirty="0"/>
              <a:t>  1  2  4  5     0.0751</a:t>
            </a:r>
          </a:p>
          <a:p>
            <a:r>
              <a:rPr lang="en-US" sz="1400" dirty="0"/>
              <a:t>  1  3  4  5     0.2328</a:t>
            </a:r>
          </a:p>
          <a:p>
            <a:r>
              <a:rPr lang="en-US" sz="1400" dirty="0"/>
              <a:t>  2  3  4  5     0.1672</a:t>
            </a:r>
          </a:p>
          <a:p>
            <a:endParaRPr lang="en-US" sz="1400" dirty="0"/>
          </a:p>
          <a:p>
            <a:r>
              <a:rPr lang="en-US" sz="1400" dirty="0"/>
              <a:t> Condition 4: a5 (CL s3, f4) equal to 0</a:t>
            </a:r>
          </a:p>
          <a:p>
            <a:r>
              <a:rPr lang="en-US" sz="1400" dirty="0"/>
              <a:t>  1  2  3  4  5   -0.18E-10 0.19E-11</a:t>
            </a:r>
            <a:endParaRPr lang="es-ES" sz="1400" dirty="0"/>
          </a:p>
        </p:txBody>
      </p:sp>
    </p:spTree>
    <p:extLst>
      <p:ext uri="{BB962C8B-B14F-4D97-AF65-F5344CB8AC3E}">
        <p14:creationId xmlns:p14="http://schemas.microsoft.com/office/powerpoint/2010/main" val="416883739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6" name="Content Placeholder 2"/>
          <p:cNvSpPr txBox="1">
            <a:spLocks/>
          </p:cNvSpPr>
          <p:nvPr/>
        </p:nvSpPr>
        <p:spPr>
          <a:xfrm>
            <a:off x="179512" y="1124744"/>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p>
        </p:txBody>
      </p:sp>
      <p:sp>
        <p:nvSpPr>
          <p:cNvPr id="39" name="Content Placeholder 2"/>
          <p:cNvSpPr txBox="1">
            <a:spLocks/>
          </p:cNvSpPr>
          <p:nvPr/>
        </p:nvSpPr>
        <p:spPr>
          <a:xfrm>
            <a:off x="179512" y="980728"/>
            <a:ext cx="8496944" cy="286232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2000" dirty="0" smtClean="0">
                <a:latin typeface="Arial" pitchFamily="34" charset="0"/>
                <a:ea typeface="Times New Roman" pitchFamily="18" charset="0"/>
                <a:cs typeface="Arial" pitchFamily="34" charset="0"/>
              </a:rPr>
              <a:t>The </a:t>
            </a:r>
            <a:r>
              <a:rPr lang="en-GB" sz="2000" b="1" dirty="0" err="1" smtClean="0">
                <a:latin typeface="Arial" pitchFamily="34" charset="0"/>
                <a:ea typeface="Times New Roman" pitchFamily="18" charset="0"/>
                <a:cs typeface="Arial" pitchFamily="34" charset="0"/>
              </a:rPr>
              <a:t>emittances</a:t>
            </a:r>
            <a:r>
              <a:rPr lang="en-GB" sz="2000" dirty="0" smtClean="0">
                <a:latin typeface="Arial" pitchFamily="34" charset="0"/>
                <a:ea typeface="Times New Roman" pitchFamily="18" charset="0"/>
                <a:cs typeface="Arial" pitchFamily="34" charset="0"/>
              </a:rPr>
              <a:t> could be reconstructed from the </a:t>
            </a:r>
            <a:r>
              <a:rPr lang="en-GB" sz="2000" b="1" dirty="0" smtClean="0">
                <a:latin typeface="Arial" pitchFamily="34" charset="0"/>
                <a:ea typeface="Times New Roman" pitchFamily="18" charset="0"/>
                <a:cs typeface="Arial" pitchFamily="34" charset="0"/>
              </a:rPr>
              <a:t>beam size measurement</a:t>
            </a:r>
            <a:r>
              <a:rPr lang="en-GB" sz="2000" dirty="0" smtClean="0">
                <a:latin typeface="Arial" pitchFamily="34" charset="0"/>
                <a:ea typeface="Times New Roman" pitchFamily="18" charset="0"/>
                <a:cs typeface="Arial" pitchFamily="34" charset="0"/>
              </a:rPr>
              <a:t>s at different locations along the </a:t>
            </a:r>
            <a:r>
              <a:rPr lang="en-GB" sz="2000" dirty="0" err="1" smtClean="0">
                <a:latin typeface="Arial" pitchFamily="34" charset="0"/>
                <a:ea typeface="Times New Roman" pitchFamily="18" charset="0"/>
                <a:cs typeface="Arial" pitchFamily="34" charset="0"/>
              </a:rPr>
              <a:t>beamline</a:t>
            </a:r>
            <a:r>
              <a:rPr lang="en-GB" sz="2000" dirty="0" smtClean="0">
                <a:latin typeface="Arial" pitchFamily="34" charset="0"/>
                <a:ea typeface="Times New Roman" pitchFamily="18" charset="0"/>
                <a:cs typeface="Arial" pitchFamily="34" charset="0"/>
              </a:rPr>
              <a:t>. The </a:t>
            </a:r>
            <a:r>
              <a:rPr lang="en-GB" sz="2000" b="1" dirty="0" smtClean="0">
                <a:latin typeface="Arial" pitchFamily="34" charset="0"/>
                <a:ea typeface="Times New Roman" pitchFamily="18" charset="0"/>
                <a:cs typeface="Arial" pitchFamily="34" charset="0"/>
              </a:rPr>
              <a:t>2D</a:t>
            </a:r>
            <a:r>
              <a:rPr lang="en-GB" sz="2000" dirty="0">
                <a:latin typeface="Arial" pitchFamily="34" charset="0"/>
                <a:ea typeface="Times New Roman" pitchFamily="18" charset="0"/>
                <a:cs typeface="Arial" pitchFamily="34" charset="0"/>
              </a:rPr>
              <a:t> </a:t>
            </a:r>
            <a:r>
              <a:rPr lang="en-GB" sz="2000" dirty="0" smtClean="0">
                <a:latin typeface="Arial" pitchFamily="34" charset="0"/>
                <a:ea typeface="Times New Roman" pitchFamily="18" charset="0"/>
                <a:cs typeface="Arial" pitchFamily="34" charset="0"/>
              </a:rPr>
              <a:t>(transverse) and </a:t>
            </a:r>
            <a:r>
              <a:rPr lang="en-GB" sz="2000" b="1" dirty="0" smtClean="0">
                <a:latin typeface="Arial" pitchFamily="34" charset="0"/>
                <a:ea typeface="Times New Roman" pitchFamily="18" charset="0"/>
                <a:cs typeface="Arial" pitchFamily="34" charset="0"/>
              </a:rPr>
              <a:t>4D</a:t>
            </a:r>
            <a:r>
              <a:rPr lang="en-GB" sz="2000" dirty="0" smtClean="0">
                <a:latin typeface="Arial" pitchFamily="34" charset="0"/>
                <a:ea typeface="Times New Roman" pitchFamily="18" charset="0"/>
                <a:cs typeface="Arial" pitchFamily="34" charset="0"/>
              </a:rPr>
              <a:t> (intrinsic) </a:t>
            </a:r>
            <a:r>
              <a:rPr lang="en-GB" sz="2000" dirty="0" err="1" smtClean="0">
                <a:latin typeface="Arial" pitchFamily="34" charset="0"/>
                <a:ea typeface="Times New Roman" pitchFamily="18" charset="0"/>
                <a:cs typeface="Arial" pitchFamily="34" charset="0"/>
              </a:rPr>
              <a:t>emittances</a:t>
            </a:r>
            <a:r>
              <a:rPr lang="en-GB" sz="2000" dirty="0" smtClean="0">
                <a:latin typeface="Arial" pitchFamily="34" charset="0"/>
                <a:ea typeface="Times New Roman" pitchFamily="18" charset="0"/>
                <a:cs typeface="Arial" pitchFamily="34" charset="0"/>
              </a:rPr>
              <a:t> could be obtained by </a:t>
            </a:r>
            <a:r>
              <a:rPr lang="en-GB" sz="2000" b="1" dirty="0" smtClean="0">
                <a:latin typeface="Arial" pitchFamily="34" charset="0"/>
                <a:ea typeface="Times New Roman" pitchFamily="18" charset="0"/>
                <a:cs typeface="Arial" pitchFamily="34" charset="0"/>
              </a:rPr>
              <a:t>numerically solving three separated systems </a:t>
            </a:r>
            <a:r>
              <a:rPr lang="en-GB" sz="2000" dirty="0" smtClean="0">
                <a:latin typeface="Arial" pitchFamily="34" charset="0"/>
                <a:ea typeface="Times New Roman" pitchFamily="18" charset="0"/>
                <a:cs typeface="Arial" pitchFamily="34" charset="0"/>
              </a:rPr>
              <a:t>of coupled equations. When the number of measurement stations  is greater than four, these </a:t>
            </a:r>
            <a:r>
              <a:rPr lang="en-GB" sz="2000" b="1" dirty="0" smtClean="0">
                <a:latin typeface="Arial" pitchFamily="34" charset="0"/>
                <a:ea typeface="Times New Roman" pitchFamily="18" charset="0"/>
                <a:cs typeface="Arial" pitchFamily="34" charset="0"/>
              </a:rPr>
              <a:t>systems are </a:t>
            </a:r>
            <a:r>
              <a:rPr lang="en-GB" sz="2000" b="1" dirty="0" err="1" smtClean="0">
                <a:latin typeface="Arial" pitchFamily="34" charset="0"/>
                <a:ea typeface="Times New Roman" pitchFamily="18" charset="0"/>
                <a:cs typeface="Arial" pitchFamily="34" charset="0"/>
              </a:rPr>
              <a:t>overdetermined</a:t>
            </a:r>
            <a:r>
              <a:rPr lang="en-GB" sz="2000" dirty="0" smtClean="0">
                <a:latin typeface="Arial" pitchFamily="34" charset="0"/>
                <a:ea typeface="Times New Roman" pitchFamily="18" charset="0"/>
                <a:cs typeface="Arial" pitchFamily="34" charset="0"/>
              </a:rPr>
              <a:t>, and the numerical solutions can lead to unphysical results. The incidence of such meaningless results usually increases if the measurements are noisy. Some numerical rules could be used to study the conditioning of these systems.</a:t>
            </a: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7" name="Content Placeholder 2"/>
          <p:cNvSpPr txBox="1">
            <a:spLocks/>
          </p:cNvSpPr>
          <p:nvPr/>
        </p:nvSpPr>
        <p:spPr>
          <a:xfrm>
            <a:off x="179512" y="4316903"/>
            <a:ext cx="8375848" cy="1631216"/>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2000" dirty="0" smtClean="0">
                <a:latin typeface="Arial" pitchFamily="34" charset="0"/>
                <a:ea typeface="Times New Roman" pitchFamily="18" charset="0"/>
                <a:cs typeface="Arial" pitchFamily="34" charset="0"/>
              </a:rPr>
              <a:t>The </a:t>
            </a:r>
            <a:r>
              <a:rPr lang="en-GB" sz="2000" b="1" dirty="0" smtClean="0">
                <a:latin typeface="Arial" pitchFamily="34" charset="0"/>
                <a:ea typeface="Times New Roman" pitchFamily="18" charset="0"/>
                <a:cs typeface="Arial" pitchFamily="34" charset="0"/>
              </a:rPr>
              <a:t>main</a:t>
            </a:r>
            <a:r>
              <a:rPr lang="en-GB" sz="2000" dirty="0" smtClean="0">
                <a:latin typeface="Arial" pitchFamily="34" charset="0"/>
                <a:ea typeface="Times New Roman" pitchFamily="18" charset="0"/>
                <a:cs typeface="Arial" pitchFamily="34" charset="0"/>
              </a:rPr>
              <a:t> </a:t>
            </a:r>
            <a:r>
              <a:rPr lang="en-GB" sz="2000" b="1" dirty="0" smtClean="0">
                <a:latin typeface="Arial" pitchFamily="34" charset="0"/>
                <a:ea typeface="Times New Roman" pitchFamily="18" charset="0"/>
                <a:cs typeface="Arial" pitchFamily="34" charset="0"/>
              </a:rPr>
              <a:t>objective </a:t>
            </a:r>
            <a:r>
              <a:rPr lang="en-GB" sz="2000" dirty="0" smtClean="0">
                <a:latin typeface="Arial" pitchFamily="34" charset="0"/>
                <a:ea typeface="Times New Roman" pitchFamily="18" charset="0"/>
                <a:cs typeface="Arial" pitchFamily="34" charset="0"/>
              </a:rPr>
              <a:t>of this work is to </a:t>
            </a:r>
            <a:r>
              <a:rPr lang="en-GB" sz="2000" b="1" dirty="0" smtClean="0">
                <a:latin typeface="Arial" pitchFamily="34" charset="0"/>
                <a:ea typeface="Times New Roman" pitchFamily="18" charset="0"/>
                <a:cs typeface="Arial" pitchFamily="34" charset="0"/>
              </a:rPr>
              <a:t>study analytically </a:t>
            </a:r>
            <a:r>
              <a:rPr lang="en-GB" sz="2000" dirty="0" smtClean="0">
                <a:latin typeface="Arial" pitchFamily="34" charset="0"/>
                <a:ea typeface="Times New Roman" pitchFamily="18" charset="0"/>
                <a:cs typeface="Arial" pitchFamily="34" charset="0"/>
              </a:rPr>
              <a:t>the</a:t>
            </a:r>
            <a:r>
              <a:rPr lang="en-GB" sz="2000" b="1" dirty="0" smtClean="0">
                <a:latin typeface="Arial" pitchFamily="34" charset="0"/>
                <a:ea typeface="Times New Roman" pitchFamily="18" charset="0"/>
                <a:cs typeface="Arial" pitchFamily="34" charset="0"/>
              </a:rPr>
              <a:t> </a:t>
            </a:r>
            <a:r>
              <a:rPr lang="en-GB" sz="2000" dirty="0" smtClean="0">
                <a:latin typeface="Arial" pitchFamily="34" charset="0"/>
                <a:ea typeface="Times New Roman" pitchFamily="18" charset="0"/>
                <a:cs typeface="Arial" pitchFamily="34" charset="0"/>
              </a:rPr>
              <a:t>conditions of </a:t>
            </a:r>
            <a:r>
              <a:rPr lang="en-GB" sz="2000" b="1" dirty="0" smtClean="0">
                <a:latin typeface="Arial" pitchFamily="34" charset="0"/>
                <a:ea typeface="Times New Roman" pitchFamily="18" charset="0"/>
                <a:cs typeface="Arial" pitchFamily="34" charset="0"/>
              </a:rPr>
              <a:t>solvability of these systems of equations </a:t>
            </a:r>
            <a:r>
              <a:rPr lang="en-GB" sz="2000" dirty="0" smtClean="0">
                <a:latin typeface="Arial" pitchFamily="34" charset="0"/>
                <a:ea typeface="Times New Roman" pitchFamily="18" charset="0"/>
                <a:cs typeface="Arial" pitchFamily="34" charset="0"/>
              </a:rPr>
              <a:t>and its implication in the </a:t>
            </a:r>
            <a:r>
              <a:rPr lang="en-GB" sz="2000" dirty="0" err="1" smtClean="0">
                <a:latin typeface="Arial" pitchFamily="34" charset="0"/>
                <a:ea typeface="Times New Roman" pitchFamily="18" charset="0"/>
                <a:cs typeface="Arial" pitchFamily="34" charset="0"/>
              </a:rPr>
              <a:t>emittance</a:t>
            </a:r>
            <a:r>
              <a:rPr lang="en-GB" sz="2000" dirty="0" smtClean="0">
                <a:latin typeface="Arial" pitchFamily="34" charset="0"/>
                <a:ea typeface="Times New Roman" pitchFamily="18" charset="0"/>
                <a:cs typeface="Arial" pitchFamily="34" charset="0"/>
              </a:rPr>
              <a:t> reconstruction algorithms used in the accelerators. The aim is to give some hints about the </a:t>
            </a:r>
            <a:r>
              <a:rPr lang="en-GB" sz="2000" b="1" dirty="0" smtClean="0">
                <a:latin typeface="Arial" pitchFamily="34" charset="0"/>
                <a:ea typeface="Times New Roman" pitchFamily="18" charset="0"/>
                <a:cs typeface="Arial" pitchFamily="34" charset="0"/>
              </a:rPr>
              <a:t>optical constrains</a:t>
            </a:r>
            <a:r>
              <a:rPr lang="en-GB" sz="2000" dirty="0" smtClean="0">
                <a:latin typeface="Arial" pitchFamily="34" charset="0"/>
                <a:ea typeface="Times New Roman" pitchFamily="18" charset="0"/>
                <a:cs typeface="Arial" pitchFamily="34" charset="0"/>
              </a:rPr>
              <a:t> and the </a:t>
            </a:r>
            <a:r>
              <a:rPr lang="en-GB" sz="2000" b="1" dirty="0" smtClean="0">
                <a:latin typeface="Arial" pitchFamily="34" charset="0"/>
                <a:ea typeface="Times New Roman" pitchFamily="18" charset="0"/>
                <a:cs typeface="Arial" pitchFamily="34" charset="0"/>
              </a:rPr>
              <a:t>location</a:t>
            </a:r>
            <a:r>
              <a:rPr lang="en-GB" sz="2000" dirty="0" smtClean="0">
                <a:latin typeface="Arial" pitchFamily="34" charset="0"/>
                <a:ea typeface="Times New Roman" pitchFamily="18" charset="0"/>
                <a:cs typeface="Arial" pitchFamily="34" charset="0"/>
              </a:rPr>
              <a:t> of the </a:t>
            </a:r>
            <a:r>
              <a:rPr lang="en-GB" sz="2000" b="1" dirty="0" smtClean="0">
                <a:latin typeface="Arial" pitchFamily="34" charset="0"/>
                <a:ea typeface="Times New Roman" pitchFamily="18" charset="0"/>
                <a:cs typeface="Arial" pitchFamily="34" charset="0"/>
              </a:rPr>
              <a:t>measurement stations</a:t>
            </a:r>
            <a:r>
              <a:rPr lang="en-GB" sz="2000" dirty="0" smtClean="0">
                <a:latin typeface="Arial" pitchFamily="34" charset="0"/>
                <a:ea typeface="Times New Roman" pitchFamily="18" charset="0"/>
                <a:cs typeface="Arial" pitchFamily="34" charset="0"/>
              </a:rPr>
              <a:t>.</a:t>
            </a:r>
          </a:p>
        </p:txBody>
      </p:sp>
      <p:sp>
        <p:nvSpPr>
          <p:cNvPr id="45" name="Rectangle 5"/>
          <p:cNvSpPr>
            <a:spLocks noChangeArrowheads="1"/>
          </p:cNvSpPr>
          <p:nvPr/>
        </p:nvSpPr>
        <p:spPr bwMode="auto">
          <a:xfrm>
            <a:off x="4355976"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err="1" smtClean="0">
                <a:solidFill>
                  <a:srgbClr val="008000"/>
                </a:solidFill>
              </a:rPr>
              <a:t>Introduction</a:t>
            </a:r>
            <a:r>
              <a:rPr lang="es-ES" sz="2000" dirty="0" smtClean="0">
                <a:solidFill>
                  <a:srgbClr val="008000"/>
                </a:solidFill>
              </a:rPr>
              <a:t> and </a:t>
            </a:r>
            <a:r>
              <a:rPr lang="es-ES" sz="2000" dirty="0" err="1" smtClean="0">
                <a:solidFill>
                  <a:srgbClr val="008000"/>
                </a:solidFill>
              </a:rPr>
              <a:t>Objectives</a:t>
            </a:r>
            <a:endParaRPr lang="en-GB" sz="2000" dirty="0">
              <a:solidFill>
                <a:srgbClr val="008000"/>
              </a:solidFill>
            </a:endParaRPr>
          </a:p>
        </p:txBody>
      </p:sp>
    </p:spTree>
    <p:extLst>
      <p:ext uri="{BB962C8B-B14F-4D97-AF65-F5344CB8AC3E}">
        <p14:creationId xmlns:p14="http://schemas.microsoft.com/office/powerpoint/2010/main" val="394473002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6" name="Content Placeholder 2"/>
          <p:cNvSpPr txBox="1">
            <a:spLocks/>
          </p:cNvSpPr>
          <p:nvPr/>
        </p:nvSpPr>
        <p:spPr>
          <a:xfrm>
            <a:off x="179512" y="1124744"/>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p>
        </p:txBody>
      </p:sp>
      <p:sp>
        <p:nvSpPr>
          <p:cNvPr id="39" name="Content Placeholder 2"/>
          <p:cNvSpPr txBox="1">
            <a:spLocks/>
          </p:cNvSpPr>
          <p:nvPr/>
        </p:nvSpPr>
        <p:spPr>
          <a:xfrm>
            <a:off x="179512" y="980728"/>
            <a:ext cx="8496944"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endParaRPr lang="en-GB" sz="2000" dirty="0" smtClean="0">
              <a:latin typeface="Arial" pitchFamily="34" charset="0"/>
              <a:ea typeface="Times New Roman" pitchFamily="18" charset="0"/>
              <a:cs typeface="Arial" pitchFamily="34" charset="0"/>
            </a:endParaRP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7" name="Content Placeholder 2"/>
          <p:cNvSpPr txBox="1">
            <a:spLocks/>
          </p:cNvSpPr>
          <p:nvPr/>
        </p:nvSpPr>
        <p:spPr>
          <a:xfrm>
            <a:off x="251520" y="1628801"/>
            <a:ext cx="8424936" cy="3010055"/>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sz="2400" dirty="0" smtClean="0">
                <a:latin typeface="Arial" pitchFamily="34" charset="0"/>
                <a:ea typeface="Times New Roman" pitchFamily="18" charset="0"/>
                <a:cs typeface="Arial" pitchFamily="34" charset="0"/>
              </a:rPr>
              <a:t>We have studied analytically the conditions of solvability of the systems of equations involved in the process of </a:t>
            </a:r>
            <a:r>
              <a:rPr lang="en-GB" sz="2400" dirty="0" err="1" smtClean="0">
                <a:latin typeface="Arial" pitchFamily="34" charset="0"/>
                <a:ea typeface="Times New Roman" pitchFamily="18" charset="0"/>
                <a:cs typeface="Arial" pitchFamily="34" charset="0"/>
              </a:rPr>
              <a:t>emittance</a:t>
            </a:r>
            <a:r>
              <a:rPr lang="en-GB" sz="2400" dirty="0" smtClean="0">
                <a:latin typeface="Arial" pitchFamily="34" charset="0"/>
                <a:ea typeface="Times New Roman" pitchFamily="18" charset="0"/>
                <a:cs typeface="Arial" pitchFamily="34" charset="0"/>
              </a:rPr>
              <a:t> reconstruction and we have obtained some rules about the locations of the measurements to avoid unphysical results.  </a:t>
            </a:r>
          </a:p>
          <a:p>
            <a:pPr marL="174625" lvl="0" indent="-174625" algn="just">
              <a:spcBef>
                <a:spcPct val="20000"/>
              </a:spcBef>
              <a:defRPr/>
            </a:pPr>
            <a:endParaRPr lang="en-GB" dirty="0" smtClean="0">
              <a:latin typeface="Arial" pitchFamily="34" charset="0"/>
              <a:ea typeface="Times New Roman" pitchFamily="18" charset="0"/>
              <a:cs typeface="Arial" pitchFamily="34" charset="0"/>
            </a:endParaRPr>
          </a:p>
          <a:p>
            <a:pPr marL="174625" lvl="0" indent="-174625" algn="just">
              <a:spcBef>
                <a:spcPct val="20000"/>
              </a:spcBef>
              <a:defRPr/>
            </a:pPr>
            <a:endParaRPr lang="en-GB" sz="2000" dirty="0">
              <a:latin typeface="Arial" pitchFamily="34" charset="0"/>
              <a:ea typeface="Times New Roman" pitchFamily="18" charset="0"/>
              <a:cs typeface="Arial" pitchFamily="34" charset="0"/>
            </a:endParaRPr>
          </a:p>
          <a:p>
            <a:pPr marL="174625" lvl="0" indent="-174625" algn="just">
              <a:spcBef>
                <a:spcPct val="20000"/>
              </a:spcBef>
              <a:defRPr/>
            </a:pPr>
            <a:endParaRPr lang="en-GB" sz="2000" dirty="0" smtClean="0">
              <a:latin typeface="Arial" pitchFamily="34" charset="0"/>
              <a:ea typeface="Times New Roman" pitchFamily="18" charset="0"/>
              <a:cs typeface="Arial" pitchFamily="34" charset="0"/>
            </a:endParaRPr>
          </a:p>
        </p:txBody>
      </p:sp>
      <p:sp>
        <p:nvSpPr>
          <p:cNvPr id="45" name="Rectangle 5"/>
          <p:cNvSpPr>
            <a:spLocks noChangeArrowheads="1"/>
          </p:cNvSpPr>
          <p:nvPr/>
        </p:nvSpPr>
        <p:spPr bwMode="auto">
          <a:xfrm>
            <a:off x="4355976"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err="1" smtClean="0">
                <a:solidFill>
                  <a:srgbClr val="008000"/>
                </a:solidFill>
              </a:rPr>
              <a:t>Conclusions</a:t>
            </a:r>
            <a:endParaRPr lang="en-GB" sz="2000" dirty="0">
              <a:solidFill>
                <a:srgbClr val="008000"/>
              </a:solidFill>
            </a:endParaRPr>
          </a:p>
        </p:txBody>
      </p:sp>
    </p:spTree>
    <p:extLst>
      <p:ext uri="{BB962C8B-B14F-4D97-AF65-F5344CB8AC3E}">
        <p14:creationId xmlns:p14="http://schemas.microsoft.com/office/powerpoint/2010/main" val="124756594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13660" y="116632"/>
            <a:ext cx="8822836" cy="6617127"/>
          </a:xfrm>
          <a:prstGeom prst="rect">
            <a:avLst/>
          </a:prstGeom>
        </p:spPr>
      </p:pic>
      <p:sp>
        <p:nvSpPr>
          <p:cNvPr id="212997" name="Text Box 5"/>
          <p:cNvSpPr txBox="1">
            <a:spLocks noChangeArrowheads="1"/>
          </p:cNvSpPr>
          <p:nvPr/>
        </p:nvSpPr>
        <p:spPr bwMode="auto">
          <a:xfrm>
            <a:off x="504056" y="2564904"/>
            <a:ext cx="8604448" cy="923330"/>
          </a:xfrm>
          <a:prstGeom prst="rect">
            <a:avLst/>
          </a:prstGeom>
          <a:noFill/>
          <a:ln w="9525">
            <a:noFill/>
            <a:miter lim="800000"/>
            <a:headEnd/>
            <a:tailEnd/>
          </a:ln>
          <a:effectLst/>
        </p:spPr>
        <p:txBody>
          <a:bodyPr wrap="square">
            <a:spAutoFit/>
          </a:bodyPr>
          <a:lstStyle/>
          <a:p>
            <a:pPr>
              <a:spcBef>
                <a:spcPct val="50000"/>
              </a:spcBef>
            </a:pPr>
            <a:r>
              <a:rPr lang="en-GB" sz="5400" dirty="0" smtClean="0">
                <a:solidFill>
                  <a:schemeClr val="bg1"/>
                </a:solidFill>
                <a:latin typeface="Arial" charset="0"/>
              </a:rPr>
              <a:t>Thanks for </a:t>
            </a:r>
            <a:r>
              <a:rPr lang="en-GB" sz="5400" dirty="0" smtClean="0">
                <a:solidFill>
                  <a:schemeClr val="bg1"/>
                </a:solidFill>
              </a:rPr>
              <a:t>your</a:t>
            </a:r>
            <a:r>
              <a:rPr lang="en-GB" sz="5400" dirty="0" smtClean="0">
                <a:solidFill>
                  <a:schemeClr val="bg1"/>
                </a:solidFill>
                <a:latin typeface="Arial" charset="0"/>
              </a:rPr>
              <a:t> attention</a:t>
            </a:r>
            <a:endParaRPr lang="en-GB" sz="5400" dirty="0">
              <a:solidFill>
                <a:schemeClr val="bg1"/>
              </a:solidFill>
              <a:latin typeface="Arial" charset="0"/>
            </a:endParaRPr>
          </a:p>
        </p:txBody>
      </p:sp>
      <p:pic>
        <p:nvPicPr>
          <p:cNvPr id="6" name="Picture 7" descr="Accelerator Physics Grou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879" y="251525"/>
            <a:ext cx="1863849" cy="657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062" name="Picture 1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88024" y="5517232"/>
            <a:ext cx="1224136" cy="726182"/>
          </a:xfrm>
          <a:prstGeom prst="rect">
            <a:avLst/>
          </a:prstGeom>
          <a:noFill/>
        </p:spPr>
      </p:pic>
      <p:sp>
        <p:nvSpPr>
          <p:cNvPr id="36" name="Content Placeholder 2"/>
          <p:cNvSpPr txBox="1">
            <a:spLocks/>
          </p:cNvSpPr>
          <p:nvPr/>
        </p:nvSpPr>
        <p:spPr>
          <a:xfrm>
            <a:off x="179512" y="1124744"/>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The transverse beam envelope matrix:  </a:t>
            </a:r>
          </a:p>
        </p:txBody>
      </p:sp>
      <p:grpSp>
        <p:nvGrpSpPr>
          <p:cNvPr id="2" name="45 Grupo"/>
          <p:cNvGrpSpPr/>
          <p:nvPr/>
        </p:nvGrpSpPr>
        <p:grpSpPr>
          <a:xfrm>
            <a:off x="1763688" y="1700808"/>
            <a:ext cx="5040560" cy="963166"/>
            <a:chOff x="683568" y="2276872"/>
            <a:chExt cx="4865340" cy="819150"/>
          </a:xfrm>
        </p:grpSpPr>
        <p:pic>
          <p:nvPicPr>
            <p:cNvPr id="2057"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843808" y="2276872"/>
              <a:ext cx="2705100" cy="819150"/>
            </a:xfrm>
            <a:prstGeom prst="rect">
              <a:avLst/>
            </a:prstGeom>
            <a:noFill/>
          </p:spPr>
        </p:pic>
        <p:pic>
          <p:nvPicPr>
            <p:cNvPr id="2060"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3568" y="2348880"/>
              <a:ext cx="1209675" cy="609600"/>
            </a:xfrm>
            <a:prstGeom prst="rect">
              <a:avLst/>
            </a:prstGeom>
            <a:noFill/>
          </p:spPr>
        </p:pic>
        <p:cxnSp>
          <p:nvCxnSpPr>
            <p:cNvPr id="38" name="37 Conector recto de flecha"/>
            <p:cNvCxnSpPr/>
            <p:nvPr/>
          </p:nvCxnSpPr>
          <p:spPr bwMode="auto">
            <a:xfrm>
              <a:off x="2051720" y="2636912"/>
              <a:ext cx="50405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
        <p:nvSpPr>
          <p:cNvPr id="39" name="Content Placeholder 2"/>
          <p:cNvSpPr txBox="1">
            <a:spLocks/>
          </p:cNvSpPr>
          <p:nvPr/>
        </p:nvSpPr>
        <p:spPr>
          <a:xfrm>
            <a:off x="251520" y="2852936"/>
            <a:ext cx="8375848" cy="461665"/>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The projected </a:t>
            </a:r>
            <a:r>
              <a:rPr lang="en-GB" dirty="0" err="1" smtClean="0">
                <a:latin typeface="Arial" pitchFamily="34" charset="0"/>
                <a:ea typeface="Times New Roman" pitchFamily="18" charset="0"/>
                <a:cs typeface="Arial" pitchFamily="34" charset="0"/>
              </a:rPr>
              <a:t>emittances</a:t>
            </a:r>
            <a:r>
              <a:rPr lang="en-GB" dirty="0" smtClean="0">
                <a:latin typeface="Arial" pitchFamily="34" charset="0"/>
                <a:ea typeface="Times New Roman" pitchFamily="18" charset="0"/>
                <a:cs typeface="Arial" pitchFamily="34" charset="0"/>
              </a:rPr>
              <a:t> (2D) </a:t>
            </a:r>
            <a:r>
              <a:rPr lang="en-GB" sz="2400" dirty="0" smtClean="0">
                <a:latin typeface="Symbol" charset="2"/>
                <a:ea typeface="Times New Roman" pitchFamily="18" charset="0"/>
                <a:cs typeface="Symbol" charset="2"/>
              </a:rPr>
              <a:t>e</a:t>
            </a:r>
            <a:r>
              <a:rPr lang="en-GB" sz="2400" baseline="-25000" dirty="0" smtClean="0">
                <a:latin typeface="Arial"/>
                <a:ea typeface="Times New Roman" pitchFamily="18" charset="0"/>
                <a:cs typeface="Arial"/>
              </a:rPr>
              <a:t>x</a:t>
            </a:r>
            <a:r>
              <a:rPr lang="en-GB" dirty="0" smtClean="0">
                <a:latin typeface="Arial"/>
                <a:ea typeface="Times New Roman" pitchFamily="18" charset="0"/>
                <a:cs typeface="Arial"/>
              </a:rPr>
              <a:t> and </a:t>
            </a:r>
            <a:r>
              <a:rPr lang="en-GB" sz="2400" dirty="0" err="1" smtClean="0">
                <a:latin typeface="Symbol" charset="2"/>
                <a:ea typeface="Times New Roman" pitchFamily="18" charset="0"/>
                <a:cs typeface="Symbol" charset="2"/>
              </a:rPr>
              <a:t>e</a:t>
            </a:r>
            <a:r>
              <a:rPr lang="en-GB" sz="2400" baseline="-25000" dirty="0" err="1" smtClean="0">
                <a:latin typeface="Arial"/>
                <a:ea typeface="Times New Roman" pitchFamily="18" charset="0"/>
                <a:cs typeface="Arial"/>
              </a:rPr>
              <a:t>y</a:t>
            </a:r>
            <a:r>
              <a:rPr lang="en-GB" dirty="0" smtClean="0">
                <a:latin typeface="Arial"/>
                <a:ea typeface="Times New Roman" pitchFamily="18" charset="0"/>
                <a:cs typeface="Arial"/>
              </a:rPr>
              <a:t> are:</a:t>
            </a:r>
            <a:endParaRPr lang="en-GB" dirty="0" smtClean="0">
              <a:latin typeface="Arial" pitchFamily="34" charset="0"/>
              <a:ea typeface="Times New Roman" pitchFamily="18" charset="0"/>
              <a:cs typeface="Arial" pitchFamily="34" charset="0"/>
            </a:endParaRP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3" name="44 Grupo"/>
          <p:cNvGrpSpPr/>
          <p:nvPr/>
        </p:nvGrpSpPr>
        <p:grpSpPr>
          <a:xfrm>
            <a:off x="1835696" y="3645024"/>
            <a:ext cx="1800200" cy="1152128"/>
            <a:chOff x="3491880" y="4221088"/>
            <a:chExt cx="1800200" cy="1152128"/>
          </a:xfrm>
        </p:grpSpPr>
        <p:pic>
          <p:nvPicPr>
            <p:cNvPr id="40"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63888" y="4509120"/>
              <a:ext cx="1209675" cy="609600"/>
            </a:xfrm>
            <a:prstGeom prst="rect">
              <a:avLst/>
            </a:prstGeom>
            <a:noFill/>
          </p:spPr>
        </p:pic>
        <p:sp>
          <p:nvSpPr>
            <p:cNvPr id="41" name="40 Rectángulo"/>
            <p:cNvSpPr/>
            <p:nvPr/>
          </p:nvSpPr>
          <p:spPr bwMode="auto">
            <a:xfrm>
              <a:off x="3635896" y="4437112"/>
              <a:ext cx="504056" cy="36004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endParaRPr>
            </a:p>
          </p:txBody>
        </p:sp>
        <p:sp>
          <p:nvSpPr>
            <p:cNvPr id="42" name="41 Rectángulo"/>
            <p:cNvSpPr/>
            <p:nvPr/>
          </p:nvSpPr>
          <p:spPr bwMode="auto">
            <a:xfrm>
              <a:off x="4139952" y="4797152"/>
              <a:ext cx="504056" cy="36004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endParaRPr>
            </a:p>
          </p:txBody>
        </p:sp>
        <p:sp>
          <p:nvSpPr>
            <p:cNvPr id="43" name="Content Placeholder 2"/>
            <p:cNvSpPr txBox="1">
              <a:spLocks/>
            </p:cNvSpPr>
            <p:nvPr/>
          </p:nvSpPr>
          <p:spPr>
            <a:xfrm>
              <a:off x="3491880" y="4221088"/>
              <a:ext cx="1152128" cy="216024"/>
            </a:xfrm>
            <a:prstGeom prst="rect">
              <a:avLst/>
            </a:prstGeom>
          </p:spPr>
          <p:txBody>
            <a:bodyPr wrap="square">
              <a:spAutoFit/>
            </a:bodyPr>
            <a:lstStyle/>
            <a:p>
              <a:pPr marL="174625" lvl="0" indent="-174625" algn="just">
                <a:spcBef>
                  <a:spcPct val="20000"/>
                </a:spcBef>
                <a:defRPr/>
              </a:pPr>
              <a:r>
                <a:rPr lang="en-GB" sz="800" dirty="0" smtClean="0">
                  <a:latin typeface="Arial" pitchFamily="34" charset="0"/>
                  <a:ea typeface="Times New Roman" pitchFamily="18" charset="0"/>
                  <a:cs typeface="Arial" pitchFamily="34" charset="0"/>
                </a:rPr>
                <a:t>X </a:t>
              </a:r>
              <a:r>
                <a:rPr lang="en-GB" sz="800" dirty="0" err="1" smtClean="0">
                  <a:latin typeface="Arial" pitchFamily="34" charset="0"/>
                  <a:ea typeface="Times New Roman" pitchFamily="18" charset="0"/>
                  <a:cs typeface="Arial" pitchFamily="34" charset="0"/>
                </a:rPr>
                <a:t>submatrix</a:t>
              </a:r>
              <a:endParaRPr lang="en-GB" sz="800" dirty="0" smtClean="0">
                <a:latin typeface="Arial" pitchFamily="34" charset="0"/>
                <a:ea typeface="Times New Roman" pitchFamily="18" charset="0"/>
                <a:cs typeface="Arial" pitchFamily="34" charset="0"/>
              </a:endParaRPr>
            </a:p>
          </p:txBody>
        </p:sp>
        <p:sp>
          <p:nvSpPr>
            <p:cNvPr id="44" name="Content Placeholder 2"/>
            <p:cNvSpPr txBox="1">
              <a:spLocks/>
            </p:cNvSpPr>
            <p:nvPr/>
          </p:nvSpPr>
          <p:spPr>
            <a:xfrm>
              <a:off x="4139952" y="5157192"/>
              <a:ext cx="1152128" cy="216024"/>
            </a:xfrm>
            <a:prstGeom prst="rect">
              <a:avLst/>
            </a:prstGeom>
          </p:spPr>
          <p:txBody>
            <a:bodyPr wrap="square">
              <a:spAutoFit/>
            </a:bodyPr>
            <a:lstStyle/>
            <a:p>
              <a:pPr marL="174625" lvl="0" indent="-174625" algn="just">
                <a:spcBef>
                  <a:spcPct val="20000"/>
                </a:spcBef>
                <a:defRPr/>
              </a:pPr>
              <a:r>
                <a:rPr lang="en-GB" sz="800" dirty="0" smtClean="0">
                  <a:latin typeface="Arial" pitchFamily="34" charset="0"/>
                  <a:ea typeface="Times New Roman" pitchFamily="18" charset="0"/>
                  <a:cs typeface="Arial" pitchFamily="34" charset="0"/>
                </a:rPr>
                <a:t>Y </a:t>
              </a:r>
              <a:r>
                <a:rPr lang="en-GB" sz="800" dirty="0" err="1" smtClean="0">
                  <a:latin typeface="Arial" pitchFamily="34" charset="0"/>
                  <a:ea typeface="Times New Roman" pitchFamily="18" charset="0"/>
                  <a:cs typeface="Arial" pitchFamily="34" charset="0"/>
                </a:rPr>
                <a:t>submatrix</a:t>
              </a:r>
              <a:endParaRPr lang="en-GB" sz="800" dirty="0" smtClean="0">
                <a:latin typeface="Arial" pitchFamily="34" charset="0"/>
                <a:ea typeface="Times New Roman" pitchFamily="18" charset="0"/>
                <a:cs typeface="Arial" pitchFamily="34" charset="0"/>
              </a:endParaRPr>
            </a:p>
          </p:txBody>
        </p:sp>
      </p:grpSp>
      <p:pic>
        <p:nvPicPr>
          <p:cNvPr id="2064" name="Picture 1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719811" y="3717032"/>
            <a:ext cx="1009650" cy="361950"/>
          </a:xfrm>
          <a:prstGeom prst="rect">
            <a:avLst/>
          </a:prstGeom>
          <a:noFill/>
        </p:spPr>
      </p:pic>
      <p:pic>
        <p:nvPicPr>
          <p:cNvPr id="2066" name="Picture 18"/>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719811" y="4149080"/>
            <a:ext cx="1076325" cy="361950"/>
          </a:xfrm>
          <a:prstGeom prst="rect">
            <a:avLst/>
          </a:prstGeom>
          <a:noFill/>
        </p:spPr>
      </p:pic>
      <p:cxnSp>
        <p:nvCxnSpPr>
          <p:cNvPr id="50" name="49 Conector recto de flecha"/>
          <p:cNvCxnSpPr/>
          <p:nvPr/>
        </p:nvCxnSpPr>
        <p:spPr bwMode="auto">
          <a:xfrm>
            <a:off x="3131840" y="3933056"/>
            <a:ext cx="122413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50 Conector recto de flecha"/>
          <p:cNvCxnSpPr/>
          <p:nvPr/>
        </p:nvCxnSpPr>
        <p:spPr bwMode="auto">
          <a:xfrm>
            <a:off x="3131840" y="4365104"/>
            <a:ext cx="122413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57" name="Content Placeholder 2"/>
          <p:cNvSpPr txBox="1">
            <a:spLocks/>
          </p:cNvSpPr>
          <p:nvPr/>
        </p:nvSpPr>
        <p:spPr>
          <a:xfrm>
            <a:off x="179512" y="4839543"/>
            <a:ext cx="8568952" cy="461665"/>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Diagonalization</a:t>
            </a:r>
            <a:r>
              <a:rPr lang="en-GB" dirty="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of the beam matrix yields the intrinsic </a:t>
            </a:r>
            <a:r>
              <a:rPr lang="en-GB" dirty="0" err="1" smtClean="0">
                <a:latin typeface="Arial" pitchFamily="34" charset="0"/>
                <a:ea typeface="Times New Roman" pitchFamily="18" charset="0"/>
                <a:cs typeface="Arial" pitchFamily="34" charset="0"/>
              </a:rPr>
              <a:t>emittances</a:t>
            </a:r>
            <a:r>
              <a:rPr lang="en-GB" dirty="0" smtClean="0">
                <a:latin typeface="Arial" pitchFamily="34" charset="0"/>
                <a:ea typeface="Times New Roman" pitchFamily="18" charset="0"/>
                <a:cs typeface="Arial" pitchFamily="34" charset="0"/>
              </a:rPr>
              <a:t> </a:t>
            </a:r>
            <a:r>
              <a:rPr lang="en-GB" sz="2400" dirty="0" smtClean="0">
                <a:latin typeface="Symbol" charset="2"/>
                <a:ea typeface="Times New Roman" pitchFamily="18" charset="0"/>
                <a:cs typeface="Symbol" charset="2"/>
              </a:rPr>
              <a:t>e</a:t>
            </a:r>
            <a:r>
              <a:rPr lang="en-GB" sz="2400" baseline="-25000" dirty="0" smtClean="0">
                <a:latin typeface="Arial"/>
                <a:ea typeface="Times New Roman" pitchFamily="18" charset="0"/>
                <a:cs typeface="Arial"/>
              </a:rPr>
              <a:t>1</a:t>
            </a:r>
            <a:r>
              <a:rPr lang="en-GB" dirty="0" smtClean="0">
                <a:latin typeface="Arial"/>
                <a:ea typeface="Times New Roman" pitchFamily="18" charset="0"/>
                <a:cs typeface="Arial"/>
              </a:rPr>
              <a:t> </a:t>
            </a:r>
            <a:r>
              <a:rPr lang="en-GB" dirty="0">
                <a:latin typeface="Arial"/>
                <a:ea typeface="Times New Roman" pitchFamily="18" charset="0"/>
                <a:cs typeface="Arial"/>
              </a:rPr>
              <a:t>and </a:t>
            </a:r>
            <a:r>
              <a:rPr lang="en-GB" sz="2400" dirty="0" smtClean="0">
                <a:latin typeface="Symbol" charset="2"/>
                <a:ea typeface="Times New Roman" pitchFamily="18" charset="0"/>
                <a:cs typeface="Symbol" charset="2"/>
              </a:rPr>
              <a:t>e</a:t>
            </a:r>
            <a:r>
              <a:rPr lang="en-GB" sz="2400" baseline="-25000" dirty="0" smtClean="0">
                <a:latin typeface="Arial"/>
                <a:ea typeface="Times New Roman" pitchFamily="18" charset="0"/>
                <a:cs typeface="Arial"/>
              </a:rPr>
              <a:t>2 </a:t>
            </a:r>
            <a:r>
              <a:rPr lang="en-GB" dirty="0" smtClean="0">
                <a:latin typeface="Arial"/>
                <a:ea typeface="Times New Roman" pitchFamily="18" charset="0"/>
                <a:cs typeface="Arial"/>
              </a:rPr>
              <a:t>(4D)</a:t>
            </a:r>
            <a:r>
              <a:rPr lang="en-GB" baseline="-25000" dirty="0" smtClean="0">
                <a:latin typeface="Arial"/>
                <a:ea typeface="Times New Roman" pitchFamily="18" charset="0"/>
                <a:cs typeface="Arial"/>
              </a:rPr>
              <a:t> </a:t>
            </a:r>
            <a:r>
              <a:rPr lang="en-GB" dirty="0" smtClean="0">
                <a:latin typeface="Arial"/>
                <a:ea typeface="Times New Roman" pitchFamily="18" charset="0"/>
                <a:cs typeface="Arial"/>
              </a:rPr>
              <a:t>: </a:t>
            </a:r>
            <a:endParaRPr lang="en-GB" dirty="0" smtClean="0">
              <a:latin typeface="Arial" pitchFamily="34" charset="0"/>
              <a:ea typeface="Times New Roman" pitchFamily="18" charset="0"/>
              <a:cs typeface="Arial" pitchFamily="34" charset="0"/>
            </a:endParaRPr>
          </a:p>
        </p:txBody>
      </p:sp>
      <p:pic>
        <p:nvPicPr>
          <p:cNvPr id="59"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63688" y="5517232"/>
            <a:ext cx="1330563" cy="670520"/>
          </a:xfrm>
          <a:prstGeom prst="rect">
            <a:avLst/>
          </a:prstGeom>
          <a:noFill/>
        </p:spPr>
      </p:pic>
      <p:cxnSp>
        <p:nvCxnSpPr>
          <p:cNvPr id="64" name="63 Conector recto de flecha"/>
          <p:cNvCxnSpPr/>
          <p:nvPr/>
        </p:nvCxnSpPr>
        <p:spPr bwMode="auto">
          <a:xfrm>
            <a:off x="3275856" y="5867400"/>
            <a:ext cx="122413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5" name="Rectangle 5"/>
          <p:cNvSpPr>
            <a:spLocks noChangeArrowheads="1"/>
          </p:cNvSpPr>
          <p:nvPr/>
        </p:nvSpPr>
        <p:spPr bwMode="auto">
          <a:xfrm>
            <a:off x="4355976"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err="1" smtClean="0">
                <a:solidFill>
                  <a:srgbClr val="008000"/>
                </a:solidFill>
              </a:rPr>
              <a:t>The</a:t>
            </a:r>
            <a:r>
              <a:rPr lang="es-ES" sz="2000" dirty="0" smtClean="0">
                <a:solidFill>
                  <a:srgbClr val="008000"/>
                </a:solidFill>
              </a:rPr>
              <a:t> </a:t>
            </a:r>
            <a:r>
              <a:rPr lang="es-ES" sz="2000" dirty="0" err="1" smtClean="0">
                <a:solidFill>
                  <a:srgbClr val="008000"/>
                </a:solidFill>
              </a:rPr>
              <a:t>formalism</a:t>
            </a:r>
            <a:endParaRPr lang="en-GB" sz="2000" dirty="0">
              <a:solidFill>
                <a:srgbClr val="008000"/>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6" name="Content Placeholder 2"/>
          <p:cNvSpPr txBox="1">
            <a:spLocks/>
          </p:cNvSpPr>
          <p:nvPr/>
        </p:nvSpPr>
        <p:spPr>
          <a:xfrm>
            <a:off x="179512" y="1124744"/>
            <a:ext cx="8352928" cy="214828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t>
            </a:r>
            <a:r>
              <a:rPr lang="en-GB" b="1" dirty="0" smtClean="0">
                <a:latin typeface="Arial" pitchFamily="34" charset="0"/>
                <a:ea typeface="Times New Roman" pitchFamily="18" charset="0"/>
                <a:cs typeface="Arial" pitchFamily="34" charset="0"/>
              </a:rPr>
              <a:t>Experimentally</a:t>
            </a:r>
            <a:r>
              <a:rPr lang="en-GB" dirty="0" smtClean="0">
                <a:latin typeface="Arial" pitchFamily="34" charset="0"/>
                <a:ea typeface="Times New Roman" pitchFamily="18" charset="0"/>
                <a:cs typeface="Arial" pitchFamily="34" charset="0"/>
              </a:rPr>
              <a:t> only the horizontal </a:t>
            </a:r>
            <a:r>
              <a:rPr lang="en-GB" sz="2000" dirty="0" smtClean="0">
                <a:latin typeface="Symbol" charset="2"/>
                <a:ea typeface="Times New Roman" pitchFamily="18" charset="0"/>
                <a:cs typeface="Symbol" charset="2"/>
              </a:rPr>
              <a:t>s</a:t>
            </a:r>
            <a:r>
              <a:rPr lang="en-GB" sz="2000" baseline="-25000" dirty="0" smtClean="0">
                <a:latin typeface="Symbol" charset="2"/>
                <a:ea typeface="Times New Roman" pitchFamily="18" charset="0"/>
                <a:cs typeface="Symbol" charset="2"/>
              </a:rPr>
              <a:t>1</a:t>
            </a:r>
            <a:r>
              <a:rPr lang="en-GB" dirty="0" smtClean="0">
                <a:latin typeface="Symbol" charset="2"/>
                <a:ea typeface="Times New Roman" pitchFamily="18" charset="0"/>
                <a:cs typeface="Symbol" charset="2"/>
              </a:rPr>
              <a:t> </a:t>
            </a:r>
            <a:r>
              <a:rPr lang="en-GB" dirty="0" smtClean="0">
                <a:latin typeface="Arial"/>
                <a:ea typeface="Times New Roman" pitchFamily="18" charset="0"/>
                <a:cs typeface="Arial"/>
              </a:rPr>
              <a:t>vertical </a:t>
            </a:r>
            <a:r>
              <a:rPr lang="en-GB" sz="2000" b="1" dirty="0" smtClean="0">
                <a:latin typeface="Symbol" charset="2"/>
                <a:ea typeface="Times New Roman" pitchFamily="18" charset="0"/>
                <a:cs typeface="Symbol" charset="2"/>
              </a:rPr>
              <a:t>s</a:t>
            </a:r>
            <a:r>
              <a:rPr lang="en-GB" sz="2000" b="1" baseline="-25000" dirty="0" smtClean="0">
                <a:latin typeface="Symbol" charset="2"/>
                <a:ea typeface="Times New Roman" pitchFamily="18" charset="0"/>
                <a:cs typeface="Symbol" charset="2"/>
              </a:rPr>
              <a:t>8</a:t>
            </a:r>
            <a:r>
              <a:rPr lang="en-GB" dirty="0" smtClean="0">
                <a:latin typeface="Arial"/>
                <a:ea typeface="Times New Roman" pitchFamily="18" charset="0"/>
                <a:cs typeface="Arial"/>
              </a:rPr>
              <a:t> are directly measured. The coupling term </a:t>
            </a:r>
            <a:r>
              <a:rPr lang="en-GB" sz="2000" b="1" dirty="0" smtClean="0">
                <a:latin typeface="Symbol" charset="2"/>
                <a:ea typeface="Times New Roman" pitchFamily="18" charset="0"/>
                <a:cs typeface="Symbol" charset="2"/>
              </a:rPr>
              <a:t>s</a:t>
            </a:r>
            <a:r>
              <a:rPr lang="en-GB" sz="2000" b="1" baseline="-25000" dirty="0" smtClean="0">
                <a:latin typeface="Arial"/>
                <a:ea typeface="Times New Roman" pitchFamily="18" charset="0"/>
                <a:cs typeface="Arial"/>
              </a:rPr>
              <a:t>3</a:t>
            </a:r>
            <a:r>
              <a:rPr lang="en-GB" dirty="0" smtClean="0">
                <a:latin typeface="Arial"/>
                <a:ea typeface="Times New Roman" pitchFamily="18" charset="0"/>
                <a:cs typeface="Arial"/>
              </a:rPr>
              <a:t> can be deduced by measuring the beam size along a tilted axis at an angle respect to the horizontal beam size.</a:t>
            </a:r>
          </a:p>
          <a:p>
            <a:pPr marL="174625" lvl="0" indent="-174625" algn="just">
              <a:spcBef>
                <a:spcPct val="20000"/>
              </a:spcBef>
              <a:defRPr/>
            </a:pPr>
            <a:r>
              <a:rPr lang="en-GB" dirty="0" smtClean="0">
                <a:latin typeface="Arial"/>
                <a:ea typeface="Times New Roman" pitchFamily="18" charset="0"/>
                <a:cs typeface="Arial"/>
              </a:rPr>
              <a:t>  At  least </a:t>
            </a:r>
            <a:r>
              <a:rPr lang="en-GB" b="1" dirty="0" smtClean="0">
                <a:latin typeface="Arial"/>
                <a:ea typeface="Times New Roman" pitchFamily="18" charset="0"/>
                <a:cs typeface="Arial"/>
              </a:rPr>
              <a:t>ten measurements </a:t>
            </a:r>
            <a:r>
              <a:rPr lang="en-GB" dirty="0" smtClean="0">
                <a:latin typeface="Arial"/>
                <a:ea typeface="Times New Roman" pitchFamily="18" charset="0"/>
                <a:cs typeface="Arial"/>
              </a:rPr>
              <a:t>are required to </a:t>
            </a:r>
            <a:r>
              <a:rPr lang="en-GB" b="1" dirty="0" smtClean="0">
                <a:latin typeface="Arial"/>
                <a:ea typeface="Times New Roman" pitchFamily="18" charset="0"/>
                <a:cs typeface="Arial"/>
              </a:rPr>
              <a:t>reconstruct the beam matrix</a:t>
            </a:r>
            <a:r>
              <a:rPr lang="en-GB" dirty="0" smtClean="0">
                <a:latin typeface="Arial"/>
                <a:ea typeface="Times New Roman" pitchFamily="18" charset="0"/>
                <a:cs typeface="Arial"/>
              </a:rPr>
              <a:t>. The ten values could be obtained by changing the optics in a controlled manner at the  location of the measurements or by </a:t>
            </a:r>
            <a:r>
              <a:rPr lang="en-GB" b="1" dirty="0" smtClean="0">
                <a:latin typeface="Arial"/>
                <a:ea typeface="Times New Roman" pitchFamily="18" charset="0"/>
                <a:cs typeface="Arial"/>
              </a:rPr>
              <a:t>measuring the beam size</a:t>
            </a:r>
            <a:r>
              <a:rPr lang="en-GB" dirty="0" smtClean="0">
                <a:latin typeface="Arial"/>
                <a:ea typeface="Times New Roman" pitchFamily="18" charset="0"/>
                <a:cs typeface="Arial"/>
              </a:rPr>
              <a:t> at </a:t>
            </a:r>
            <a:r>
              <a:rPr lang="en-GB" b="1" dirty="0" smtClean="0">
                <a:latin typeface="Arial"/>
                <a:ea typeface="Times New Roman" pitchFamily="18" charset="0"/>
                <a:cs typeface="Arial"/>
              </a:rPr>
              <a:t>different locations</a:t>
            </a:r>
            <a:r>
              <a:rPr lang="en-GB" dirty="0" smtClean="0">
                <a:latin typeface="Arial"/>
                <a:ea typeface="Times New Roman" pitchFamily="18" charset="0"/>
                <a:cs typeface="Arial"/>
              </a:rPr>
              <a:t>. </a:t>
            </a:r>
            <a:endParaRPr lang="en-GB" dirty="0" smtClean="0">
              <a:latin typeface="Arial" pitchFamily="34" charset="0"/>
              <a:ea typeface="Times New Roman" pitchFamily="18" charset="0"/>
              <a:cs typeface="Arial" pitchFamily="34" charset="0"/>
            </a:endParaRPr>
          </a:p>
        </p:txBody>
      </p:sp>
      <p:sp>
        <p:nvSpPr>
          <p:cNvPr id="39" name="Content Placeholder 2"/>
          <p:cNvSpPr txBox="1">
            <a:spLocks/>
          </p:cNvSpPr>
          <p:nvPr/>
        </p:nvSpPr>
        <p:spPr>
          <a:xfrm>
            <a:off x="179512" y="3284984"/>
            <a:ext cx="8375848" cy="6463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Assuming </a:t>
            </a:r>
            <a:r>
              <a:rPr lang="en-GB" b="1" i="1" dirty="0" smtClean="0">
                <a:latin typeface="Arial" pitchFamily="34" charset="0"/>
                <a:ea typeface="Times New Roman" pitchFamily="18" charset="0"/>
                <a:cs typeface="Arial" pitchFamily="34" charset="0"/>
              </a:rPr>
              <a:t>N</a:t>
            </a:r>
            <a:r>
              <a:rPr lang="en-GB" dirty="0" smtClean="0">
                <a:latin typeface="Arial" pitchFamily="34" charset="0"/>
                <a:ea typeface="Times New Roman" pitchFamily="18" charset="0"/>
                <a:cs typeface="Arial" pitchFamily="34" charset="0"/>
              </a:rPr>
              <a:t> measurement stations, for each measurement station labelled as </a:t>
            </a:r>
            <a:r>
              <a:rPr lang="en-GB" b="1" i="1" dirty="0" err="1" smtClean="0">
                <a:latin typeface="Arial" pitchFamily="34" charset="0"/>
                <a:ea typeface="Times New Roman" pitchFamily="18" charset="0"/>
                <a:cs typeface="Arial" pitchFamily="34" charset="0"/>
              </a:rPr>
              <a:t>i</a:t>
            </a:r>
            <a:r>
              <a:rPr lang="en-GB" i="1" dirty="0" smtClean="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one obtain the following </a:t>
            </a:r>
            <a:r>
              <a:rPr lang="en-GB" b="1" dirty="0" smtClean="0">
                <a:latin typeface="Arial" pitchFamily="34" charset="0"/>
                <a:ea typeface="Times New Roman" pitchFamily="18" charset="0"/>
                <a:cs typeface="Arial" pitchFamily="34" charset="0"/>
              </a:rPr>
              <a:t>systems of coupled equations</a:t>
            </a:r>
            <a:r>
              <a:rPr lang="en-GB" dirty="0" smtClean="0">
                <a:latin typeface="Arial" pitchFamily="34" charset="0"/>
                <a:ea typeface="Times New Roman" pitchFamily="18" charset="0"/>
                <a:cs typeface="Arial" pitchFamily="34" charset="0"/>
              </a:rPr>
              <a:t>:</a:t>
            </a: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4355976"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The formalism</a:t>
            </a:r>
            <a:endParaRPr lang="en-GB" sz="2000" dirty="0">
              <a:solidFill>
                <a:srgbClr val="008000"/>
              </a:solidFill>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235214792"/>
              </p:ext>
            </p:extLst>
          </p:nvPr>
        </p:nvGraphicFramePr>
        <p:xfrm>
          <a:off x="1763688" y="4227759"/>
          <a:ext cx="5256584" cy="2225577"/>
        </p:xfrm>
        <a:graphic>
          <a:graphicData uri="http://schemas.openxmlformats.org/presentationml/2006/ole">
            <mc:AlternateContent xmlns:mc="http://schemas.openxmlformats.org/markup-compatibility/2006">
              <mc:Choice xmlns:v="urn:schemas-microsoft-com:vml" Requires="v">
                <p:oleObj spid="_x0000_s1057" name="Ecuación" r:id="rId4" imgW="3035300" imgH="749300" progId="Equation.3">
                  <p:embed/>
                </p:oleObj>
              </mc:Choice>
              <mc:Fallback>
                <p:oleObj name="Ecuación" r:id="rId4" imgW="3035300" imgH="749300" progId="Equation.3">
                  <p:embed/>
                  <p:pic>
                    <p:nvPicPr>
                      <p:cNvPr id="0" name=""/>
                      <p:cNvPicPr/>
                      <p:nvPr/>
                    </p:nvPicPr>
                    <p:blipFill>
                      <a:blip r:embed="rId5"/>
                      <a:stretch>
                        <a:fillRect/>
                      </a:stretch>
                    </p:blipFill>
                    <p:spPr>
                      <a:xfrm>
                        <a:off x="1763688" y="4227759"/>
                        <a:ext cx="5256584" cy="2225577"/>
                      </a:xfrm>
                      <a:prstGeom prst="rect">
                        <a:avLst/>
                      </a:prstGeom>
                    </p:spPr>
                  </p:pic>
                </p:oleObj>
              </mc:Fallback>
            </mc:AlternateContent>
          </a:graphicData>
        </a:graphic>
      </p:graphicFrame>
    </p:spTree>
    <p:extLst>
      <p:ext uri="{BB962C8B-B14F-4D97-AF65-F5344CB8AC3E}">
        <p14:creationId xmlns:p14="http://schemas.microsoft.com/office/powerpoint/2010/main" val="83054308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9" name="Content Placeholder 2"/>
          <p:cNvSpPr txBox="1">
            <a:spLocks/>
          </p:cNvSpPr>
          <p:nvPr/>
        </p:nvSpPr>
        <p:spPr>
          <a:xfrm>
            <a:off x="251520" y="980728"/>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Introducing the matrices:</a:t>
            </a: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4355976"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The formalism</a:t>
            </a:r>
            <a:endParaRPr lang="en-GB" sz="2000" dirty="0">
              <a:solidFill>
                <a:srgbClr val="008000"/>
              </a:solidFill>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2370386654"/>
              </p:ext>
            </p:extLst>
          </p:nvPr>
        </p:nvGraphicFramePr>
        <p:xfrm>
          <a:off x="539552" y="1412776"/>
          <a:ext cx="2952328" cy="2684430"/>
        </p:xfrm>
        <a:graphic>
          <a:graphicData uri="http://schemas.openxmlformats.org/presentationml/2006/ole">
            <mc:AlternateContent xmlns:mc="http://schemas.openxmlformats.org/markup-compatibility/2006">
              <mc:Choice xmlns:v="urn:schemas-microsoft-com:vml" Requires="v">
                <p:oleObj spid="_x0000_s304202" name="Ecuación" r:id="rId4" imgW="2184400" imgH="1282700" progId="Equation.3">
                  <p:embed/>
                </p:oleObj>
              </mc:Choice>
              <mc:Fallback>
                <p:oleObj name="Ecuación" r:id="rId4" imgW="2184400" imgH="1282700" progId="Equation.3">
                  <p:embed/>
                  <p:pic>
                    <p:nvPicPr>
                      <p:cNvPr id="0" name=""/>
                      <p:cNvPicPr/>
                      <p:nvPr/>
                    </p:nvPicPr>
                    <p:blipFill>
                      <a:blip r:embed="rId5"/>
                      <a:stretch>
                        <a:fillRect/>
                      </a:stretch>
                    </p:blipFill>
                    <p:spPr>
                      <a:xfrm>
                        <a:off x="539552" y="1412776"/>
                        <a:ext cx="2952328" cy="2684430"/>
                      </a:xfrm>
                      <a:prstGeom prst="rect">
                        <a:avLst/>
                      </a:prstGeom>
                    </p:spPr>
                  </p:pic>
                </p:oleObj>
              </mc:Fallback>
            </mc:AlternateContent>
          </a:graphicData>
        </a:graphic>
      </p:graphicFrame>
      <p:graphicFrame>
        <p:nvGraphicFramePr>
          <p:cNvPr id="18" name="Objeto 17"/>
          <p:cNvGraphicFramePr>
            <a:graphicFrameLocks noChangeAspect="1"/>
          </p:cNvGraphicFramePr>
          <p:nvPr>
            <p:extLst>
              <p:ext uri="{D42A27DB-BD31-4B8C-83A1-F6EECF244321}">
                <p14:modId xmlns:p14="http://schemas.microsoft.com/office/powerpoint/2010/main" val="3977465241"/>
              </p:ext>
            </p:extLst>
          </p:nvPr>
        </p:nvGraphicFramePr>
        <p:xfrm>
          <a:off x="4499992" y="1412776"/>
          <a:ext cx="2583904" cy="2603430"/>
        </p:xfrm>
        <a:graphic>
          <a:graphicData uri="http://schemas.openxmlformats.org/presentationml/2006/ole">
            <mc:AlternateContent xmlns:mc="http://schemas.openxmlformats.org/markup-compatibility/2006">
              <mc:Choice xmlns:v="urn:schemas-microsoft-com:vml" Requires="v">
                <p:oleObj spid="_x0000_s304203" name="Ecuación" r:id="rId6" imgW="2184400" imgH="1282700" progId="Equation.3">
                  <p:embed/>
                </p:oleObj>
              </mc:Choice>
              <mc:Fallback>
                <p:oleObj name="Ecuación" r:id="rId6" imgW="2184400" imgH="1282700" progId="Equation.3">
                  <p:embed/>
                  <p:pic>
                    <p:nvPicPr>
                      <p:cNvPr id="0" name=""/>
                      <p:cNvPicPr/>
                      <p:nvPr/>
                    </p:nvPicPr>
                    <p:blipFill>
                      <a:blip r:embed="rId7"/>
                      <a:stretch>
                        <a:fillRect/>
                      </a:stretch>
                    </p:blipFill>
                    <p:spPr>
                      <a:xfrm>
                        <a:off x="4499992" y="1412776"/>
                        <a:ext cx="2583904" cy="2603430"/>
                      </a:xfrm>
                      <a:prstGeom prst="rect">
                        <a:avLst/>
                      </a:prstGeom>
                    </p:spPr>
                  </p:pic>
                </p:oleObj>
              </mc:Fallback>
            </mc:AlternateContent>
          </a:graphicData>
        </a:graphic>
      </p:graphicFrame>
      <p:graphicFrame>
        <p:nvGraphicFramePr>
          <p:cNvPr id="19" name="Objeto 18"/>
          <p:cNvGraphicFramePr>
            <a:graphicFrameLocks noChangeAspect="1"/>
          </p:cNvGraphicFramePr>
          <p:nvPr>
            <p:extLst>
              <p:ext uri="{D42A27DB-BD31-4B8C-83A1-F6EECF244321}">
                <p14:modId xmlns:p14="http://schemas.microsoft.com/office/powerpoint/2010/main" val="1887432135"/>
              </p:ext>
            </p:extLst>
          </p:nvPr>
        </p:nvGraphicFramePr>
        <p:xfrm>
          <a:off x="2300288" y="4032250"/>
          <a:ext cx="4327525" cy="2630488"/>
        </p:xfrm>
        <a:graphic>
          <a:graphicData uri="http://schemas.openxmlformats.org/presentationml/2006/ole">
            <mc:AlternateContent xmlns:mc="http://schemas.openxmlformats.org/markup-compatibility/2006">
              <mc:Choice xmlns:v="urn:schemas-microsoft-com:vml" Requires="v">
                <p:oleObj spid="_x0000_s304204" name="Ecuación" r:id="rId8" imgW="3200400" imgH="1257300" progId="Equation.3">
                  <p:embed/>
                </p:oleObj>
              </mc:Choice>
              <mc:Fallback>
                <p:oleObj name="Ecuación" r:id="rId8" imgW="3200400" imgH="1257300" progId="Equation.3">
                  <p:embed/>
                  <p:pic>
                    <p:nvPicPr>
                      <p:cNvPr id="0" name=""/>
                      <p:cNvPicPr/>
                      <p:nvPr/>
                    </p:nvPicPr>
                    <p:blipFill>
                      <a:blip r:embed="rId9"/>
                      <a:stretch>
                        <a:fillRect/>
                      </a:stretch>
                    </p:blipFill>
                    <p:spPr>
                      <a:xfrm>
                        <a:off x="2300288" y="4032250"/>
                        <a:ext cx="4327525" cy="2630488"/>
                      </a:xfrm>
                      <a:prstGeom prst="rect">
                        <a:avLst/>
                      </a:prstGeom>
                    </p:spPr>
                  </p:pic>
                </p:oleObj>
              </mc:Fallback>
            </mc:AlternateContent>
          </a:graphicData>
        </a:graphic>
      </p:graphicFrame>
    </p:spTree>
    <p:extLst>
      <p:ext uri="{BB962C8B-B14F-4D97-AF65-F5344CB8AC3E}">
        <p14:creationId xmlns:p14="http://schemas.microsoft.com/office/powerpoint/2010/main" val="413568080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9" name="Content Placeholder 2"/>
          <p:cNvSpPr txBox="1">
            <a:spLocks/>
          </p:cNvSpPr>
          <p:nvPr/>
        </p:nvSpPr>
        <p:spPr>
          <a:xfrm>
            <a:off x="251520" y="980728"/>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The equations could be expressed as:</a:t>
            </a: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4355976"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The formalism</a:t>
            </a:r>
            <a:endParaRPr lang="en-GB" sz="2000" dirty="0">
              <a:solidFill>
                <a:srgbClr val="008000"/>
              </a:solidFill>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3228354486"/>
              </p:ext>
            </p:extLst>
          </p:nvPr>
        </p:nvGraphicFramePr>
        <p:xfrm>
          <a:off x="539552" y="1438275"/>
          <a:ext cx="1906587" cy="2632075"/>
        </p:xfrm>
        <a:graphic>
          <a:graphicData uri="http://schemas.openxmlformats.org/presentationml/2006/ole">
            <mc:AlternateContent xmlns:mc="http://schemas.openxmlformats.org/markup-compatibility/2006">
              <mc:Choice xmlns:v="urn:schemas-microsoft-com:vml" Requires="v">
                <p:oleObj spid="_x0000_s307265" name="Ecuación" r:id="rId4" imgW="1409700" imgH="1257300" progId="Equation.3">
                  <p:embed/>
                </p:oleObj>
              </mc:Choice>
              <mc:Fallback>
                <p:oleObj name="Ecuación" r:id="rId4" imgW="1409700" imgH="1257300" progId="Equation.3">
                  <p:embed/>
                  <p:pic>
                    <p:nvPicPr>
                      <p:cNvPr id="0" name=""/>
                      <p:cNvPicPr/>
                      <p:nvPr/>
                    </p:nvPicPr>
                    <p:blipFill>
                      <a:blip r:embed="rId5"/>
                      <a:stretch>
                        <a:fillRect/>
                      </a:stretch>
                    </p:blipFill>
                    <p:spPr>
                      <a:xfrm>
                        <a:off x="539552" y="1438275"/>
                        <a:ext cx="1906587" cy="2632075"/>
                      </a:xfrm>
                      <a:prstGeom prst="rect">
                        <a:avLst/>
                      </a:prstGeom>
                    </p:spPr>
                  </p:pic>
                </p:oleObj>
              </mc:Fallback>
            </mc:AlternateContent>
          </a:graphicData>
        </a:graphic>
      </p:graphicFrame>
      <p:graphicFrame>
        <p:nvGraphicFramePr>
          <p:cNvPr id="20" name="Objeto 19"/>
          <p:cNvGraphicFramePr>
            <a:graphicFrameLocks noChangeAspect="1"/>
          </p:cNvGraphicFramePr>
          <p:nvPr>
            <p:extLst>
              <p:ext uri="{D42A27DB-BD31-4B8C-83A1-F6EECF244321}">
                <p14:modId xmlns:p14="http://schemas.microsoft.com/office/powerpoint/2010/main" val="3225851399"/>
              </p:ext>
            </p:extLst>
          </p:nvPr>
        </p:nvGraphicFramePr>
        <p:xfrm>
          <a:off x="2915816" y="1412776"/>
          <a:ext cx="1941512" cy="2632075"/>
        </p:xfrm>
        <a:graphic>
          <a:graphicData uri="http://schemas.openxmlformats.org/presentationml/2006/ole">
            <mc:AlternateContent xmlns:mc="http://schemas.openxmlformats.org/markup-compatibility/2006">
              <mc:Choice xmlns:v="urn:schemas-microsoft-com:vml" Requires="v">
                <p:oleObj spid="_x0000_s307266" name="Ecuación" r:id="rId6" imgW="1435100" imgH="1257300" progId="Equation.3">
                  <p:embed/>
                </p:oleObj>
              </mc:Choice>
              <mc:Fallback>
                <p:oleObj name="Ecuación" r:id="rId6" imgW="1435100" imgH="1257300" progId="Equation.3">
                  <p:embed/>
                  <p:pic>
                    <p:nvPicPr>
                      <p:cNvPr id="0" name=""/>
                      <p:cNvPicPr/>
                      <p:nvPr/>
                    </p:nvPicPr>
                    <p:blipFill>
                      <a:blip r:embed="rId7"/>
                      <a:stretch>
                        <a:fillRect/>
                      </a:stretch>
                    </p:blipFill>
                    <p:spPr>
                      <a:xfrm>
                        <a:off x="2915816" y="1412776"/>
                        <a:ext cx="1941512" cy="2632075"/>
                      </a:xfrm>
                      <a:prstGeom prst="rect">
                        <a:avLst/>
                      </a:prstGeom>
                    </p:spPr>
                  </p:pic>
                </p:oleObj>
              </mc:Fallback>
            </mc:AlternateContent>
          </a:graphicData>
        </a:graphic>
      </p:graphicFrame>
      <p:graphicFrame>
        <p:nvGraphicFramePr>
          <p:cNvPr id="21" name="Objeto 20"/>
          <p:cNvGraphicFramePr>
            <a:graphicFrameLocks noChangeAspect="1"/>
          </p:cNvGraphicFramePr>
          <p:nvPr>
            <p:extLst>
              <p:ext uri="{D42A27DB-BD31-4B8C-83A1-F6EECF244321}">
                <p14:modId xmlns:p14="http://schemas.microsoft.com/office/powerpoint/2010/main" val="2933000835"/>
              </p:ext>
            </p:extLst>
          </p:nvPr>
        </p:nvGraphicFramePr>
        <p:xfrm>
          <a:off x="5652120" y="1340768"/>
          <a:ext cx="1992312" cy="2632075"/>
        </p:xfrm>
        <a:graphic>
          <a:graphicData uri="http://schemas.openxmlformats.org/presentationml/2006/ole">
            <mc:AlternateContent xmlns:mc="http://schemas.openxmlformats.org/markup-compatibility/2006">
              <mc:Choice xmlns:v="urn:schemas-microsoft-com:vml" Requires="v">
                <p:oleObj spid="_x0000_s307267" name="Ecuación" r:id="rId8" imgW="1473200" imgH="1257300" progId="Equation.3">
                  <p:embed/>
                </p:oleObj>
              </mc:Choice>
              <mc:Fallback>
                <p:oleObj name="Ecuación" r:id="rId8" imgW="1473200" imgH="1257300" progId="Equation.3">
                  <p:embed/>
                  <p:pic>
                    <p:nvPicPr>
                      <p:cNvPr id="0" name=""/>
                      <p:cNvPicPr/>
                      <p:nvPr/>
                    </p:nvPicPr>
                    <p:blipFill>
                      <a:blip r:embed="rId9"/>
                      <a:stretch>
                        <a:fillRect/>
                      </a:stretch>
                    </p:blipFill>
                    <p:spPr>
                      <a:xfrm>
                        <a:off x="5652120" y="1340768"/>
                        <a:ext cx="1992312" cy="2632075"/>
                      </a:xfrm>
                      <a:prstGeom prst="rect">
                        <a:avLst/>
                      </a:prstGeom>
                    </p:spPr>
                  </p:pic>
                </p:oleObj>
              </mc:Fallback>
            </mc:AlternateContent>
          </a:graphicData>
        </a:graphic>
      </p:graphicFrame>
      <p:sp>
        <p:nvSpPr>
          <p:cNvPr id="22" name="Content Placeholder 2"/>
          <p:cNvSpPr txBox="1">
            <a:spLocks/>
          </p:cNvSpPr>
          <p:nvPr/>
        </p:nvSpPr>
        <p:spPr>
          <a:xfrm>
            <a:off x="323528" y="4221088"/>
            <a:ext cx="8375848" cy="1588127"/>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 with 3 stations only the projected </a:t>
            </a:r>
            <a:r>
              <a:rPr lang="en-GB" dirty="0" err="1" smtClean="0">
                <a:latin typeface="Arial" pitchFamily="34" charset="0"/>
                <a:ea typeface="Times New Roman" pitchFamily="18" charset="0"/>
                <a:cs typeface="Arial" pitchFamily="34" charset="0"/>
              </a:rPr>
              <a:t>emittance</a:t>
            </a:r>
            <a:r>
              <a:rPr lang="en-GB" dirty="0" smtClean="0">
                <a:latin typeface="Arial" pitchFamily="34" charset="0"/>
                <a:ea typeface="Times New Roman" pitchFamily="18" charset="0"/>
                <a:cs typeface="Arial" pitchFamily="34" charset="0"/>
              </a:rPr>
              <a:t> (2D) could we reconstructed</a:t>
            </a:r>
          </a:p>
          <a:p>
            <a:pPr marL="174625" lvl="0" indent="-174625" algn="just">
              <a:spcBef>
                <a:spcPct val="20000"/>
              </a:spcBef>
              <a:defRPr/>
            </a:pPr>
            <a:r>
              <a:rPr lang="en-GB" dirty="0" smtClean="0">
                <a:latin typeface="Arial" pitchFamily="34" charset="0"/>
                <a:ea typeface="Times New Roman" pitchFamily="18" charset="0"/>
                <a:cs typeface="Arial" pitchFamily="34" charset="0"/>
              </a:rPr>
              <a:t>- with 4 stations </a:t>
            </a:r>
            <a:r>
              <a:rPr lang="en-GB" dirty="0">
                <a:latin typeface="Arial" pitchFamily="34" charset="0"/>
                <a:ea typeface="Times New Roman" pitchFamily="18" charset="0"/>
                <a:cs typeface="Arial" pitchFamily="34" charset="0"/>
              </a:rPr>
              <a:t>coupled beam matrix could be reconstructed but the </a:t>
            </a:r>
            <a:r>
              <a:rPr lang="en-GB" dirty="0" smtClean="0">
                <a:latin typeface="Arial" pitchFamily="34" charset="0"/>
                <a:ea typeface="Times New Roman" pitchFamily="18" charset="0"/>
                <a:cs typeface="Arial" pitchFamily="34" charset="0"/>
              </a:rPr>
              <a:t>first two </a:t>
            </a:r>
            <a:r>
              <a:rPr lang="en-GB" dirty="0">
                <a:latin typeface="Arial" pitchFamily="34" charset="0"/>
                <a:ea typeface="Times New Roman" pitchFamily="18" charset="0"/>
                <a:cs typeface="Arial" pitchFamily="34" charset="0"/>
              </a:rPr>
              <a:t>systems are </a:t>
            </a:r>
            <a:r>
              <a:rPr lang="en-GB" dirty="0" err="1">
                <a:latin typeface="Arial" pitchFamily="34" charset="0"/>
                <a:ea typeface="Times New Roman" pitchFamily="18" charset="0"/>
                <a:cs typeface="Arial" pitchFamily="34" charset="0"/>
              </a:rPr>
              <a:t>overdetermined</a:t>
            </a:r>
            <a:r>
              <a:rPr lang="en-GB" dirty="0">
                <a:latin typeface="Arial" pitchFamily="34" charset="0"/>
                <a:ea typeface="Times New Roman" pitchFamily="18" charset="0"/>
                <a:cs typeface="Arial" pitchFamily="34" charset="0"/>
              </a:rPr>
              <a:t>.</a:t>
            </a:r>
            <a:endParaRPr lang="en-GB" dirty="0" smtClean="0">
              <a:latin typeface="Arial" pitchFamily="34" charset="0"/>
              <a:ea typeface="Times New Roman" pitchFamily="18" charset="0"/>
              <a:cs typeface="Arial" pitchFamily="34" charset="0"/>
            </a:endParaRPr>
          </a:p>
          <a:p>
            <a:pPr marL="174625" lvl="0" indent="-174625" algn="just">
              <a:spcBef>
                <a:spcPct val="20000"/>
              </a:spcBef>
              <a:defRPr/>
            </a:pPr>
            <a:r>
              <a:rPr lang="en-GB" dirty="0" smtClean="0">
                <a:latin typeface="Arial" pitchFamily="34" charset="0"/>
                <a:ea typeface="Times New Roman" pitchFamily="18" charset="0"/>
                <a:cs typeface="Arial" pitchFamily="34" charset="0"/>
              </a:rPr>
              <a:t>-</a:t>
            </a:r>
            <a:r>
              <a:rPr lang="en-GB" dirty="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with  &gt;4 stations coupled beam matrix could be reconstructed but the three systems are </a:t>
            </a:r>
            <a:r>
              <a:rPr lang="en-GB" dirty="0" err="1" smtClean="0">
                <a:latin typeface="Arial" pitchFamily="34" charset="0"/>
                <a:ea typeface="Times New Roman" pitchFamily="18" charset="0"/>
                <a:cs typeface="Arial" pitchFamily="34" charset="0"/>
              </a:rPr>
              <a:t>overdetermined</a:t>
            </a:r>
            <a:r>
              <a:rPr lang="en-GB" dirty="0" smtClean="0">
                <a:latin typeface="Arial" pitchFamily="34" charset="0"/>
                <a:ea typeface="Times New Roman" pitchFamily="18" charset="0"/>
                <a:cs typeface="Arial" pitchFamily="34" charset="0"/>
              </a:rPr>
              <a:t>.</a:t>
            </a:r>
          </a:p>
        </p:txBody>
      </p:sp>
    </p:spTree>
    <p:extLst>
      <p:ext uri="{BB962C8B-B14F-4D97-AF65-F5344CB8AC3E}">
        <p14:creationId xmlns:p14="http://schemas.microsoft.com/office/powerpoint/2010/main" val="288111371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9" name="Content Placeholder 2"/>
          <p:cNvSpPr txBox="1">
            <a:spLocks/>
          </p:cNvSpPr>
          <p:nvPr/>
        </p:nvSpPr>
        <p:spPr>
          <a:xfrm>
            <a:off x="251520" y="980728"/>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In the general case of </a:t>
            </a:r>
            <a:r>
              <a:rPr lang="en-GB" b="1" i="1" dirty="0" smtClean="0">
                <a:latin typeface="Arial" pitchFamily="34" charset="0"/>
                <a:ea typeface="Times New Roman" pitchFamily="18" charset="0"/>
                <a:cs typeface="Arial" pitchFamily="34" charset="0"/>
              </a:rPr>
              <a:t>N</a:t>
            </a:r>
            <a:r>
              <a:rPr lang="en-GB" dirty="0" smtClean="0">
                <a:latin typeface="Arial" pitchFamily="34" charset="0"/>
                <a:ea typeface="Times New Roman" pitchFamily="18" charset="0"/>
                <a:cs typeface="Arial" pitchFamily="34" charset="0"/>
              </a:rPr>
              <a:t> measurement stations we have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a:t>
            </a:r>
            <a:r>
              <a:rPr lang="en-GB" dirty="0" smtClean="0">
                <a:latin typeface="Arial" pitchFamily="34" charset="0"/>
                <a:ea typeface="Times New Roman" pitchFamily="18" charset="0"/>
                <a:cs typeface="Arial" pitchFamily="34" charset="0"/>
              </a:rPr>
              <a:t> and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a:t>
            </a:r>
            <a:r>
              <a:rPr lang="en-GB" i="1" dirty="0" smtClean="0">
                <a:latin typeface="Arial" pitchFamily="34" charset="0"/>
                <a:ea typeface="Times New Roman" pitchFamily="18" charset="0"/>
                <a:cs typeface="Arial" pitchFamily="34" charset="0"/>
              </a:rPr>
              <a:t>*</a:t>
            </a:r>
            <a:r>
              <a:rPr lang="en-GB" dirty="0" smtClean="0">
                <a:latin typeface="Arial" pitchFamily="34" charset="0"/>
                <a:ea typeface="Times New Roman" pitchFamily="18" charset="0"/>
                <a:cs typeface="Arial" pitchFamily="34" charset="0"/>
              </a:rPr>
              <a:t> </a:t>
            </a:r>
            <a:endParaRPr lang="en-GB" i="1" dirty="0" smtClean="0">
              <a:latin typeface="Arial" pitchFamily="34" charset="0"/>
              <a:ea typeface="Times New Roman" pitchFamily="18" charset="0"/>
              <a:cs typeface="Arial" pitchFamily="34" charset="0"/>
            </a:endParaRP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Analytical conditions: </a:t>
            </a:r>
            <a:r>
              <a:rPr lang="en-GB" sz="2000" dirty="0">
                <a:solidFill>
                  <a:srgbClr val="008000"/>
                </a:solidFill>
              </a:rPr>
              <a:t>Projected </a:t>
            </a:r>
            <a:r>
              <a:rPr lang="en-GB" sz="2000" dirty="0" err="1">
                <a:solidFill>
                  <a:srgbClr val="008000"/>
                </a:solidFill>
              </a:rPr>
              <a:t>Emittance</a:t>
            </a:r>
            <a:r>
              <a:rPr lang="en-GB" sz="2000" dirty="0">
                <a:solidFill>
                  <a:srgbClr val="008000"/>
                </a:solidFill>
              </a:rPr>
              <a:t> (2D)</a:t>
            </a: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graphicFrame>
        <p:nvGraphicFramePr>
          <p:cNvPr id="2" name="Objeto 1"/>
          <p:cNvGraphicFramePr>
            <a:graphicFrameLocks noChangeAspect="1"/>
          </p:cNvGraphicFramePr>
          <p:nvPr>
            <p:extLst>
              <p:ext uri="{D42A27DB-BD31-4B8C-83A1-F6EECF244321}">
                <p14:modId xmlns:p14="http://schemas.microsoft.com/office/powerpoint/2010/main" val="1269714862"/>
              </p:ext>
            </p:extLst>
          </p:nvPr>
        </p:nvGraphicFramePr>
        <p:xfrm>
          <a:off x="539552" y="1556260"/>
          <a:ext cx="2664296" cy="2422535"/>
        </p:xfrm>
        <a:graphic>
          <a:graphicData uri="http://schemas.openxmlformats.org/presentationml/2006/ole">
            <mc:AlternateContent xmlns:mc="http://schemas.openxmlformats.org/markup-compatibility/2006">
              <mc:Choice xmlns:v="urn:schemas-microsoft-com:vml" Requires="v">
                <p:oleObj spid="_x0000_s311352" name="Ecuación" r:id="rId4" imgW="2184400" imgH="1282700" progId="Equation.3">
                  <p:embed/>
                </p:oleObj>
              </mc:Choice>
              <mc:Fallback>
                <p:oleObj name="Ecuación" r:id="rId4" imgW="2184400" imgH="1282700" progId="Equation.3">
                  <p:embed/>
                  <p:pic>
                    <p:nvPicPr>
                      <p:cNvPr id="0" name=""/>
                      <p:cNvPicPr/>
                      <p:nvPr/>
                    </p:nvPicPr>
                    <p:blipFill>
                      <a:blip r:embed="rId5"/>
                      <a:stretch>
                        <a:fillRect/>
                      </a:stretch>
                    </p:blipFill>
                    <p:spPr>
                      <a:xfrm>
                        <a:off x="539552" y="1556260"/>
                        <a:ext cx="2664296" cy="2422535"/>
                      </a:xfrm>
                      <a:prstGeom prst="rect">
                        <a:avLst/>
                      </a:prstGeom>
                    </p:spPr>
                  </p:pic>
                </p:oleObj>
              </mc:Fallback>
            </mc:AlternateContent>
          </a:graphicData>
        </a:graphic>
      </p:graphicFrame>
      <p:graphicFrame>
        <p:nvGraphicFramePr>
          <p:cNvPr id="20" name="Objeto 19"/>
          <p:cNvGraphicFramePr>
            <a:graphicFrameLocks noChangeAspect="1"/>
          </p:cNvGraphicFramePr>
          <p:nvPr>
            <p:extLst>
              <p:ext uri="{D42A27DB-BD31-4B8C-83A1-F6EECF244321}">
                <p14:modId xmlns:p14="http://schemas.microsoft.com/office/powerpoint/2010/main" val="1924843362"/>
              </p:ext>
            </p:extLst>
          </p:nvPr>
        </p:nvGraphicFramePr>
        <p:xfrm>
          <a:off x="4144963" y="1584325"/>
          <a:ext cx="3163341" cy="2365369"/>
        </p:xfrm>
        <a:graphic>
          <a:graphicData uri="http://schemas.openxmlformats.org/presentationml/2006/ole">
            <mc:AlternateContent xmlns:mc="http://schemas.openxmlformats.org/markup-compatibility/2006">
              <mc:Choice xmlns:v="urn:schemas-microsoft-com:vml" Requires="v">
                <p:oleObj spid="_x0000_s311353" name="Ecuación" r:id="rId6" imgW="2603500" imgH="1257300" progId="Equation.3">
                  <p:embed/>
                </p:oleObj>
              </mc:Choice>
              <mc:Fallback>
                <p:oleObj name="Ecuación" r:id="rId6" imgW="2603500" imgH="1257300" progId="Equation.3">
                  <p:embed/>
                  <p:pic>
                    <p:nvPicPr>
                      <p:cNvPr id="0" name=""/>
                      <p:cNvPicPr/>
                      <p:nvPr/>
                    </p:nvPicPr>
                    <p:blipFill>
                      <a:blip r:embed="rId7"/>
                      <a:stretch>
                        <a:fillRect/>
                      </a:stretch>
                    </p:blipFill>
                    <p:spPr>
                      <a:xfrm>
                        <a:off x="4144963" y="1584325"/>
                        <a:ext cx="3163341" cy="2365369"/>
                      </a:xfrm>
                      <a:prstGeom prst="rect">
                        <a:avLst/>
                      </a:prstGeom>
                    </p:spPr>
                  </p:pic>
                </p:oleObj>
              </mc:Fallback>
            </mc:AlternateContent>
          </a:graphicData>
        </a:graphic>
      </p:graphicFrame>
      <p:sp>
        <p:nvSpPr>
          <p:cNvPr id="21" name="Content Placeholder 2"/>
          <p:cNvSpPr txBox="1">
            <a:spLocks/>
          </p:cNvSpPr>
          <p:nvPr/>
        </p:nvSpPr>
        <p:spPr>
          <a:xfrm>
            <a:off x="107504" y="3789040"/>
            <a:ext cx="8496944" cy="954107"/>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The system has </a:t>
            </a:r>
            <a:r>
              <a:rPr lang="en-GB" b="1" dirty="0" smtClean="0">
                <a:latin typeface="Arial" pitchFamily="34" charset="0"/>
                <a:ea typeface="Times New Roman" pitchFamily="18" charset="0"/>
                <a:cs typeface="Arial" pitchFamily="34" charset="0"/>
              </a:rPr>
              <a:t>unique solution (</a:t>
            </a:r>
            <a:r>
              <a:rPr lang="en-GB" sz="2000" b="1" dirty="0" smtClean="0">
                <a:latin typeface="Symbol" charset="2"/>
                <a:ea typeface="Times New Roman" pitchFamily="18" charset="0"/>
                <a:cs typeface="Symbol" charset="2"/>
              </a:rPr>
              <a:t>s</a:t>
            </a:r>
            <a:r>
              <a:rPr lang="en-GB" sz="2000" b="1" baseline="-25000" dirty="0" smtClean="0">
                <a:latin typeface="Symbol" charset="2"/>
                <a:ea typeface="Times New Roman" pitchFamily="18" charset="0"/>
                <a:cs typeface="Symbol" charset="2"/>
              </a:rPr>
              <a:t>1 </a:t>
            </a:r>
            <a:r>
              <a:rPr lang="en-GB" sz="2000" b="1" dirty="0" smtClean="0">
                <a:latin typeface="Symbol" charset="2"/>
                <a:ea typeface="Times New Roman" pitchFamily="18" charset="0"/>
                <a:cs typeface="Symbol" charset="2"/>
              </a:rPr>
              <a:t>s</a:t>
            </a:r>
            <a:r>
              <a:rPr lang="en-GB" sz="2000" b="1" baseline="-25000" dirty="0">
                <a:latin typeface="Symbol" charset="2"/>
                <a:ea typeface="Times New Roman" pitchFamily="18" charset="0"/>
                <a:cs typeface="Symbol" charset="2"/>
              </a:rPr>
              <a:t>2</a:t>
            </a:r>
            <a:r>
              <a:rPr lang="en-GB" sz="2000" b="1" dirty="0" smtClean="0">
                <a:latin typeface="Symbol" charset="2"/>
                <a:ea typeface="Times New Roman" pitchFamily="18" charset="0"/>
                <a:cs typeface="Symbol" charset="2"/>
              </a:rPr>
              <a:t> s</a:t>
            </a:r>
            <a:r>
              <a:rPr lang="en-GB" sz="2000" b="1" baseline="-25000" dirty="0" smtClean="0">
                <a:latin typeface="Symbol" charset="2"/>
                <a:ea typeface="Times New Roman" pitchFamily="18" charset="0"/>
                <a:cs typeface="Symbol" charset="2"/>
              </a:rPr>
              <a:t>5</a:t>
            </a:r>
            <a:r>
              <a:rPr lang="en-GB" b="1" dirty="0" smtClean="0">
                <a:latin typeface="Symbol" charset="2"/>
                <a:ea typeface="Times New Roman" pitchFamily="18" charset="0"/>
                <a:cs typeface="Symbol" charset="2"/>
              </a:rPr>
              <a:t>) </a:t>
            </a:r>
            <a:r>
              <a:rPr lang="en-GB" dirty="0" smtClean="0">
                <a:latin typeface="Arial"/>
                <a:ea typeface="Times New Roman" pitchFamily="18" charset="0"/>
                <a:cs typeface="Arial"/>
              </a:rPr>
              <a:t>if and only if the rank of both </a:t>
            </a:r>
            <a:r>
              <a:rPr lang="en-GB" i="1" dirty="0">
                <a:latin typeface="Arial" pitchFamily="34" charset="0"/>
                <a:ea typeface="Times New Roman" pitchFamily="18" charset="0"/>
                <a:cs typeface="Arial" pitchFamily="34" charset="0"/>
              </a:rPr>
              <a:t>M</a:t>
            </a:r>
            <a:r>
              <a:rPr lang="en-GB" i="1" baseline="-25000" dirty="0">
                <a:latin typeface="Arial" pitchFamily="34" charset="0"/>
                <a:ea typeface="Times New Roman" pitchFamily="18" charset="0"/>
                <a:cs typeface="Arial" pitchFamily="34" charset="0"/>
              </a:rPr>
              <a:t>X</a:t>
            </a:r>
            <a:r>
              <a:rPr lang="en-GB" dirty="0">
                <a:latin typeface="Arial" pitchFamily="34" charset="0"/>
                <a:ea typeface="Times New Roman" pitchFamily="18" charset="0"/>
                <a:cs typeface="Arial" pitchFamily="34" charset="0"/>
              </a:rPr>
              <a:t> and </a:t>
            </a:r>
            <a:r>
              <a:rPr lang="en-GB" i="1" dirty="0">
                <a:latin typeface="Arial" pitchFamily="34" charset="0"/>
                <a:ea typeface="Times New Roman" pitchFamily="18" charset="0"/>
                <a:cs typeface="Arial" pitchFamily="34" charset="0"/>
              </a:rPr>
              <a:t>M</a:t>
            </a:r>
            <a:r>
              <a:rPr lang="en-GB" i="1" baseline="-25000" dirty="0">
                <a:latin typeface="Arial" pitchFamily="34" charset="0"/>
                <a:ea typeface="Times New Roman" pitchFamily="18" charset="0"/>
                <a:cs typeface="Arial" pitchFamily="34" charset="0"/>
              </a:rPr>
              <a:t>X</a:t>
            </a:r>
            <a:r>
              <a:rPr lang="en-GB" i="1" dirty="0">
                <a:latin typeface="Arial" pitchFamily="34" charset="0"/>
                <a:ea typeface="Times New Roman" pitchFamily="18" charset="0"/>
                <a:cs typeface="Arial" pitchFamily="34" charset="0"/>
              </a:rPr>
              <a:t>*</a:t>
            </a:r>
            <a:r>
              <a:rPr lang="en-GB" dirty="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is equal to three. That means that the determinants of all 3x3 minors of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a:t>
            </a:r>
            <a:r>
              <a:rPr lang="en-GB" i="1" dirty="0" smtClean="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should not vanish and the determinants of all 4x4 minors of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a:t>
            </a:r>
            <a:r>
              <a:rPr lang="en-GB" i="1" dirty="0" smtClean="0">
                <a:latin typeface="Arial" pitchFamily="34" charset="0"/>
                <a:ea typeface="Times New Roman" pitchFamily="18" charset="0"/>
                <a:cs typeface="Arial" pitchFamily="34" charset="0"/>
              </a:rPr>
              <a:t>*</a:t>
            </a:r>
            <a:r>
              <a:rPr lang="en-GB" dirty="0" smtClean="0">
                <a:latin typeface="Arial" pitchFamily="34" charset="0"/>
                <a:ea typeface="Times New Roman" pitchFamily="18" charset="0"/>
                <a:cs typeface="Arial" pitchFamily="34" charset="0"/>
              </a:rPr>
              <a:t> should be zero. </a:t>
            </a:r>
            <a:r>
              <a:rPr lang="en-GB" dirty="0" smtClean="0">
                <a:latin typeface="Arial"/>
                <a:ea typeface="Times New Roman" pitchFamily="18" charset="0"/>
                <a:cs typeface="Arial"/>
              </a:rPr>
              <a:t> </a:t>
            </a:r>
            <a:r>
              <a:rPr lang="en-GB" dirty="0" smtClean="0">
                <a:latin typeface="Arial" pitchFamily="34" charset="0"/>
                <a:ea typeface="Times New Roman" pitchFamily="18" charset="0"/>
                <a:cs typeface="Arial" pitchFamily="34" charset="0"/>
              </a:rPr>
              <a:t> </a:t>
            </a:r>
            <a:endParaRPr lang="en-GB" i="1" dirty="0" smtClean="0">
              <a:latin typeface="Arial" pitchFamily="34" charset="0"/>
              <a:ea typeface="Times New Roman" pitchFamily="18" charset="0"/>
              <a:cs typeface="Arial" pitchFamily="34" charset="0"/>
            </a:endParaRPr>
          </a:p>
        </p:txBody>
      </p:sp>
      <p:sp>
        <p:nvSpPr>
          <p:cNvPr id="22" name="Content Placeholder 2"/>
          <p:cNvSpPr txBox="1">
            <a:spLocks/>
          </p:cNvSpPr>
          <p:nvPr/>
        </p:nvSpPr>
        <p:spPr>
          <a:xfrm>
            <a:off x="395536" y="4869160"/>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In terms of </a:t>
            </a:r>
            <a:r>
              <a:rPr lang="en-GB" dirty="0" err="1" smtClean="0">
                <a:latin typeface="Arial" pitchFamily="34" charset="0"/>
                <a:ea typeface="Times New Roman" pitchFamily="18" charset="0"/>
                <a:cs typeface="Arial" pitchFamily="34" charset="0"/>
              </a:rPr>
              <a:t>Twiss</a:t>
            </a:r>
            <a:r>
              <a:rPr lang="en-GB" dirty="0" smtClean="0">
                <a:latin typeface="Arial" pitchFamily="34" charset="0"/>
                <a:ea typeface="Times New Roman" pitchFamily="18" charset="0"/>
                <a:cs typeface="Arial" pitchFamily="34" charset="0"/>
              </a:rPr>
              <a:t> parameters the determinants of such minors are:  </a:t>
            </a:r>
            <a:endParaRPr lang="en-GB" i="1" dirty="0" smtClean="0">
              <a:latin typeface="Arial" pitchFamily="34" charset="0"/>
              <a:ea typeface="Times New Roman" pitchFamily="18" charset="0"/>
              <a:cs typeface="Arial" pitchFamily="34" charset="0"/>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1921425510"/>
              </p:ext>
            </p:extLst>
          </p:nvPr>
        </p:nvGraphicFramePr>
        <p:xfrm>
          <a:off x="755576" y="5445224"/>
          <a:ext cx="6958012" cy="863600"/>
        </p:xfrm>
        <a:graphic>
          <a:graphicData uri="http://schemas.openxmlformats.org/presentationml/2006/ole">
            <mc:AlternateContent xmlns:mc="http://schemas.openxmlformats.org/markup-compatibility/2006">
              <mc:Choice xmlns:v="urn:schemas-microsoft-com:vml" Requires="v">
                <p:oleObj spid="_x0000_s311354" name="Ecuación" r:id="rId8" imgW="3886200" imgH="482600" progId="Equation.3">
                  <p:embed/>
                </p:oleObj>
              </mc:Choice>
              <mc:Fallback>
                <p:oleObj name="Ecuación" r:id="rId8" imgW="3886200" imgH="482600" progId="Equation.3">
                  <p:embed/>
                  <p:pic>
                    <p:nvPicPr>
                      <p:cNvPr id="0" name=""/>
                      <p:cNvPicPr/>
                      <p:nvPr/>
                    </p:nvPicPr>
                    <p:blipFill>
                      <a:blip r:embed="rId9"/>
                      <a:stretch>
                        <a:fillRect/>
                      </a:stretch>
                    </p:blipFill>
                    <p:spPr>
                      <a:xfrm>
                        <a:off x="755576" y="5445224"/>
                        <a:ext cx="6958012" cy="863600"/>
                      </a:xfrm>
                      <a:prstGeom prst="rect">
                        <a:avLst/>
                      </a:prstGeom>
                    </p:spPr>
                  </p:pic>
                </p:oleObj>
              </mc:Fallback>
            </mc:AlternateContent>
          </a:graphicData>
        </a:graphic>
      </p:graphicFrame>
    </p:spTree>
    <p:extLst>
      <p:ext uri="{BB962C8B-B14F-4D97-AF65-F5344CB8AC3E}">
        <p14:creationId xmlns:p14="http://schemas.microsoft.com/office/powerpoint/2010/main" val="121629727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88913"/>
            <a:ext cx="7967662" cy="457200"/>
          </a:xfrm>
          <a:prstGeom prst="rect">
            <a:avLst/>
          </a:prstGeom>
          <a:noFill/>
          <a:ln w="9525">
            <a:noFill/>
            <a:miter lim="800000"/>
            <a:headEnd/>
            <a:tailEnd/>
          </a:ln>
          <a:effectLst/>
        </p:spPr>
        <p:txBody>
          <a:bodyPr>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9" name="Content Placeholder 2"/>
          <p:cNvSpPr txBox="1">
            <a:spLocks/>
          </p:cNvSpPr>
          <p:nvPr/>
        </p:nvSpPr>
        <p:spPr>
          <a:xfrm>
            <a:off x="251520" y="836712"/>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This give us two conditions:</a:t>
            </a: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229870"/>
            <a:ext cx="57606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Analytical conditions: Projected </a:t>
            </a:r>
            <a:r>
              <a:rPr lang="en-GB" sz="2000" dirty="0" err="1" smtClean="0">
                <a:solidFill>
                  <a:srgbClr val="008000"/>
                </a:solidFill>
              </a:rPr>
              <a:t>Emittance</a:t>
            </a:r>
            <a:r>
              <a:rPr lang="en-GB" sz="2000" dirty="0" smtClean="0">
                <a:solidFill>
                  <a:srgbClr val="008000"/>
                </a:solidFill>
              </a:rPr>
              <a:t> (2D)</a:t>
            </a:r>
            <a:endParaRPr lang="en-GB" sz="2000" dirty="0">
              <a:solidFill>
                <a:srgbClr val="008000"/>
              </a:solidFill>
            </a:endParaRPr>
          </a:p>
        </p:txBody>
      </p:sp>
      <p:sp>
        <p:nvSpPr>
          <p:cNvPr id="21" name="Content Placeholder 2"/>
          <p:cNvSpPr txBox="1">
            <a:spLocks/>
          </p:cNvSpPr>
          <p:nvPr/>
        </p:nvSpPr>
        <p:spPr>
          <a:xfrm>
            <a:off x="323528" y="4365104"/>
            <a:ext cx="8375848" cy="1477328"/>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Condition 1 tell us that the measurement stations should be located at places where the phase advances correspond to different snapshots of the beam. Condition 2 involve the </a:t>
            </a:r>
            <a:r>
              <a:rPr lang="en-GB" dirty="0" smtClean="0">
                <a:latin typeface="Symbol" charset="2"/>
                <a:ea typeface="Times New Roman" pitchFamily="18" charset="0"/>
                <a:cs typeface="Symbol" charset="2"/>
              </a:rPr>
              <a:t>b</a:t>
            </a:r>
            <a:r>
              <a:rPr lang="en-GB" dirty="0" smtClean="0">
                <a:latin typeface="Arial"/>
                <a:ea typeface="Times New Roman" pitchFamily="18" charset="0"/>
                <a:cs typeface="Arial"/>
              </a:rPr>
              <a:t> and the measurements, one can see that in general the equality cannot be exactly satisfied. One could replace the zero by some previously fixed error value, related with the error of the measurements.</a:t>
            </a:r>
            <a:r>
              <a:rPr lang="en-GB" dirty="0" smtClean="0">
                <a:latin typeface="Arial" pitchFamily="34" charset="0"/>
                <a:ea typeface="Times New Roman" pitchFamily="18" charset="0"/>
                <a:cs typeface="Arial" pitchFamily="34" charset="0"/>
              </a:rPr>
              <a:t>  </a:t>
            </a:r>
            <a:r>
              <a:rPr lang="en-GB" dirty="0" smtClean="0">
                <a:latin typeface="Arial"/>
                <a:ea typeface="Times New Roman" pitchFamily="18" charset="0"/>
                <a:cs typeface="Arial"/>
              </a:rPr>
              <a:t> </a:t>
            </a:r>
            <a:r>
              <a:rPr lang="en-GB" dirty="0" smtClean="0">
                <a:latin typeface="Arial" pitchFamily="34" charset="0"/>
                <a:ea typeface="Times New Roman" pitchFamily="18" charset="0"/>
                <a:cs typeface="Arial" pitchFamily="34" charset="0"/>
              </a:rPr>
              <a:t> </a:t>
            </a:r>
            <a:endParaRPr lang="en-GB" i="1" dirty="0" smtClean="0">
              <a:latin typeface="Arial" pitchFamily="34" charset="0"/>
              <a:ea typeface="Times New Roman" pitchFamily="18" charset="0"/>
              <a:cs typeface="Arial" pitchFamily="34" charset="0"/>
            </a:endParaRPr>
          </a:p>
        </p:txBody>
      </p:sp>
      <p:sp>
        <p:nvSpPr>
          <p:cNvPr id="22" name="Content Placeholder 2"/>
          <p:cNvSpPr txBox="1">
            <a:spLocks/>
          </p:cNvSpPr>
          <p:nvPr/>
        </p:nvSpPr>
        <p:spPr>
          <a:xfrm>
            <a:off x="323528" y="2132856"/>
            <a:ext cx="8375848" cy="701731"/>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This is the only required condition in the case of </a:t>
            </a:r>
            <a:r>
              <a:rPr lang="en-GB" b="1" dirty="0" smtClean="0">
                <a:latin typeface="Arial" pitchFamily="34" charset="0"/>
                <a:ea typeface="Times New Roman" pitchFamily="18" charset="0"/>
                <a:cs typeface="Arial" pitchFamily="34" charset="0"/>
              </a:rPr>
              <a:t>3</a:t>
            </a:r>
            <a:r>
              <a:rPr lang="en-GB" dirty="0" smtClean="0">
                <a:latin typeface="Arial" pitchFamily="34" charset="0"/>
                <a:ea typeface="Times New Roman" pitchFamily="18" charset="0"/>
                <a:cs typeface="Arial" pitchFamily="34" charset="0"/>
              </a:rPr>
              <a:t> measurement stations.</a:t>
            </a:r>
          </a:p>
          <a:p>
            <a:pPr marL="174625" lvl="0" indent="-174625" algn="just">
              <a:spcBef>
                <a:spcPct val="20000"/>
              </a:spcBef>
              <a:defRPr/>
            </a:pPr>
            <a:r>
              <a:rPr lang="en-GB" dirty="0" smtClean="0">
                <a:latin typeface="Arial" pitchFamily="34" charset="0"/>
                <a:ea typeface="Times New Roman" pitchFamily="18" charset="0"/>
                <a:cs typeface="Arial" pitchFamily="34" charset="0"/>
              </a:rPr>
              <a:t>For </a:t>
            </a:r>
            <a:r>
              <a:rPr lang="en-GB" b="1" dirty="0" smtClean="0">
                <a:latin typeface="Arial" pitchFamily="34" charset="0"/>
                <a:ea typeface="Times New Roman" pitchFamily="18" charset="0"/>
                <a:cs typeface="Arial" pitchFamily="34" charset="0"/>
              </a:rPr>
              <a:t>4 or more stations </a:t>
            </a:r>
            <a:r>
              <a:rPr lang="en-GB" dirty="0" smtClean="0">
                <a:latin typeface="Arial" pitchFamily="34" charset="0"/>
                <a:ea typeface="Times New Roman" pitchFamily="18" charset="0"/>
                <a:cs typeface="Arial" pitchFamily="34" charset="0"/>
              </a:rPr>
              <a:t>a second condition is required to get a unique solution.  </a:t>
            </a:r>
            <a:endParaRPr lang="en-GB" i="1" dirty="0" smtClean="0">
              <a:latin typeface="Arial" pitchFamily="34" charset="0"/>
              <a:ea typeface="Times New Roman" pitchFamily="18" charset="0"/>
              <a:cs typeface="Arial" pitchFamily="34" charset="0"/>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3251560063"/>
              </p:ext>
            </p:extLst>
          </p:nvPr>
        </p:nvGraphicFramePr>
        <p:xfrm>
          <a:off x="2411760" y="1484784"/>
          <a:ext cx="1819275" cy="431800"/>
        </p:xfrm>
        <a:graphic>
          <a:graphicData uri="http://schemas.openxmlformats.org/presentationml/2006/ole">
            <mc:AlternateContent xmlns:mc="http://schemas.openxmlformats.org/markup-compatibility/2006">
              <mc:Choice xmlns:v="urn:schemas-microsoft-com:vml" Requires="v">
                <p:oleObj spid="_x0000_s309290" name="Ecuación" r:id="rId4" imgW="1016000" imgH="241300" progId="Equation.3">
                  <p:embed/>
                </p:oleObj>
              </mc:Choice>
              <mc:Fallback>
                <p:oleObj name="Ecuación" r:id="rId4" imgW="1016000" imgH="241300" progId="Equation.3">
                  <p:embed/>
                  <p:pic>
                    <p:nvPicPr>
                      <p:cNvPr id="0" name=""/>
                      <p:cNvPicPr/>
                      <p:nvPr/>
                    </p:nvPicPr>
                    <p:blipFill>
                      <a:blip r:embed="rId5"/>
                      <a:stretch>
                        <a:fillRect/>
                      </a:stretch>
                    </p:blipFill>
                    <p:spPr>
                      <a:xfrm>
                        <a:off x="2411760" y="1484784"/>
                        <a:ext cx="1819275" cy="431800"/>
                      </a:xfrm>
                      <a:prstGeom prst="rect">
                        <a:avLst/>
                      </a:prstGeom>
                    </p:spPr>
                  </p:pic>
                </p:oleObj>
              </mc:Fallback>
            </mc:AlternateContent>
          </a:graphicData>
        </a:graphic>
      </p:graphicFrame>
      <p:sp>
        <p:nvSpPr>
          <p:cNvPr id="4" name="Rectángulo 3"/>
          <p:cNvSpPr/>
          <p:nvPr/>
        </p:nvSpPr>
        <p:spPr>
          <a:xfrm>
            <a:off x="395536" y="1268760"/>
            <a:ext cx="2448272" cy="369332"/>
          </a:xfrm>
          <a:prstGeom prst="rect">
            <a:avLst/>
          </a:prstGeom>
        </p:spPr>
        <p:txBody>
          <a:bodyPr wrap="square">
            <a:spAutoFit/>
          </a:bodyPr>
          <a:lstStyle/>
          <a:p>
            <a:pPr marL="174625" lvl="0" indent="-174625" algn="just">
              <a:spcBef>
                <a:spcPct val="20000"/>
              </a:spcBef>
              <a:defRPr/>
            </a:pPr>
            <a:r>
              <a:rPr lang="en-GB" b="1" dirty="0" smtClean="0">
                <a:latin typeface="Arial" pitchFamily="34" charset="0"/>
                <a:ea typeface="Times New Roman" pitchFamily="18" charset="0"/>
                <a:cs typeface="Arial" pitchFamily="34" charset="0"/>
              </a:rPr>
              <a:t>Condition1:</a:t>
            </a:r>
            <a:endParaRPr lang="en-GB" b="1" dirty="0">
              <a:latin typeface="Arial" pitchFamily="34" charset="0"/>
              <a:ea typeface="Times New Roman" pitchFamily="18" charset="0"/>
              <a:cs typeface="Arial" pitchFamily="34" charset="0"/>
            </a:endParaRPr>
          </a:p>
        </p:txBody>
      </p:sp>
      <p:sp>
        <p:nvSpPr>
          <p:cNvPr id="6" name="Rectángulo 5"/>
          <p:cNvSpPr/>
          <p:nvPr/>
        </p:nvSpPr>
        <p:spPr>
          <a:xfrm>
            <a:off x="346268" y="3068960"/>
            <a:ext cx="1530888" cy="369332"/>
          </a:xfrm>
          <a:prstGeom prst="rect">
            <a:avLst/>
          </a:prstGeom>
        </p:spPr>
        <p:txBody>
          <a:bodyPr wrap="none">
            <a:spAutoFit/>
          </a:bodyPr>
          <a:lstStyle/>
          <a:p>
            <a:pPr marL="174625" lvl="0" indent="-174625" algn="just">
              <a:spcBef>
                <a:spcPct val="20000"/>
              </a:spcBef>
              <a:defRPr/>
            </a:pPr>
            <a:r>
              <a:rPr lang="en-GB" b="1" dirty="0" smtClean="0">
                <a:latin typeface="Arial" pitchFamily="34" charset="0"/>
                <a:ea typeface="Times New Roman" pitchFamily="18" charset="0"/>
                <a:cs typeface="Arial" pitchFamily="34" charset="0"/>
              </a:rPr>
              <a:t>Condition 2:</a:t>
            </a:r>
            <a:endParaRPr lang="en-GB" b="1" dirty="0">
              <a:latin typeface="Arial" pitchFamily="34" charset="0"/>
              <a:ea typeface="Times New Roman" pitchFamily="18" charset="0"/>
              <a:cs typeface="Arial" pitchFamily="34" charset="0"/>
            </a:endParaRPr>
          </a:p>
        </p:txBody>
      </p:sp>
      <p:graphicFrame>
        <p:nvGraphicFramePr>
          <p:cNvPr id="24" name="Objeto 23"/>
          <p:cNvGraphicFramePr>
            <a:graphicFrameLocks noChangeAspect="1"/>
          </p:cNvGraphicFramePr>
          <p:nvPr>
            <p:extLst>
              <p:ext uri="{D42A27DB-BD31-4B8C-83A1-F6EECF244321}">
                <p14:modId xmlns:p14="http://schemas.microsoft.com/office/powerpoint/2010/main" val="4265717981"/>
              </p:ext>
            </p:extLst>
          </p:nvPr>
        </p:nvGraphicFramePr>
        <p:xfrm>
          <a:off x="827584" y="3717032"/>
          <a:ext cx="7004050" cy="431800"/>
        </p:xfrm>
        <a:graphic>
          <a:graphicData uri="http://schemas.openxmlformats.org/presentationml/2006/ole">
            <mc:AlternateContent xmlns:mc="http://schemas.openxmlformats.org/markup-compatibility/2006">
              <mc:Choice xmlns:v="urn:schemas-microsoft-com:vml" Requires="v">
                <p:oleObj spid="_x0000_s309291" name="Ecuación" r:id="rId6" imgW="3911600" imgH="241300" progId="Equation.3">
                  <p:embed/>
                </p:oleObj>
              </mc:Choice>
              <mc:Fallback>
                <p:oleObj name="Ecuación" r:id="rId6" imgW="3911600" imgH="241300" progId="Equation.3">
                  <p:embed/>
                  <p:pic>
                    <p:nvPicPr>
                      <p:cNvPr id="0" name=""/>
                      <p:cNvPicPr/>
                      <p:nvPr/>
                    </p:nvPicPr>
                    <p:blipFill>
                      <a:blip r:embed="rId7"/>
                      <a:stretch>
                        <a:fillRect/>
                      </a:stretch>
                    </p:blipFill>
                    <p:spPr>
                      <a:xfrm>
                        <a:off x="827584" y="3717032"/>
                        <a:ext cx="7004050" cy="431800"/>
                      </a:xfrm>
                      <a:prstGeom prst="rect">
                        <a:avLst/>
                      </a:prstGeom>
                    </p:spPr>
                  </p:pic>
                </p:oleObj>
              </mc:Fallback>
            </mc:AlternateContent>
          </a:graphicData>
        </a:graphic>
      </p:graphicFrame>
      <p:sp>
        <p:nvSpPr>
          <p:cNvPr id="25" name="Content Placeholder 2"/>
          <p:cNvSpPr txBox="1">
            <a:spLocks/>
          </p:cNvSpPr>
          <p:nvPr/>
        </p:nvSpPr>
        <p:spPr>
          <a:xfrm>
            <a:off x="467544" y="6093296"/>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Idem for vertical plane.</a:t>
            </a:r>
          </a:p>
        </p:txBody>
      </p:sp>
    </p:spTree>
    <p:extLst>
      <p:ext uri="{BB962C8B-B14F-4D97-AF65-F5344CB8AC3E}">
        <p14:creationId xmlns:p14="http://schemas.microsoft.com/office/powerpoint/2010/main" val="12312042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5496" y="116632"/>
            <a:ext cx="3672408" cy="457200"/>
          </a:xfrm>
          <a:prstGeom prst="rect">
            <a:avLst/>
          </a:prstGeom>
          <a:noFill/>
          <a:ln w="9525">
            <a:noFill/>
            <a:miter lim="800000"/>
            <a:headEnd/>
            <a:tailEnd/>
          </a:ln>
          <a:effectLst/>
        </p:spPr>
        <p:txBody>
          <a:bodyPr wrap="square">
            <a:spAutoFit/>
          </a:bodyPr>
          <a:lstStyle/>
          <a:p>
            <a:pPr>
              <a:defRPr/>
            </a:pPr>
            <a:r>
              <a:rPr lang="fr-FR" sz="2400" dirty="0" err="1" smtClean="0">
                <a:solidFill>
                  <a:srgbClr val="FF0000"/>
                </a:solidFill>
              </a:rPr>
              <a:t>Emittance</a:t>
            </a:r>
            <a:r>
              <a:rPr lang="fr-FR" sz="2400" dirty="0" smtClean="0">
                <a:solidFill>
                  <a:srgbClr val="FF0000"/>
                </a:solidFill>
              </a:rPr>
              <a:t> Reconstruction</a:t>
            </a:r>
            <a:endParaRPr lang="fr-FR" sz="2400" dirty="0">
              <a:solidFill>
                <a:srgbClr val="FF0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8" name="Rectangle 10"/>
          <p:cNvSpPr>
            <a:spLocks noChangeArrowheads="1"/>
          </p:cNvSpPr>
          <p:nvPr/>
        </p:nvSpPr>
        <p:spPr bwMode="auto">
          <a:xfrm>
            <a:off x="0" y="43934"/>
            <a:ext cx="18466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s-ES" dirty="0" smtClean="0"/>
              <a:t> </a:t>
            </a:r>
            <a:endParaRPr lang="es-ES" dirty="0"/>
          </a:p>
        </p:txBody>
      </p:sp>
      <p:sp>
        <p:nvSpPr>
          <p:cNvPr id="2059" name="Rectangle 11"/>
          <p:cNvSpPr>
            <a:spLocks noChangeArrowheads="1"/>
          </p:cNvSpPr>
          <p:nvPr/>
        </p:nvSpPr>
        <p:spPr bwMode="auto">
          <a:xfrm>
            <a:off x="0" y="127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9" name="Content Placeholder 2"/>
          <p:cNvSpPr txBox="1">
            <a:spLocks/>
          </p:cNvSpPr>
          <p:nvPr/>
        </p:nvSpPr>
        <p:spPr>
          <a:xfrm>
            <a:off x="179512" y="899428"/>
            <a:ext cx="8375848" cy="369332"/>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In the general case of </a:t>
            </a:r>
            <a:r>
              <a:rPr lang="en-GB" b="1" i="1" dirty="0" smtClean="0">
                <a:latin typeface="Arial" pitchFamily="34" charset="0"/>
                <a:ea typeface="Times New Roman" pitchFamily="18" charset="0"/>
                <a:cs typeface="Arial" pitchFamily="34" charset="0"/>
              </a:rPr>
              <a:t>N</a:t>
            </a:r>
            <a:r>
              <a:rPr lang="en-GB" dirty="0" smtClean="0">
                <a:latin typeface="Arial" pitchFamily="34" charset="0"/>
                <a:ea typeface="Times New Roman" pitchFamily="18" charset="0"/>
                <a:cs typeface="Arial" pitchFamily="34" charset="0"/>
              </a:rPr>
              <a:t> measurement stations we have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XY</a:t>
            </a:r>
            <a:r>
              <a:rPr lang="en-GB" dirty="0" smtClean="0">
                <a:latin typeface="Arial" pitchFamily="34" charset="0"/>
                <a:ea typeface="Times New Roman" pitchFamily="18" charset="0"/>
                <a:cs typeface="Arial" pitchFamily="34" charset="0"/>
              </a:rPr>
              <a:t> and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XY</a:t>
            </a:r>
            <a:r>
              <a:rPr lang="en-GB" i="1" dirty="0" smtClean="0">
                <a:latin typeface="Arial" pitchFamily="34" charset="0"/>
                <a:ea typeface="Times New Roman" pitchFamily="18" charset="0"/>
                <a:cs typeface="Arial" pitchFamily="34" charset="0"/>
              </a:rPr>
              <a:t>*</a:t>
            </a:r>
            <a:r>
              <a:rPr lang="en-GB" dirty="0" smtClean="0">
                <a:latin typeface="Arial" pitchFamily="34" charset="0"/>
                <a:ea typeface="Times New Roman" pitchFamily="18" charset="0"/>
                <a:cs typeface="Arial" pitchFamily="34" charset="0"/>
              </a:rPr>
              <a:t> </a:t>
            </a:r>
            <a:endParaRPr lang="en-GB" i="1" dirty="0" smtClean="0">
              <a:latin typeface="Arial" pitchFamily="34" charset="0"/>
              <a:ea typeface="Times New Roman" pitchFamily="18" charset="0"/>
              <a:cs typeface="Arial" pitchFamily="34" charset="0"/>
            </a:endParaRPr>
          </a:p>
        </p:txBody>
      </p:sp>
      <p:sp>
        <p:nvSpPr>
          <p:cNvPr id="206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6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5" name="Rectangle 5"/>
          <p:cNvSpPr>
            <a:spLocks noChangeArrowheads="1"/>
          </p:cNvSpPr>
          <p:nvPr/>
        </p:nvSpPr>
        <p:spPr bwMode="auto">
          <a:xfrm>
            <a:off x="3635896" y="188640"/>
            <a:ext cx="583264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en-GB" sz="2000" dirty="0" smtClean="0">
                <a:solidFill>
                  <a:srgbClr val="008000"/>
                </a:solidFill>
              </a:rPr>
              <a:t>Analytical conditions: Coupling Terms</a:t>
            </a:r>
            <a:endParaRPr lang="en-GB" sz="2000" dirty="0">
              <a:solidFill>
                <a:srgbClr val="008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sz="2000" dirty="0">
              <a:solidFill>
                <a:srgbClr val="008000"/>
              </a:solidFill>
            </a:endParaRPr>
          </a:p>
        </p:txBody>
      </p:sp>
      <p:sp>
        <p:nvSpPr>
          <p:cNvPr id="21" name="Content Placeholder 2"/>
          <p:cNvSpPr txBox="1">
            <a:spLocks/>
          </p:cNvSpPr>
          <p:nvPr/>
        </p:nvSpPr>
        <p:spPr>
          <a:xfrm>
            <a:off x="323528" y="3668831"/>
            <a:ext cx="8375848" cy="1231106"/>
          </a:xfrm>
          <a:prstGeom prst="rect">
            <a:avLst/>
          </a:prstGeom>
        </p:spPr>
        <p:txBody>
          <a:bodyPr wrap="square">
            <a:spAutoFit/>
          </a:bodyPr>
          <a:lstStyle/>
          <a:p>
            <a:pPr marL="174625" lvl="0" indent="-174625" algn="just">
              <a:spcBef>
                <a:spcPct val="20000"/>
              </a:spcBef>
              <a:defRPr/>
            </a:pPr>
            <a:r>
              <a:rPr lang="en-GB" dirty="0" smtClean="0">
                <a:latin typeface="Arial" pitchFamily="34" charset="0"/>
                <a:ea typeface="Times New Roman" pitchFamily="18" charset="0"/>
                <a:cs typeface="Arial" pitchFamily="34" charset="0"/>
              </a:rPr>
              <a:t> The system has </a:t>
            </a:r>
            <a:r>
              <a:rPr lang="en-GB" b="1" dirty="0" smtClean="0">
                <a:latin typeface="Arial" pitchFamily="34" charset="0"/>
                <a:ea typeface="Times New Roman" pitchFamily="18" charset="0"/>
                <a:cs typeface="Arial" pitchFamily="34" charset="0"/>
              </a:rPr>
              <a:t>unique solution (</a:t>
            </a:r>
            <a:r>
              <a:rPr lang="en-GB" sz="2000" b="1" dirty="0" smtClean="0">
                <a:latin typeface="Symbol" charset="2"/>
                <a:ea typeface="Times New Roman" pitchFamily="18" charset="0"/>
                <a:cs typeface="Symbol" charset="2"/>
              </a:rPr>
              <a:t>s</a:t>
            </a:r>
            <a:r>
              <a:rPr lang="en-GB" sz="2000" b="1" baseline="-25000" dirty="0">
                <a:latin typeface="Symbol" charset="2"/>
                <a:ea typeface="Times New Roman" pitchFamily="18" charset="0"/>
                <a:cs typeface="Symbol" charset="2"/>
              </a:rPr>
              <a:t>3</a:t>
            </a:r>
            <a:r>
              <a:rPr lang="en-GB" sz="2000" b="1" baseline="-25000" dirty="0" smtClean="0">
                <a:latin typeface="Symbol" charset="2"/>
                <a:ea typeface="Times New Roman" pitchFamily="18" charset="0"/>
                <a:cs typeface="Symbol" charset="2"/>
              </a:rPr>
              <a:t> </a:t>
            </a:r>
            <a:r>
              <a:rPr lang="en-GB" sz="2000" b="1" dirty="0" smtClean="0">
                <a:latin typeface="Symbol" charset="2"/>
                <a:ea typeface="Times New Roman" pitchFamily="18" charset="0"/>
                <a:cs typeface="Symbol" charset="2"/>
              </a:rPr>
              <a:t>s</a:t>
            </a:r>
            <a:r>
              <a:rPr lang="en-GB" sz="2000" b="1" baseline="-25000" dirty="0" smtClean="0">
                <a:latin typeface="Symbol" charset="2"/>
                <a:ea typeface="Times New Roman" pitchFamily="18" charset="0"/>
                <a:cs typeface="Symbol" charset="2"/>
              </a:rPr>
              <a:t>4</a:t>
            </a:r>
            <a:r>
              <a:rPr lang="en-GB" sz="2000" b="1" dirty="0" smtClean="0">
                <a:latin typeface="Symbol" charset="2"/>
                <a:ea typeface="Times New Roman" pitchFamily="18" charset="0"/>
                <a:cs typeface="Symbol" charset="2"/>
              </a:rPr>
              <a:t> s</a:t>
            </a:r>
            <a:r>
              <a:rPr lang="en-GB" sz="2000" b="1" baseline="-25000" dirty="0" smtClean="0">
                <a:latin typeface="Symbol" charset="2"/>
                <a:ea typeface="Times New Roman" pitchFamily="18" charset="0"/>
                <a:cs typeface="Symbol" charset="2"/>
              </a:rPr>
              <a:t>6</a:t>
            </a:r>
            <a:r>
              <a:rPr lang="en-GB" sz="2000" b="1" dirty="0" smtClean="0">
                <a:latin typeface="Symbol" charset="2"/>
                <a:ea typeface="Times New Roman" pitchFamily="18" charset="0"/>
                <a:cs typeface="Symbol" charset="2"/>
              </a:rPr>
              <a:t> s</a:t>
            </a:r>
            <a:r>
              <a:rPr lang="en-GB" sz="2000" b="1" baseline="-25000" dirty="0">
                <a:latin typeface="Symbol" charset="2"/>
                <a:ea typeface="Times New Roman" pitchFamily="18" charset="0"/>
                <a:cs typeface="Symbol" charset="2"/>
              </a:rPr>
              <a:t>7</a:t>
            </a:r>
            <a:r>
              <a:rPr lang="en-GB" b="1" dirty="0" smtClean="0">
                <a:latin typeface="Symbol" charset="2"/>
                <a:ea typeface="Times New Roman" pitchFamily="18" charset="0"/>
                <a:cs typeface="Symbol" charset="2"/>
              </a:rPr>
              <a:t>) </a:t>
            </a:r>
            <a:r>
              <a:rPr lang="en-GB" dirty="0" smtClean="0">
                <a:latin typeface="Arial"/>
                <a:ea typeface="Times New Roman" pitchFamily="18" charset="0"/>
                <a:cs typeface="Arial"/>
              </a:rPr>
              <a:t>if and only if the rank of both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XY</a:t>
            </a:r>
            <a:r>
              <a:rPr lang="en-GB" dirty="0" smtClean="0">
                <a:latin typeface="Arial" pitchFamily="34" charset="0"/>
                <a:ea typeface="Times New Roman" pitchFamily="18" charset="0"/>
                <a:cs typeface="Arial" pitchFamily="34" charset="0"/>
              </a:rPr>
              <a:t> </a:t>
            </a:r>
            <a:r>
              <a:rPr lang="en-GB" dirty="0">
                <a:latin typeface="Arial" pitchFamily="34" charset="0"/>
                <a:ea typeface="Times New Roman" pitchFamily="18" charset="0"/>
                <a:cs typeface="Arial" pitchFamily="34" charset="0"/>
              </a:rPr>
              <a:t>and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XY</a:t>
            </a:r>
            <a:r>
              <a:rPr lang="en-GB" i="1" dirty="0" smtClean="0">
                <a:latin typeface="Arial" pitchFamily="34" charset="0"/>
                <a:ea typeface="Times New Roman" pitchFamily="18" charset="0"/>
                <a:cs typeface="Arial" pitchFamily="34" charset="0"/>
              </a:rPr>
              <a:t>*</a:t>
            </a:r>
            <a:r>
              <a:rPr lang="en-GB" dirty="0" smtClean="0">
                <a:latin typeface="Arial" pitchFamily="34" charset="0"/>
                <a:ea typeface="Times New Roman" pitchFamily="18" charset="0"/>
                <a:cs typeface="Arial" pitchFamily="34" charset="0"/>
              </a:rPr>
              <a:t> is equal to four. That means that the determinants of all 4x4 minors of </a:t>
            </a:r>
            <a:r>
              <a:rPr lang="en-GB" i="1" dirty="0" smtClean="0">
                <a:latin typeface="Arial" pitchFamily="34" charset="0"/>
                <a:ea typeface="Times New Roman" pitchFamily="18" charset="0"/>
                <a:cs typeface="Arial" pitchFamily="34" charset="0"/>
              </a:rPr>
              <a:t>M</a:t>
            </a:r>
            <a:r>
              <a:rPr lang="en-GB" i="1" baseline="-25000" dirty="0" smtClean="0">
                <a:latin typeface="Arial" pitchFamily="34" charset="0"/>
                <a:ea typeface="Times New Roman" pitchFamily="18" charset="0"/>
                <a:cs typeface="Arial" pitchFamily="34" charset="0"/>
              </a:rPr>
              <a:t>XY</a:t>
            </a:r>
            <a:r>
              <a:rPr lang="en-GB" i="1" dirty="0" smtClean="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should not vanish and the determinants of all 5x5 minors of </a:t>
            </a:r>
            <a:r>
              <a:rPr lang="en-GB" i="1" dirty="0" err="1" smtClean="0">
                <a:latin typeface="Arial" pitchFamily="34" charset="0"/>
                <a:ea typeface="Times New Roman" pitchFamily="18" charset="0"/>
                <a:cs typeface="Arial" pitchFamily="34" charset="0"/>
              </a:rPr>
              <a:t>M</a:t>
            </a:r>
            <a:r>
              <a:rPr lang="en-GB" i="1" baseline="-25000" dirty="0" err="1" smtClean="0">
                <a:latin typeface="Arial" pitchFamily="34" charset="0"/>
                <a:ea typeface="Times New Roman" pitchFamily="18" charset="0"/>
                <a:cs typeface="Arial" pitchFamily="34" charset="0"/>
              </a:rPr>
              <a:t>Xy</a:t>
            </a:r>
            <a:r>
              <a:rPr lang="en-GB" i="1" dirty="0" smtClean="0">
                <a:latin typeface="Arial" pitchFamily="34" charset="0"/>
                <a:ea typeface="Times New Roman" pitchFamily="18" charset="0"/>
                <a:cs typeface="Arial" pitchFamily="34" charset="0"/>
              </a:rPr>
              <a:t>*</a:t>
            </a:r>
            <a:r>
              <a:rPr lang="en-GB" dirty="0" smtClean="0">
                <a:latin typeface="Arial" pitchFamily="34" charset="0"/>
                <a:ea typeface="Times New Roman" pitchFamily="18" charset="0"/>
                <a:cs typeface="Arial" pitchFamily="34" charset="0"/>
              </a:rPr>
              <a:t> should be zero. </a:t>
            </a:r>
            <a:r>
              <a:rPr lang="en-GB" dirty="0" smtClean="0">
                <a:latin typeface="Arial"/>
                <a:ea typeface="Times New Roman" pitchFamily="18" charset="0"/>
                <a:cs typeface="Arial"/>
              </a:rPr>
              <a:t> </a:t>
            </a:r>
            <a:r>
              <a:rPr lang="en-GB" dirty="0" smtClean="0">
                <a:latin typeface="Arial" pitchFamily="34" charset="0"/>
                <a:ea typeface="Times New Roman" pitchFamily="18" charset="0"/>
                <a:cs typeface="Arial" pitchFamily="34" charset="0"/>
              </a:rPr>
              <a:t> </a:t>
            </a:r>
            <a:endParaRPr lang="en-GB" i="1" dirty="0" smtClean="0">
              <a:latin typeface="Arial" pitchFamily="34" charset="0"/>
              <a:ea typeface="Times New Roman" pitchFamily="18" charset="0"/>
              <a:cs typeface="Arial" pitchFamily="34" charset="0"/>
            </a:endParaRPr>
          </a:p>
        </p:txBody>
      </p:sp>
      <p:graphicFrame>
        <p:nvGraphicFramePr>
          <p:cNvPr id="23" name="Objeto 22"/>
          <p:cNvGraphicFramePr>
            <a:graphicFrameLocks noChangeAspect="1"/>
          </p:cNvGraphicFramePr>
          <p:nvPr>
            <p:extLst>
              <p:ext uri="{D42A27DB-BD31-4B8C-83A1-F6EECF244321}">
                <p14:modId xmlns:p14="http://schemas.microsoft.com/office/powerpoint/2010/main" val="22749808"/>
              </p:ext>
            </p:extLst>
          </p:nvPr>
        </p:nvGraphicFramePr>
        <p:xfrm>
          <a:off x="539552" y="1412776"/>
          <a:ext cx="3553900" cy="2160240"/>
        </p:xfrm>
        <a:graphic>
          <a:graphicData uri="http://schemas.openxmlformats.org/presentationml/2006/ole">
            <mc:AlternateContent xmlns:mc="http://schemas.openxmlformats.org/markup-compatibility/2006">
              <mc:Choice xmlns:v="urn:schemas-microsoft-com:vml" Requires="v">
                <p:oleObj spid="_x0000_s310319" name="Ecuación" r:id="rId4" imgW="3200400" imgH="1257300" progId="Equation.3">
                  <p:embed/>
                </p:oleObj>
              </mc:Choice>
              <mc:Fallback>
                <p:oleObj name="Ecuación" r:id="rId4" imgW="3200400" imgH="1257300" progId="Equation.3">
                  <p:embed/>
                  <p:pic>
                    <p:nvPicPr>
                      <p:cNvPr id="0" name=""/>
                      <p:cNvPicPr/>
                      <p:nvPr/>
                    </p:nvPicPr>
                    <p:blipFill>
                      <a:blip r:embed="rId5"/>
                      <a:stretch>
                        <a:fillRect/>
                      </a:stretch>
                    </p:blipFill>
                    <p:spPr>
                      <a:xfrm>
                        <a:off x="539552" y="1412776"/>
                        <a:ext cx="3553900" cy="2160240"/>
                      </a:xfrm>
                      <a:prstGeom prst="rect">
                        <a:avLst/>
                      </a:prstGeom>
                    </p:spPr>
                  </p:pic>
                </p:oleObj>
              </mc:Fallback>
            </mc:AlternateContent>
          </a:graphicData>
        </a:graphic>
      </p:graphicFrame>
      <p:graphicFrame>
        <p:nvGraphicFramePr>
          <p:cNvPr id="24" name="Objeto 23"/>
          <p:cNvGraphicFramePr>
            <a:graphicFrameLocks noChangeAspect="1"/>
          </p:cNvGraphicFramePr>
          <p:nvPr>
            <p:extLst>
              <p:ext uri="{D42A27DB-BD31-4B8C-83A1-F6EECF244321}">
                <p14:modId xmlns:p14="http://schemas.microsoft.com/office/powerpoint/2010/main" val="2779041102"/>
              </p:ext>
            </p:extLst>
          </p:nvPr>
        </p:nvGraphicFramePr>
        <p:xfrm>
          <a:off x="4203700" y="1506538"/>
          <a:ext cx="4040188" cy="2174875"/>
        </p:xfrm>
        <a:graphic>
          <a:graphicData uri="http://schemas.openxmlformats.org/presentationml/2006/ole">
            <mc:AlternateContent xmlns:mc="http://schemas.openxmlformats.org/markup-compatibility/2006">
              <mc:Choice xmlns:v="urn:schemas-microsoft-com:vml" Requires="v">
                <p:oleObj spid="_x0000_s310320" name="Ecuación" r:id="rId6" imgW="3619500" imgH="1257300" progId="Equation.3">
                  <p:embed/>
                </p:oleObj>
              </mc:Choice>
              <mc:Fallback>
                <p:oleObj name="Ecuación" r:id="rId6" imgW="3619500" imgH="1257300" progId="Equation.3">
                  <p:embed/>
                  <p:pic>
                    <p:nvPicPr>
                      <p:cNvPr id="0" name=""/>
                      <p:cNvPicPr/>
                      <p:nvPr/>
                    </p:nvPicPr>
                    <p:blipFill>
                      <a:blip r:embed="rId7"/>
                      <a:stretch>
                        <a:fillRect/>
                      </a:stretch>
                    </p:blipFill>
                    <p:spPr>
                      <a:xfrm>
                        <a:off x="4203700" y="1506538"/>
                        <a:ext cx="4040188" cy="2174875"/>
                      </a:xfrm>
                      <a:prstGeom prst="rect">
                        <a:avLst/>
                      </a:prstGeom>
                    </p:spPr>
                  </p:pic>
                </p:oleObj>
              </mc:Fallback>
            </mc:AlternateContent>
          </a:graphicData>
        </a:graphic>
      </p:graphicFrame>
    </p:spTree>
    <p:extLst>
      <p:ext uri="{BB962C8B-B14F-4D97-AF65-F5344CB8AC3E}">
        <p14:creationId xmlns:p14="http://schemas.microsoft.com/office/powerpoint/2010/main" val="420888038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18643</TotalTime>
  <Words>2751</Words>
  <Application>Microsoft Macintosh PowerPoint</Application>
  <PresentationFormat>Presentación en pantalla (4:3)</PresentationFormat>
  <Paragraphs>469</Paragraphs>
  <Slides>21</Slides>
  <Notes>21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21</vt:i4>
      </vt:variant>
    </vt:vector>
  </HeadingPairs>
  <TitlesOfParts>
    <vt:vector size="23" baseType="lpstr">
      <vt:lpstr>1_Default Design</vt:lpstr>
      <vt:lpstr>Ecuación</vt:lpstr>
      <vt:lpstr>Emittance Reconstruction from measured Beam Sizes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Javier Resta Lopez</dc:creator>
  <cp:lastModifiedBy>Angeles Faus-Golfe</cp:lastModifiedBy>
  <cp:revision>1399</cp:revision>
  <cp:lastPrinted>2012-06-12T14:22:55Z</cp:lastPrinted>
  <dcterms:created xsi:type="dcterms:W3CDTF">2012-06-12T14:29:32Z</dcterms:created>
  <dcterms:modified xsi:type="dcterms:W3CDTF">2013-01-23T12:27:03Z</dcterms:modified>
</cp:coreProperties>
</file>