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8" r:id="rId3"/>
    <p:sldId id="260" r:id="rId4"/>
    <p:sldId id="261" r:id="rId5"/>
    <p:sldId id="268" r:id="rId6"/>
    <p:sldId id="263" r:id="rId7"/>
    <p:sldId id="262" r:id="rId8"/>
    <p:sldId id="269" r:id="rId9"/>
    <p:sldId id="264" r:id="rId10"/>
    <p:sldId id="270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551" autoAdjust="0"/>
  </p:normalViewPr>
  <p:slideViewPr>
    <p:cSldViewPr snapToGrid="0" snapToObjects="1">
      <p:cViewPr varScale="1">
        <p:scale>
          <a:sx n="104" d="100"/>
          <a:sy n="104" d="100"/>
        </p:scale>
        <p:origin x="-4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C1F88-F58B-47E6-BF65-FFE6648BB2F3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8CA9E-A938-47E5-B555-23591BAFE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16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675383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11" y="3429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" name="Picture 3" descr="jai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9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jai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9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jai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2973"/>
          </a:xfrm>
        </p:spPr>
        <p:txBody>
          <a:bodyPr/>
          <a:lstStyle/>
          <a:p>
            <a:r>
              <a:rPr lang="en-GB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Century Gothic" pitchFamily="34" charset="0"/>
              <a:buChar char="―"/>
              <a:defRPr/>
            </a:lvl2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 smtClean="0"/>
          </a:p>
        </p:txBody>
      </p:sp>
      <p:sp>
        <p:nvSpPr>
          <p:cNvPr id="9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jai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 descr="RHUL_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8" y="6237312"/>
            <a:ext cx="1835696" cy="540154"/>
          </a:xfrm>
          <a:prstGeom prst="rect">
            <a:avLst/>
          </a:prstGeom>
        </p:spPr>
      </p:pic>
      <p:pic>
        <p:nvPicPr>
          <p:cNvPr id="14" name="Picture 13" descr="jai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1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2" name="Picture 11" descr="RHUL_logo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8" y="6237312"/>
            <a:ext cx="1835696" cy="540154"/>
          </a:xfrm>
          <a:prstGeom prst="rect">
            <a:avLst/>
          </a:prstGeom>
        </p:spPr>
      </p:pic>
      <p:pic>
        <p:nvPicPr>
          <p:cNvPr id="13" name="Picture 12" descr="jai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/>
          <a:lstStyle/>
          <a:p>
            <a:fld id="{67FA8302-52E0-4923-A7C3-9C2F909D6A73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863BDFFF-77BA-4399-96D5-726C6B9DC9C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pic>
        <p:nvPicPr>
          <p:cNvPr id="12" name="Picture 2" descr="H:\Work\Presentations\General Images\ox_logo_blue_pos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055" y="5843587"/>
            <a:ext cx="734219" cy="87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jai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jai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2" name="Picture 11" descr="jai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" name="Slide Number Placeholder 7"/>
          <p:cNvSpPr txBox="1">
            <a:spLocks/>
          </p:cNvSpPr>
          <p:nvPr userDrawn="1"/>
        </p:nvSpPr>
        <p:spPr>
          <a:xfrm>
            <a:off x="4291012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63BDFFF-77BA-4399-96D5-726C6B9DC9C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2" name="Picture 11" descr="jai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 smtClean="0"/>
          </a:p>
        </p:txBody>
      </p:sp>
      <p:pic>
        <p:nvPicPr>
          <p:cNvPr id="12" name="Picture 11" descr="jailogo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3076" y="6237312"/>
            <a:ext cx="2385678" cy="5401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37" y="6119100"/>
            <a:ext cx="1041767" cy="6583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8624" y="1052736"/>
            <a:ext cx="7772400" cy="2232248"/>
          </a:xfrm>
        </p:spPr>
        <p:txBody>
          <a:bodyPr/>
          <a:lstStyle/>
          <a:p>
            <a:r>
              <a:rPr lang="en-GB" sz="4800" dirty="0" smtClean="0"/>
              <a:t>Extraction Line Laser-wire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8772" y="3567230"/>
            <a:ext cx="6400800" cy="191203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January 2013</a:t>
            </a:r>
          </a:p>
          <a:p>
            <a:endParaRPr lang="en-GB" dirty="0" smtClean="0"/>
          </a:p>
          <a:p>
            <a:r>
              <a:rPr lang="en-GB" dirty="0" err="1" smtClean="0"/>
              <a:t>A.Aryshev</a:t>
            </a:r>
            <a:r>
              <a:rPr lang="en-GB" dirty="0" smtClean="0"/>
              <a:t>, </a:t>
            </a:r>
            <a:r>
              <a:rPr lang="en-GB" dirty="0" err="1" smtClean="0"/>
              <a:t>G.A.Blair</a:t>
            </a:r>
            <a:r>
              <a:rPr lang="en-GB" dirty="0" smtClean="0"/>
              <a:t>, </a:t>
            </a:r>
            <a:r>
              <a:rPr lang="en-GB" dirty="0" err="1" smtClean="0"/>
              <a:t>S.T.Boogert</a:t>
            </a:r>
            <a:r>
              <a:rPr lang="en-GB" dirty="0" smtClean="0"/>
              <a:t>, </a:t>
            </a:r>
            <a:r>
              <a:rPr lang="en-GB" dirty="0" err="1" smtClean="0"/>
              <a:t>L.Corner</a:t>
            </a:r>
            <a:r>
              <a:rPr lang="en-GB" dirty="0" smtClean="0"/>
              <a:t>, </a:t>
            </a:r>
            <a:r>
              <a:rPr lang="en-GB" b="1" u="sng" dirty="0" smtClean="0"/>
              <a:t>L</a:t>
            </a:r>
            <a:r>
              <a:rPr lang="en-GB" b="1" u="sng" dirty="0" smtClean="0"/>
              <a:t>. Nevay</a:t>
            </a:r>
            <a:r>
              <a:rPr lang="en-GB" dirty="0" smtClean="0"/>
              <a:t>, </a:t>
            </a:r>
            <a:r>
              <a:rPr lang="en-GB" dirty="0" err="1" smtClean="0"/>
              <a:t>P.Karataev</a:t>
            </a:r>
            <a:r>
              <a:rPr lang="en-GB" dirty="0" smtClean="0"/>
              <a:t>, </a:t>
            </a:r>
            <a:r>
              <a:rPr lang="en-GB" dirty="0" err="1" smtClean="0"/>
              <a:t>N.Terunuma</a:t>
            </a:r>
            <a:r>
              <a:rPr lang="en-GB" dirty="0" smtClean="0"/>
              <a:t>, </a:t>
            </a:r>
            <a:r>
              <a:rPr lang="en-GB" dirty="0" err="1" smtClean="0"/>
              <a:t>J.Urakawa</a:t>
            </a:r>
            <a:r>
              <a:rPr lang="en-GB" dirty="0" smtClean="0"/>
              <a:t>, </a:t>
            </a:r>
            <a:r>
              <a:rPr lang="en-GB" dirty="0" err="1" smtClean="0"/>
              <a:t>R.Walczak</a:t>
            </a:r>
            <a:endParaRPr lang="en-GB" dirty="0" smtClean="0"/>
          </a:p>
        </p:txBody>
      </p:sp>
      <p:pic>
        <p:nvPicPr>
          <p:cNvPr id="4" name="Picture 3" descr="RHUL_logo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241" y="5626314"/>
            <a:ext cx="1835696" cy="54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59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Jitter</a:t>
            </a:r>
            <a:r>
              <a:rPr lang="en-US" baseline="0" dirty="0" smtClean="0"/>
              <a:t> Subtraction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Orbit jitter subtraction currently doesn’t improve</a:t>
            </a:r>
          </a:p>
          <a:p>
            <a:r>
              <a:rPr lang="en-US" dirty="0" smtClean="0"/>
              <a:t>Method being revised</a:t>
            </a:r>
          </a:p>
          <a:p>
            <a:r>
              <a:rPr lang="en-US" dirty="0" smtClean="0"/>
              <a:t>Correction is small compared to poor correlations</a:t>
            </a:r>
          </a:p>
        </p:txBody>
      </p:sp>
      <p:pic>
        <p:nvPicPr>
          <p:cNvPr id="4" name="Content Placeholder 3" descr="20120616_0337_lws_jitter_metric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4894" y="2857788"/>
            <a:ext cx="4262539" cy="3418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9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Recommissioning</a:t>
            </a:r>
            <a:r>
              <a:rPr lang="en-US" dirty="0" smtClean="0"/>
              <a:t> laser-wire since last year</a:t>
            </a:r>
          </a:p>
          <a:p>
            <a:r>
              <a:rPr lang="en-US" dirty="0" smtClean="0"/>
              <a:t>Investigation of signal correlations</a:t>
            </a:r>
          </a:p>
          <a:p>
            <a:r>
              <a:rPr lang="en-US" dirty="0" smtClean="0"/>
              <a:t>Investigation of orbit correction</a:t>
            </a:r>
          </a:p>
          <a:p>
            <a:endParaRPr lang="en-US" dirty="0" smtClean="0"/>
          </a:p>
          <a:p>
            <a:r>
              <a:rPr lang="en-US" dirty="0" smtClean="0"/>
              <a:t>Improvements in signal </a:t>
            </a:r>
            <a:r>
              <a:rPr lang="en-US" dirty="0" err="1" smtClean="0"/>
              <a:t>characterisation</a:t>
            </a:r>
            <a:endParaRPr lang="en-US" dirty="0" smtClean="0"/>
          </a:p>
          <a:p>
            <a:r>
              <a:rPr lang="en-US" dirty="0" smtClean="0"/>
              <a:t>Increased precision</a:t>
            </a:r>
          </a:p>
        </p:txBody>
      </p:sp>
    </p:spTree>
    <p:extLst>
      <p:ext uri="{BB962C8B-B14F-4D97-AF65-F5344CB8AC3E}">
        <p14:creationId xmlns:p14="http://schemas.microsoft.com/office/powerpoint/2010/main" val="2229787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9158"/>
            <a:ext cx="8229600" cy="4787006"/>
          </a:xfrm>
        </p:spPr>
        <p:txBody>
          <a:bodyPr>
            <a:normAutofit/>
          </a:bodyPr>
          <a:lstStyle/>
          <a:p>
            <a:r>
              <a:rPr lang="en-US" dirty="0" smtClean="0"/>
              <a:t>Goal of 1 micron laser-wire scans a reality</a:t>
            </a:r>
          </a:p>
          <a:p>
            <a:r>
              <a:rPr lang="en-US" dirty="0" smtClean="0"/>
              <a:t>Consistent data needed for publication</a:t>
            </a:r>
          </a:p>
          <a:p>
            <a:endParaRPr lang="en-US" dirty="0"/>
          </a:p>
          <a:p>
            <a:r>
              <a:rPr lang="en-US" dirty="0" smtClean="0"/>
              <a:t>Operations confirmed until March</a:t>
            </a:r>
          </a:p>
          <a:p>
            <a:r>
              <a:rPr lang="en-US" dirty="0" smtClean="0"/>
              <a:t>Possible operations until Summer 2013</a:t>
            </a:r>
          </a:p>
          <a:p>
            <a:endParaRPr lang="en-US" dirty="0"/>
          </a:p>
          <a:p>
            <a:r>
              <a:rPr lang="en-US" dirty="0" smtClean="0"/>
              <a:t>Current incarnation will finish this summer</a:t>
            </a:r>
          </a:p>
          <a:p>
            <a:r>
              <a:rPr lang="en-US" dirty="0" smtClean="0"/>
              <a:t>New laser source required for further operations</a:t>
            </a:r>
          </a:p>
          <a:p>
            <a:r>
              <a:rPr lang="en-US" dirty="0" smtClean="0"/>
              <a:t>Resolution aspect of laser-wire study complete</a:t>
            </a:r>
          </a:p>
          <a:p>
            <a:r>
              <a:rPr lang="en-US" dirty="0" smtClean="0"/>
              <a:t>High repetition rate and intra-train scanning underway at DESY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856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Laser-wire</a:t>
            </a:r>
            <a:r>
              <a:rPr lang="en-US" baseline="0" dirty="0" smtClean="0"/>
              <a:t> Setup</a:t>
            </a:r>
            <a:endParaRPr lang="en-US" dirty="0"/>
          </a:p>
        </p:txBody>
      </p:sp>
      <p:pic>
        <p:nvPicPr>
          <p:cNvPr id="5" name="Content Placeholder 4" descr="DSC04415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145674"/>
            <a:ext cx="8229600" cy="4525963"/>
          </a:xfrm>
        </p:spPr>
      </p:pic>
      <p:pic>
        <p:nvPicPr>
          <p:cNvPr id="6" name="Picture 28" descr="H:\ATF_II_extraction_line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8" r="23399"/>
          <a:stretch/>
        </p:blipFill>
        <p:spPr bwMode="auto">
          <a:xfrm>
            <a:off x="305659" y="4975572"/>
            <a:ext cx="8565626" cy="107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52097" y="4963365"/>
            <a:ext cx="10492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Detector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018315" y="5169732"/>
            <a:ext cx="0" cy="389443"/>
          </a:xfrm>
          <a:prstGeom prst="line">
            <a:avLst/>
          </a:prstGeom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41203" y="5718169"/>
            <a:ext cx="389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cxnSp>
        <p:nvCxnSpPr>
          <p:cNvPr id="10" name="Straight Connector 9"/>
          <p:cNvCxnSpPr/>
          <p:nvPr/>
        </p:nvCxnSpPr>
        <p:spPr>
          <a:xfrm rot="16200000" flipH="1" flipV="1">
            <a:off x="4633041" y="5738103"/>
            <a:ext cx="0" cy="389443"/>
          </a:xfrm>
          <a:prstGeom prst="line">
            <a:avLst/>
          </a:prstGeom>
          <a:ln w="476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720" y="4976092"/>
            <a:ext cx="2771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ATF-II Extraction Line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889007" y="5173701"/>
            <a:ext cx="0" cy="389443"/>
          </a:xfrm>
          <a:prstGeom prst="line">
            <a:avLst/>
          </a:prstGeom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48554" y="4914292"/>
            <a:ext cx="941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New IP</a:t>
            </a:r>
          </a:p>
        </p:txBody>
      </p:sp>
    </p:spTree>
    <p:extLst>
      <p:ext uri="{BB962C8B-B14F-4D97-AF65-F5344CB8AC3E}">
        <p14:creationId xmlns:p14="http://schemas.microsoft.com/office/powerpoint/2010/main" val="3183109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7516" y="1390901"/>
            <a:ext cx="8229600" cy="16605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094" y="3314115"/>
            <a:ext cx="2457115" cy="1702519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382208" y="3181684"/>
            <a:ext cx="5424908" cy="2944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entury Gothic" pitchFamily="34" charset="0"/>
              <a:buChar char="―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dirty="0" smtClean="0"/>
              <a:t>Operations during March – June</a:t>
            </a:r>
          </a:p>
          <a:p>
            <a:r>
              <a:rPr lang="en-US" dirty="0" smtClean="0"/>
              <a:t>No operations during Autumn</a:t>
            </a:r>
          </a:p>
          <a:p>
            <a:endParaRPr lang="en-US" dirty="0"/>
          </a:p>
          <a:p>
            <a:r>
              <a:rPr lang="en-US" dirty="0" smtClean="0"/>
              <a:t>Goal of 1 micron laser-wire scan</a:t>
            </a:r>
          </a:p>
          <a:p>
            <a:r>
              <a:rPr lang="en-US" dirty="0" smtClean="0"/>
              <a:t>Full </a:t>
            </a:r>
            <a:r>
              <a:rPr lang="en-US" dirty="0" err="1" smtClean="0"/>
              <a:t>characterisation</a:t>
            </a:r>
            <a:r>
              <a:rPr lang="en-US" dirty="0" smtClean="0"/>
              <a:t> of laser-wire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2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2973"/>
            <a:ext cx="8229600" cy="4525963"/>
          </a:xfrm>
        </p:spPr>
        <p:txBody>
          <a:bodyPr/>
          <a:lstStyle/>
          <a:p>
            <a:r>
              <a:rPr lang="en-US" dirty="0" smtClean="0"/>
              <a:t>Many scans between 0.9 and 1.5 um</a:t>
            </a:r>
          </a:p>
          <a:p>
            <a:r>
              <a:rPr lang="en-US" dirty="0" smtClean="0"/>
              <a:t>Non-Gaussian shape as expected from laser</a:t>
            </a:r>
          </a:p>
        </p:txBody>
      </p:sp>
      <p:pic>
        <p:nvPicPr>
          <p:cNvPr id="4" name="Picture 3" descr="20120522_0548_lws_xy_fit_plot13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78" t="5955" r="6433"/>
          <a:stretch/>
        </p:blipFill>
        <p:spPr>
          <a:xfrm>
            <a:off x="4527326" y="2312721"/>
            <a:ext cx="4616673" cy="3682123"/>
          </a:xfrm>
          <a:prstGeom prst="rect">
            <a:avLst/>
          </a:prstGeom>
        </p:spPr>
      </p:pic>
      <p:pic>
        <p:nvPicPr>
          <p:cNvPr id="5" name="Picture 4" descr="20120616_0647_lws_xy_fit_plot2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39" t="5553" r="8952" b="2739"/>
          <a:stretch/>
        </p:blipFill>
        <p:spPr>
          <a:xfrm>
            <a:off x="19082" y="2312722"/>
            <a:ext cx="4508245" cy="358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72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5908"/>
            <a:ext cx="8229600" cy="4525963"/>
          </a:xfrm>
        </p:spPr>
        <p:txBody>
          <a:bodyPr/>
          <a:lstStyle/>
          <a:p>
            <a:r>
              <a:rPr lang="en-US" dirty="0" smtClean="0"/>
              <a:t>Not always so good</a:t>
            </a:r>
          </a:p>
          <a:p>
            <a:r>
              <a:rPr lang="en-US" dirty="0" smtClean="0"/>
              <a:t>Beam drift</a:t>
            </a:r>
          </a:p>
          <a:p>
            <a:pPr lvl="1"/>
            <a:r>
              <a:rPr lang="en-US" dirty="0" smtClean="0"/>
              <a:t>much improved now due to </a:t>
            </a:r>
            <a:r>
              <a:rPr lang="en-US" dirty="0" err="1" smtClean="0"/>
              <a:t>linac</a:t>
            </a:r>
            <a:r>
              <a:rPr lang="en-US" dirty="0" smtClean="0"/>
              <a:t> feedback</a:t>
            </a:r>
          </a:p>
          <a:p>
            <a:r>
              <a:rPr lang="en-US" dirty="0" err="1" smtClean="0"/>
              <a:t>Bpm</a:t>
            </a:r>
            <a:r>
              <a:rPr lang="en-US" dirty="0" smtClean="0"/>
              <a:t> orbit subtraction in progress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0521" y="994560"/>
            <a:ext cx="3563479" cy="27633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0521" y="3722392"/>
            <a:ext cx="3563479" cy="221059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-43854" y="4220597"/>
            <a:ext cx="5624375" cy="1712394"/>
            <a:chOff x="3124200" y="5114608"/>
            <a:chExt cx="5876145" cy="1715051"/>
          </a:xfrm>
        </p:grpSpPr>
        <p:sp>
          <p:nvSpPr>
            <p:cNvPr id="7" name="Rectangle 2"/>
            <p:cNvSpPr>
              <a:spLocks/>
            </p:cNvSpPr>
            <p:nvPr/>
          </p:nvSpPr>
          <p:spPr bwMode="auto">
            <a:xfrm>
              <a:off x="8326908" y="5327162"/>
              <a:ext cx="347878" cy="975572"/>
            </a:xfrm>
            <a:prstGeom prst="rect">
              <a:avLst/>
            </a:prstGeom>
            <a:solidFill>
              <a:srgbClr val="A94846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8" name="Rectangle 3"/>
            <p:cNvSpPr>
              <a:spLocks/>
            </p:cNvSpPr>
            <p:nvPr/>
          </p:nvSpPr>
          <p:spPr bwMode="auto">
            <a:xfrm>
              <a:off x="3591391" y="5328107"/>
              <a:ext cx="347878" cy="97557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9" name="Rectangle 9"/>
            <p:cNvSpPr>
              <a:spLocks/>
            </p:cNvSpPr>
            <p:nvPr/>
          </p:nvSpPr>
          <p:spPr bwMode="auto">
            <a:xfrm>
              <a:off x="6228126" y="5634391"/>
              <a:ext cx="158814" cy="363004"/>
            </a:xfrm>
            <a:prstGeom prst="rect">
              <a:avLst/>
            </a:prstGeom>
            <a:solidFill>
              <a:srgbClr val="AB8A23"/>
            </a:solidFill>
            <a:ln w="254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0" name="AutoShape 10"/>
            <p:cNvSpPr>
              <a:spLocks/>
            </p:cNvSpPr>
            <p:nvPr/>
          </p:nvSpPr>
          <p:spPr bwMode="auto">
            <a:xfrm rot="20250000">
              <a:off x="6368943" y="5515281"/>
              <a:ext cx="589881" cy="58988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18437" y="3163"/>
                  </a:lnTo>
                  <a:lnTo>
                    <a:pt x="21600" y="10800"/>
                  </a:lnTo>
                  <a:lnTo>
                    <a:pt x="18437" y="18437"/>
                  </a:lnTo>
                  <a:lnTo>
                    <a:pt x="10800" y="21600"/>
                  </a:lnTo>
                  <a:lnTo>
                    <a:pt x="3163" y="18437"/>
                  </a:lnTo>
                  <a:lnTo>
                    <a:pt x="0" y="10800"/>
                  </a:lnTo>
                  <a:lnTo>
                    <a:pt x="3163" y="3163"/>
                  </a:lnTo>
                  <a:lnTo>
                    <a:pt x="10800" y="0"/>
                  </a:lnTo>
                  <a:close/>
                  <a:moveTo>
                    <a:pt x="10800" y="0"/>
                  </a:moveTo>
                </a:path>
              </a:pathLst>
            </a:custGeom>
            <a:solidFill>
              <a:srgbClr val="7DA3FF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1" name="Rectangle 18"/>
            <p:cNvSpPr>
              <a:spLocks/>
            </p:cNvSpPr>
            <p:nvPr/>
          </p:nvSpPr>
          <p:spPr bwMode="auto">
            <a:xfrm>
              <a:off x="3939269" y="5755392"/>
              <a:ext cx="2288857" cy="121001"/>
            </a:xfrm>
            <a:prstGeom prst="rect">
              <a:avLst/>
            </a:prstGeom>
            <a:solidFill>
              <a:srgbClr val="7BA4FE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2" name="Rectangle 19"/>
            <p:cNvSpPr>
              <a:spLocks/>
            </p:cNvSpPr>
            <p:nvPr/>
          </p:nvSpPr>
          <p:spPr bwMode="auto">
            <a:xfrm>
              <a:off x="3233986" y="5755392"/>
              <a:ext cx="357404" cy="121001"/>
            </a:xfrm>
            <a:prstGeom prst="rect">
              <a:avLst/>
            </a:prstGeom>
            <a:solidFill>
              <a:srgbClr val="7BA4FE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3" name="Rectangle 20"/>
            <p:cNvSpPr>
              <a:spLocks/>
            </p:cNvSpPr>
            <p:nvPr/>
          </p:nvSpPr>
          <p:spPr bwMode="auto">
            <a:xfrm>
              <a:off x="8168094" y="5626828"/>
              <a:ext cx="158814" cy="363004"/>
            </a:xfrm>
            <a:prstGeom prst="rect">
              <a:avLst/>
            </a:prstGeom>
            <a:solidFill>
              <a:srgbClr val="AB8A23"/>
            </a:solidFill>
            <a:ln w="254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4" name="Rectangle 22"/>
            <p:cNvSpPr>
              <a:spLocks/>
            </p:cNvSpPr>
            <p:nvPr/>
          </p:nvSpPr>
          <p:spPr bwMode="auto">
            <a:xfrm>
              <a:off x="6935216" y="5747830"/>
              <a:ext cx="1232878" cy="121001"/>
            </a:xfrm>
            <a:prstGeom prst="rect">
              <a:avLst/>
            </a:prstGeom>
            <a:solidFill>
              <a:srgbClr val="7BA4FE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5" name="Rectangle 23"/>
            <p:cNvSpPr>
              <a:spLocks/>
            </p:cNvSpPr>
            <p:nvPr/>
          </p:nvSpPr>
          <p:spPr bwMode="auto">
            <a:xfrm>
              <a:off x="8674699" y="5747830"/>
              <a:ext cx="138891" cy="121001"/>
            </a:xfrm>
            <a:prstGeom prst="rect">
              <a:avLst/>
            </a:prstGeom>
            <a:solidFill>
              <a:srgbClr val="7BA4FE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6" name="Rectangle 27"/>
            <p:cNvSpPr>
              <a:spLocks/>
            </p:cNvSpPr>
            <p:nvPr/>
          </p:nvSpPr>
          <p:spPr bwMode="auto">
            <a:xfrm>
              <a:off x="7640273" y="5328107"/>
              <a:ext cx="48758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ea typeface="Gill Sans" charset="0"/>
                  <a:cs typeface="Times New Roman" pitchFamily="18" charset="0"/>
                </a:rPr>
                <a:t>BPM</a:t>
              </a:r>
              <a:endParaRPr lang="en-US" dirty="0">
                <a:solidFill>
                  <a:schemeClr val="tx1"/>
                </a:solidFill>
                <a:latin typeface="Times New Roman" pitchFamily="18" charset="0"/>
                <a:ea typeface="Gill Sans" charset="0"/>
                <a:cs typeface="Times New Roman" pitchFamily="18" charset="0"/>
              </a:endParaRPr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rot="16200000" flipH="1">
              <a:off x="6166444" y="5918231"/>
              <a:ext cx="986734" cy="1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8" name="Rectangle 20"/>
            <p:cNvSpPr>
              <a:spLocks/>
            </p:cNvSpPr>
            <p:nvPr/>
          </p:nvSpPr>
          <p:spPr bwMode="auto">
            <a:xfrm>
              <a:off x="3939269" y="5626828"/>
              <a:ext cx="158814" cy="363004"/>
            </a:xfrm>
            <a:prstGeom prst="rect">
              <a:avLst/>
            </a:prstGeom>
            <a:solidFill>
              <a:srgbClr val="AB8A23"/>
            </a:solidFill>
            <a:ln w="254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19" name="Line 8"/>
            <p:cNvSpPr>
              <a:spLocks noChangeShapeType="1"/>
            </p:cNvSpPr>
            <p:nvPr/>
          </p:nvSpPr>
          <p:spPr bwMode="auto">
            <a:xfrm rot="10800000" flipH="1">
              <a:off x="3124200" y="5814948"/>
              <a:ext cx="5749457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261062" y="6303679"/>
              <a:ext cx="1008533" cy="525980"/>
              <a:chOff x="2506749" y="4795538"/>
              <a:chExt cx="1008533" cy="525980"/>
            </a:xfrm>
          </p:grpSpPr>
          <p:sp>
            <p:nvSpPr>
              <p:cNvPr id="33" name="Rectangle 3"/>
              <p:cNvSpPr>
                <a:spLocks/>
              </p:cNvSpPr>
              <p:nvPr/>
            </p:nvSpPr>
            <p:spPr bwMode="auto">
              <a:xfrm>
                <a:off x="2506749" y="4903458"/>
                <a:ext cx="1008533" cy="214860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GB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558435" y="5118318"/>
                <a:ext cx="203200" cy="203200"/>
              </a:xfrm>
              <a:prstGeom prst="ellipse">
                <a:avLst/>
              </a:prstGeom>
              <a:solidFill>
                <a:srgbClr val="6096C5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774335" y="5118318"/>
                <a:ext cx="203200" cy="203200"/>
              </a:xfrm>
              <a:prstGeom prst="ellipse">
                <a:avLst/>
              </a:prstGeom>
              <a:solidFill>
                <a:srgbClr val="6096C5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3272239" y="5118318"/>
                <a:ext cx="203200" cy="203200"/>
              </a:xfrm>
              <a:prstGeom prst="ellipse">
                <a:avLst/>
              </a:prstGeom>
              <a:solidFill>
                <a:srgbClr val="6096C5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"/>
              <p:cNvSpPr>
                <a:spLocks/>
              </p:cNvSpPr>
              <p:nvPr/>
            </p:nvSpPr>
            <p:spPr bwMode="auto">
              <a:xfrm>
                <a:off x="2900578" y="4795538"/>
                <a:ext cx="223622" cy="107920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GB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7991812" y="6299969"/>
              <a:ext cx="1008533" cy="525980"/>
              <a:chOff x="2506749" y="4795538"/>
              <a:chExt cx="1008533" cy="525980"/>
            </a:xfrm>
          </p:grpSpPr>
          <p:sp>
            <p:nvSpPr>
              <p:cNvPr id="28" name="Rectangle 3"/>
              <p:cNvSpPr>
                <a:spLocks/>
              </p:cNvSpPr>
              <p:nvPr/>
            </p:nvSpPr>
            <p:spPr bwMode="auto">
              <a:xfrm>
                <a:off x="2506749" y="4903458"/>
                <a:ext cx="1008533" cy="214860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GB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558435" y="5118318"/>
                <a:ext cx="203200" cy="203200"/>
              </a:xfrm>
              <a:prstGeom prst="ellipse">
                <a:avLst/>
              </a:prstGeom>
              <a:solidFill>
                <a:srgbClr val="6096C5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774335" y="5118318"/>
                <a:ext cx="203200" cy="203200"/>
              </a:xfrm>
              <a:prstGeom prst="ellipse">
                <a:avLst/>
              </a:prstGeom>
              <a:solidFill>
                <a:srgbClr val="6096C5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272239" y="5118318"/>
                <a:ext cx="203200" cy="203200"/>
              </a:xfrm>
              <a:prstGeom prst="ellipse">
                <a:avLst/>
              </a:prstGeom>
              <a:solidFill>
                <a:srgbClr val="6096C5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"/>
              <p:cNvSpPr>
                <a:spLocks/>
              </p:cNvSpPr>
              <p:nvPr/>
            </p:nvSpPr>
            <p:spPr bwMode="auto">
              <a:xfrm>
                <a:off x="2900578" y="4795538"/>
                <a:ext cx="223622" cy="107920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GB"/>
              </a:p>
            </p:txBody>
          </p:sp>
        </p:grpSp>
        <p:sp>
          <p:nvSpPr>
            <p:cNvPr id="22" name="Rectangle 27"/>
            <p:cNvSpPr>
              <a:spLocks/>
            </p:cNvSpPr>
            <p:nvPr/>
          </p:nvSpPr>
          <p:spPr bwMode="auto">
            <a:xfrm>
              <a:off x="6384128" y="5114608"/>
              <a:ext cx="55143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ea typeface="Gill Sans" charset="0"/>
                  <a:cs typeface="Times New Roman" pitchFamily="18" charset="0"/>
                </a:rPr>
                <a:t>LWIP</a:t>
              </a:r>
              <a:endParaRPr lang="en-US" dirty="0">
                <a:solidFill>
                  <a:schemeClr val="tx1"/>
                </a:solidFill>
                <a:latin typeface="Times New Roman" pitchFamily="18" charset="0"/>
                <a:ea typeface="Gill Sans" charset="0"/>
                <a:cs typeface="Times New Roman" pitchFamily="18" charset="0"/>
              </a:endParaRPr>
            </a:p>
          </p:txBody>
        </p:sp>
        <p:sp>
          <p:nvSpPr>
            <p:cNvPr id="23" name="Rectangle 27"/>
            <p:cNvSpPr>
              <a:spLocks/>
            </p:cNvSpPr>
            <p:nvPr/>
          </p:nvSpPr>
          <p:spPr bwMode="auto">
            <a:xfrm>
              <a:off x="5896540" y="6026680"/>
              <a:ext cx="48758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ea typeface="Gill Sans" charset="0"/>
                  <a:cs typeface="Times New Roman" pitchFamily="18" charset="0"/>
                </a:rPr>
                <a:t>BPM</a:t>
              </a:r>
              <a:endParaRPr lang="en-US" dirty="0">
                <a:solidFill>
                  <a:schemeClr val="tx1"/>
                </a:solidFill>
                <a:latin typeface="Times New Roman" pitchFamily="18" charset="0"/>
                <a:ea typeface="Gill Sans" charset="0"/>
                <a:cs typeface="Times New Roman" pitchFamily="18" charset="0"/>
              </a:endParaRPr>
            </a:p>
          </p:txBody>
        </p:sp>
        <p:sp>
          <p:nvSpPr>
            <p:cNvPr id="24" name="Rectangle 27"/>
            <p:cNvSpPr>
              <a:spLocks/>
            </p:cNvSpPr>
            <p:nvPr/>
          </p:nvSpPr>
          <p:spPr bwMode="auto">
            <a:xfrm>
              <a:off x="4098083" y="5349829"/>
              <a:ext cx="48758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ea typeface="Gill Sans" charset="0"/>
                  <a:cs typeface="Times New Roman" pitchFamily="18" charset="0"/>
                </a:rPr>
                <a:t>BPM</a:t>
              </a:r>
              <a:endParaRPr lang="en-US" dirty="0">
                <a:solidFill>
                  <a:schemeClr val="tx1"/>
                </a:solidFill>
                <a:latin typeface="Times New Roman" pitchFamily="18" charset="0"/>
                <a:ea typeface="Gill Sans" charset="0"/>
                <a:cs typeface="Times New Roman" pitchFamily="18" charset="0"/>
              </a:endParaRPr>
            </a:p>
          </p:txBody>
        </p:sp>
        <p:sp>
          <p:nvSpPr>
            <p:cNvPr id="25" name="Rectangle 27"/>
            <p:cNvSpPr>
              <a:spLocks/>
            </p:cNvSpPr>
            <p:nvPr/>
          </p:nvSpPr>
          <p:spPr bwMode="auto">
            <a:xfrm>
              <a:off x="4341877" y="6383850"/>
              <a:ext cx="61555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ea typeface="Gill Sans" charset="0"/>
                  <a:cs typeface="Times New Roman" pitchFamily="18" charset="0"/>
                </a:rPr>
                <a:t>Mover</a:t>
              </a:r>
              <a:endParaRPr lang="en-US" dirty="0">
                <a:solidFill>
                  <a:schemeClr val="tx1"/>
                </a:solidFill>
                <a:latin typeface="Times New Roman" pitchFamily="18" charset="0"/>
                <a:ea typeface="Gill Sans" charset="0"/>
                <a:cs typeface="Times New Roman" pitchFamily="18" charset="0"/>
              </a:endParaRPr>
            </a:p>
          </p:txBody>
        </p:sp>
        <p:sp>
          <p:nvSpPr>
            <p:cNvPr id="26" name="Rectangle 27"/>
            <p:cNvSpPr>
              <a:spLocks/>
            </p:cNvSpPr>
            <p:nvPr/>
          </p:nvSpPr>
          <p:spPr bwMode="auto">
            <a:xfrm>
              <a:off x="7332496" y="6359650"/>
              <a:ext cx="61555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ea typeface="Gill Sans" charset="0"/>
                  <a:cs typeface="Times New Roman" pitchFamily="18" charset="0"/>
                </a:rPr>
                <a:t>Mover</a:t>
              </a:r>
              <a:endParaRPr lang="en-US" dirty="0">
                <a:solidFill>
                  <a:schemeClr val="tx1"/>
                </a:solidFill>
                <a:latin typeface="Times New Roman" pitchFamily="18" charset="0"/>
                <a:ea typeface="Gill Sans" charset="0"/>
                <a:cs typeface="Times New Roman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558210" y="5713349"/>
              <a:ext cx="203200" cy="203200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0" y="2748216"/>
            <a:ext cx="3704167" cy="1600200"/>
            <a:chOff x="0" y="2843465"/>
            <a:chExt cx="3704167" cy="1600200"/>
          </a:xfrm>
        </p:grpSpPr>
        <p:grpSp>
          <p:nvGrpSpPr>
            <p:cNvPr id="38" name="Group 37"/>
            <p:cNvGrpSpPr/>
            <p:nvPr/>
          </p:nvGrpSpPr>
          <p:grpSpPr>
            <a:xfrm>
              <a:off x="1049866" y="3095348"/>
              <a:ext cx="1341968" cy="1159933"/>
              <a:chOff x="876300" y="2692400"/>
              <a:chExt cx="1701800" cy="1248834"/>
            </a:xfrm>
            <a:solidFill>
              <a:srgbClr val="19CD00"/>
            </a:solidFill>
          </p:grpSpPr>
          <p:sp>
            <p:nvSpPr>
              <p:cNvPr id="39" name="Freeform 38"/>
              <p:cNvSpPr/>
              <p:nvPr/>
            </p:nvSpPr>
            <p:spPr>
              <a:xfrm>
                <a:off x="876300" y="2692400"/>
                <a:ext cx="1701800" cy="647700"/>
              </a:xfrm>
              <a:custGeom>
                <a:avLst/>
                <a:gdLst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647700"/>
                  <a:gd name="connsiteX1" fmla="*/ 0 w 1701800"/>
                  <a:gd name="connsiteY1" fmla="*/ 635000 h 647700"/>
                  <a:gd name="connsiteX2" fmla="*/ 1689100 w 1701800"/>
                  <a:gd name="connsiteY2" fmla="*/ 647700 h 647700"/>
                  <a:gd name="connsiteX3" fmla="*/ 1701800 w 1701800"/>
                  <a:gd name="connsiteY3" fmla="*/ 508000 h 647700"/>
                  <a:gd name="connsiteX4" fmla="*/ 25400 w 1701800"/>
                  <a:gd name="connsiteY4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1800" h="647700">
                    <a:moveTo>
                      <a:pt x="25400" y="0"/>
                    </a:moveTo>
                    <a:lnTo>
                      <a:pt x="0" y="635000"/>
                    </a:lnTo>
                    <a:lnTo>
                      <a:pt x="1689100" y="647700"/>
                    </a:lnTo>
                    <a:lnTo>
                      <a:pt x="1701800" y="508000"/>
                    </a:lnTo>
                    <a:cubicBezTo>
                      <a:pt x="1014475" y="393700"/>
                      <a:pt x="654642" y="321733"/>
                      <a:pt x="2540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Freeform 39"/>
              <p:cNvSpPr/>
              <p:nvPr/>
            </p:nvSpPr>
            <p:spPr>
              <a:xfrm rot="10800000" flipH="1">
                <a:off x="876300" y="3293534"/>
                <a:ext cx="1689100" cy="647700"/>
              </a:xfrm>
              <a:custGeom>
                <a:avLst/>
                <a:gdLst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647700"/>
                  <a:gd name="connsiteX1" fmla="*/ 0 w 1701800"/>
                  <a:gd name="connsiteY1" fmla="*/ 635000 h 647700"/>
                  <a:gd name="connsiteX2" fmla="*/ 1689100 w 1701800"/>
                  <a:gd name="connsiteY2" fmla="*/ 647700 h 647700"/>
                  <a:gd name="connsiteX3" fmla="*/ 1701800 w 1701800"/>
                  <a:gd name="connsiteY3" fmla="*/ 508000 h 647700"/>
                  <a:gd name="connsiteX4" fmla="*/ 25400 w 1701800"/>
                  <a:gd name="connsiteY4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1800" h="647700">
                    <a:moveTo>
                      <a:pt x="25400" y="0"/>
                    </a:moveTo>
                    <a:lnTo>
                      <a:pt x="0" y="635000"/>
                    </a:lnTo>
                    <a:lnTo>
                      <a:pt x="1689100" y="647700"/>
                    </a:lnTo>
                    <a:lnTo>
                      <a:pt x="1701800" y="508000"/>
                    </a:lnTo>
                    <a:cubicBezTo>
                      <a:pt x="1014475" y="393700"/>
                      <a:pt x="654642" y="321733"/>
                      <a:pt x="2540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 rot="10800000">
              <a:off x="2362199" y="3095347"/>
              <a:ext cx="1341968" cy="1159933"/>
              <a:chOff x="876300" y="2692400"/>
              <a:chExt cx="1701800" cy="1248834"/>
            </a:xfrm>
            <a:solidFill>
              <a:srgbClr val="19CD00"/>
            </a:solidFill>
          </p:grpSpPr>
          <p:sp>
            <p:nvSpPr>
              <p:cNvPr id="42" name="Freeform 41"/>
              <p:cNvSpPr/>
              <p:nvPr/>
            </p:nvSpPr>
            <p:spPr>
              <a:xfrm>
                <a:off x="876300" y="2692400"/>
                <a:ext cx="1701800" cy="647700"/>
              </a:xfrm>
              <a:custGeom>
                <a:avLst/>
                <a:gdLst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647700"/>
                  <a:gd name="connsiteX1" fmla="*/ 0 w 1701800"/>
                  <a:gd name="connsiteY1" fmla="*/ 635000 h 647700"/>
                  <a:gd name="connsiteX2" fmla="*/ 1689100 w 1701800"/>
                  <a:gd name="connsiteY2" fmla="*/ 647700 h 647700"/>
                  <a:gd name="connsiteX3" fmla="*/ 1701800 w 1701800"/>
                  <a:gd name="connsiteY3" fmla="*/ 508000 h 647700"/>
                  <a:gd name="connsiteX4" fmla="*/ 25400 w 1701800"/>
                  <a:gd name="connsiteY4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1800" h="647700">
                    <a:moveTo>
                      <a:pt x="25400" y="0"/>
                    </a:moveTo>
                    <a:lnTo>
                      <a:pt x="0" y="635000"/>
                    </a:lnTo>
                    <a:lnTo>
                      <a:pt x="1689100" y="647700"/>
                    </a:lnTo>
                    <a:lnTo>
                      <a:pt x="1701800" y="508000"/>
                    </a:lnTo>
                    <a:cubicBezTo>
                      <a:pt x="1014475" y="393700"/>
                      <a:pt x="654642" y="321733"/>
                      <a:pt x="2540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Freeform 42"/>
              <p:cNvSpPr/>
              <p:nvPr/>
            </p:nvSpPr>
            <p:spPr>
              <a:xfrm rot="10800000" flipH="1">
                <a:off x="876300" y="3293534"/>
                <a:ext cx="1689099" cy="647700"/>
              </a:xfrm>
              <a:custGeom>
                <a:avLst/>
                <a:gdLst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1244600"/>
                  <a:gd name="connsiteX1" fmla="*/ 0 w 1701800"/>
                  <a:gd name="connsiteY1" fmla="*/ 1244600 h 1244600"/>
                  <a:gd name="connsiteX2" fmla="*/ 1689100 w 1701800"/>
                  <a:gd name="connsiteY2" fmla="*/ 647700 h 1244600"/>
                  <a:gd name="connsiteX3" fmla="*/ 1701800 w 1701800"/>
                  <a:gd name="connsiteY3" fmla="*/ 508000 h 1244600"/>
                  <a:gd name="connsiteX4" fmla="*/ 25400 w 1701800"/>
                  <a:gd name="connsiteY4" fmla="*/ 0 h 1244600"/>
                  <a:gd name="connsiteX0" fmla="*/ 25400 w 1701800"/>
                  <a:gd name="connsiteY0" fmla="*/ 0 h 647700"/>
                  <a:gd name="connsiteX1" fmla="*/ 0 w 1701800"/>
                  <a:gd name="connsiteY1" fmla="*/ 635000 h 647700"/>
                  <a:gd name="connsiteX2" fmla="*/ 1689100 w 1701800"/>
                  <a:gd name="connsiteY2" fmla="*/ 647700 h 647700"/>
                  <a:gd name="connsiteX3" fmla="*/ 1701800 w 1701800"/>
                  <a:gd name="connsiteY3" fmla="*/ 508000 h 647700"/>
                  <a:gd name="connsiteX4" fmla="*/ 25400 w 1701800"/>
                  <a:gd name="connsiteY4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1800" h="647700">
                    <a:moveTo>
                      <a:pt x="25400" y="0"/>
                    </a:moveTo>
                    <a:lnTo>
                      <a:pt x="0" y="635000"/>
                    </a:lnTo>
                    <a:lnTo>
                      <a:pt x="1689100" y="647700"/>
                    </a:lnTo>
                    <a:lnTo>
                      <a:pt x="1701800" y="508000"/>
                    </a:lnTo>
                    <a:cubicBezTo>
                      <a:pt x="1014475" y="393700"/>
                      <a:pt x="654642" y="321733"/>
                      <a:pt x="2540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Oval 43"/>
            <p:cNvSpPr/>
            <p:nvPr/>
          </p:nvSpPr>
          <p:spPr>
            <a:xfrm>
              <a:off x="1871133" y="3319716"/>
              <a:ext cx="859367" cy="76200"/>
            </a:xfrm>
            <a:prstGeom prst="ellipse">
              <a:avLst/>
            </a:prstGeom>
            <a:solidFill>
              <a:srgbClr val="0C59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0" y="3103815"/>
              <a:ext cx="1073150" cy="1143000"/>
            </a:xfrm>
            <a:prstGeom prst="rect">
              <a:avLst/>
            </a:prstGeom>
            <a:solidFill>
              <a:srgbClr val="19C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742950" y="2843465"/>
              <a:ext cx="393700" cy="1600200"/>
            </a:xfrm>
            <a:prstGeom prst="ellips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2023533" y="3472116"/>
              <a:ext cx="859367" cy="76200"/>
            </a:xfrm>
            <a:prstGeom prst="ellipse">
              <a:avLst/>
            </a:prstGeom>
            <a:solidFill>
              <a:srgbClr val="0C59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2226733" y="3624516"/>
              <a:ext cx="859367" cy="76200"/>
            </a:xfrm>
            <a:prstGeom prst="ellipse">
              <a:avLst/>
            </a:prstGeom>
            <a:solidFill>
              <a:srgbClr val="0C59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2036233" y="3776916"/>
              <a:ext cx="859367" cy="76200"/>
            </a:xfrm>
            <a:prstGeom prst="ellipse">
              <a:avLst/>
            </a:prstGeom>
            <a:solidFill>
              <a:srgbClr val="0C59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1718733" y="3929316"/>
              <a:ext cx="859367" cy="76200"/>
            </a:xfrm>
            <a:prstGeom prst="ellipse">
              <a:avLst/>
            </a:prstGeom>
            <a:solidFill>
              <a:srgbClr val="0C59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27"/>
            <p:cNvSpPr>
              <a:spLocks/>
            </p:cNvSpPr>
            <p:nvPr/>
          </p:nvSpPr>
          <p:spPr bwMode="auto">
            <a:xfrm>
              <a:off x="2118404" y="3007517"/>
              <a:ext cx="1537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  <a:latin typeface="Times New Roman" pitchFamily="18" charset="0"/>
                  <a:ea typeface="Gill Sans" charset="0"/>
                  <a:cs typeface="Times New Roman" pitchFamily="18" charset="0"/>
                </a:rPr>
                <a:t>e</a:t>
              </a:r>
              <a:r>
                <a:rPr lang="en-US" baseline="30000" dirty="0" smtClean="0">
                  <a:solidFill>
                    <a:schemeClr val="tx1"/>
                  </a:solidFill>
                  <a:latin typeface="Times New Roman" pitchFamily="18" charset="0"/>
                  <a:ea typeface="Gill Sans" charset="0"/>
                  <a:cs typeface="Times New Roman" pitchFamily="18" charset="0"/>
                </a:rPr>
                <a:t>-</a:t>
              </a:r>
              <a:endParaRPr lang="en-US" baseline="30000" dirty="0">
                <a:solidFill>
                  <a:schemeClr val="tx1"/>
                </a:solidFill>
                <a:latin typeface="Times New Roman" pitchFamily="18" charset="0"/>
                <a:ea typeface="Gill Sans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9936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to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 low under normal ATF2 operation</a:t>
            </a:r>
          </a:p>
          <a:p>
            <a:r>
              <a:rPr lang="en-US" dirty="0" smtClean="0"/>
              <a:t>Required squeeze in βat Laser-wire IP increases</a:t>
            </a:r>
          </a:p>
          <a:p>
            <a:r>
              <a:rPr lang="en-US" dirty="0" smtClean="0"/>
              <a:t>Laser old and can be unstable -&gt; lower energy</a:t>
            </a:r>
          </a:p>
        </p:txBody>
      </p:sp>
      <p:pic>
        <p:nvPicPr>
          <p:cNvPr id="5" name="Picture 4" descr="20120616_0449_lws_xy_errbar_plot6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79" t="3952" r="7081" b="3195"/>
          <a:stretch/>
        </p:blipFill>
        <p:spPr>
          <a:xfrm>
            <a:off x="2346827" y="2926817"/>
            <a:ext cx="4333547" cy="343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891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Correlations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518" y="1145876"/>
            <a:ext cx="4346894" cy="3153356"/>
          </a:xfrm>
        </p:spPr>
      </p:pic>
      <p:pic>
        <p:nvPicPr>
          <p:cNvPr id="6" name="Picture 5" descr="20120521_2318_log_correlation_plot1.pd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6863" r="49850" b="48028"/>
          <a:stretch/>
        </p:blipFill>
        <p:spPr>
          <a:xfrm>
            <a:off x="4541802" y="1283933"/>
            <a:ext cx="4362338" cy="2957952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4713412"/>
            <a:ext cx="8229600" cy="1813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entury Gothic" pitchFamily="34" charset="0"/>
              <a:buChar char="―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dirty="0" smtClean="0"/>
              <a:t>Background correlation varies from week to week</a:t>
            </a:r>
          </a:p>
          <a:p>
            <a:r>
              <a:rPr lang="en-US" dirty="0" smtClean="0"/>
              <a:t>Hardware improvements for laser </a:t>
            </a:r>
            <a:r>
              <a:rPr lang="en-US" dirty="0" err="1" smtClean="0"/>
              <a:t>normalisation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141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in Background</a:t>
            </a:r>
            <a:endParaRPr lang="en-US" dirty="0"/>
          </a:p>
        </p:txBody>
      </p:sp>
      <p:pic>
        <p:nvPicPr>
          <p:cNvPr id="4" name="Picture 3" descr="20120616_0626_log_xy_errbar_plot1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91" t="4851" r="8661" b="2332"/>
          <a:stretch/>
        </p:blipFill>
        <p:spPr>
          <a:xfrm>
            <a:off x="1349172" y="1121410"/>
            <a:ext cx="6395359" cy="515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206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</a:t>
            </a:r>
            <a:r>
              <a:rPr lang="en-US" dirty="0" err="1" smtClean="0"/>
              <a:t>Characterisation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Characterise</a:t>
            </a:r>
            <a:r>
              <a:rPr lang="en-US" dirty="0" smtClean="0"/>
              <a:t> using scaled up focus</a:t>
            </a:r>
          </a:p>
          <a:p>
            <a:r>
              <a:rPr lang="en-US" dirty="0" smtClean="0"/>
              <a:t>Scale this measurement to laser-wire IP</a:t>
            </a:r>
          </a:p>
          <a:p>
            <a:r>
              <a:rPr lang="en-US" dirty="0" smtClean="0"/>
              <a:t>Two axis – astigmatic – project vertical sigma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413" y="2918806"/>
            <a:ext cx="5026985" cy="359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904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ght_grey_rhul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light_grey_rhul.potx</Template>
  <TotalTime>2986</TotalTime>
  <Words>277</Words>
  <Application>Microsoft Macintosh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light_grey_rhul</vt:lpstr>
      <vt:lpstr>Extraction Line Laser-wire</vt:lpstr>
      <vt:lpstr>Laser-wire Setup</vt:lpstr>
      <vt:lpstr>Operations</vt:lpstr>
      <vt:lpstr>Results</vt:lpstr>
      <vt:lpstr>Consistent Picture</vt:lpstr>
      <vt:lpstr>Signal to Noise</vt:lpstr>
      <vt:lpstr>Signal Correlations</vt:lpstr>
      <vt:lpstr>Variation in Background</vt:lpstr>
      <vt:lpstr>Laser Characterisation</vt:lpstr>
      <vt:lpstr>Orbit Jitter Subtraction</vt:lpstr>
      <vt:lpstr>Current Operations</vt:lpstr>
      <vt:lpstr>Future Operations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Pulse Train Energy Measurements</dc:title>
  <dc:creator>Windows User</dc:creator>
  <cp:lastModifiedBy>Laurie Nevay</cp:lastModifiedBy>
  <cp:revision>116</cp:revision>
  <cp:lastPrinted>2013-01-24T04:04:57Z</cp:lastPrinted>
  <dcterms:created xsi:type="dcterms:W3CDTF">2011-04-05T19:54:15Z</dcterms:created>
  <dcterms:modified xsi:type="dcterms:W3CDTF">2013-01-24T04:07:48Z</dcterms:modified>
</cp:coreProperties>
</file>