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267" r:id="rId3"/>
    <p:sldId id="259" r:id="rId4"/>
    <p:sldId id="258" r:id="rId5"/>
    <p:sldId id="264" r:id="rId6"/>
    <p:sldId id="266" r:id="rId7"/>
    <p:sldId id="265" r:id="rId8"/>
    <p:sldId id="261" r:id="rId9"/>
    <p:sldId id="268" r:id="rId1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0" autoAdjust="0"/>
    <p:restoredTop sz="94660"/>
  </p:normalViewPr>
  <p:slideViewPr>
    <p:cSldViewPr>
      <p:cViewPr varScale="1">
        <p:scale>
          <a:sx n="89" d="100"/>
          <a:sy n="89" d="100"/>
        </p:scale>
        <p:origin x="-108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66D06-92C5-40AF-93DD-CD2B13FC0C2D}" type="datetimeFigureOut">
              <a:rPr lang="fr-FR" smtClean="0"/>
              <a:t>24/01/2013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4D161-9402-4670-B2A7-19E7847978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049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smtClean="0"/>
              <a:t>Frédéric BOGARD – LAL/IN2P3/CNS – 13-01-25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D161-9402-4670-B2A7-19E78479783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002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smtClean="0"/>
              <a:t>Frédéric BOGARD – LAL/IN2P3/CNS – 13-01-25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D161-9402-4670-B2A7-19E78479783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002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smtClean="0"/>
              <a:t>Frédéric BOGARD – LAL/IN2P3/CNS – 13-01-25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D161-9402-4670-B2A7-19E78479783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002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smtClean="0"/>
              <a:t>Frédéric BOGARD – LAL/IN2P3/CNS – 13-01-25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D161-9402-4670-B2A7-19E78479783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002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smtClean="0"/>
              <a:t>Frédéric BOGARD – LAL/IN2P3/CNS – 13-01-25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D161-9402-4670-B2A7-19E78479783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002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9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84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499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480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44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9797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27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04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00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00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96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Electrical wiring for piezo movers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Frédéric BOGARD – LAL/IN2P3/CNRS – 2013-Jan-25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4057C-49A7-49BD-9F59-1D1BB6452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06687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Electrical</a:t>
            </a:r>
            <a:r>
              <a:rPr lang="fr-FR" dirty="0" smtClean="0"/>
              <a:t> </a:t>
            </a:r>
            <a:r>
              <a:rPr lang="fr-FR" dirty="0" err="1" smtClean="0"/>
              <a:t>wiring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for </a:t>
            </a:r>
            <a:r>
              <a:rPr lang="fr-FR" dirty="0" err="1" smtClean="0"/>
              <a:t>piezo</a:t>
            </a:r>
            <a:r>
              <a:rPr lang="fr-FR" dirty="0" smtClean="0"/>
              <a:t> </a:t>
            </a:r>
            <a:r>
              <a:rPr lang="fr-FR" dirty="0" err="1" smtClean="0"/>
              <a:t>movers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200" dirty="0" err="1" smtClean="0"/>
              <a:t>piezo</a:t>
            </a:r>
            <a:r>
              <a:rPr lang="fr-FR" sz="2200" dirty="0" smtClean="0"/>
              <a:t> power </a:t>
            </a:r>
            <a:r>
              <a:rPr lang="fr-FR" sz="2200" dirty="0" err="1" smtClean="0"/>
              <a:t>supply</a:t>
            </a:r>
            <a:r>
              <a:rPr lang="fr-FR" sz="2200" dirty="0"/>
              <a:t/>
            </a:r>
            <a:br>
              <a:rPr lang="fr-FR" sz="2200" dirty="0"/>
            </a:br>
            <a:r>
              <a:rPr lang="fr-FR" sz="2200" dirty="0" err="1" smtClean="0"/>
              <a:t>strain</a:t>
            </a:r>
            <a:r>
              <a:rPr lang="fr-FR" sz="2200" dirty="0" smtClean="0"/>
              <a:t> gauges </a:t>
            </a:r>
            <a:r>
              <a:rPr lang="fr-FR" sz="2200" dirty="0" err="1" smtClean="0"/>
              <a:t>readout</a:t>
            </a:r>
            <a:r>
              <a:rPr lang="fr-FR" sz="2200" dirty="0" smtClean="0"/>
              <a:t/>
            </a:r>
            <a:br>
              <a:rPr lang="fr-FR" sz="2200" dirty="0" smtClean="0"/>
            </a:br>
            <a:r>
              <a:rPr lang="fr-FR" sz="2200" dirty="0" err="1" smtClean="0"/>
              <a:t>temperature</a:t>
            </a:r>
            <a:r>
              <a:rPr lang="fr-FR" sz="2200" dirty="0" smtClean="0"/>
              <a:t> probes</a:t>
            </a:r>
            <a:endParaRPr lang="fr-FR" sz="22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700C8-4A31-4738-A5F9-9A45BA9113F3}" type="slidenum">
              <a:rPr lang="fr-FR" smtClean="0"/>
              <a:t>1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fr-FR" sz="1000" dirty="0" smtClean="0"/>
              <a:t>Frédéric BOGARD – LAL/IN2P3/CNRS – Jan 25, 2013</a:t>
            </a:r>
            <a:endParaRPr lang="fr-FR" sz="100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5151" y="6453335"/>
            <a:ext cx="3140200" cy="432049"/>
          </a:xfrm>
        </p:spPr>
        <p:txBody>
          <a:bodyPr/>
          <a:lstStyle/>
          <a:p>
            <a:r>
              <a:rPr lang="fr-FR" sz="1600" b="1" dirty="0" err="1" smtClean="0">
                <a:solidFill>
                  <a:srgbClr val="C00000"/>
                </a:solidFill>
              </a:rPr>
              <a:t>Electrical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wiring</a:t>
            </a:r>
            <a:r>
              <a:rPr lang="fr-FR" sz="1600" b="1" dirty="0" smtClean="0">
                <a:solidFill>
                  <a:srgbClr val="C00000"/>
                </a:solidFill>
              </a:rPr>
              <a:t> for </a:t>
            </a:r>
            <a:r>
              <a:rPr lang="fr-FR" sz="1600" b="1" dirty="0" err="1" smtClean="0">
                <a:solidFill>
                  <a:srgbClr val="C00000"/>
                </a:solidFill>
              </a:rPr>
              <a:t>piezo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movers</a:t>
            </a:r>
            <a:endParaRPr lang="fr-FR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90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5832648"/>
          </a:xfrm>
        </p:spPr>
        <p:txBody>
          <a:bodyPr>
            <a:noAutofit/>
          </a:bodyPr>
          <a:lstStyle/>
          <a:p>
            <a:pPr algn="l"/>
            <a:r>
              <a:rPr lang="fr-FR" sz="1400" u="sng" dirty="0" err="1" smtClean="0"/>
              <a:t>Overview</a:t>
            </a:r>
            <a:r>
              <a:rPr lang="fr-FR" sz="1400" dirty="0" smtClean="0"/>
              <a:t> : the </a:t>
            </a:r>
            <a:r>
              <a:rPr lang="fr-FR" sz="1400" dirty="0" err="1" smtClean="0"/>
              <a:t>way</a:t>
            </a:r>
            <a:r>
              <a:rPr lang="fr-FR" sz="1400" dirty="0" smtClean="0"/>
              <a:t> to </a:t>
            </a:r>
            <a:r>
              <a:rPr lang="fr-FR" sz="1400" dirty="0" err="1" smtClean="0"/>
              <a:t>connect</a:t>
            </a:r>
            <a:r>
              <a:rPr lang="fr-FR" sz="1400" dirty="0" smtClean="0"/>
              <a:t> </a:t>
            </a:r>
            <a:r>
              <a:rPr lang="fr-FR" sz="1400" dirty="0" err="1" smtClean="0"/>
              <a:t>from</a:t>
            </a:r>
            <a:r>
              <a:rPr lang="fr-FR" sz="1400" dirty="0" smtClean="0"/>
              <a:t> IP </a:t>
            </a:r>
            <a:r>
              <a:rPr lang="fr-FR" sz="1400" dirty="0" err="1" smtClean="0"/>
              <a:t>chamber</a:t>
            </a:r>
            <a:r>
              <a:rPr lang="fr-FR" sz="1400" dirty="0" smtClean="0"/>
              <a:t> to control room :</a:t>
            </a:r>
            <a:br>
              <a:rPr lang="fr-FR" sz="1400" dirty="0" smtClean="0"/>
            </a:br>
            <a:r>
              <a:rPr lang="fr-FR" sz="1400" dirty="0"/>
              <a:t>	</a:t>
            </a:r>
            <a:r>
              <a:rPr lang="fr-FR" sz="1400" dirty="0" smtClean="0"/>
              <a:t>- </a:t>
            </a:r>
            <a:r>
              <a:rPr lang="fr-FR" sz="1400" dirty="0" err="1" smtClean="0"/>
              <a:t>piezo</a:t>
            </a:r>
            <a:r>
              <a:rPr lang="fr-FR" sz="1400" dirty="0" smtClean="0"/>
              <a:t> </a:t>
            </a:r>
            <a:r>
              <a:rPr lang="fr-FR" sz="1400" dirty="0" err="1" smtClean="0"/>
              <a:t>movers</a:t>
            </a:r>
            <a:r>
              <a:rPr lang="fr-FR" sz="1400" dirty="0" smtClean="0"/>
              <a:t> (power </a:t>
            </a:r>
            <a:r>
              <a:rPr lang="fr-FR" sz="1400" dirty="0" err="1" smtClean="0"/>
              <a:t>supply</a:t>
            </a:r>
            <a:r>
              <a:rPr lang="fr-FR" sz="1400" dirty="0" smtClean="0"/>
              <a:t> and </a:t>
            </a:r>
            <a:r>
              <a:rPr lang="fr-FR" sz="1400" dirty="0" err="1" smtClean="0"/>
              <a:t>strain</a:t>
            </a:r>
            <a:r>
              <a:rPr lang="fr-FR" sz="1400" dirty="0" smtClean="0"/>
              <a:t> gages </a:t>
            </a:r>
            <a:r>
              <a:rPr lang="fr-FR" sz="1400" dirty="0" err="1" smtClean="0"/>
              <a:t>readout</a:t>
            </a:r>
            <a:r>
              <a:rPr lang="fr-FR" sz="1400" dirty="0" smtClean="0"/>
              <a:t>),</a:t>
            </a:r>
            <a:br>
              <a:rPr lang="fr-FR" sz="1400" dirty="0" smtClean="0"/>
            </a:br>
            <a:r>
              <a:rPr lang="fr-FR" sz="1400" dirty="0"/>
              <a:t>	</a:t>
            </a:r>
            <a:r>
              <a:rPr lang="fr-FR" sz="1400" dirty="0" smtClean="0"/>
              <a:t>- </a:t>
            </a:r>
            <a:r>
              <a:rPr lang="fr-FR" sz="1400" dirty="0" err="1" smtClean="0"/>
              <a:t>temperature</a:t>
            </a:r>
            <a:r>
              <a:rPr lang="fr-FR" sz="1400" dirty="0" smtClean="0"/>
              <a:t> probes.</a:t>
            </a:r>
            <a:br>
              <a:rPr lang="fr-FR" sz="1400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u="sng" dirty="0" err="1" smtClean="0"/>
              <a:t>Overview</a:t>
            </a:r>
            <a:r>
              <a:rPr lang="fr-FR" sz="1400" u="sng" dirty="0" smtClean="0"/>
              <a:t> by </a:t>
            </a:r>
            <a:r>
              <a:rPr lang="fr-FR" sz="1400" u="sng" dirty="0" err="1" smtClean="0"/>
              <a:t>flange</a:t>
            </a:r>
            <a:r>
              <a:rPr lang="fr-FR" sz="1400" dirty="0" smtClean="0"/>
              <a:t> : the </a:t>
            </a:r>
            <a:r>
              <a:rPr lang="fr-FR" sz="1400" dirty="0" err="1" smtClean="0"/>
              <a:t>wiring</a:t>
            </a:r>
            <a:r>
              <a:rPr lang="fr-FR" sz="1400" dirty="0" smtClean="0"/>
              <a:t> on the </a:t>
            </a:r>
            <a:r>
              <a:rPr lang="fr-FR" sz="1400" dirty="0" err="1" smtClean="0"/>
              <a:t>flange</a:t>
            </a:r>
            <a:r>
              <a:rPr lang="fr-FR" sz="1400" dirty="0" smtClean="0"/>
              <a:t> :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>	- </a:t>
            </a:r>
            <a:r>
              <a:rPr lang="fr-FR" sz="1400" dirty="0" err="1" smtClean="0"/>
              <a:t>inside</a:t>
            </a:r>
            <a:r>
              <a:rPr lang="fr-FR" sz="1400" dirty="0" smtClean="0"/>
              <a:t> the IP </a:t>
            </a:r>
            <a:r>
              <a:rPr lang="fr-FR" sz="1400" dirty="0" err="1" smtClean="0"/>
              <a:t>chamber</a:t>
            </a:r>
            <a:r>
              <a:rPr lang="fr-FR" sz="1400" dirty="0" smtClean="0"/>
              <a:t>,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>	- </a:t>
            </a:r>
            <a:r>
              <a:rPr lang="fr-FR" sz="1400" dirty="0" err="1" smtClean="0"/>
              <a:t>outside</a:t>
            </a:r>
            <a:r>
              <a:rPr lang="fr-FR" sz="1400" dirty="0" smtClean="0"/>
              <a:t>.</a:t>
            </a:r>
            <a:br>
              <a:rPr lang="fr-FR" sz="1400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u="sng" dirty="0" err="1" smtClean="0"/>
              <a:t>Detail</a:t>
            </a:r>
            <a:r>
              <a:rPr lang="fr-FR" sz="1400" u="sng" dirty="0"/>
              <a:t> </a:t>
            </a:r>
            <a:r>
              <a:rPr lang="fr-FR" sz="1400" u="sng" dirty="0" smtClean="0"/>
              <a:t>for the 2 </a:t>
            </a:r>
            <a:r>
              <a:rPr lang="fr-FR" sz="1400" u="sng" dirty="0" err="1" smtClean="0"/>
              <a:t>flanges</a:t>
            </a:r>
            <a:r>
              <a:rPr lang="fr-FR" sz="1400" dirty="0" smtClean="0"/>
              <a:t> </a:t>
            </a:r>
            <a:r>
              <a:rPr lang="fr-FR" sz="1400" dirty="0"/>
              <a:t>: </a:t>
            </a:r>
            <a:r>
              <a:rPr lang="fr-FR" sz="1400" dirty="0" smtClean="0"/>
              <a:t>an </a:t>
            </a:r>
            <a:r>
              <a:rPr lang="fr-FR" sz="1400" dirty="0" err="1" smtClean="0"/>
              <a:t>example</a:t>
            </a:r>
            <a:r>
              <a:rPr lang="fr-FR" sz="1400" dirty="0" smtClean="0"/>
              <a:t> of a </a:t>
            </a:r>
            <a:r>
              <a:rPr lang="fr-FR" sz="1400" dirty="0" err="1" smtClean="0"/>
              <a:t>equipped</a:t>
            </a:r>
            <a:r>
              <a:rPr lang="fr-FR" sz="1400" dirty="0" smtClean="0"/>
              <a:t> </a:t>
            </a:r>
            <a:r>
              <a:rPr lang="fr-FR" sz="1400" dirty="0" err="1" smtClean="0"/>
              <a:t>flange</a:t>
            </a:r>
            <a:r>
              <a:rPr lang="fr-FR" sz="1400" dirty="0" smtClean="0"/>
              <a:t> </a:t>
            </a:r>
            <a:r>
              <a:rPr lang="fr-FR" sz="1400" dirty="0"/>
              <a:t>:</a:t>
            </a:r>
            <a:br>
              <a:rPr lang="fr-FR" sz="1400" dirty="0"/>
            </a:br>
            <a:r>
              <a:rPr lang="fr-FR" sz="1400" dirty="0"/>
              <a:t>	- </a:t>
            </a:r>
            <a:r>
              <a:rPr lang="fr-FR" sz="1400" dirty="0" smtClean="0"/>
              <a:t>vacuum </a:t>
            </a:r>
            <a:r>
              <a:rPr lang="fr-FR" sz="1400" dirty="0" err="1" smtClean="0"/>
              <a:t>connectors</a:t>
            </a:r>
            <a:r>
              <a:rPr lang="fr-FR" sz="1400" dirty="0" smtClean="0"/>
              <a:t>,</a:t>
            </a:r>
            <a:br>
              <a:rPr lang="fr-FR" sz="1400" dirty="0" smtClean="0"/>
            </a:br>
            <a:r>
              <a:rPr lang="fr-FR" sz="1400" dirty="0"/>
              <a:t>	</a:t>
            </a:r>
            <a:r>
              <a:rPr lang="fr-FR" sz="1400" dirty="0" smtClean="0"/>
              <a:t>- </a:t>
            </a:r>
            <a:r>
              <a:rPr lang="fr-FR" sz="1400" dirty="0" err="1" smtClean="0"/>
              <a:t>equipped</a:t>
            </a:r>
            <a:r>
              <a:rPr lang="fr-FR" sz="1400" dirty="0" smtClean="0"/>
              <a:t> </a:t>
            </a:r>
            <a:r>
              <a:rPr lang="fr-FR" sz="1400" dirty="0" err="1" smtClean="0"/>
              <a:t>flange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feedthroughs</a:t>
            </a:r>
            <a:r>
              <a:rPr lang="fr-FR" sz="1400" dirty="0" smtClean="0"/>
              <a:t>,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>	- </a:t>
            </a:r>
            <a:r>
              <a:rPr lang="fr-FR" sz="1400" dirty="0" err="1" smtClean="0"/>
              <a:t>external</a:t>
            </a:r>
            <a:r>
              <a:rPr lang="fr-FR" sz="1400" dirty="0" smtClean="0"/>
              <a:t> </a:t>
            </a:r>
            <a:r>
              <a:rPr lang="fr-FR" sz="1400" dirty="0" err="1" smtClean="0"/>
              <a:t>connectors</a:t>
            </a:r>
            <a:r>
              <a:rPr lang="fr-FR" sz="1400" dirty="0" smtClean="0"/>
              <a:t> and </a:t>
            </a:r>
            <a:r>
              <a:rPr lang="fr-FR" sz="1400" dirty="0" err="1" smtClean="0"/>
              <a:t>cables</a:t>
            </a:r>
            <a:r>
              <a:rPr lang="fr-FR" sz="1400" dirty="0" smtClean="0"/>
              <a:t>.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u="sng" dirty="0" err="1" smtClean="0"/>
              <a:t>Overview</a:t>
            </a:r>
            <a:r>
              <a:rPr lang="fr-FR" sz="1400" u="sng" dirty="0" smtClean="0"/>
              <a:t> of the </a:t>
            </a:r>
            <a:r>
              <a:rPr lang="fr-FR" sz="1400" u="sng" dirty="0" err="1" smtClean="0"/>
              <a:t>existing</a:t>
            </a:r>
            <a:r>
              <a:rPr lang="fr-FR" sz="1400" u="sng" dirty="0" smtClean="0"/>
              <a:t> </a:t>
            </a:r>
            <a:r>
              <a:rPr lang="fr-FR" sz="1400" u="sng" dirty="0" err="1" smtClean="0"/>
              <a:t>at</a:t>
            </a:r>
            <a:r>
              <a:rPr lang="fr-FR" sz="1400" u="sng" dirty="0" smtClean="0"/>
              <a:t> LAL</a:t>
            </a:r>
            <a:r>
              <a:rPr lang="fr-FR" sz="1400" dirty="0" smtClean="0"/>
              <a:t> </a:t>
            </a:r>
            <a:r>
              <a:rPr lang="fr-FR" sz="1400" dirty="0"/>
              <a:t>: </a:t>
            </a:r>
            <a:r>
              <a:rPr lang="fr-FR" sz="1400" dirty="0" smtClean="0"/>
              <a:t>LAL </a:t>
            </a:r>
            <a:r>
              <a:rPr lang="fr-FR" sz="1400" dirty="0" err="1" smtClean="0"/>
              <a:t>wiring</a:t>
            </a:r>
            <a:r>
              <a:rPr lang="fr-FR" sz="1400" dirty="0" smtClean="0"/>
              <a:t> uses to </a:t>
            </a:r>
            <a:r>
              <a:rPr lang="fr-FR" sz="1400" dirty="0" err="1" smtClean="0"/>
              <a:t>perform</a:t>
            </a:r>
            <a:r>
              <a:rPr lang="fr-FR" sz="1400" dirty="0" smtClean="0"/>
              <a:t> tests of </a:t>
            </a:r>
            <a:r>
              <a:rPr lang="fr-FR" sz="1400" dirty="0" err="1" smtClean="0"/>
              <a:t>piezo</a:t>
            </a:r>
            <a:r>
              <a:rPr lang="fr-FR" sz="1400" dirty="0" smtClean="0"/>
              <a:t> </a:t>
            </a:r>
            <a:r>
              <a:rPr lang="fr-FR" sz="1400" dirty="0" err="1" smtClean="0"/>
              <a:t>movers</a:t>
            </a:r>
            <a:r>
              <a:rPr lang="fr-FR" sz="1400" dirty="0" smtClean="0"/>
              <a:t> </a:t>
            </a:r>
            <a:r>
              <a:rPr lang="fr-FR" sz="1400" dirty="0"/>
              <a:t>:</a:t>
            </a:r>
            <a:br>
              <a:rPr lang="fr-FR" sz="1400" dirty="0"/>
            </a:br>
            <a:r>
              <a:rPr lang="fr-FR" sz="1400" dirty="0"/>
              <a:t>	- </a:t>
            </a:r>
            <a:r>
              <a:rPr lang="fr-FR" sz="1400" dirty="0" err="1" smtClean="0"/>
              <a:t>piezo</a:t>
            </a:r>
            <a:r>
              <a:rPr lang="fr-FR" sz="1400" dirty="0" smtClean="0"/>
              <a:t> </a:t>
            </a:r>
            <a:r>
              <a:rPr lang="fr-FR" sz="1400" dirty="0" err="1" smtClean="0"/>
              <a:t>movers</a:t>
            </a:r>
            <a:r>
              <a:rPr lang="fr-FR" sz="1400" dirty="0" smtClean="0"/>
              <a:t>,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>	- </a:t>
            </a:r>
            <a:r>
              <a:rPr lang="fr-FR" sz="1400" dirty="0" err="1" smtClean="0"/>
              <a:t>movers</a:t>
            </a:r>
            <a:r>
              <a:rPr lang="fr-FR" sz="1400" dirty="0" smtClean="0"/>
              <a:t> command box,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>	- </a:t>
            </a:r>
            <a:r>
              <a:rPr lang="fr-FR" sz="1400" dirty="0" smtClean="0"/>
              <a:t>inputs / outputs </a:t>
            </a:r>
            <a:r>
              <a:rPr lang="fr-FR" sz="1400" dirty="0" err="1" smtClean="0"/>
              <a:t>electronics</a:t>
            </a:r>
            <a:r>
              <a:rPr lang="fr-FR" sz="1400" dirty="0" smtClean="0"/>
              <a:t>,</a:t>
            </a:r>
            <a:br>
              <a:rPr lang="fr-FR" sz="1400" dirty="0" smtClean="0"/>
            </a:br>
            <a:r>
              <a:rPr lang="fr-FR" sz="1400" dirty="0"/>
              <a:t>	</a:t>
            </a:r>
            <a:r>
              <a:rPr lang="fr-FR" sz="1400" dirty="0" smtClean="0"/>
              <a:t>- </a:t>
            </a:r>
            <a:r>
              <a:rPr lang="fr-FR" sz="1400" dirty="0" err="1" smtClean="0"/>
              <a:t>laptop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/>
              <a:t>NI </a:t>
            </a:r>
            <a:r>
              <a:rPr lang="fr-FR" sz="1400" dirty="0" err="1"/>
              <a:t>Labview</a:t>
            </a:r>
            <a:r>
              <a:rPr lang="fr-FR" sz="1400" dirty="0"/>
              <a:t> </a:t>
            </a:r>
            <a:r>
              <a:rPr lang="fr-FR" sz="1400" dirty="0" smtClean="0"/>
              <a:t>software.</a:t>
            </a:r>
            <a:br>
              <a:rPr lang="fr-FR" sz="1400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u="sng" dirty="0" err="1"/>
              <a:t>Existing</a:t>
            </a:r>
            <a:r>
              <a:rPr lang="fr-FR" sz="1400" u="sng" dirty="0"/>
              <a:t> ADC / DAC </a:t>
            </a:r>
            <a:r>
              <a:rPr lang="fr-FR" sz="1400" dirty="0"/>
              <a:t> : </a:t>
            </a:r>
            <a:r>
              <a:rPr lang="fr-FR" sz="1400" dirty="0" err="1"/>
              <a:t>equipment</a:t>
            </a:r>
            <a:r>
              <a:rPr lang="fr-FR" sz="1400" dirty="0"/>
              <a:t> </a:t>
            </a:r>
            <a:r>
              <a:rPr lang="fr-FR" sz="1400" dirty="0" err="1"/>
              <a:t>bought</a:t>
            </a:r>
            <a:r>
              <a:rPr lang="fr-FR" sz="1400" dirty="0"/>
              <a:t> and </a:t>
            </a:r>
            <a:r>
              <a:rPr lang="fr-FR" sz="1400" dirty="0" err="1"/>
              <a:t>used</a:t>
            </a:r>
            <a:r>
              <a:rPr lang="fr-FR" sz="1400" dirty="0"/>
              <a:t> </a:t>
            </a:r>
            <a:r>
              <a:rPr lang="fr-FR" sz="1400" dirty="0" smtClean="0"/>
              <a:t>by LAL :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>	- National Instruments (NI) modules</a:t>
            </a:r>
            <a:r>
              <a:rPr lang="fr-FR" sz="1400" dirty="0" smtClean="0"/>
              <a:t>,</a:t>
            </a:r>
            <a:br>
              <a:rPr lang="fr-FR" sz="1400" dirty="0" smtClean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u="sng" dirty="0" smtClean="0"/>
              <a:t>The LAL </a:t>
            </a:r>
            <a:r>
              <a:rPr lang="fr-FR" sz="1400" u="sng" dirty="0" err="1" smtClean="0"/>
              <a:t>need</a:t>
            </a:r>
            <a:r>
              <a:rPr lang="fr-FR" sz="1400" u="sng" dirty="0" smtClean="0"/>
              <a:t> </a:t>
            </a:r>
            <a:r>
              <a:rPr lang="fr-FR" sz="1400" u="sng" dirty="0" err="1" smtClean="0"/>
              <a:t>at</a:t>
            </a:r>
            <a:r>
              <a:rPr lang="fr-FR" sz="1400" u="sng" dirty="0" smtClean="0"/>
              <a:t> KEK </a:t>
            </a:r>
            <a:r>
              <a:rPr lang="fr-FR" sz="1400" dirty="0" smtClean="0"/>
              <a:t> </a:t>
            </a:r>
            <a:r>
              <a:rPr lang="fr-FR" sz="1400" dirty="0"/>
              <a:t>: </a:t>
            </a:r>
            <a:r>
              <a:rPr lang="fr-FR" sz="1400" dirty="0" err="1" smtClean="0"/>
              <a:t>necessary</a:t>
            </a:r>
            <a:r>
              <a:rPr lang="fr-FR" sz="1400" dirty="0" smtClean="0"/>
              <a:t> </a:t>
            </a:r>
            <a:r>
              <a:rPr lang="fr-FR" sz="1400" dirty="0" err="1" smtClean="0"/>
              <a:t>equipment</a:t>
            </a:r>
            <a:r>
              <a:rPr lang="fr-FR" sz="1400" dirty="0" smtClean="0"/>
              <a:t> to </a:t>
            </a:r>
            <a:r>
              <a:rPr lang="fr-FR" sz="1400" dirty="0" err="1" smtClean="0"/>
              <a:t>connect</a:t>
            </a:r>
            <a:r>
              <a:rPr lang="fr-FR" sz="1400" dirty="0" smtClean="0"/>
              <a:t> LAL </a:t>
            </a:r>
            <a:r>
              <a:rPr lang="fr-FR" sz="1400" dirty="0" err="1" smtClean="0"/>
              <a:t>electronics</a:t>
            </a:r>
            <a:r>
              <a:rPr lang="fr-FR" sz="1400" dirty="0" smtClean="0"/>
              <a:t> to KEK control room </a:t>
            </a:r>
            <a:r>
              <a:rPr lang="fr-FR" sz="1400" dirty="0"/>
              <a:t>:</a:t>
            </a:r>
            <a:br>
              <a:rPr lang="fr-FR" sz="1400" dirty="0"/>
            </a:br>
            <a:r>
              <a:rPr lang="fr-FR" sz="1400" dirty="0"/>
              <a:t>	</a:t>
            </a:r>
            <a:r>
              <a:rPr lang="fr-FR" sz="1400" dirty="0" smtClean="0"/>
              <a:t>- an </a:t>
            </a:r>
            <a:r>
              <a:rPr lang="fr-FR" sz="1400" dirty="0" err="1" smtClean="0"/>
              <a:t>example</a:t>
            </a:r>
            <a:r>
              <a:rPr lang="fr-FR" sz="1400" dirty="0" smtClean="0"/>
              <a:t> </a:t>
            </a:r>
            <a:r>
              <a:rPr lang="fr-FR" sz="1400" dirty="0" err="1" smtClean="0"/>
              <a:t>given</a:t>
            </a:r>
            <a:r>
              <a:rPr lang="fr-FR" sz="1400" dirty="0" smtClean="0"/>
              <a:t> by National </a:t>
            </a:r>
            <a:r>
              <a:rPr lang="fr-FR" sz="1400" dirty="0"/>
              <a:t>Instruments (NI) </a:t>
            </a:r>
            <a:r>
              <a:rPr lang="fr-FR" sz="1400" dirty="0" smtClean="0"/>
              <a:t>modules.</a:t>
            </a:r>
            <a:br>
              <a:rPr lang="fr-FR" sz="1400" dirty="0" smtClean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u="sng" dirty="0" smtClean="0"/>
              <a:t>Conclusion</a:t>
            </a:r>
            <a:endParaRPr lang="fr-FR" sz="1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700C8-4A31-4738-A5F9-9A45BA9113F3}" type="slidenum">
              <a:rPr lang="fr-FR" smtClean="0"/>
              <a:t>2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fr-FR" sz="1000" dirty="0" smtClean="0"/>
              <a:t>Frédéric BOGARD – LAL/IN2P3/CNRS – Jan 25, 2013</a:t>
            </a:r>
            <a:endParaRPr lang="fr-FR" sz="1000" dirty="0"/>
          </a:p>
        </p:txBody>
      </p:sp>
      <p:sp>
        <p:nvSpPr>
          <p:cNvPr id="8" name="ZoneTexte 7"/>
          <p:cNvSpPr txBox="1"/>
          <p:nvPr/>
        </p:nvSpPr>
        <p:spPr>
          <a:xfrm>
            <a:off x="6434696" y="11774"/>
            <a:ext cx="269994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b="1" u="sng" dirty="0" err="1" smtClean="0"/>
              <a:t>Summary</a:t>
            </a:r>
            <a:endParaRPr lang="fr-FR" b="1" u="sng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5151" y="6453335"/>
            <a:ext cx="3140200" cy="432049"/>
          </a:xfrm>
        </p:spPr>
        <p:txBody>
          <a:bodyPr/>
          <a:lstStyle/>
          <a:p>
            <a:r>
              <a:rPr lang="fr-FR" sz="1600" b="1" dirty="0" err="1" smtClean="0">
                <a:solidFill>
                  <a:srgbClr val="C00000"/>
                </a:solidFill>
              </a:rPr>
              <a:t>Electrical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wiring</a:t>
            </a:r>
            <a:r>
              <a:rPr lang="fr-FR" sz="1600" b="1" dirty="0" smtClean="0">
                <a:solidFill>
                  <a:srgbClr val="C00000"/>
                </a:solidFill>
              </a:rPr>
              <a:t> for </a:t>
            </a:r>
            <a:r>
              <a:rPr lang="fr-FR" sz="1600" b="1" dirty="0" err="1" smtClean="0">
                <a:solidFill>
                  <a:srgbClr val="C00000"/>
                </a:solidFill>
              </a:rPr>
              <a:t>piezo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movers</a:t>
            </a:r>
            <a:endParaRPr lang="fr-FR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35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Forme libre 271"/>
          <p:cNvSpPr/>
          <p:nvPr/>
        </p:nvSpPr>
        <p:spPr>
          <a:xfrm rot="653807">
            <a:off x="1852331" y="1369877"/>
            <a:ext cx="2944360" cy="3031565"/>
          </a:xfrm>
          <a:custGeom>
            <a:avLst/>
            <a:gdLst>
              <a:gd name="connsiteX0" fmla="*/ 0 w 1896687"/>
              <a:gd name="connsiteY0" fmla="*/ 333624 h 3102461"/>
              <a:gd name="connsiteX1" fmla="*/ 1674975 w 1896687"/>
              <a:gd name="connsiteY1" fmla="*/ 248166 h 3102461"/>
              <a:gd name="connsiteX2" fmla="*/ 1888620 w 1896687"/>
              <a:gd name="connsiteY2" fmla="*/ 3102461 h 310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6687" h="3102461">
                <a:moveTo>
                  <a:pt x="0" y="333624"/>
                </a:moveTo>
                <a:cubicBezTo>
                  <a:pt x="680102" y="60158"/>
                  <a:pt x="1360205" y="-213307"/>
                  <a:pt x="1674975" y="248166"/>
                </a:cubicBezTo>
                <a:cubicBezTo>
                  <a:pt x="1989745" y="709639"/>
                  <a:pt x="1871528" y="2636715"/>
                  <a:pt x="1888620" y="3102461"/>
                </a:cubicBezTo>
              </a:path>
            </a:pathLst>
          </a:custGeom>
          <a:noFill/>
          <a:ln w="1270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1" name="Forme libre 270"/>
          <p:cNvSpPr/>
          <p:nvPr/>
        </p:nvSpPr>
        <p:spPr>
          <a:xfrm rot="401216">
            <a:off x="2085228" y="3148604"/>
            <a:ext cx="2358602" cy="1371148"/>
          </a:xfrm>
          <a:custGeom>
            <a:avLst/>
            <a:gdLst>
              <a:gd name="connsiteX0" fmla="*/ 0 w 1896687"/>
              <a:gd name="connsiteY0" fmla="*/ 333624 h 3102461"/>
              <a:gd name="connsiteX1" fmla="*/ 1674975 w 1896687"/>
              <a:gd name="connsiteY1" fmla="*/ 248166 h 3102461"/>
              <a:gd name="connsiteX2" fmla="*/ 1888620 w 1896687"/>
              <a:gd name="connsiteY2" fmla="*/ 3102461 h 310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6687" h="3102461">
                <a:moveTo>
                  <a:pt x="0" y="333624"/>
                </a:moveTo>
                <a:cubicBezTo>
                  <a:pt x="680102" y="60158"/>
                  <a:pt x="1360205" y="-213307"/>
                  <a:pt x="1674975" y="248166"/>
                </a:cubicBezTo>
                <a:cubicBezTo>
                  <a:pt x="1989745" y="709639"/>
                  <a:pt x="1871528" y="2636715"/>
                  <a:pt x="1888620" y="3102461"/>
                </a:cubicBezTo>
              </a:path>
            </a:pathLst>
          </a:custGeom>
          <a:noFill/>
          <a:ln w="1270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29"/>
          <p:cNvCxnSpPr/>
          <p:nvPr/>
        </p:nvCxnSpPr>
        <p:spPr>
          <a:xfrm>
            <a:off x="1947746" y="307339"/>
            <a:ext cx="0" cy="4167613"/>
          </a:xfrm>
          <a:prstGeom prst="line">
            <a:avLst/>
          </a:prstGeom>
          <a:ln w="28575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orme libre 64"/>
          <p:cNvSpPr/>
          <p:nvPr/>
        </p:nvSpPr>
        <p:spPr>
          <a:xfrm>
            <a:off x="1934525" y="1072364"/>
            <a:ext cx="6243858" cy="578090"/>
          </a:xfrm>
          <a:custGeom>
            <a:avLst/>
            <a:gdLst>
              <a:gd name="connsiteX0" fmla="*/ 0 w 1896687"/>
              <a:gd name="connsiteY0" fmla="*/ 333624 h 3102461"/>
              <a:gd name="connsiteX1" fmla="*/ 1674975 w 1896687"/>
              <a:gd name="connsiteY1" fmla="*/ 248166 h 3102461"/>
              <a:gd name="connsiteX2" fmla="*/ 1888620 w 1896687"/>
              <a:gd name="connsiteY2" fmla="*/ 3102461 h 310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6687" h="3102461">
                <a:moveTo>
                  <a:pt x="0" y="333624"/>
                </a:moveTo>
                <a:cubicBezTo>
                  <a:pt x="680102" y="60158"/>
                  <a:pt x="1360205" y="-213307"/>
                  <a:pt x="1674975" y="248166"/>
                </a:cubicBezTo>
                <a:cubicBezTo>
                  <a:pt x="1989745" y="709639"/>
                  <a:pt x="1871528" y="2636715"/>
                  <a:pt x="1888620" y="3102461"/>
                </a:cubicBezTo>
              </a:path>
            </a:pathLst>
          </a:custGeom>
          <a:noFill/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Forme libre 98"/>
          <p:cNvSpPr/>
          <p:nvPr/>
        </p:nvSpPr>
        <p:spPr>
          <a:xfrm rot="11067163" flipV="1">
            <a:off x="2121436" y="5229158"/>
            <a:ext cx="1805264" cy="502926"/>
          </a:xfrm>
          <a:custGeom>
            <a:avLst/>
            <a:gdLst>
              <a:gd name="connsiteX0" fmla="*/ 0 w 1896687"/>
              <a:gd name="connsiteY0" fmla="*/ 333624 h 3102461"/>
              <a:gd name="connsiteX1" fmla="*/ 1674975 w 1896687"/>
              <a:gd name="connsiteY1" fmla="*/ 248166 h 3102461"/>
              <a:gd name="connsiteX2" fmla="*/ 1888620 w 1896687"/>
              <a:gd name="connsiteY2" fmla="*/ 3102461 h 310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6687" h="3102461">
                <a:moveTo>
                  <a:pt x="0" y="333624"/>
                </a:moveTo>
                <a:cubicBezTo>
                  <a:pt x="680102" y="60158"/>
                  <a:pt x="1360205" y="-213307"/>
                  <a:pt x="1674975" y="248166"/>
                </a:cubicBezTo>
                <a:cubicBezTo>
                  <a:pt x="1989745" y="709639"/>
                  <a:pt x="1871528" y="2636715"/>
                  <a:pt x="1888620" y="3102461"/>
                </a:cubicBezTo>
              </a:path>
            </a:pathLst>
          </a:cu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Flèche vers le bas 107"/>
          <p:cNvSpPr/>
          <p:nvPr/>
        </p:nvSpPr>
        <p:spPr>
          <a:xfrm>
            <a:off x="6045398" y="4227927"/>
            <a:ext cx="113473" cy="209185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Flèche vers le haut 110"/>
          <p:cNvSpPr/>
          <p:nvPr/>
        </p:nvSpPr>
        <p:spPr>
          <a:xfrm>
            <a:off x="5702126" y="4227927"/>
            <a:ext cx="127737" cy="209185"/>
          </a:xfrm>
          <a:prstGeom prst="up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Forme libre 111"/>
          <p:cNvSpPr/>
          <p:nvPr/>
        </p:nvSpPr>
        <p:spPr>
          <a:xfrm>
            <a:off x="5408604" y="2840807"/>
            <a:ext cx="327492" cy="347677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3" name="Forme libre 112"/>
          <p:cNvSpPr/>
          <p:nvPr/>
        </p:nvSpPr>
        <p:spPr>
          <a:xfrm>
            <a:off x="5546037" y="2855290"/>
            <a:ext cx="327492" cy="347677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4" name="Forme libre 113"/>
          <p:cNvSpPr/>
          <p:nvPr/>
        </p:nvSpPr>
        <p:spPr>
          <a:xfrm>
            <a:off x="5674768" y="2843411"/>
            <a:ext cx="327492" cy="347677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Forme libre 114"/>
          <p:cNvSpPr/>
          <p:nvPr/>
        </p:nvSpPr>
        <p:spPr>
          <a:xfrm>
            <a:off x="5812200" y="2857894"/>
            <a:ext cx="327492" cy="347677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Forme libre 115"/>
          <p:cNvSpPr/>
          <p:nvPr/>
        </p:nvSpPr>
        <p:spPr>
          <a:xfrm>
            <a:off x="6008818" y="2843411"/>
            <a:ext cx="327492" cy="347677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Forme libre 116"/>
          <p:cNvSpPr/>
          <p:nvPr/>
        </p:nvSpPr>
        <p:spPr>
          <a:xfrm>
            <a:off x="6146250" y="2857894"/>
            <a:ext cx="327492" cy="347677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Forme libre 117"/>
          <p:cNvSpPr/>
          <p:nvPr/>
        </p:nvSpPr>
        <p:spPr>
          <a:xfrm>
            <a:off x="6296192" y="2843411"/>
            <a:ext cx="327492" cy="347677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Forme libre 118"/>
          <p:cNvSpPr/>
          <p:nvPr/>
        </p:nvSpPr>
        <p:spPr>
          <a:xfrm>
            <a:off x="6433625" y="2857894"/>
            <a:ext cx="327492" cy="347677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5387088" y="3163440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7" name="Rectangle 66"/>
          <p:cNvSpPr/>
          <p:nvPr/>
        </p:nvSpPr>
        <p:spPr>
          <a:xfrm>
            <a:off x="5526021" y="3165574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8" name="Rectangle 67"/>
          <p:cNvSpPr/>
          <p:nvPr/>
        </p:nvSpPr>
        <p:spPr>
          <a:xfrm>
            <a:off x="5692029" y="3163440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9" name="Rectangle 68"/>
          <p:cNvSpPr/>
          <p:nvPr/>
        </p:nvSpPr>
        <p:spPr>
          <a:xfrm>
            <a:off x="5830962" y="3165574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" name="Rectangle 69"/>
          <p:cNvSpPr/>
          <p:nvPr/>
        </p:nvSpPr>
        <p:spPr>
          <a:xfrm>
            <a:off x="5985480" y="3163440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Rectangle 70"/>
          <p:cNvSpPr/>
          <p:nvPr/>
        </p:nvSpPr>
        <p:spPr>
          <a:xfrm>
            <a:off x="6124413" y="3165574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2" name="Rectangle 71"/>
          <p:cNvSpPr/>
          <p:nvPr/>
        </p:nvSpPr>
        <p:spPr>
          <a:xfrm>
            <a:off x="6290421" y="3163441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" name="Rectangle 72"/>
          <p:cNvSpPr/>
          <p:nvPr/>
        </p:nvSpPr>
        <p:spPr>
          <a:xfrm>
            <a:off x="6429355" y="3165575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3" name="Rectangle 202"/>
          <p:cNvSpPr/>
          <p:nvPr/>
        </p:nvSpPr>
        <p:spPr>
          <a:xfrm>
            <a:off x="5394316" y="3692206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4" name="Rectangle 203"/>
          <p:cNvSpPr/>
          <p:nvPr/>
        </p:nvSpPr>
        <p:spPr>
          <a:xfrm>
            <a:off x="5533249" y="3694340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5" name="Rectangle 204"/>
          <p:cNvSpPr/>
          <p:nvPr/>
        </p:nvSpPr>
        <p:spPr>
          <a:xfrm>
            <a:off x="5699257" y="3692207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6" name="Rectangle 205"/>
          <p:cNvSpPr/>
          <p:nvPr/>
        </p:nvSpPr>
        <p:spPr>
          <a:xfrm>
            <a:off x="5838190" y="3694341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7" name="Rectangle 206"/>
          <p:cNvSpPr/>
          <p:nvPr/>
        </p:nvSpPr>
        <p:spPr>
          <a:xfrm>
            <a:off x="5992708" y="3692207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8" name="Rectangle 207"/>
          <p:cNvSpPr/>
          <p:nvPr/>
        </p:nvSpPr>
        <p:spPr>
          <a:xfrm>
            <a:off x="6131642" y="3694341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9" name="Rectangle 208"/>
          <p:cNvSpPr/>
          <p:nvPr/>
        </p:nvSpPr>
        <p:spPr>
          <a:xfrm>
            <a:off x="6297650" y="3692207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0" name="Rectangle 209"/>
          <p:cNvSpPr/>
          <p:nvPr/>
        </p:nvSpPr>
        <p:spPr>
          <a:xfrm>
            <a:off x="6436583" y="3694341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 rot="5400000">
            <a:off x="5617838" y="2738254"/>
            <a:ext cx="700882" cy="181595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5148392" y="3303790"/>
            <a:ext cx="1688632" cy="461665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sz="1200" dirty="0" smtClean="0"/>
              <a:t>4 </a:t>
            </a:r>
            <a:r>
              <a:rPr lang="fr-FR" sz="1200" dirty="0" err="1" smtClean="0"/>
              <a:t>movers</a:t>
            </a:r>
            <a:r>
              <a:rPr lang="fr-FR" sz="1200" dirty="0" smtClean="0"/>
              <a:t> command box</a:t>
            </a:r>
            <a:br>
              <a:rPr lang="fr-FR" sz="1200" dirty="0" smtClean="0"/>
            </a:br>
            <a:r>
              <a:rPr lang="fr-FR" sz="1200" dirty="0" smtClean="0"/>
              <a:t>(</a:t>
            </a:r>
            <a:r>
              <a:rPr lang="fr-FR" sz="1200" dirty="0" err="1" smtClean="0"/>
              <a:t>Cedrat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4" name="Rectangle 3"/>
          <p:cNvSpPr/>
          <p:nvPr/>
        </p:nvSpPr>
        <p:spPr>
          <a:xfrm>
            <a:off x="5224635" y="3691700"/>
            <a:ext cx="14478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err="1"/>
              <a:t>Analog</a:t>
            </a:r>
            <a:r>
              <a:rPr lang="fr-FR" sz="1000" dirty="0"/>
              <a:t> inputs &amp; outputs</a:t>
            </a:r>
          </a:p>
        </p:txBody>
      </p:sp>
      <p:sp>
        <p:nvSpPr>
          <p:cNvPr id="105" name="ZoneTexte 104"/>
          <p:cNvSpPr txBox="1"/>
          <p:nvPr/>
        </p:nvSpPr>
        <p:spPr>
          <a:xfrm>
            <a:off x="3809596" y="673882"/>
            <a:ext cx="3622776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err="1" smtClean="0"/>
              <a:t>Connecting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for </a:t>
            </a:r>
            <a:r>
              <a:rPr lang="fr-FR" dirty="0" err="1" smtClean="0"/>
              <a:t>mover</a:t>
            </a:r>
            <a:r>
              <a:rPr lang="fr-FR" dirty="0" smtClean="0"/>
              <a:t> (25 m)</a:t>
            </a:r>
            <a:endParaRPr lang="fr-FR" dirty="0"/>
          </a:p>
        </p:txBody>
      </p:sp>
      <p:sp>
        <p:nvSpPr>
          <p:cNvPr id="96" name="Rectangle 95"/>
          <p:cNvSpPr/>
          <p:nvPr/>
        </p:nvSpPr>
        <p:spPr>
          <a:xfrm rot="5400000">
            <a:off x="5534538" y="2964207"/>
            <a:ext cx="1603313" cy="482453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4" name="Rectangle 93"/>
          <p:cNvSpPr/>
          <p:nvPr/>
        </p:nvSpPr>
        <p:spPr>
          <a:xfrm>
            <a:off x="5220072" y="4708581"/>
            <a:ext cx="679708" cy="133241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5" name="Rectangle 94"/>
          <p:cNvSpPr/>
          <p:nvPr/>
        </p:nvSpPr>
        <p:spPr>
          <a:xfrm>
            <a:off x="5995197" y="4708580"/>
            <a:ext cx="679708" cy="133241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7" name="ZoneTexte 96"/>
          <p:cNvSpPr txBox="1"/>
          <p:nvPr/>
        </p:nvSpPr>
        <p:spPr>
          <a:xfrm rot="16200000">
            <a:off x="5016744" y="5190123"/>
            <a:ext cx="104812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DAC</a:t>
            </a:r>
            <a:endParaRPr lang="fr-FR" dirty="0"/>
          </a:p>
        </p:txBody>
      </p:sp>
      <p:sp>
        <p:nvSpPr>
          <p:cNvPr id="98" name="ZoneTexte 97"/>
          <p:cNvSpPr txBox="1"/>
          <p:nvPr/>
        </p:nvSpPr>
        <p:spPr>
          <a:xfrm rot="16200000">
            <a:off x="5803978" y="5176470"/>
            <a:ext cx="104812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ADC</a:t>
            </a:r>
            <a:endParaRPr lang="fr-FR" dirty="0"/>
          </a:p>
        </p:txBody>
      </p:sp>
      <p:sp>
        <p:nvSpPr>
          <p:cNvPr id="106" name="Rectangle 105"/>
          <p:cNvSpPr/>
          <p:nvPr/>
        </p:nvSpPr>
        <p:spPr>
          <a:xfrm rot="16200000">
            <a:off x="5201744" y="5222636"/>
            <a:ext cx="1119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16 bits / +-10 v</a:t>
            </a:r>
            <a:endParaRPr lang="fr-FR" sz="1200" dirty="0"/>
          </a:p>
        </p:txBody>
      </p:sp>
      <p:sp>
        <p:nvSpPr>
          <p:cNvPr id="107" name="Rectangle 106"/>
          <p:cNvSpPr/>
          <p:nvPr/>
        </p:nvSpPr>
        <p:spPr>
          <a:xfrm rot="16200000">
            <a:off x="5980602" y="5237974"/>
            <a:ext cx="1119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24 bits / +-10 v</a:t>
            </a:r>
            <a:endParaRPr lang="fr-FR" sz="1200" dirty="0"/>
          </a:p>
        </p:txBody>
      </p:sp>
      <p:sp>
        <p:nvSpPr>
          <p:cNvPr id="100" name="Forme libre 99"/>
          <p:cNvSpPr/>
          <p:nvPr/>
        </p:nvSpPr>
        <p:spPr>
          <a:xfrm flipH="1">
            <a:off x="5428769" y="4031552"/>
            <a:ext cx="45719" cy="874284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Forme libre 100"/>
          <p:cNvSpPr/>
          <p:nvPr/>
        </p:nvSpPr>
        <p:spPr>
          <a:xfrm rot="20784663">
            <a:off x="6388699" y="4140301"/>
            <a:ext cx="151994" cy="669302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fr-FR" sz="1000" dirty="0"/>
              <a:t>Frédéric BOGARD – LAL/IN2P3/CNRS – Jan 25,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09541" y="6492875"/>
            <a:ext cx="2133600" cy="365125"/>
          </a:xfrm>
        </p:spPr>
        <p:txBody>
          <a:bodyPr/>
          <a:lstStyle/>
          <a:p>
            <a:fld id="{B8E4057C-49A7-49BD-9F59-1D1BB64521C9}" type="slidenum">
              <a:rPr lang="fr-FR" smtClean="0"/>
              <a:t>3</a:t>
            </a:fld>
            <a:endParaRPr lang="fr-FR" dirty="0"/>
          </a:p>
        </p:txBody>
      </p:sp>
      <p:sp>
        <p:nvSpPr>
          <p:cNvPr id="84" name="Rectangle 83"/>
          <p:cNvSpPr/>
          <p:nvPr/>
        </p:nvSpPr>
        <p:spPr>
          <a:xfrm>
            <a:off x="7145810" y="4725145"/>
            <a:ext cx="679708" cy="133241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5" name="Rectangle 84"/>
          <p:cNvSpPr/>
          <p:nvPr/>
        </p:nvSpPr>
        <p:spPr>
          <a:xfrm>
            <a:off x="7920935" y="4725144"/>
            <a:ext cx="679708" cy="133241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6" name="ZoneTexte 85"/>
          <p:cNvSpPr txBox="1"/>
          <p:nvPr/>
        </p:nvSpPr>
        <p:spPr>
          <a:xfrm rot="16200000">
            <a:off x="6942482" y="5206687"/>
            <a:ext cx="104812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DAC</a:t>
            </a:r>
            <a:endParaRPr lang="fr-FR" dirty="0"/>
          </a:p>
        </p:txBody>
      </p:sp>
      <p:sp>
        <p:nvSpPr>
          <p:cNvPr id="87" name="ZoneTexte 86"/>
          <p:cNvSpPr txBox="1"/>
          <p:nvPr/>
        </p:nvSpPr>
        <p:spPr>
          <a:xfrm rot="16200000">
            <a:off x="7729716" y="5193034"/>
            <a:ext cx="104812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ADC</a:t>
            </a:r>
            <a:endParaRPr lang="fr-FR" dirty="0"/>
          </a:p>
        </p:txBody>
      </p:sp>
      <p:sp>
        <p:nvSpPr>
          <p:cNvPr id="88" name="Rectangle 87"/>
          <p:cNvSpPr/>
          <p:nvPr/>
        </p:nvSpPr>
        <p:spPr>
          <a:xfrm rot="16200000">
            <a:off x="7127482" y="5239200"/>
            <a:ext cx="1119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16 bits / +-10 v</a:t>
            </a:r>
            <a:endParaRPr lang="fr-FR" sz="1200" dirty="0"/>
          </a:p>
        </p:txBody>
      </p:sp>
      <p:sp>
        <p:nvSpPr>
          <p:cNvPr id="89" name="Rectangle 88"/>
          <p:cNvSpPr/>
          <p:nvPr/>
        </p:nvSpPr>
        <p:spPr>
          <a:xfrm rot="16200000">
            <a:off x="7906340" y="5254538"/>
            <a:ext cx="1119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24 bits / +-10 v</a:t>
            </a:r>
            <a:endParaRPr lang="fr-FR" sz="1200" dirty="0"/>
          </a:p>
        </p:txBody>
      </p:sp>
      <p:grpSp>
        <p:nvGrpSpPr>
          <p:cNvPr id="91" name="Groupe 90"/>
          <p:cNvGrpSpPr/>
          <p:nvPr/>
        </p:nvGrpSpPr>
        <p:grpSpPr>
          <a:xfrm>
            <a:off x="6948264" y="1556792"/>
            <a:ext cx="1815954" cy="2880320"/>
            <a:chOff x="3059832" y="1625174"/>
            <a:chExt cx="2945949" cy="4672627"/>
          </a:xfrm>
        </p:grpSpPr>
        <p:sp>
          <p:nvSpPr>
            <p:cNvPr id="92" name="Flèche vers le bas 91"/>
            <p:cNvSpPr/>
            <p:nvPr/>
          </p:nvSpPr>
          <p:spPr>
            <a:xfrm>
              <a:off x="4678943" y="4313784"/>
              <a:ext cx="183786" cy="1984017"/>
            </a:xfrm>
            <a:prstGeom prst="downArrow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Flèche vers le haut 92"/>
            <p:cNvSpPr/>
            <p:nvPr/>
          </p:nvSpPr>
          <p:spPr>
            <a:xfrm>
              <a:off x="4101037" y="4313784"/>
              <a:ext cx="207223" cy="1984017"/>
            </a:xfrm>
            <a:prstGeom prst="upArrow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Forme libre 101"/>
            <p:cNvSpPr/>
            <p:nvPr/>
          </p:nvSpPr>
          <p:spPr>
            <a:xfrm>
              <a:off x="3624869" y="2063515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4" name="Forme libre 103"/>
            <p:cNvSpPr/>
            <p:nvPr/>
          </p:nvSpPr>
          <p:spPr>
            <a:xfrm>
              <a:off x="3847820" y="2087010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Forme libre 119"/>
            <p:cNvSpPr/>
            <p:nvPr/>
          </p:nvSpPr>
          <p:spPr>
            <a:xfrm>
              <a:off x="4056655" y="2067739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Forme libre 120"/>
            <p:cNvSpPr/>
            <p:nvPr/>
          </p:nvSpPr>
          <p:spPr>
            <a:xfrm>
              <a:off x="4279606" y="2091234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Forme libre 121"/>
            <p:cNvSpPr/>
            <p:nvPr/>
          </p:nvSpPr>
          <p:spPr>
            <a:xfrm>
              <a:off x="4598571" y="2067739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3" name="Forme libre 122"/>
            <p:cNvSpPr/>
            <p:nvPr/>
          </p:nvSpPr>
          <p:spPr>
            <a:xfrm>
              <a:off x="4821522" y="2091234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Forme libre 123"/>
            <p:cNvSpPr/>
            <p:nvPr/>
          </p:nvSpPr>
          <p:spPr>
            <a:xfrm>
              <a:off x="5064767" y="2067739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Forme libre 124"/>
            <p:cNvSpPr/>
            <p:nvPr/>
          </p:nvSpPr>
          <p:spPr>
            <a:xfrm>
              <a:off x="5287718" y="2091234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3589963" y="2586909"/>
              <a:ext cx="106652" cy="71315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3815349" y="2590371"/>
              <a:ext cx="106652" cy="7131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4084657" y="2586910"/>
              <a:ext cx="106652" cy="71315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4310043" y="2590372"/>
              <a:ext cx="106652" cy="7131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560711" y="2586910"/>
              <a:ext cx="106652" cy="71315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786097" y="2590372"/>
              <a:ext cx="106652" cy="7131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055405" y="2586911"/>
              <a:ext cx="106652" cy="71315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5280791" y="2590373"/>
              <a:ext cx="106652" cy="7131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4" name="Rectangle 133"/>
            <p:cNvSpPr/>
            <p:nvPr/>
          </p:nvSpPr>
          <p:spPr>
            <a:xfrm rot="5400000">
              <a:off x="4747016" y="911145"/>
              <a:ext cx="450668" cy="1927353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5" name="ZoneTexte 134"/>
            <p:cNvSpPr txBox="1"/>
            <p:nvPr/>
          </p:nvSpPr>
          <p:spPr>
            <a:xfrm>
              <a:off x="4071520" y="1625174"/>
              <a:ext cx="1934259" cy="499294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r>
                <a:rPr lang="fr-FR" sz="1400" dirty="0" err="1" smtClean="0"/>
                <a:t>Linking</a:t>
              </a:r>
              <a:r>
                <a:rPr lang="fr-FR" sz="1400" dirty="0" smtClean="0"/>
                <a:t> box</a:t>
              </a:r>
              <a:endParaRPr lang="fr-FR" sz="1400" dirty="0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3601689" y="3444705"/>
              <a:ext cx="106652" cy="713157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3827075" y="3448167"/>
              <a:ext cx="106652" cy="7131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4096383" y="3444706"/>
              <a:ext cx="106652" cy="713157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321769" y="3448168"/>
              <a:ext cx="106652" cy="7131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4572437" y="3444706"/>
              <a:ext cx="106652" cy="713157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4797823" y="3448168"/>
              <a:ext cx="106652" cy="7131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5067131" y="3444707"/>
              <a:ext cx="106652" cy="713157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5292517" y="3448169"/>
              <a:ext cx="106652" cy="7131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4" name="Rectangle 143"/>
            <p:cNvSpPr/>
            <p:nvPr/>
          </p:nvSpPr>
          <p:spPr>
            <a:xfrm rot="5400000">
              <a:off x="3964300" y="1897147"/>
              <a:ext cx="1137013" cy="2945949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5" name="ZoneTexte 144"/>
            <p:cNvSpPr txBox="1"/>
            <p:nvPr/>
          </p:nvSpPr>
          <p:spPr>
            <a:xfrm>
              <a:off x="3202737" y="2814594"/>
              <a:ext cx="2739400" cy="748941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r>
                <a:rPr lang="fr-FR" sz="1200" dirty="0" smtClean="0"/>
                <a:t>4 </a:t>
              </a:r>
              <a:r>
                <a:rPr lang="fr-FR" sz="1200" dirty="0" err="1" smtClean="0"/>
                <a:t>movers</a:t>
              </a:r>
              <a:r>
                <a:rPr lang="fr-FR" sz="1200" dirty="0" smtClean="0"/>
                <a:t> command box</a:t>
              </a:r>
              <a:br>
                <a:rPr lang="fr-FR" sz="1200" dirty="0" smtClean="0"/>
              </a:br>
              <a:r>
                <a:rPr lang="fr-FR" sz="1200" dirty="0" smtClean="0"/>
                <a:t>(PI)</a:t>
              </a:r>
              <a:endParaRPr lang="fr-FR" sz="1200" dirty="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3326423" y="3443884"/>
              <a:ext cx="2348760" cy="399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dirty="0" err="1"/>
                <a:t>Analog</a:t>
              </a:r>
              <a:r>
                <a:rPr lang="fr-FR" sz="1000" dirty="0"/>
                <a:t> inputs &amp; outputs</a:t>
              </a:r>
            </a:p>
          </p:txBody>
        </p:sp>
      </p:grpSp>
      <p:sp>
        <p:nvSpPr>
          <p:cNvPr id="147" name="Forme libre 146"/>
          <p:cNvSpPr/>
          <p:nvPr/>
        </p:nvSpPr>
        <p:spPr>
          <a:xfrm>
            <a:off x="7206470" y="3093567"/>
            <a:ext cx="108679" cy="1773725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Forme libre 147"/>
          <p:cNvSpPr/>
          <p:nvPr/>
        </p:nvSpPr>
        <p:spPr>
          <a:xfrm rot="431026" flipH="1">
            <a:off x="8250820" y="3110654"/>
            <a:ext cx="417085" cy="1747212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ZoneTexte 148"/>
          <p:cNvSpPr txBox="1"/>
          <p:nvPr/>
        </p:nvSpPr>
        <p:spPr>
          <a:xfrm>
            <a:off x="310118" y="518366"/>
            <a:ext cx="1137576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PI </a:t>
            </a:r>
            <a:r>
              <a:rPr lang="fr-FR" dirty="0" err="1" smtClean="0"/>
              <a:t>movers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200" dirty="0" smtClean="0"/>
              <a:t>(BPM3)</a:t>
            </a:r>
            <a:endParaRPr lang="fr-FR" sz="1200" dirty="0"/>
          </a:p>
        </p:txBody>
      </p:sp>
      <p:sp>
        <p:nvSpPr>
          <p:cNvPr id="151" name="Forme libre 150"/>
          <p:cNvSpPr/>
          <p:nvPr/>
        </p:nvSpPr>
        <p:spPr>
          <a:xfrm rot="21008762">
            <a:off x="2170202" y="2392941"/>
            <a:ext cx="4165939" cy="587788"/>
          </a:xfrm>
          <a:custGeom>
            <a:avLst/>
            <a:gdLst>
              <a:gd name="connsiteX0" fmla="*/ 0 w 1896687"/>
              <a:gd name="connsiteY0" fmla="*/ 333624 h 3102461"/>
              <a:gd name="connsiteX1" fmla="*/ 1674975 w 1896687"/>
              <a:gd name="connsiteY1" fmla="*/ 248166 h 3102461"/>
              <a:gd name="connsiteX2" fmla="*/ 1888620 w 1896687"/>
              <a:gd name="connsiteY2" fmla="*/ 3102461 h 310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6687" h="3102461">
                <a:moveTo>
                  <a:pt x="0" y="333624"/>
                </a:moveTo>
                <a:cubicBezTo>
                  <a:pt x="680102" y="60158"/>
                  <a:pt x="1360205" y="-213307"/>
                  <a:pt x="1674975" y="248166"/>
                </a:cubicBezTo>
                <a:cubicBezTo>
                  <a:pt x="1989745" y="709639"/>
                  <a:pt x="1871528" y="2636715"/>
                  <a:pt x="1888620" y="3102461"/>
                </a:cubicBezTo>
              </a:path>
            </a:pathLst>
          </a:custGeom>
          <a:noFill/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5" name="ZoneTexte 214"/>
          <p:cNvSpPr txBox="1"/>
          <p:nvPr/>
        </p:nvSpPr>
        <p:spPr>
          <a:xfrm>
            <a:off x="107504" y="2351077"/>
            <a:ext cx="1542804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err="1" smtClean="0"/>
              <a:t>Cedrat</a:t>
            </a:r>
            <a:r>
              <a:rPr lang="fr-FR" dirty="0" smtClean="0"/>
              <a:t> </a:t>
            </a:r>
            <a:r>
              <a:rPr lang="fr-FR" dirty="0" err="1" smtClean="0"/>
              <a:t>movers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200" dirty="0" smtClean="0"/>
              <a:t>(BPM1&amp;2)</a:t>
            </a:r>
            <a:endParaRPr lang="fr-FR" sz="1200" dirty="0"/>
          </a:p>
        </p:txBody>
      </p:sp>
      <p:sp>
        <p:nvSpPr>
          <p:cNvPr id="109" name="Rectangle 108"/>
          <p:cNvSpPr/>
          <p:nvPr/>
        </p:nvSpPr>
        <p:spPr>
          <a:xfrm rot="5400000">
            <a:off x="6100323" y="2130458"/>
            <a:ext cx="277803" cy="1188067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0" name="ZoneTexte 109"/>
          <p:cNvSpPr txBox="1"/>
          <p:nvPr/>
        </p:nvSpPr>
        <p:spPr>
          <a:xfrm>
            <a:off x="5664605" y="2564904"/>
            <a:ext cx="1192324" cy="30777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sz="1400" dirty="0" err="1" smtClean="0"/>
              <a:t>Linking</a:t>
            </a:r>
            <a:r>
              <a:rPr lang="fr-FR" sz="1400" dirty="0" smtClean="0"/>
              <a:t> box</a:t>
            </a:r>
            <a:endParaRPr lang="fr-FR" sz="1400" dirty="0"/>
          </a:p>
        </p:txBody>
      </p:sp>
      <p:sp>
        <p:nvSpPr>
          <p:cNvPr id="216" name="ZoneTexte 215"/>
          <p:cNvSpPr txBox="1"/>
          <p:nvPr/>
        </p:nvSpPr>
        <p:spPr>
          <a:xfrm>
            <a:off x="6434696" y="11774"/>
            <a:ext cx="269994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b="1" u="sng" dirty="0" err="1" smtClean="0"/>
              <a:t>Overview</a:t>
            </a:r>
            <a:endParaRPr lang="fr-FR" b="1" u="sng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5151" y="6453335"/>
            <a:ext cx="3140200" cy="432049"/>
          </a:xfrm>
        </p:spPr>
        <p:txBody>
          <a:bodyPr/>
          <a:lstStyle/>
          <a:p>
            <a:r>
              <a:rPr lang="fr-FR" sz="1600" b="1" dirty="0" err="1" smtClean="0">
                <a:solidFill>
                  <a:srgbClr val="C00000"/>
                </a:solidFill>
              </a:rPr>
              <a:t>Electrical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wiring</a:t>
            </a:r>
            <a:r>
              <a:rPr lang="fr-FR" sz="1600" b="1" dirty="0" smtClean="0">
                <a:solidFill>
                  <a:srgbClr val="C00000"/>
                </a:solidFill>
              </a:rPr>
              <a:t> for </a:t>
            </a:r>
            <a:r>
              <a:rPr lang="fr-FR" sz="1600" b="1" dirty="0" err="1" smtClean="0">
                <a:solidFill>
                  <a:srgbClr val="C00000"/>
                </a:solidFill>
              </a:rPr>
              <a:t>piezo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movers</a:t>
            </a:r>
            <a:endParaRPr lang="fr-FR" sz="1600" b="1" dirty="0">
              <a:solidFill>
                <a:srgbClr val="C00000"/>
              </a:solidFill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357988" y="1480931"/>
            <a:ext cx="1368152" cy="151721"/>
            <a:chOff x="251520" y="1715997"/>
            <a:chExt cx="1368152" cy="151721"/>
          </a:xfrm>
        </p:grpSpPr>
        <p:cxnSp>
          <p:nvCxnSpPr>
            <p:cNvPr id="219" name="Connecteur droit 218"/>
            <p:cNvCxnSpPr/>
            <p:nvPr/>
          </p:nvCxnSpPr>
          <p:spPr>
            <a:xfrm>
              <a:off x="571852" y="1776540"/>
              <a:ext cx="1047820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0" name="Connecteur droit 219"/>
            <p:cNvCxnSpPr/>
            <p:nvPr/>
          </p:nvCxnSpPr>
          <p:spPr>
            <a:xfrm>
              <a:off x="587498" y="1814953"/>
              <a:ext cx="1032174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1" name="Connecteur droit 220"/>
            <p:cNvCxnSpPr/>
            <p:nvPr/>
          </p:nvCxnSpPr>
          <p:spPr>
            <a:xfrm>
              <a:off x="587498" y="1749939"/>
              <a:ext cx="1032174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2" name="Connecteur droit 221"/>
            <p:cNvCxnSpPr/>
            <p:nvPr/>
          </p:nvCxnSpPr>
          <p:spPr>
            <a:xfrm>
              <a:off x="603145" y="1843894"/>
              <a:ext cx="1016527" cy="189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23" name="Rectangle 222"/>
            <p:cNvSpPr/>
            <p:nvPr/>
          </p:nvSpPr>
          <p:spPr>
            <a:xfrm>
              <a:off x="251520" y="1715997"/>
              <a:ext cx="351625" cy="15172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1881953" y="633564"/>
            <a:ext cx="131586" cy="140442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/>
          <p:cNvSpPr/>
          <p:nvPr/>
        </p:nvSpPr>
        <p:spPr>
          <a:xfrm>
            <a:off x="1784982" y="772660"/>
            <a:ext cx="319656" cy="100015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/>
          <p:cNvSpPr/>
          <p:nvPr/>
        </p:nvSpPr>
        <p:spPr>
          <a:xfrm>
            <a:off x="2104638" y="813148"/>
            <a:ext cx="91098" cy="89753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77" name="Connecteur droit 76"/>
          <p:cNvCxnSpPr/>
          <p:nvPr/>
        </p:nvCxnSpPr>
        <p:spPr>
          <a:xfrm>
            <a:off x="1047732" y="923357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1047732" y="935087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>
            <a:off x="1047732" y="966026"/>
            <a:ext cx="65897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>
            <a:off x="1052130" y="976825"/>
            <a:ext cx="674819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>
            <a:off x="1052130" y="958547"/>
            <a:ext cx="65457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>
            <a:off x="1056529" y="984961"/>
            <a:ext cx="65017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1018407" y="911627"/>
            <a:ext cx="38122" cy="93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57" name="Connecteur droit 156"/>
          <p:cNvCxnSpPr/>
          <p:nvPr/>
        </p:nvCxnSpPr>
        <p:spPr>
          <a:xfrm>
            <a:off x="1046922" y="1054944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/>
          <p:cNvCxnSpPr/>
          <p:nvPr/>
        </p:nvCxnSpPr>
        <p:spPr>
          <a:xfrm>
            <a:off x="1046922" y="1066674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droit 158"/>
          <p:cNvCxnSpPr/>
          <p:nvPr/>
        </p:nvCxnSpPr>
        <p:spPr>
          <a:xfrm>
            <a:off x="1046922" y="1097612"/>
            <a:ext cx="65897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0" name="Connecteur droit 159"/>
          <p:cNvCxnSpPr/>
          <p:nvPr/>
        </p:nvCxnSpPr>
        <p:spPr>
          <a:xfrm>
            <a:off x="1051321" y="1108411"/>
            <a:ext cx="674819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1" name="Connecteur droit 160"/>
          <p:cNvCxnSpPr/>
          <p:nvPr/>
        </p:nvCxnSpPr>
        <p:spPr>
          <a:xfrm>
            <a:off x="1051321" y="1090134"/>
            <a:ext cx="65457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2" name="Connecteur droit 161"/>
          <p:cNvCxnSpPr/>
          <p:nvPr/>
        </p:nvCxnSpPr>
        <p:spPr>
          <a:xfrm>
            <a:off x="1055720" y="1116548"/>
            <a:ext cx="65017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1017597" y="1043214"/>
            <a:ext cx="38122" cy="93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64" name="Connecteur droit 163"/>
          <p:cNvCxnSpPr/>
          <p:nvPr/>
        </p:nvCxnSpPr>
        <p:spPr>
          <a:xfrm>
            <a:off x="1046922" y="1189271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cteur droit 164"/>
          <p:cNvCxnSpPr/>
          <p:nvPr/>
        </p:nvCxnSpPr>
        <p:spPr>
          <a:xfrm>
            <a:off x="1046922" y="1201001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165"/>
          <p:cNvCxnSpPr/>
          <p:nvPr/>
        </p:nvCxnSpPr>
        <p:spPr>
          <a:xfrm>
            <a:off x="1046922" y="1231940"/>
            <a:ext cx="65897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7" name="Connecteur droit 166"/>
          <p:cNvCxnSpPr/>
          <p:nvPr/>
        </p:nvCxnSpPr>
        <p:spPr>
          <a:xfrm>
            <a:off x="1051321" y="1242739"/>
            <a:ext cx="674819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8" name="Connecteur droit 167"/>
          <p:cNvCxnSpPr/>
          <p:nvPr/>
        </p:nvCxnSpPr>
        <p:spPr>
          <a:xfrm>
            <a:off x="1051321" y="1224461"/>
            <a:ext cx="65457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9" name="Connecteur droit 168"/>
          <p:cNvCxnSpPr/>
          <p:nvPr/>
        </p:nvCxnSpPr>
        <p:spPr>
          <a:xfrm>
            <a:off x="1055720" y="1250875"/>
            <a:ext cx="65017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0" name="Rectangle 169"/>
          <p:cNvSpPr/>
          <p:nvPr/>
        </p:nvSpPr>
        <p:spPr>
          <a:xfrm>
            <a:off x="1017597" y="1177541"/>
            <a:ext cx="38122" cy="93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71" name="Connecteur droit 170"/>
          <p:cNvCxnSpPr/>
          <p:nvPr/>
        </p:nvCxnSpPr>
        <p:spPr>
          <a:xfrm>
            <a:off x="1046113" y="1320858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1046113" y="1332588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/>
          <p:nvPr/>
        </p:nvCxnSpPr>
        <p:spPr>
          <a:xfrm>
            <a:off x="1046113" y="1363526"/>
            <a:ext cx="65897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4" name="Connecteur droit 173"/>
          <p:cNvCxnSpPr/>
          <p:nvPr/>
        </p:nvCxnSpPr>
        <p:spPr>
          <a:xfrm>
            <a:off x="1050511" y="1374325"/>
            <a:ext cx="674819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5" name="Connecteur droit 174"/>
          <p:cNvCxnSpPr/>
          <p:nvPr/>
        </p:nvCxnSpPr>
        <p:spPr>
          <a:xfrm>
            <a:off x="1050511" y="1356047"/>
            <a:ext cx="65457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6" name="Connecteur droit 175"/>
          <p:cNvCxnSpPr/>
          <p:nvPr/>
        </p:nvCxnSpPr>
        <p:spPr>
          <a:xfrm>
            <a:off x="1054910" y="1382462"/>
            <a:ext cx="65017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1016788" y="1309128"/>
            <a:ext cx="38122" cy="93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/>
          <p:cNvSpPr/>
          <p:nvPr/>
        </p:nvSpPr>
        <p:spPr>
          <a:xfrm>
            <a:off x="1693884" y="813148"/>
            <a:ext cx="91098" cy="897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4" name="ZoneTexte 223"/>
          <p:cNvSpPr txBox="1"/>
          <p:nvPr/>
        </p:nvSpPr>
        <p:spPr>
          <a:xfrm>
            <a:off x="94864" y="1650454"/>
            <a:ext cx="1542804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err="1" smtClean="0"/>
              <a:t>temp</a:t>
            </a:r>
            <a:r>
              <a:rPr lang="fr-FR" dirty="0" smtClean="0"/>
              <a:t> probe* </a:t>
            </a:r>
            <a:r>
              <a:rPr lang="fr-FR" sz="1200" dirty="0" smtClean="0"/>
              <a:t>(BPM3)</a:t>
            </a:r>
            <a:endParaRPr lang="fr-FR" sz="1200" dirty="0"/>
          </a:p>
        </p:txBody>
      </p:sp>
      <p:grpSp>
        <p:nvGrpSpPr>
          <p:cNvPr id="226" name="Groupe 225"/>
          <p:cNvGrpSpPr/>
          <p:nvPr/>
        </p:nvGrpSpPr>
        <p:grpSpPr>
          <a:xfrm>
            <a:off x="358436" y="3323055"/>
            <a:ext cx="1368152" cy="151721"/>
            <a:chOff x="251520" y="1715997"/>
            <a:chExt cx="1368152" cy="151721"/>
          </a:xfrm>
        </p:grpSpPr>
        <p:cxnSp>
          <p:nvCxnSpPr>
            <p:cNvPr id="260" name="Connecteur droit 259"/>
            <p:cNvCxnSpPr/>
            <p:nvPr/>
          </p:nvCxnSpPr>
          <p:spPr>
            <a:xfrm>
              <a:off x="571852" y="1776540"/>
              <a:ext cx="1047820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1" name="Connecteur droit 260"/>
            <p:cNvCxnSpPr/>
            <p:nvPr/>
          </p:nvCxnSpPr>
          <p:spPr>
            <a:xfrm>
              <a:off x="587498" y="1814953"/>
              <a:ext cx="1032174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2" name="Connecteur droit 261"/>
            <p:cNvCxnSpPr/>
            <p:nvPr/>
          </p:nvCxnSpPr>
          <p:spPr>
            <a:xfrm>
              <a:off x="587498" y="1749939"/>
              <a:ext cx="1032174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3" name="Connecteur droit 262"/>
            <p:cNvCxnSpPr/>
            <p:nvPr/>
          </p:nvCxnSpPr>
          <p:spPr>
            <a:xfrm>
              <a:off x="603145" y="1843894"/>
              <a:ext cx="1016527" cy="189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64" name="Rectangle 263"/>
            <p:cNvSpPr/>
            <p:nvPr/>
          </p:nvSpPr>
          <p:spPr>
            <a:xfrm>
              <a:off x="251520" y="1715997"/>
              <a:ext cx="351625" cy="15172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28" name="Rectangle 227"/>
          <p:cNvSpPr/>
          <p:nvPr/>
        </p:nvSpPr>
        <p:spPr>
          <a:xfrm>
            <a:off x="1882401" y="2475688"/>
            <a:ext cx="131586" cy="140442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7" name="Rectangle 226"/>
          <p:cNvSpPr/>
          <p:nvPr/>
        </p:nvSpPr>
        <p:spPr>
          <a:xfrm>
            <a:off x="1785430" y="2614784"/>
            <a:ext cx="319656" cy="100015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9" name="Rectangle 228"/>
          <p:cNvSpPr/>
          <p:nvPr/>
        </p:nvSpPr>
        <p:spPr>
          <a:xfrm>
            <a:off x="2105086" y="2655272"/>
            <a:ext cx="91098" cy="89753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30" name="Connecteur droit 229"/>
          <p:cNvCxnSpPr/>
          <p:nvPr/>
        </p:nvCxnSpPr>
        <p:spPr>
          <a:xfrm>
            <a:off x="1048180" y="2765481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/>
          <p:cNvCxnSpPr/>
          <p:nvPr/>
        </p:nvCxnSpPr>
        <p:spPr>
          <a:xfrm>
            <a:off x="1048180" y="2777211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/>
          <p:cNvCxnSpPr/>
          <p:nvPr/>
        </p:nvCxnSpPr>
        <p:spPr>
          <a:xfrm>
            <a:off x="1048180" y="2808150"/>
            <a:ext cx="65897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3" name="Connecteur droit 232"/>
          <p:cNvCxnSpPr/>
          <p:nvPr/>
        </p:nvCxnSpPr>
        <p:spPr>
          <a:xfrm>
            <a:off x="1052578" y="2818949"/>
            <a:ext cx="674819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4" name="Connecteur droit 233"/>
          <p:cNvCxnSpPr/>
          <p:nvPr/>
        </p:nvCxnSpPr>
        <p:spPr>
          <a:xfrm>
            <a:off x="1052578" y="2800671"/>
            <a:ext cx="65457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5" name="Connecteur droit 234"/>
          <p:cNvCxnSpPr/>
          <p:nvPr/>
        </p:nvCxnSpPr>
        <p:spPr>
          <a:xfrm>
            <a:off x="1056977" y="2827085"/>
            <a:ext cx="65017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6" name="Rectangle 235"/>
          <p:cNvSpPr/>
          <p:nvPr/>
        </p:nvSpPr>
        <p:spPr>
          <a:xfrm>
            <a:off x="1018855" y="2753751"/>
            <a:ext cx="38122" cy="93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37" name="Connecteur droit 236"/>
          <p:cNvCxnSpPr/>
          <p:nvPr/>
        </p:nvCxnSpPr>
        <p:spPr>
          <a:xfrm>
            <a:off x="1047370" y="2897068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/>
          <p:cNvCxnSpPr/>
          <p:nvPr/>
        </p:nvCxnSpPr>
        <p:spPr>
          <a:xfrm>
            <a:off x="1047370" y="2908798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/>
          <p:cNvCxnSpPr/>
          <p:nvPr/>
        </p:nvCxnSpPr>
        <p:spPr>
          <a:xfrm>
            <a:off x="1047370" y="2939736"/>
            <a:ext cx="65897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0" name="Connecteur droit 239"/>
          <p:cNvCxnSpPr/>
          <p:nvPr/>
        </p:nvCxnSpPr>
        <p:spPr>
          <a:xfrm>
            <a:off x="1051769" y="2950535"/>
            <a:ext cx="674819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1" name="Connecteur droit 240"/>
          <p:cNvCxnSpPr/>
          <p:nvPr/>
        </p:nvCxnSpPr>
        <p:spPr>
          <a:xfrm>
            <a:off x="1051769" y="2932258"/>
            <a:ext cx="65457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2" name="Connecteur droit 241"/>
          <p:cNvCxnSpPr/>
          <p:nvPr/>
        </p:nvCxnSpPr>
        <p:spPr>
          <a:xfrm>
            <a:off x="1056168" y="2958672"/>
            <a:ext cx="65017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1018045" y="2885338"/>
            <a:ext cx="38122" cy="93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44" name="Connecteur droit 243"/>
          <p:cNvCxnSpPr/>
          <p:nvPr/>
        </p:nvCxnSpPr>
        <p:spPr>
          <a:xfrm>
            <a:off x="1047370" y="3031395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/>
          <p:cNvCxnSpPr/>
          <p:nvPr/>
        </p:nvCxnSpPr>
        <p:spPr>
          <a:xfrm>
            <a:off x="1047370" y="3043125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/>
          <p:cNvCxnSpPr/>
          <p:nvPr/>
        </p:nvCxnSpPr>
        <p:spPr>
          <a:xfrm>
            <a:off x="1047370" y="3074064"/>
            <a:ext cx="65897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7" name="Connecteur droit 246"/>
          <p:cNvCxnSpPr/>
          <p:nvPr/>
        </p:nvCxnSpPr>
        <p:spPr>
          <a:xfrm>
            <a:off x="1051769" y="3084863"/>
            <a:ext cx="674819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8" name="Connecteur droit 247"/>
          <p:cNvCxnSpPr/>
          <p:nvPr/>
        </p:nvCxnSpPr>
        <p:spPr>
          <a:xfrm>
            <a:off x="1051769" y="3066585"/>
            <a:ext cx="65457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9" name="Connecteur droit 248"/>
          <p:cNvCxnSpPr/>
          <p:nvPr/>
        </p:nvCxnSpPr>
        <p:spPr>
          <a:xfrm>
            <a:off x="1056168" y="3092999"/>
            <a:ext cx="65017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0" name="Rectangle 249"/>
          <p:cNvSpPr/>
          <p:nvPr/>
        </p:nvSpPr>
        <p:spPr>
          <a:xfrm>
            <a:off x="1018045" y="3019665"/>
            <a:ext cx="38122" cy="93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51" name="Connecteur droit 250"/>
          <p:cNvCxnSpPr/>
          <p:nvPr/>
        </p:nvCxnSpPr>
        <p:spPr>
          <a:xfrm>
            <a:off x="1046561" y="3162982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/>
          <p:cNvCxnSpPr/>
          <p:nvPr/>
        </p:nvCxnSpPr>
        <p:spPr>
          <a:xfrm>
            <a:off x="1046561" y="3174712"/>
            <a:ext cx="69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Connecteur droit 252"/>
          <p:cNvCxnSpPr/>
          <p:nvPr/>
        </p:nvCxnSpPr>
        <p:spPr>
          <a:xfrm>
            <a:off x="1046561" y="3205650"/>
            <a:ext cx="65897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4" name="Connecteur droit 253"/>
          <p:cNvCxnSpPr/>
          <p:nvPr/>
        </p:nvCxnSpPr>
        <p:spPr>
          <a:xfrm>
            <a:off x="1050959" y="3216449"/>
            <a:ext cx="674819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5" name="Connecteur droit 254"/>
          <p:cNvCxnSpPr/>
          <p:nvPr/>
        </p:nvCxnSpPr>
        <p:spPr>
          <a:xfrm>
            <a:off x="1050959" y="3198171"/>
            <a:ext cx="65457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6" name="Connecteur droit 255"/>
          <p:cNvCxnSpPr/>
          <p:nvPr/>
        </p:nvCxnSpPr>
        <p:spPr>
          <a:xfrm>
            <a:off x="1055358" y="3224586"/>
            <a:ext cx="65017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1017236" y="3151252"/>
            <a:ext cx="38122" cy="93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8" name="Rectangle 257"/>
          <p:cNvSpPr/>
          <p:nvPr/>
        </p:nvSpPr>
        <p:spPr>
          <a:xfrm>
            <a:off x="1694332" y="2655272"/>
            <a:ext cx="91098" cy="897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9" name="ZoneTexte 258"/>
          <p:cNvSpPr txBox="1"/>
          <p:nvPr/>
        </p:nvSpPr>
        <p:spPr>
          <a:xfrm>
            <a:off x="95312" y="3492578"/>
            <a:ext cx="1542804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err="1" smtClean="0"/>
              <a:t>temp</a:t>
            </a:r>
            <a:r>
              <a:rPr lang="fr-FR" dirty="0" smtClean="0"/>
              <a:t> probe* </a:t>
            </a:r>
            <a:r>
              <a:rPr lang="fr-FR" sz="1200" dirty="0" smtClean="0"/>
              <a:t>(BPM1&amp;2)</a:t>
            </a:r>
            <a:endParaRPr lang="fr-FR" sz="1200" dirty="0"/>
          </a:p>
        </p:txBody>
      </p:sp>
      <p:sp>
        <p:nvSpPr>
          <p:cNvPr id="266" name="Rectangle 265"/>
          <p:cNvSpPr/>
          <p:nvPr/>
        </p:nvSpPr>
        <p:spPr>
          <a:xfrm>
            <a:off x="4047137" y="4708000"/>
            <a:ext cx="679708" cy="13324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7" name="ZoneTexte 266"/>
          <p:cNvSpPr txBox="1"/>
          <p:nvPr/>
        </p:nvSpPr>
        <p:spPr>
          <a:xfrm rot="16200000">
            <a:off x="3843809" y="5189542"/>
            <a:ext cx="104812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T. </a:t>
            </a:r>
            <a:r>
              <a:rPr lang="fr-FR" dirty="0" smtClean="0"/>
              <a:t>probe*</a:t>
            </a:r>
            <a:endParaRPr lang="fr-FR" dirty="0"/>
          </a:p>
        </p:txBody>
      </p:sp>
      <p:sp>
        <p:nvSpPr>
          <p:cNvPr id="273" name="ZoneTexte 272"/>
          <p:cNvSpPr txBox="1"/>
          <p:nvPr/>
        </p:nvSpPr>
        <p:spPr>
          <a:xfrm>
            <a:off x="2187356" y="2838831"/>
            <a:ext cx="2199636" cy="64633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err="1" smtClean="0"/>
              <a:t>Connecting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for </a:t>
            </a:r>
            <a:r>
              <a:rPr lang="fr-FR" dirty="0" err="1" smtClean="0"/>
              <a:t>Temp</a:t>
            </a:r>
            <a:r>
              <a:rPr lang="fr-FR" dirty="0" smtClean="0"/>
              <a:t> probe (25 m)</a:t>
            </a:r>
            <a:endParaRPr lang="fr-FR" dirty="0"/>
          </a:p>
        </p:txBody>
      </p:sp>
      <p:sp>
        <p:nvSpPr>
          <p:cNvPr id="274" name="Rectangle 273"/>
          <p:cNvSpPr/>
          <p:nvPr/>
        </p:nvSpPr>
        <p:spPr>
          <a:xfrm rot="16200000">
            <a:off x="4268226" y="5231598"/>
            <a:ext cx="6330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4 </a:t>
            </a:r>
            <a:r>
              <a:rPr lang="fr-FR" sz="1200" dirty="0" err="1" smtClean="0"/>
              <a:t>wires</a:t>
            </a:r>
            <a:endParaRPr lang="fr-FR" sz="1200" dirty="0"/>
          </a:p>
        </p:txBody>
      </p:sp>
      <p:sp>
        <p:nvSpPr>
          <p:cNvPr id="178" name="ZoneTexte 177"/>
          <p:cNvSpPr txBox="1"/>
          <p:nvPr/>
        </p:nvSpPr>
        <p:spPr>
          <a:xfrm>
            <a:off x="3943499" y="6207967"/>
            <a:ext cx="1659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* To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defined</a:t>
            </a:r>
            <a:endParaRPr lang="fr-FR" sz="1400" dirty="0"/>
          </a:p>
        </p:txBody>
      </p:sp>
      <p:pic>
        <p:nvPicPr>
          <p:cNvPr id="2" name="Picture 2" descr="http://phototheque.in2p3.fr/main.php?g2_view=core.DownloadItem&amp;g2_itemId=1758&amp;g2_serialNumber=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3" r="2615"/>
          <a:stretch/>
        </p:blipFill>
        <p:spPr bwMode="auto">
          <a:xfrm>
            <a:off x="211640" y="4480642"/>
            <a:ext cx="2016000" cy="169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" name="ZoneTexte 179"/>
          <p:cNvSpPr txBox="1"/>
          <p:nvPr/>
        </p:nvSpPr>
        <p:spPr>
          <a:xfrm>
            <a:off x="2051720" y="4891633"/>
            <a:ext cx="1969271" cy="64633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Link to control room*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301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Forme libre 95"/>
          <p:cNvSpPr/>
          <p:nvPr/>
        </p:nvSpPr>
        <p:spPr>
          <a:xfrm rot="653807">
            <a:off x="4637514" y="3135126"/>
            <a:ext cx="1248017" cy="2177892"/>
          </a:xfrm>
          <a:custGeom>
            <a:avLst/>
            <a:gdLst>
              <a:gd name="connsiteX0" fmla="*/ 0 w 1896687"/>
              <a:gd name="connsiteY0" fmla="*/ 333624 h 3102461"/>
              <a:gd name="connsiteX1" fmla="*/ 1674975 w 1896687"/>
              <a:gd name="connsiteY1" fmla="*/ 248166 h 3102461"/>
              <a:gd name="connsiteX2" fmla="*/ 1888620 w 1896687"/>
              <a:gd name="connsiteY2" fmla="*/ 3102461 h 310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6687" h="3102461">
                <a:moveTo>
                  <a:pt x="0" y="333624"/>
                </a:moveTo>
                <a:cubicBezTo>
                  <a:pt x="680102" y="60158"/>
                  <a:pt x="1360205" y="-213307"/>
                  <a:pt x="1674975" y="248166"/>
                </a:cubicBezTo>
                <a:cubicBezTo>
                  <a:pt x="1989745" y="709639"/>
                  <a:pt x="1871528" y="2636715"/>
                  <a:pt x="1888620" y="3102461"/>
                </a:cubicBezTo>
              </a:path>
            </a:pathLst>
          </a:custGeom>
          <a:noFill/>
          <a:ln w="1270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2" name="Groupe 101"/>
          <p:cNvGrpSpPr/>
          <p:nvPr/>
        </p:nvGrpSpPr>
        <p:grpSpPr>
          <a:xfrm>
            <a:off x="755575" y="3356992"/>
            <a:ext cx="2578119" cy="151721"/>
            <a:chOff x="251520" y="1715997"/>
            <a:chExt cx="1368152" cy="151721"/>
          </a:xfrm>
        </p:grpSpPr>
        <p:cxnSp>
          <p:nvCxnSpPr>
            <p:cNvPr id="103" name="Connecteur droit 102"/>
            <p:cNvCxnSpPr/>
            <p:nvPr/>
          </p:nvCxnSpPr>
          <p:spPr>
            <a:xfrm>
              <a:off x="571852" y="1776540"/>
              <a:ext cx="1047820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4" name="Connecteur droit 103"/>
            <p:cNvCxnSpPr/>
            <p:nvPr/>
          </p:nvCxnSpPr>
          <p:spPr>
            <a:xfrm>
              <a:off x="587498" y="1814953"/>
              <a:ext cx="1032174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5" name="Connecteur droit 104"/>
            <p:cNvCxnSpPr/>
            <p:nvPr/>
          </p:nvCxnSpPr>
          <p:spPr>
            <a:xfrm>
              <a:off x="587498" y="1749939"/>
              <a:ext cx="1032174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6" name="Connecteur droit 105"/>
            <p:cNvCxnSpPr/>
            <p:nvPr/>
          </p:nvCxnSpPr>
          <p:spPr>
            <a:xfrm>
              <a:off x="603145" y="1843894"/>
              <a:ext cx="1016527" cy="189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07" name="Rectangle 106"/>
            <p:cNvSpPr/>
            <p:nvPr/>
          </p:nvSpPr>
          <p:spPr>
            <a:xfrm>
              <a:off x="251520" y="1715997"/>
              <a:ext cx="351625" cy="15172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3887925" y="260648"/>
            <a:ext cx="468052" cy="547260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/>
          <p:cNvSpPr/>
          <p:nvPr/>
        </p:nvSpPr>
        <p:spPr>
          <a:xfrm>
            <a:off x="3542999" y="755412"/>
            <a:ext cx="1137013" cy="360735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30" name="Connecteur droit 29"/>
          <p:cNvCxnSpPr/>
          <p:nvPr/>
        </p:nvCxnSpPr>
        <p:spPr>
          <a:xfrm flipH="1">
            <a:off x="4110674" y="116632"/>
            <a:ext cx="19756" cy="5971673"/>
          </a:xfrm>
          <a:prstGeom prst="line">
            <a:avLst/>
          </a:prstGeom>
          <a:ln w="28575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 rot="16200000">
            <a:off x="3117242" y="4501242"/>
            <a:ext cx="198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Φ252 mm </a:t>
            </a:r>
            <a:r>
              <a:rPr lang="fr-FR" dirty="0" err="1" smtClean="0"/>
              <a:t>flange</a:t>
            </a:r>
            <a:r>
              <a:rPr lang="fr-FR" dirty="0" smtClean="0"/>
              <a:t>*</a:t>
            </a:r>
            <a:endParaRPr lang="fr-FR" dirty="0"/>
          </a:p>
        </p:txBody>
      </p:sp>
      <p:sp>
        <p:nvSpPr>
          <p:cNvPr id="65" name="Forme libre 64"/>
          <p:cNvSpPr/>
          <p:nvPr/>
        </p:nvSpPr>
        <p:spPr>
          <a:xfrm>
            <a:off x="5004049" y="1943085"/>
            <a:ext cx="3096344" cy="1876676"/>
          </a:xfrm>
          <a:custGeom>
            <a:avLst/>
            <a:gdLst>
              <a:gd name="connsiteX0" fmla="*/ 0 w 1896687"/>
              <a:gd name="connsiteY0" fmla="*/ 333624 h 3102461"/>
              <a:gd name="connsiteX1" fmla="*/ 1674975 w 1896687"/>
              <a:gd name="connsiteY1" fmla="*/ 248166 h 3102461"/>
              <a:gd name="connsiteX2" fmla="*/ 1888620 w 1896687"/>
              <a:gd name="connsiteY2" fmla="*/ 3102461 h 310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6687" h="3102461">
                <a:moveTo>
                  <a:pt x="0" y="333624"/>
                </a:moveTo>
                <a:cubicBezTo>
                  <a:pt x="680102" y="60158"/>
                  <a:pt x="1360205" y="-213307"/>
                  <a:pt x="1674975" y="248166"/>
                </a:cubicBezTo>
                <a:cubicBezTo>
                  <a:pt x="1989745" y="709639"/>
                  <a:pt x="1871528" y="2636715"/>
                  <a:pt x="1888620" y="3102461"/>
                </a:cubicBezTo>
              </a:path>
            </a:pathLst>
          </a:custGeom>
          <a:noFill/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4680012" y="899428"/>
            <a:ext cx="324036" cy="332166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3" name="ZoneTexte 122"/>
          <p:cNvSpPr txBox="1"/>
          <p:nvPr/>
        </p:nvSpPr>
        <p:spPr>
          <a:xfrm>
            <a:off x="159268" y="6207967"/>
            <a:ext cx="1802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*Not </a:t>
            </a:r>
            <a:r>
              <a:rPr lang="fr-FR" sz="1400" dirty="0" err="1" smtClean="0"/>
              <a:t>supplied</a:t>
            </a:r>
            <a:r>
              <a:rPr lang="fr-FR" sz="1400" dirty="0" smtClean="0"/>
              <a:t> by LAL</a:t>
            </a:r>
            <a:endParaRPr lang="fr-FR" sz="1400" dirty="0"/>
          </a:p>
        </p:txBody>
      </p:sp>
      <p:cxnSp>
        <p:nvCxnSpPr>
          <p:cNvPr id="77" name="Connecteur droit 76"/>
          <p:cNvCxnSpPr/>
          <p:nvPr/>
        </p:nvCxnSpPr>
        <p:spPr>
          <a:xfrm>
            <a:off x="920602" y="1291441"/>
            <a:ext cx="2460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920602" y="1333165"/>
            <a:ext cx="2460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>
            <a:off x="920602" y="1443212"/>
            <a:ext cx="234396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>
            <a:off x="936248" y="1481625"/>
            <a:ext cx="240032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>
            <a:off x="936248" y="1416611"/>
            <a:ext cx="2328318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>
            <a:off x="951895" y="1510566"/>
            <a:ext cx="2312671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816294" y="1249718"/>
            <a:ext cx="135601" cy="3337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57" name="Connecteur droit 156"/>
          <p:cNvCxnSpPr/>
          <p:nvPr/>
        </p:nvCxnSpPr>
        <p:spPr>
          <a:xfrm>
            <a:off x="917723" y="1759493"/>
            <a:ext cx="2460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/>
          <p:cNvCxnSpPr/>
          <p:nvPr/>
        </p:nvCxnSpPr>
        <p:spPr>
          <a:xfrm>
            <a:off x="917723" y="1801217"/>
            <a:ext cx="2460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droit 158"/>
          <p:cNvCxnSpPr/>
          <p:nvPr/>
        </p:nvCxnSpPr>
        <p:spPr>
          <a:xfrm>
            <a:off x="917723" y="1911264"/>
            <a:ext cx="234396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0" name="Connecteur droit 159"/>
          <p:cNvCxnSpPr/>
          <p:nvPr/>
        </p:nvCxnSpPr>
        <p:spPr>
          <a:xfrm>
            <a:off x="933369" y="1949677"/>
            <a:ext cx="240032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1" name="Connecteur droit 160"/>
          <p:cNvCxnSpPr/>
          <p:nvPr/>
        </p:nvCxnSpPr>
        <p:spPr>
          <a:xfrm>
            <a:off x="933369" y="1884663"/>
            <a:ext cx="2328318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2" name="Connecteur droit 161"/>
          <p:cNvCxnSpPr/>
          <p:nvPr/>
        </p:nvCxnSpPr>
        <p:spPr>
          <a:xfrm>
            <a:off x="949016" y="1978618"/>
            <a:ext cx="2312671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813415" y="1717770"/>
            <a:ext cx="135601" cy="3337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64" name="Connecteur droit 163"/>
          <p:cNvCxnSpPr/>
          <p:nvPr/>
        </p:nvCxnSpPr>
        <p:spPr>
          <a:xfrm>
            <a:off x="917723" y="2237295"/>
            <a:ext cx="2460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cteur droit 164"/>
          <p:cNvCxnSpPr/>
          <p:nvPr/>
        </p:nvCxnSpPr>
        <p:spPr>
          <a:xfrm>
            <a:off x="917723" y="2279019"/>
            <a:ext cx="2460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165"/>
          <p:cNvCxnSpPr/>
          <p:nvPr/>
        </p:nvCxnSpPr>
        <p:spPr>
          <a:xfrm>
            <a:off x="917723" y="2389066"/>
            <a:ext cx="234396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7" name="Connecteur droit 166"/>
          <p:cNvCxnSpPr/>
          <p:nvPr/>
        </p:nvCxnSpPr>
        <p:spPr>
          <a:xfrm>
            <a:off x="933369" y="2427479"/>
            <a:ext cx="240032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8" name="Connecteur droit 167"/>
          <p:cNvCxnSpPr/>
          <p:nvPr/>
        </p:nvCxnSpPr>
        <p:spPr>
          <a:xfrm>
            <a:off x="933369" y="2362465"/>
            <a:ext cx="2328318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9" name="Connecteur droit 168"/>
          <p:cNvCxnSpPr/>
          <p:nvPr/>
        </p:nvCxnSpPr>
        <p:spPr>
          <a:xfrm>
            <a:off x="949016" y="2456420"/>
            <a:ext cx="2312671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0" name="Rectangle 169"/>
          <p:cNvSpPr/>
          <p:nvPr/>
        </p:nvSpPr>
        <p:spPr>
          <a:xfrm>
            <a:off x="813415" y="2195572"/>
            <a:ext cx="135601" cy="3337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71" name="Connecteur droit 170"/>
          <p:cNvCxnSpPr/>
          <p:nvPr/>
        </p:nvCxnSpPr>
        <p:spPr>
          <a:xfrm>
            <a:off x="914844" y="2705347"/>
            <a:ext cx="2460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914844" y="2747071"/>
            <a:ext cx="2460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/>
          <p:nvPr/>
        </p:nvCxnSpPr>
        <p:spPr>
          <a:xfrm>
            <a:off x="914844" y="2857118"/>
            <a:ext cx="234396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4" name="Connecteur droit 173"/>
          <p:cNvCxnSpPr/>
          <p:nvPr/>
        </p:nvCxnSpPr>
        <p:spPr>
          <a:xfrm>
            <a:off x="930490" y="2895531"/>
            <a:ext cx="240032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5" name="Connecteur droit 174"/>
          <p:cNvCxnSpPr/>
          <p:nvPr/>
        </p:nvCxnSpPr>
        <p:spPr>
          <a:xfrm>
            <a:off x="930490" y="2830517"/>
            <a:ext cx="2328318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6" name="Connecteur droit 175"/>
          <p:cNvCxnSpPr/>
          <p:nvPr/>
        </p:nvCxnSpPr>
        <p:spPr>
          <a:xfrm>
            <a:off x="946137" y="2924472"/>
            <a:ext cx="2312671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810536" y="2663624"/>
            <a:ext cx="135601" cy="3337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/>
          <p:cNvSpPr/>
          <p:nvPr/>
        </p:nvSpPr>
        <p:spPr>
          <a:xfrm>
            <a:off x="3218963" y="899428"/>
            <a:ext cx="324036" cy="3321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8" name="ZoneTexte 187"/>
          <p:cNvSpPr txBox="1"/>
          <p:nvPr/>
        </p:nvSpPr>
        <p:spPr>
          <a:xfrm>
            <a:off x="395536" y="116632"/>
            <a:ext cx="3131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Inside  </a:t>
            </a:r>
            <a:r>
              <a:rPr lang="fr-FR" dirty="0" err="1" smtClean="0"/>
              <a:t>ip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r>
              <a:rPr lang="fr-FR" dirty="0" smtClean="0"/>
              <a:t> 6</a:t>
            </a:r>
            <a:r>
              <a:rPr lang="fr-FR" baseline="30000" dirty="0" smtClean="0"/>
              <a:t>E</a:t>
            </a:r>
            <a:r>
              <a:rPr lang="fr-FR" dirty="0" smtClean="0"/>
              <a:t>-8 mbar</a:t>
            </a:r>
            <a:endParaRPr lang="fr-FR" dirty="0"/>
          </a:p>
        </p:txBody>
      </p:sp>
      <p:sp>
        <p:nvSpPr>
          <p:cNvPr id="189" name="ZoneTexte 188"/>
          <p:cNvSpPr txBox="1"/>
          <p:nvPr/>
        </p:nvSpPr>
        <p:spPr>
          <a:xfrm>
            <a:off x="5436096" y="47667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Outside</a:t>
            </a:r>
            <a:r>
              <a:rPr lang="fr-FR" dirty="0" smtClean="0"/>
              <a:t> </a:t>
            </a:r>
            <a:r>
              <a:rPr lang="fr-FR" dirty="0" err="1" smtClean="0"/>
              <a:t>ip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r>
              <a:rPr lang="fr-FR" dirty="0" smtClean="0"/>
              <a:t> </a:t>
            </a:r>
            <a:r>
              <a:rPr lang="fr-FR" dirty="0"/>
              <a:t>(air </a:t>
            </a:r>
            <a:r>
              <a:rPr lang="fr-FR" dirty="0" smtClean="0"/>
              <a:t>pressure)</a:t>
            </a:r>
            <a:endParaRPr lang="fr-FR" dirty="0"/>
          </a:p>
        </p:txBody>
      </p:sp>
      <p:cxnSp>
        <p:nvCxnSpPr>
          <p:cNvPr id="194" name="Connecteur droit avec flèche 193"/>
          <p:cNvCxnSpPr/>
          <p:nvPr/>
        </p:nvCxnSpPr>
        <p:spPr>
          <a:xfrm>
            <a:off x="2567229" y="847165"/>
            <a:ext cx="793903" cy="340295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5" name="ZoneTexte 194"/>
          <p:cNvSpPr txBox="1"/>
          <p:nvPr/>
        </p:nvSpPr>
        <p:spPr>
          <a:xfrm>
            <a:off x="580201" y="585555"/>
            <a:ext cx="198702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smtClean="0"/>
              <a:t>Vacuum </a:t>
            </a:r>
            <a:r>
              <a:rPr lang="fr-FR" sz="1400" dirty="0" err="1" smtClean="0"/>
              <a:t>removable</a:t>
            </a:r>
            <a:r>
              <a:rPr lang="fr-FR" sz="1400" dirty="0" smtClean="0"/>
              <a:t> </a:t>
            </a:r>
            <a:r>
              <a:rPr lang="fr-FR" sz="1400" dirty="0" err="1" smtClean="0"/>
              <a:t>connectors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cxnSp>
        <p:nvCxnSpPr>
          <p:cNvPr id="196" name="Connecteur droit avec flèche 195"/>
          <p:cNvCxnSpPr/>
          <p:nvPr/>
        </p:nvCxnSpPr>
        <p:spPr>
          <a:xfrm flipV="1">
            <a:off x="3020600" y="4191650"/>
            <a:ext cx="744980" cy="945797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7" name="ZoneTexte 196"/>
          <p:cNvSpPr txBox="1"/>
          <p:nvPr/>
        </p:nvSpPr>
        <p:spPr>
          <a:xfrm>
            <a:off x="730663" y="5137447"/>
            <a:ext cx="228726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smtClean="0"/>
              <a:t>4 </a:t>
            </a:r>
            <a:r>
              <a:rPr lang="fr-FR" sz="1400" dirty="0" err="1" smtClean="0"/>
              <a:t>Electrical</a:t>
            </a:r>
            <a:r>
              <a:rPr lang="fr-FR" sz="1400" dirty="0" smtClean="0"/>
              <a:t> </a:t>
            </a:r>
            <a:r>
              <a:rPr lang="fr-FR" sz="1400" dirty="0" err="1" smtClean="0"/>
              <a:t>feedthroughs</a:t>
            </a:r>
            <a:r>
              <a:rPr lang="fr-FR" sz="1400" dirty="0" smtClean="0"/>
              <a:t>*</a:t>
            </a:r>
            <a:endParaRPr lang="fr-FR" sz="1400" dirty="0"/>
          </a:p>
        </p:txBody>
      </p:sp>
      <p:cxnSp>
        <p:nvCxnSpPr>
          <p:cNvPr id="198" name="Connecteur droit avec flèche 197"/>
          <p:cNvCxnSpPr/>
          <p:nvPr/>
        </p:nvCxnSpPr>
        <p:spPr>
          <a:xfrm flipH="1">
            <a:off x="4932040" y="1345960"/>
            <a:ext cx="666754" cy="210832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9" name="ZoneTexte 198"/>
          <p:cNvSpPr txBox="1"/>
          <p:nvPr/>
        </p:nvSpPr>
        <p:spPr>
          <a:xfrm>
            <a:off x="5604826" y="1038183"/>
            <a:ext cx="249556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err="1" smtClean="0"/>
              <a:t>Outside</a:t>
            </a:r>
            <a:r>
              <a:rPr lang="fr-FR" sz="1400" dirty="0" smtClean="0"/>
              <a:t> </a:t>
            </a:r>
            <a:r>
              <a:rPr lang="fr-FR" sz="1400" dirty="0" err="1" smtClean="0"/>
              <a:t>removable</a:t>
            </a:r>
            <a:r>
              <a:rPr lang="fr-FR" sz="1400" dirty="0" smtClean="0"/>
              <a:t> </a:t>
            </a:r>
            <a:r>
              <a:rPr lang="fr-FR" sz="1400" dirty="0" err="1" smtClean="0"/>
              <a:t>connectors</a:t>
            </a:r>
            <a:endParaRPr lang="fr-FR" sz="1400" dirty="0"/>
          </a:p>
        </p:txBody>
      </p:sp>
      <p:cxnSp>
        <p:nvCxnSpPr>
          <p:cNvPr id="200" name="Connecteur droit avec flèche 199"/>
          <p:cNvCxnSpPr/>
          <p:nvPr/>
        </p:nvCxnSpPr>
        <p:spPr>
          <a:xfrm flipH="1">
            <a:off x="5868144" y="1759493"/>
            <a:ext cx="232329" cy="292063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1" name="ZoneTexte 200"/>
          <p:cNvSpPr txBox="1"/>
          <p:nvPr/>
        </p:nvSpPr>
        <p:spPr>
          <a:xfrm>
            <a:off x="6100473" y="1443212"/>
            <a:ext cx="2188288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smtClean="0"/>
              <a:t>3 </a:t>
            </a:r>
            <a:r>
              <a:rPr lang="fr-FR" sz="1400" dirty="0" err="1" smtClean="0"/>
              <a:t>Connecting</a:t>
            </a:r>
            <a:r>
              <a:rPr lang="fr-FR" sz="1400" dirty="0" smtClean="0"/>
              <a:t> </a:t>
            </a:r>
            <a:r>
              <a:rPr lang="fr-FR" sz="1400" dirty="0" err="1" smtClean="0"/>
              <a:t>cables</a:t>
            </a:r>
            <a:r>
              <a:rPr lang="fr-FR" sz="1400" dirty="0" smtClean="0"/>
              <a:t> (25 m)</a:t>
            </a:r>
            <a:endParaRPr lang="fr-FR" sz="1400" dirty="0"/>
          </a:p>
        </p:txBody>
      </p:sp>
      <p:cxnSp>
        <p:nvCxnSpPr>
          <p:cNvPr id="211" name="Connecteur droit avec flèche 210"/>
          <p:cNvCxnSpPr>
            <a:stCxn id="212" idx="0"/>
          </p:cNvCxnSpPr>
          <p:nvPr/>
        </p:nvCxnSpPr>
        <p:spPr>
          <a:xfrm flipH="1" flipV="1">
            <a:off x="7655293" y="5805265"/>
            <a:ext cx="121063" cy="268286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2" name="ZoneTexte 211"/>
          <p:cNvSpPr txBox="1"/>
          <p:nvPr/>
        </p:nvSpPr>
        <p:spPr>
          <a:xfrm>
            <a:off x="6660232" y="6073551"/>
            <a:ext cx="2232248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err="1" smtClean="0"/>
              <a:t>Analog</a:t>
            </a:r>
            <a:r>
              <a:rPr lang="fr-FR" sz="1400" dirty="0" smtClean="0"/>
              <a:t> inputs &amp; outputs</a:t>
            </a:r>
            <a:endParaRPr lang="fr-FR" sz="1400" dirty="0"/>
          </a:p>
        </p:txBody>
      </p:sp>
      <p:grpSp>
        <p:nvGrpSpPr>
          <p:cNvPr id="2" name="Groupe 1"/>
          <p:cNvGrpSpPr/>
          <p:nvPr/>
        </p:nvGrpSpPr>
        <p:grpSpPr>
          <a:xfrm>
            <a:off x="6614374" y="3789102"/>
            <a:ext cx="2220959" cy="1893682"/>
            <a:chOff x="5663409" y="3356993"/>
            <a:chExt cx="2945949" cy="2511838"/>
          </a:xfrm>
        </p:grpSpPr>
        <p:sp>
          <p:nvSpPr>
            <p:cNvPr id="112" name="Forme libre 111"/>
            <p:cNvSpPr/>
            <p:nvPr/>
          </p:nvSpPr>
          <p:spPr>
            <a:xfrm>
              <a:off x="6228446" y="3771020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3" name="Forme libre 112"/>
            <p:cNvSpPr/>
            <p:nvPr/>
          </p:nvSpPr>
          <p:spPr>
            <a:xfrm>
              <a:off x="6451397" y="3794515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Forme libre 113"/>
            <p:cNvSpPr/>
            <p:nvPr/>
          </p:nvSpPr>
          <p:spPr>
            <a:xfrm>
              <a:off x="6660232" y="3775244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Forme libre 114"/>
            <p:cNvSpPr/>
            <p:nvPr/>
          </p:nvSpPr>
          <p:spPr>
            <a:xfrm>
              <a:off x="6883183" y="3798739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Forme libre 115"/>
            <p:cNvSpPr/>
            <p:nvPr/>
          </p:nvSpPr>
          <p:spPr>
            <a:xfrm>
              <a:off x="7202148" y="3775244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Forme libre 116"/>
            <p:cNvSpPr/>
            <p:nvPr/>
          </p:nvSpPr>
          <p:spPr>
            <a:xfrm>
              <a:off x="7425099" y="3798739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8" name="Forme libre 117"/>
            <p:cNvSpPr/>
            <p:nvPr/>
          </p:nvSpPr>
          <p:spPr>
            <a:xfrm>
              <a:off x="7668344" y="3775244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9" name="Forme libre 118"/>
            <p:cNvSpPr/>
            <p:nvPr/>
          </p:nvSpPr>
          <p:spPr>
            <a:xfrm>
              <a:off x="7891295" y="3798739"/>
              <a:ext cx="531277" cy="564023"/>
            </a:xfrm>
            <a:custGeom>
              <a:avLst/>
              <a:gdLst>
                <a:gd name="connsiteX0" fmla="*/ 52713 w 531277"/>
                <a:gd name="connsiteY0" fmla="*/ 564023 h 564023"/>
                <a:gd name="connsiteX1" fmla="*/ 44167 w 531277"/>
                <a:gd name="connsiteY1" fmla="*/ 264920 h 564023"/>
                <a:gd name="connsiteX2" fmla="*/ 531277 w 531277"/>
                <a:gd name="connsiteY2" fmla="*/ 0 h 56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277" h="564023">
                  <a:moveTo>
                    <a:pt x="52713" y="564023"/>
                  </a:moveTo>
                  <a:cubicBezTo>
                    <a:pt x="8559" y="461473"/>
                    <a:pt x="-35594" y="358924"/>
                    <a:pt x="44167" y="264920"/>
                  </a:cubicBezTo>
                  <a:cubicBezTo>
                    <a:pt x="123928" y="170916"/>
                    <a:pt x="418757" y="52699"/>
                    <a:pt x="531277" y="0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193540" y="4294414"/>
              <a:ext cx="106652" cy="71315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418926" y="4297876"/>
              <a:ext cx="106652" cy="7131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688234" y="4294415"/>
              <a:ext cx="106652" cy="71315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913620" y="4297877"/>
              <a:ext cx="106652" cy="7131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164288" y="4294415"/>
              <a:ext cx="106652" cy="71315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389674" y="4297877"/>
              <a:ext cx="106652" cy="7131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7658982" y="4294416"/>
              <a:ext cx="106652" cy="71315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884368" y="4297878"/>
              <a:ext cx="106652" cy="7131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9" name="Rectangle 108"/>
            <p:cNvSpPr/>
            <p:nvPr/>
          </p:nvSpPr>
          <p:spPr>
            <a:xfrm rot="5400000">
              <a:off x="7350593" y="2618650"/>
              <a:ext cx="450668" cy="1927353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6675098" y="3397660"/>
              <a:ext cx="1934259" cy="369332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r>
                <a:rPr lang="fr-FR" dirty="0" err="1" smtClean="0"/>
                <a:t>Linking</a:t>
              </a:r>
              <a:r>
                <a:rPr lang="fr-FR" dirty="0" smtClean="0"/>
                <a:t> box</a:t>
              </a:r>
              <a:endParaRPr lang="fr-FR" dirty="0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6205266" y="5152210"/>
              <a:ext cx="106652" cy="713157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6430652" y="5155672"/>
              <a:ext cx="106652" cy="7131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6699960" y="5152211"/>
              <a:ext cx="106652" cy="713157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6925346" y="5155673"/>
              <a:ext cx="106652" cy="7131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7176014" y="5152211"/>
              <a:ext cx="106652" cy="713157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7401400" y="5155673"/>
              <a:ext cx="106652" cy="7131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7670708" y="5152212"/>
              <a:ext cx="106652" cy="713157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7896094" y="5155674"/>
              <a:ext cx="106652" cy="7131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Rectangle 55"/>
            <p:cNvSpPr/>
            <p:nvPr/>
          </p:nvSpPr>
          <p:spPr>
            <a:xfrm rot="5400000">
              <a:off x="6567877" y="3604652"/>
              <a:ext cx="1137013" cy="2945949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5910635" y="4845038"/>
              <a:ext cx="2525191" cy="369332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r>
                <a:rPr lang="fr-FR" dirty="0" smtClean="0"/>
                <a:t>4 </a:t>
              </a:r>
              <a:r>
                <a:rPr lang="fr-FR" dirty="0" err="1" smtClean="0"/>
                <a:t>movers</a:t>
              </a:r>
              <a:r>
                <a:rPr lang="fr-FR" dirty="0" smtClean="0"/>
                <a:t> command box</a:t>
              </a:r>
              <a:endParaRPr lang="fr-FR" dirty="0"/>
            </a:p>
          </p:txBody>
        </p:sp>
      </p:grp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fr-FR" sz="1000" dirty="0"/>
              <a:t>Frédéric BOGARD – LAL/IN2P3/CNRS – Jan 25, 2013</a:t>
            </a:r>
          </a:p>
        </p:txBody>
      </p:sp>
      <p:sp>
        <p:nvSpPr>
          <p:cNvPr id="101" name="ZoneTexte 100"/>
          <p:cNvSpPr txBox="1"/>
          <p:nvPr/>
        </p:nvSpPr>
        <p:spPr>
          <a:xfrm>
            <a:off x="6434696" y="11774"/>
            <a:ext cx="269994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b="1" u="sng" dirty="0" err="1" smtClean="0"/>
              <a:t>Overview</a:t>
            </a:r>
            <a:r>
              <a:rPr lang="fr-FR" b="1" u="sng" dirty="0" smtClean="0"/>
              <a:t> per </a:t>
            </a:r>
            <a:r>
              <a:rPr lang="fr-FR" b="1" u="sng" dirty="0" err="1" smtClean="0"/>
              <a:t>flange</a:t>
            </a:r>
            <a:r>
              <a:rPr lang="fr-FR" b="1" u="sng" dirty="0" smtClean="0"/>
              <a:t> </a:t>
            </a:r>
            <a:endParaRPr lang="fr-FR" b="1" u="sng" dirty="0"/>
          </a:p>
        </p:txBody>
      </p:sp>
      <p:sp>
        <p:nvSpPr>
          <p:cNvPr id="94" name="Espace réservé de la date 6"/>
          <p:cNvSpPr txBox="1">
            <a:spLocks/>
          </p:cNvSpPr>
          <p:nvPr/>
        </p:nvSpPr>
        <p:spPr>
          <a:xfrm>
            <a:off x="25151" y="6453335"/>
            <a:ext cx="3140200" cy="432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solidFill>
                  <a:srgbClr val="C00000"/>
                </a:solidFill>
              </a:rPr>
              <a:t>Electrical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wiring</a:t>
            </a:r>
            <a:r>
              <a:rPr lang="fr-FR" sz="1600" b="1" dirty="0" smtClean="0">
                <a:solidFill>
                  <a:srgbClr val="C00000"/>
                </a:solidFill>
              </a:rPr>
              <a:t> for </a:t>
            </a:r>
            <a:r>
              <a:rPr lang="fr-FR" sz="1600" b="1" dirty="0" err="1" smtClean="0">
                <a:solidFill>
                  <a:srgbClr val="C00000"/>
                </a:solidFill>
              </a:rPr>
              <a:t>piezo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movers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9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09541" y="6492875"/>
            <a:ext cx="2133600" cy="365125"/>
          </a:xfrm>
        </p:spPr>
        <p:txBody>
          <a:bodyPr/>
          <a:lstStyle/>
          <a:p>
            <a:fld id="{B8E4057C-49A7-49BD-9F59-1D1BB64521C9}" type="slidenum">
              <a:rPr lang="fr-FR" smtClean="0"/>
              <a:t>4</a:t>
            </a:fld>
            <a:endParaRPr lang="fr-FR" dirty="0"/>
          </a:p>
        </p:txBody>
      </p:sp>
      <p:cxnSp>
        <p:nvCxnSpPr>
          <p:cNvPr id="98" name="Connecteur droit avec flèche 97"/>
          <p:cNvCxnSpPr>
            <a:stCxn id="99" idx="0"/>
          </p:cNvCxnSpPr>
          <p:nvPr/>
        </p:nvCxnSpPr>
        <p:spPr>
          <a:xfrm flipV="1">
            <a:off x="5400092" y="5445224"/>
            <a:ext cx="268333" cy="420686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9" name="ZoneTexte 98"/>
          <p:cNvSpPr txBox="1"/>
          <p:nvPr/>
        </p:nvSpPr>
        <p:spPr>
          <a:xfrm>
            <a:off x="4283968" y="5865910"/>
            <a:ext cx="2232248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err="1" smtClean="0"/>
              <a:t>Temp</a:t>
            </a:r>
            <a:r>
              <a:rPr lang="fr-FR" sz="1400" dirty="0" smtClean="0"/>
              <a:t> probe (4 </a:t>
            </a:r>
            <a:r>
              <a:rPr lang="fr-FR" sz="1400" dirty="0" err="1" smtClean="0"/>
              <a:t>wires</a:t>
            </a:r>
            <a:r>
              <a:rPr lang="fr-FR" sz="1400" dirty="0" smtClean="0"/>
              <a:t>)</a:t>
            </a:r>
            <a:endParaRPr lang="fr-FR" sz="1400" dirty="0"/>
          </a:p>
        </p:txBody>
      </p:sp>
      <p:cxnSp>
        <p:nvCxnSpPr>
          <p:cNvPr id="111" name="Connecteur droit avec flèche 110"/>
          <p:cNvCxnSpPr/>
          <p:nvPr/>
        </p:nvCxnSpPr>
        <p:spPr>
          <a:xfrm flipH="1">
            <a:off x="5436096" y="2920913"/>
            <a:ext cx="232329" cy="292063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0" name="ZoneTexte 119"/>
          <p:cNvSpPr txBox="1"/>
          <p:nvPr/>
        </p:nvSpPr>
        <p:spPr>
          <a:xfrm>
            <a:off x="5668425" y="2604632"/>
            <a:ext cx="208630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smtClean="0"/>
              <a:t>1 </a:t>
            </a:r>
            <a:r>
              <a:rPr lang="fr-FR" sz="1400" dirty="0" err="1" smtClean="0"/>
              <a:t>Connecting</a:t>
            </a:r>
            <a:r>
              <a:rPr lang="fr-FR" sz="1400" dirty="0" smtClean="0"/>
              <a:t> </a:t>
            </a:r>
            <a:r>
              <a:rPr lang="fr-FR" sz="1400" dirty="0" err="1" smtClean="0"/>
              <a:t>cable</a:t>
            </a:r>
            <a:r>
              <a:rPr lang="fr-FR" sz="1400" dirty="0" smtClean="0"/>
              <a:t> (25 m)</a:t>
            </a:r>
            <a:endParaRPr lang="fr-FR" sz="1400" dirty="0"/>
          </a:p>
        </p:txBody>
      </p:sp>
      <p:sp>
        <p:nvSpPr>
          <p:cNvPr id="122" name="ZoneTexte 121"/>
          <p:cNvSpPr txBox="1"/>
          <p:nvPr/>
        </p:nvSpPr>
        <p:spPr>
          <a:xfrm rot="16200000">
            <a:off x="-173252" y="1864722"/>
            <a:ext cx="1137576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4 </a:t>
            </a:r>
            <a:r>
              <a:rPr lang="fr-FR" dirty="0" err="1" smtClean="0"/>
              <a:t>movers</a:t>
            </a:r>
            <a:endParaRPr lang="fr-FR" sz="1200" dirty="0"/>
          </a:p>
        </p:txBody>
      </p:sp>
      <p:sp>
        <p:nvSpPr>
          <p:cNvPr id="124" name="ZoneTexte 123"/>
          <p:cNvSpPr txBox="1"/>
          <p:nvPr/>
        </p:nvSpPr>
        <p:spPr>
          <a:xfrm>
            <a:off x="340660" y="3506978"/>
            <a:ext cx="1533636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1 </a:t>
            </a:r>
            <a:r>
              <a:rPr lang="fr-FR" dirty="0" err="1" smtClean="0"/>
              <a:t>Temp</a:t>
            </a:r>
            <a:r>
              <a:rPr lang="fr-FR" dirty="0" smtClean="0"/>
              <a:t> probe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42379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2571811" y="1212001"/>
            <a:ext cx="4611082" cy="4611082"/>
            <a:chOff x="7006022" y="1753163"/>
            <a:chExt cx="4700172" cy="4700172"/>
          </a:xfrm>
        </p:grpSpPr>
        <p:pic>
          <p:nvPicPr>
            <p:cNvPr id="98" name="Picture 2" descr="C:\Users\$atf2\Desktop\bride dn200-2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84" t="14339" r="32753" b="13610"/>
            <a:stretch/>
          </p:blipFill>
          <p:spPr bwMode="auto">
            <a:xfrm flipH="1" flipV="1">
              <a:off x="7006022" y="1753163"/>
              <a:ext cx="4700172" cy="47001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http://www.sontheim-industrie-elektronik.de/uploads/tx_mpcontent/SUBD9_male_wh_20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 flipV="1">
              <a:off x="9356108" y="2605078"/>
              <a:ext cx="1008748" cy="5021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" name="Picture 2" descr="http://www.sontheim-industrie-elektronik.de/uploads/tx_mpcontent/SUBD9_male_wh_20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 flipV="1">
              <a:off x="8288744" y="2600073"/>
              <a:ext cx="1008748" cy="5021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" name="Picture 2" descr="http://www.sontheim-industrie-elektronik.de/uploads/tx_mpcontent/SUBD9_male_wh_20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 flipV="1">
              <a:off x="9346940" y="5015109"/>
              <a:ext cx="1008748" cy="5021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2" descr="http://www.sontheim-industrie-elektronik.de/uploads/tx_mpcontent/SUBD9_male_wh_20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 flipV="1">
              <a:off x="8279576" y="5010104"/>
              <a:ext cx="1008748" cy="5021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Ellipse 1"/>
            <p:cNvSpPr/>
            <p:nvPr/>
          </p:nvSpPr>
          <p:spPr>
            <a:xfrm>
              <a:off x="8676256" y="3437938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fr-FR" sz="1000" dirty="0"/>
              <a:t>Frédéric BOGARD – LAL/IN2P3/CNRS – Jan 25, 2013</a:t>
            </a:r>
          </a:p>
        </p:txBody>
      </p:sp>
      <p:sp>
        <p:nvSpPr>
          <p:cNvPr id="101" name="ZoneTexte 100"/>
          <p:cNvSpPr txBox="1"/>
          <p:nvPr/>
        </p:nvSpPr>
        <p:spPr>
          <a:xfrm>
            <a:off x="5980348" y="11774"/>
            <a:ext cx="3154290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b="1" u="sng" dirty="0" smtClean="0"/>
              <a:t> </a:t>
            </a:r>
            <a:r>
              <a:rPr lang="fr-FR" b="1" u="sng" dirty="0" err="1" smtClean="0"/>
              <a:t>Detail</a:t>
            </a:r>
            <a:r>
              <a:rPr lang="fr-FR" b="1" u="sng" dirty="0" smtClean="0"/>
              <a:t> for the 2 </a:t>
            </a:r>
            <a:r>
              <a:rPr lang="fr-FR" b="1" u="sng" dirty="0" err="1" smtClean="0"/>
              <a:t>flanges</a:t>
            </a:r>
            <a:r>
              <a:rPr lang="fr-FR" b="1" u="sng" dirty="0" smtClean="0"/>
              <a:t> </a:t>
            </a:r>
            <a:endParaRPr lang="fr-FR" b="1" u="sng" dirty="0"/>
          </a:p>
        </p:txBody>
      </p:sp>
      <p:sp>
        <p:nvSpPr>
          <p:cNvPr id="94" name="Espace réservé de la date 6"/>
          <p:cNvSpPr txBox="1">
            <a:spLocks/>
          </p:cNvSpPr>
          <p:nvPr/>
        </p:nvSpPr>
        <p:spPr>
          <a:xfrm>
            <a:off x="25151" y="6453335"/>
            <a:ext cx="3140200" cy="432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solidFill>
                  <a:srgbClr val="C00000"/>
                </a:solidFill>
              </a:rPr>
              <a:t>Electrical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wiring</a:t>
            </a:r>
            <a:r>
              <a:rPr lang="fr-FR" sz="1600" b="1" dirty="0" smtClean="0">
                <a:solidFill>
                  <a:srgbClr val="C00000"/>
                </a:solidFill>
              </a:rPr>
              <a:t> for </a:t>
            </a:r>
            <a:r>
              <a:rPr lang="fr-FR" sz="1600" b="1" dirty="0" err="1" smtClean="0">
                <a:solidFill>
                  <a:srgbClr val="C00000"/>
                </a:solidFill>
              </a:rPr>
              <a:t>piezo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movers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9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09541" y="6492875"/>
            <a:ext cx="2133600" cy="365125"/>
          </a:xfrm>
        </p:spPr>
        <p:txBody>
          <a:bodyPr/>
          <a:lstStyle/>
          <a:p>
            <a:fld id="{B8E4057C-49A7-49BD-9F59-1D1BB64521C9}" type="slidenum">
              <a:rPr lang="fr-FR" smtClean="0"/>
              <a:t>5</a:t>
            </a:fld>
            <a:endParaRPr lang="fr-FR" dirty="0"/>
          </a:p>
        </p:txBody>
      </p:sp>
      <p:pic>
        <p:nvPicPr>
          <p:cNvPr id="24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5" t="67653" r="77093" b="22013"/>
          <a:stretch/>
        </p:blipFill>
        <p:spPr bwMode="auto">
          <a:xfrm>
            <a:off x="7419116" y="2348880"/>
            <a:ext cx="1558255" cy="1181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1" name="Image 25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6165304"/>
            <a:ext cx="487680" cy="463296"/>
          </a:xfrm>
          <a:prstGeom prst="rect">
            <a:avLst/>
          </a:prstGeom>
        </p:spPr>
      </p:pic>
      <p:sp>
        <p:nvSpPr>
          <p:cNvPr id="252" name="ZoneTexte 251"/>
          <p:cNvSpPr txBox="1"/>
          <p:nvPr/>
        </p:nvSpPr>
        <p:spPr>
          <a:xfrm>
            <a:off x="6758041" y="6258452"/>
            <a:ext cx="155837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P.Cornebise</a:t>
            </a:r>
            <a:r>
              <a:rPr lang="fr-FR" sz="1200" dirty="0" smtClean="0"/>
              <a:t> SERDI-LAL</a:t>
            </a:r>
          </a:p>
        </p:txBody>
      </p:sp>
      <p:sp>
        <p:nvSpPr>
          <p:cNvPr id="274" name="ZoneTexte 273"/>
          <p:cNvSpPr txBox="1"/>
          <p:nvPr/>
        </p:nvSpPr>
        <p:spPr>
          <a:xfrm>
            <a:off x="7006022" y="5998545"/>
            <a:ext cx="82618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Thanks</a:t>
            </a:r>
            <a:r>
              <a:rPr lang="fr-FR" sz="1200" dirty="0" smtClean="0"/>
              <a:t> to </a:t>
            </a:r>
          </a:p>
        </p:txBody>
      </p:sp>
      <p:pic>
        <p:nvPicPr>
          <p:cNvPr id="106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10" t="44806" r="17446" b="43724"/>
          <a:stretch/>
        </p:blipFill>
        <p:spPr bwMode="auto">
          <a:xfrm rot="16200000">
            <a:off x="84263" y="2309292"/>
            <a:ext cx="1933575" cy="131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" name="ZoneTexte 106"/>
          <p:cNvSpPr txBox="1"/>
          <p:nvPr/>
        </p:nvSpPr>
        <p:spPr>
          <a:xfrm>
            <a:off x="428361" y="1099756"/>
            <a:ext cx="19043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2x4 </a:t>
            </a:r>
            <a:r>
              <a:rPr lang="fr-FR" sz="1200" dirty="0" err="1" smtClean="0"/>
              <a:t>Connectors</a:t>
            </a:r>
            <a:r>
              <a:rPr lang="fr-FR" sz="1200" dirty="0" smtClean="0"/>
              <a:t> subD9 </a:t>
            </a:r>
            <a:r>
              <a:rPr lang="fr-FR" sz="1200" dirty="0" err="1" smtClean="0"/>
              <a:t>female</a:t>
            </a:r>
            <a:r>
              <a:rPr lang="fr-FR" sz="1200" dirty="0" smtClean="0"/>
              <a:t> (</a:t>
            </a:r>
            <a:r>
              <a:rPr lang="fr-FR" sz="1200" dirty="0" err="1" smtClean="0"/>
              <a:t>Ceramic</a:t>
            </a:r>
            <a:r>
              <a:rPr lang="fr-FR" sz="1200" dirty="0" smtClean="0"/>
              <a:t> UHV)</a:t>
            </a:r>
          </a:p>
          <a:p>
            <a:pPr algn="ctr"/>
            <a:r>
              <a:rPr lang="fr-FR" sz="1200" dirty="0" smtClean="0"/>
              <a:t> Small </a:t>
            </a:r>
            <a:r>
              <a:rPr lang="fr-FR" sz="1200" dirty="0" err="1" smtClean="0"/>
              <a:t>crimp</a:t>
            </a:r>
            <a:r>
              <a:rPr lang="fr-FR" sz="1200" dirty="0" smtClean="0"/>
              <a:t> pins</a:t>
            </a:r>
          </a:p>
        </p:txBody>
      </p:sp>
      <p:pic>
        <p:nvPicPr>
          <p:cNvPr id="109" name="Image 10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728" y="3739513"/>
            <a:ext cx="1353312" cy="969264"/>
          </a:xfrm>
          <a:prstGeom prst="rect">
            <a:avLst/>
          </a:prstGeom>
        </p:spPr>
      </p:pic>
      <p:pic>
        <p:nvPicPr>
          <p:cNvPr id="110" name="Picture 5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78" t="41391" r="12104" b="50000"/>
          <a:stretch/>
        </p:blipFill>
        <p:spPr bwMode="auto">
          <a:xfrm rot="16200000">
            <a:off x="1216772" y="2543164"/>
            <a:ext cx="1772118" cy="79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1" name="ZoneTexte 110"/>
          <p:cNvSpPr txBox="1"/>
          <p:nvPr/>
        </p:nvSpPr>
        <p:spPr>
          <a:xfrm>
            <a:off x="7025589" y="4832260"/>
            <a:ext cx="204742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2x4 </a:t>
            </a:r>
            <a:r>
              <a:rPr lang="fr-FR" sz="1200" dirty="0" err="1" smtClean="0"/>
              <a:t>Connectors</a:t>
            </a:r>
            <a:r>
              <a:rPr lang="fr-FR" sz="1200" dirty="0" smtClean="0"/>
              <a:t> subD9 </a:t>
            </a:r>
            <a:r>
              <a:rPr lang="fr-FR" sz="1200" dirty="0" err="1" smtClean="0"/>
              <a:t>female</a:t>
            </a:r>
            <a:r>
              <a:rPr lang="fr-FR" sz="1200" dirty="0" smtClean="0"/>
              <a:t/>
            </a:r>
            <a:br>
              <a:rPr lang="fr-FR" sz="1200" dirty="0" smtClean="0"/>
            </a:br>
            <a:r>
              <a:rPr lang="fr-FR" sz="1200" dirty="0" smtClean="0"/>
              <a:t>2x4 </a:t>
            </a:r>
            <a:r>
              <a:rPr lang="fr-FR" sz="1200" dirty="0" err="1" smtClean="0"/>
              <a:t>metal</a:t>
            </a:r>
            <a:r>
              <a:rPr lang="fr-FR" sz="1200" dirty="0" smtClean="0"/>
              <a:t> </a:t>
            </a:r>
            <a:r>
              <a:rPr lang="fr-FR" sz="1200" dirty="0" err="1" smtClean="0"/>
              <a:t>covers</a:t>
            </a:r>
            <a:r>
              <a:rPr lang="fr-FR" sz="1200" dirty="0" smtClean="0"/>
              <a:t> subD9</a:t>
            </a:r>
          </a:p>
        </p:txBody>
      </p:sp>
      <p:sp>
        <p:nvSpPr>
          <p:cNvPr id="112" name="ZoneTexte 111"/>
          <p:cNvSpPr txBox="1"/>
          <p:nvPr/>
        </p:nvSpPr>
        <p:spPr>
          <a:xfrm>
            <a:off x="2792855" y="5632610"/>
            <a:ext cx="398718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2x1 </a:t>
            </a:r>
            <a:r>
              <a:rPr lang="fr-FR" sz="1200" dirty="0" err="1" smtClean="0"/>
              <a:t>flange</a:t>
            </a:r>
            <a:r>
              <a:rPr lang="fr-FR" sz="1200" dirty="0" smtClean="0"/>
              <a:t> </a:t>
            </a:r>
            <a:r>
              <a:rPr lang="fr-FR" sz="1200" dirty="0" err="1" smtClean="0"/>
              <a:t>with</a:t>
            </a:r>
            <a:r>
              <a:rPr lang="fr-FR" sz="1200" dirty="0" smtClean="0"/>
              <a:t> 4 </a:t>
            </a:r>
            <a:r>
              <a:rPr lang="fr-FR" sz="1200" dirty="0" err="1" smtClean="0"/>
              <a:t>feedthroughs</a:t>
            </a:r>
            <a:r>
              <a:rPr lang="fr-FR" sz="1200" dirty="0" smtClean="0"/>
              <a:t> subD9 male for </a:t>
            </a:r>
            <a:r>
              <a:rPr lang="fr-FR" sz="1200" dirty="0" err="1" smtClean="0"/>
              <a:t>each</a:t>
            </a:r>
            <a:r>
              <a:rPr lang="fr-FR" sz="1200" dirty="0" smtClean="0"/>
              <a:t> </a:t>
            </a:r>
            <a:r>
              <a:rPr lang="fr-FR" sz="1200" dirty="0" err="1" smtClean="0"/>
              <a:t>flange</a:t>
            </a:r>
            <a:endParaRPr lang="fr-FR" sz="1200" dirty="0" smtClean="0"/>
          </a:p>
          <a:p>
            <a:pPr algn="ctr"/>
            <a:r>
              <a:rPr lang="fr-FR" sz="1200" dirty="0" smtClean="0"/>
              <a:t>(</a:t>
            </a:r>
            <a:r>
              <a:rPr lang="fr-FR" sz="1200" dirty="0" err="1" smtClean="0"/>
              <a:t>feedthoughs</a:t>
            </a:r>
            <a:r>
              <a:rPr lang="fr-FR" sz="1200" dirty="0" smtClean="0"/>
              <a:t> position on the </a:t>
            </a:r>
            <a:r>
              <a:rPr lang="fr-FR" sz="1200" dirty="0" err="1" smtClean="0"/>
              <a:t>flange</a:t>
            </a:r>
            <a:r>
              <a:rPr lang="fr-FR" sz="1200" dirty="0" smtClean="0"/>
              <a:t> surface : KEK </a:t>
            </a:r>
            <a:r>
              <a:rPr lang="fr-FR" sz="1200" dirty="0" err="1" smtClean="0"/>
              <a:t>discretion</a:t>
            </a:r>
            <a:r>
              <a:rPr lang="fr-FR" sz="1200" dirty="0" smtClean="0"/>
              <a:t>) </a:t>
            </a:r>
          </a:p>
        </p:txBody>
      </p:sp>
      <p:cxnSp>
        <p:nvCxnSpPr>
          <p:cNvPr id="6" name="Connecteur en angle 5"/>
          <p:cNvCxnSpPr/>
          <p:nvPr/>
        </p:nvCxnSpPr>
        <p:spPr>
          <a:xfrm rot="5400000">
            <a:off x="991661" y="1984962"/>
            <a:ext cx="5360479" cy="2088232"/>
          </a:xfrm>
          <a:prstGeom prst="bentConnector3">
            <a:avLst>
              <a:gd name="adj1" fmla="val 16362"/>
            </a:avLst>
          </a:prstGeom>
          <a:ln w="28575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ZoneTexte 116"/>
          <p:cNvSpPr txBox="1"/>
          <p:nvPr/>
        </p:nvSpPr>
        <p:spPr>
          <a:xfrm>
            <a:off x="456770" y="465117"/>
            <a:ext cx="3131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Inside  </a:t>
            </a:r>
            <a:r>
              <a:rPr lang="fr-FR" dirty="0" err="1" smtClean="0"/>
              <a:t>ip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r>
              <a:rPr lang="fr-FR" dirty="0" smtClean="0"/>
              <a:t> 6</a:t>
            </a:r>
            <a:r>
              <a:rPr lang="fr-FR" baseline="30000" dirty="0" smtClean="0"/>
              <a:t>E</a:t>
            </a:r>
            <a:r>
              <a:rPr lang="fr-FR" dirty="0" smtClean="0"/>
              <a:t>-8 mbar</a:t>
            </a:r>
            <a:endParaRPr lang="fr-FR" dirty="0"/>
          </a:p>
        </p:txBody>
      </p:sp>
      <p:sp>
        <p:nvSpPr>
          <p:cNvPr id="118" name="ZoneTexte 117"/>
          <p:cNvSpPr txBox="1"/>
          <p:nvPr/>
        </p:nvSpPr>
        <p:spPr>
          <a:xfrm>
            <a:off x="5436096" y="47667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Outside</a:t>
            </a:r>
            <a:r>
              <a:rPr lang="fr-FR" dirty="0" smtClean="0"/>
              <a:t> </a:t>
            </a:r>
            <a:r>
              <a:rPr lang="fr-FR" dirty="0" err="1" smtClean="0"/>
              <a:t>ip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r>
              <a:rPr lang="fr-FR" dirty="0" smtClean="0"/>
              <a:t> </a:t>
            </a:r>
            <a:r>
              <a:rPr lang="fr-FR" dirty="0"/>
              <a:t>(air </a:t>
            </a:r>
            <a:r>
              <a:rPr lang="fr-FR" dirty="0" smtClean="0"/>
              <a:t>pressure)</a:t>
            </a:r>
            <a:endParaRPr lang="fr-FR" dirty="0"/>
          </a:p>
        </p:txBody>
      </p:sp>
      <p:cxnSp>
        <p:nvCxnSpPr>
          <p:cNvPr id="119" name="Connecteur en angle 118"/>
          <p:cNvCxnSpPr/>
          <p:nvPr/>
        </p:nvCxnSpPr>
        <p:spPr>
          <a:xfrm rot="16200000" flipH="1">
            <a:off x="3223909" y="1993347"/>
            <a:ext cx="5512878" cy="2223864"/>
          </a:xfrm>
          <a:prstGeom prst="bentConnector3">
            <a:avLst>
              <a:gd name="adj1" fmla="val 15897"/>
            </a:avLst>
          </a:prstGeom>
          <a:ln w="28575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ZoneTexte 156"/>
          <p:cNvSpPr txBox="1"/>
          <p:nvPr/>
        </p:nvSpPr>
        <p:spPr>
          <a:xfrm>
            <a:off x="6198161" y="1284421"/>
            <a:ext cx="81490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 smtClean="0"/>
              <a:t>KEK </a:t>
            </a:r>
            <a:r>
              <a:rPr lang="fr-FR" sz="1200" dirty="0" err="1" smtClean="0"/>
              <a:t>supply</a:t>
            </a:r>
            <a:r>
              <a:rPr lang="fr-FR" sz="1200" dirty="0" smtClean="0"/>
              <a:t> </a:t>
            </a:r>
          </a:p>
        </p:txBody>
      </p:sp>
      <p:cxnSp>
        <p:nvCxnSpPr>
          <p:cNvPr id="29" name="Connecteur droit avec flèche 28"/>
          <p:cNvCxnSpPr>
            <a:stCxn id="30" idx="0"/>
            <a:endCxn id="3074" idx="2"/>
          </p:cNvCxnSpPr>
          <p:nvPr/>
        </p:nvCxnSpPr>
        <p:spPr>
          <a:xfrm flipV="1">
            <a:off x="4181141" y="2540372"/>
            <a:ext cx="1191025" cy="399057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142209" y="2939429"/>
            <a:ext cx="207786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err="1" smtClean="0"/>
              <a:t>Strain</a:t>
            </a:r>
            <a:r>
              <a:rPr lang="fr-FR" sz="1400" dirty="0" smtClean="0"/>
              <a:t> gauges </a:t>
            </a:r>
            <a:r>
              <a:rPr lang="fr-FR" sz="1400" dirty="0" err="1" smtClean="0"/>
              <a:t>connectors</a:t>
            </a:r>
            <a:endParaRPr lang="fr-FR" sz="1400" dirty="0"/>
          </a:p>
        </p:txBody>
      </p:sp>
      <p:cxnSp>
        <p:nvCxnSpPr>
          <p:cNvPr id="33" name="Connecteur droit avec flèche 32"/>
          <p:cNvCxnSpPr>
            <a:stCxn id="30" idx="0"/>
            <a:endCxn id="102" idx="2"/>
          </p:cNvCxnSpPr>
          <p:nvPr/>
        </p:nvCxnSpPr>
        <p:spPr>
          <a:xfrm flipV="1">
            <a:off x="4181141" y="2535462"/>
            <a:ext cx="143892" cy="403967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3974756" y="4082049"/>
            <a:ext cx="302857" cy="402838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5220072" y="3558829"/>
            <a:ext cx="155996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smtClean="0"/>
              <a:t> </a:t>
            </a:r>
            <a:r>
              <a:rPr lang="fr-FR" sz="1400" dirty="0" err="1" smtClean="0"/>
              <a:t>Piezo</a:t>
            </a:r>
            <a:r>
              <a:rPr lang="fr-FR" sz="1400" dirty="0" smtClean="0"/>
              <a:t> power </a:t>
            </a:r>
            <a:r>
              <a:rPr lang="fr-FR" sz="1400" dirty="0" err="1" smtClean="0"/>
              <a:t>supply</a:t>
            </a:r>
            <a:r>
              <a:rPr lang="fr-FR" sz="1400" dirty="0" smtClean="0"/>
              <a:t> </a:t>
            </a:r>
            <a:r>
              <a:rPr lang="fr-FR" sz="1400" dirty="0" err="1" smtClean="0"/>
              <a:t>connectors</a:t>
            </a:r>
            <a:endParaRPr lang="fr-FR" sz="1400" dirty="0"/>
          </a:p>
        </p:txBody>
      </p:sp>
      <p:cxnSp>
        <p:nvCxnSpPr>
          <p:cNvPr id="48" name="Connecteur droit avec flèche 47"/>
          <p:cNvCxnSpPr>
            <a:stCxn id="47" idx="2"/>
            <a:endCxn id="103" idx="0"/>
          </p:cNvCxnSpPr>
          <p:nvPr/>
        </p:nvCxnSpPr>
        <p:spPr>
          <a:xfrm flipH="1">
            <a:off x="5363172" y="4082049"/>
            <a:ext cx="636883" cy="330069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3419873" y="3553852"/>
            <a:ext cx="122413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smtClean="0"/>
              <a:t> </a:t>
            </a:r>
            <a:r>
              <a:rPr lang="fr-FR" sz="1400" dirty="0" err="1" smtClean="0"/>
              <a:t>Temp</a:t>
            </a:r>
            <a:r>
              <a:rPr lang="fr-FR" sz="1400" dirty="0" smtClean="0"/>
              <a:t> probe </a:t>
            </a:r>
            <a:r>
              <a:rPr lang="fr-FR" sz="1400" dirty="0" err="1" smtClean="0"/>
              <a:t>connectors</a:t>
            </a:r>
            <a:endParaRPr lang="fr-FR" sz="1400" dirty="0"/>
          </a:p>
        </p:txBody>
      </p:sp>
      <p:sp>
        <p:nvSpPr>
          <p:cNvPr id="37" name="ZoneTexte 36"/>
          <p:cNvSpPr txBox="1"/>
          <p:nvPr/>
        </p:nvSpPr>
        <p:spPr>
          <a:xfrm>
            <a:off x="7520136" y="1615344"/>
            <a:ext cx="13939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2x 4x25m</a:t>
            </a:r>
            <a:br>
              <a:rPr lang="fr-FR" sz="1200" dirty="0" smtClean="0"/>
            </a:br>
            <a:r>
              <a:rPr lang="fr-FR" sz="1200" dirty="0" smtClean="0"/>
              <a:t>‘7 S/FTP’ </a:t>
            </a:r>
            <a:r>
              <a:rPr lang="fr-FR" sz="1200" dirty="0" err="1" smtClean="0"/>
              <a:t>cable</a:t>
            </a:r>
            <a:r>
              <a:rPr lang="fr-FR" sz="1200" dirty="0" smtClean="0"/>
              <a:t>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4100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orme libre 149"/>
          <p:cNvSpPr/>
          <p:nvPr/>
        </p:nvSpPr>
        <p:spPr>
          <a:xfrm rot="20291681" flipH="1">
            <a:off x="3351158" y="2783306"/>
            <a:ext cx="3118304" cy="1396066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http://www2.feeder.fr/uploads/images/Durabook/14M7-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19" y="4507989"/>
            <a:ext cx="238125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Forme libre 98"/>
          <p:cNvSpPr/>
          <p:nvPr/>
        </p:nvSpPr>
        <p:spPr>
          <a:xfrm rot="11067163" flipV="1">
            <a:off x="2119572" y="5277094"/>
            <a:ext cx="3040158" cy="502926"/>
          </a:xfrm>
          <a:custGeom>
            <a:avLst/>
            <a:gdLst>
              <a:gd name="connsiteX0" fmla="*/ 0 w 1896687"/>
              <a:gd name="connsiteY0" fmla="*/ 333624 h 3102461"/>
              <a:gd name="connsiteX1" fmla="*/ 1674975 w 1896687"/>
              <a:gd name="connsiteY1" fmla="*/ 248166 h 3102461"/>
              <a:gd name="connsiteX2" fmla="*/ 1888620 w 1896687"/>
              <a:gd name="connsiteY2" fmla="*/ 3102461 h 310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6687" h="3102461">
                <a:moveTo>
                  <a:pt x="0" y="333624"/>
                </a:moveTo>
                <a:cubicBezTo>
                  <a:pt x="680102" y="60158"/>
                  <a:pt x="1360205" y="-213307"/>
                  <a:pt x="1674975" y="248166"/>
                </a:cubicBezTo>
                <a:cubicBezTo>
                  <a:pt x="1989745" y="709639"/>
                  <a:pt x="1871528" y="2636715"/>
                  <a:pt x="1888620" y="3102461"/>
                </a:cubicBezTo>
              </a:path>
            </a:pathLst>
          </a:cu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Flèche vers le bas 107"/>
          <p:cNvSpPr/>
          <p:nvPr/>
        </p:nvSpPr>
        <p:spPr>
          <a:xfrm>
            <a:off x="6045398" y="4227927"/>
            <a:ext cx="113473" cy="209185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Flèche vers le haut 110"/>
          <p:cNvSpPr/>
          <p:nvPr/>
        </p:nvSpPr>
        <p:spPr>
          <a:xfrm>
            <a:off x="5702126" y="4227927"/>
            <a:ext cx="127737" cy="209185"/>
          </a:xfrm>
          <a:prstGeom prst="up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5387088" y="3163440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7" name="Rectangle 66"/>
          <p:cNvSpPr/>
          <p:nvPr/>
        </p:nvSpPr>
        <p:spPr>
          <a:xfrm>
            <a:off x="5526021" y="3165574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8" name="Rectangle 67"/>
          <p:cNvSpPr/>
          <p:nvPr/>
        </p:nvSpPr>
        <p:spPr>
          <a:xfrm>
            <a:off x="5692029" y="3163440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9" name="Rectangle 68"/>
          <p:cNvSpPr/>
          <p:nvPr/>
        </p:nvSpPr>
        <p:spPr>
          <a:xfrm>
            <a:off x="5830962" y="3165574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" name="Rectangle 69"/>
          <p:cNvSpPr/>
          <p:nvPr/>
        </p:nvSpPr>
        <p:spPr>
          <a:xfrm>
            <a:off x="5985480" y="3163440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Rectangle 70"/>
          <p:cNvSpPr/>
          <p:nvPr/>
        </p:nvSpPr>
        <p:spPr>
          <a:xfrm>
            <a:off x="6124413" y="3165574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2" name="Rectangle 71"/>
          <p:cNvSpPr/>
          <p:nvPr/>
        </p:nvSpPr>
        <p:spPr>
          <a:xfrm>
            <a:off x="6290421" y="3163441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" name="Rectangle 72"/>
          <p:cNvSpPr/>
          <p:nvPr/>
        </p:nvSpPr>
        <p:spPr>
          <a:xfrm>
            <a:off x="6429355" y="3165575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3" name="Rectangle 202"/>
          <p:cNvSpPr/>
          <p:nvPr/>
        </p:nvSpPr>
        <p:spPr>
          <a:xfrm>
            <a:off x="5394316" y="3692206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4" name="Rectangle 203"/>
          <p:cNvSpPr/>
          <p:nvPr/>
        </p:nvSpPr>
        <p:spPr>
          <a:xfrm>
            <a:off x="5533249" y="3694340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5" name="Rectangle 204"/>
          <p:cNvSpPr/>
          <p:nvPr/>
        </p:nvSpPr>
        <p:spPr>
          <a:xfrm>
            <a:off x="5699257" y="3692207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6" name="Rectangle 205"/>
          <p:cNvSpPr/>
          <p:nvPr/>
        </p:nvSpPr>
        <p:spPr>
          <a:xfrm>
            <a:off x="5838190" y="3694341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7" name="Rectangle 206"/>
          <p:cNvSpPr/>
          <p:nvPr/>
        </p:nvSpPr>
        <p:spPr>
          <a:xfrm>
            <a:off x="5992708" y="3692207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8" name="Rectangle 207"/>
          <p:cNvSpPr/>
          <p:nvPr/>
        </p:nvSpPr>
        <p:spPr>
          <a:xfrm>
            <a:off x="6131642" y="3694341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9" name="Rectangle 208"/>
          <p:cNvSpPr/>
          <p:nvPr/>
        </p:nvSpPr>
        <p:spPr>
          <a:xfrm>
            <a:off x="6297650" y="3692207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0" name="Rectangle 209"/>
          <p:cNvSpPr/>
          <p:nvPr/>
        </p:nvSpPr>
        <p:spPr>
          <a:xfrm>
            <a:off x="6436583" y="3694341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 rot="5400000">
            <a:off x="5617838" y="2738254"/>
            <a:ext cx="700882" cy="181595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5148392" y="3303790"/>
            <a:ext cx="1688632" cy="461665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sz="1200" dirty="0" smtClean="0"/>
              <a:t>4 </a:t>
            </a:r>
            <a:r>
              <a:rPr lang="fr-FR" sz="1200" dirty="0" err="1" smtClean="0"/>
              <a:t>movers</a:t>
            </a:r>
            <a:r>
              <a:rPr lang="fr-FR" sz="1200" dirty="0" smtClean="0"/>
              <a:t> command box</a:t>
            </a:r>
            <a:br>
              <a:rPr lang="fr-FR" sz="1200" dirty="0" smtClean="0"/>
            </a:br>
            <a:r>
              <a:rPr lang="fr-FR" sz="1200" dirty="0" smtClean="0"/>
              <a:t>(</a:t>
            </a:r>
            <a:r>
              <a:rPr lang="fr-FR" sz="1200" dirty="0" err="1" smtClean="0"/>
              <a:t>Cedrat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4" name="Rectangle 3"/>
          <p:cNvSpPr/>
          <p:nvPr/>
        </p:nvSpPr>
        <p:spPr>
          <a:xfrm>
            <a:off x="5224635" y="3691700"/>
            <a:ext cx="14478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err="1"/>
              <a:t>Analog</a:t>
            </a:r>
            <a:r>
              <a:rPr lang="fr-FR" sz="1000" dirty="0"/>
              <a:t> inputs &amp; outputs</a:t>
            </a:r>
          </a:p>
        </p:txBody>
      </p:sp>
      <p:sp>
        <p:nvSpPr>
          <p:cNvPr id="96" name="Rectangle 95"/>
          <p:cNvSpPr/>
          <p:nvPr/>
        </p:nvSpPr>
        <p:spPr>
          <a:xfrm rot="5400000">
            <a:off x="6102725" y="3532395"/>
            <a:ext cx="1603313" cy="368816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4" name="Rectangle 93"/>
          <p:cNvSpPr/>
          <p:nvPr/>
        </p:nvSpPr>
        <p:spPr>
          <a:xfrm>
            <a:off x="5220072" y="4708581"/>
            <a:ext cx="679708" cy="133241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5" name="Rectangle 94"/>
          <p:cNvSpPr/>
          <p:nvPr/>
        </p:nvSpPr>
        <p:spPr>
          <a:xfrm>
            <a:off x="5995197" y="4708580"/>
            <a:ext cx="679708" cy="133241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7" name="ZoneTexte 96"/>
          <p:cNvSpPr txBox="1"/>
          <p:nvPr/>
        </p:nvSpPr>
        <p:spPr>
          <a:xfrm rot="16200000">
            <a:off x="5016744" y="5190123"/>
            <a:ext cx="104812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DAC</a:t>
            </a:r>
            <a:endParaRPr lang="fr-FR" dirty="0"/>
          </a:p>
        </p:txBody>
      </p:sp>
      <p:sp>
        <p:nvSpPr>
          <p:cNvPr id="98" name="ZoneTexte 97"/>
          <p:cNvSpPr txBox="1"/>
          <p:nvPr/>
        </p:nvSpPr>
        <p:spPr>
          <a:xfrm rot="16200000">
            <a:off x="5803978" y="5176470"/>
            <a:ext cx="104812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ADC</a:t>
            </a:r>
            <a:endParaRPr lang="fr-FR" dirty="0"/>
          </a:p>
        </p:txBody>
      </p:sp>
      <p:sp>
        <p:nvSpPr>
          <p:cNvPr id="106" name="Rectangle 105"/>
          <p:cNvSpPr/>
          <p:nvPr/>
        </p:nvSpPr>
        <p:spPr>
          <a:xfrm rot="16200000">
            <a:off x="5201744" y="5222636"/>
            <a:ext cx="1119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16 bits / +-10 v</a:t>
            </a:r>
            <a:endParaRPr lang="fr-FR" sz="1200" dirty="0"/>
          </a:p>
        </p:txBody>
      </p:sp>
      <p:sp>
        <p:nvSpPr>
          <p:cNvPr id="107" name="Rectangle 106"/>
          <p:cNvSpPr/>
          <p:nvPr/>
        </p:nvSpPr>
        <p:spPr>
          <a:xfrm rot="16200000">
            <a:off x="5980602" y="5237974"/>
            <a:ext cx="1119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24 bits / +-10 v</a:t>
            </a:r>
            <a:endParaRPr lang="fr-FR" sz="1200" dirty="0"/>
          </a:p>
        </p:txBody>
      </p:sp>
      <p:sp>
        <p:nvSpPr>
          <p:cNvPr id="100" name="Forme libre 99"/>
          <p:cNvSpPr/>
          <p:nvPr/>
        </p:nvSpPr>
        <p:spPr>
          <a:xfrm flipH="1">
            <a:off x="5428769" y="4031552"/>
            <a:ext cx="45719" cy="874284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Forme libre 100"/>
          <p:cNvSpPr/>
          <p:nvPr/>
        </p:nvSpPr>
        <p:spPr>
          <a:xfrm rot="20784663">
            <a:off x="6388699" y="4140301"/>
            <a:ext cx="151994" cy="669302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fr-FR" sz="1000" dirty="0"/>
              <a:t>Frédéric BOGARD – LAL/IN2P3/CNRS – Jan 25, 2013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09541" y="6492875"/>
            <a:ext cx="2133600" cy="365125"/>
          </a:xfrm>
        </p:spPr>
        <p:txBody>
          <a:bodyPr/>
          <a:lstStyle/>
          <a:p>
            <a:fld id="{B8E4057C-49A7-49BD-9F59-1D1BB64521C9}" type="slidenum">
              <a:rPr lang="fr-FR" smtClean="0"/>
              <a:t>6</a:t>
            </a:fld>
            <a:endParaRPr lang="fr-FR" dirty="0"/>
          </a:p>
        </p:txBody>
      </p:sp>
      <p:sp>
        <p:nvSpPr>
          <p:cNvPr id="84" name="Rectangle 83"/>
          <p:cNvSpPr/>
          <p:nvPr/>
        </p:nvSpPr>
        <p:spPr>
          <a:xfrm>
            <a:off x="7145810" y="4725145"/>
            <a:ext cx="679708" cy="133241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5" name="Rectangle 84"/>
          <p:cNvSpPr/>
          <p:nvPr/>
        </p:nvSpPr>
        <p:spPr>
          <a:xfrm>
            <a:off x="7920935" y="4725144"/>
            <a:ext cx="679708" cy="133241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6" name="ZoneTexte 85"/>
          <p:cNvSpPr txBox="1"/>
          <p:nvPr/>
        </p:nvSpPr>
        <p:spPr>
          <a:xfrm rot="16200000">
            <a:off x="6942482" y="5206687"/>
            <a:ext cx="104812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DAC</a:t>
            </a:r>
            <a:endParaRPr lang="fr-FR" dirty="0"/>
          </a:p>
        </p:txBody>
      </p:sp>
      <p:sp>
        <p:nvSpPr>
          <p:cNvPr id="87" name="ZoneTexte 86"/>
          <p:cNvSpPr txBox="1"/>
          <p:nvPr/>
        </p:nvSpPr>
        <p:spPr>
          <a:xfrm rot="16200000">
            <a:off x="7729716" y="5193034"/>
            <a:ext cx="1048121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ADC</a:t>
            </a:r>
            <a:endParaRPr lang="fr-FR" dirty="0"/>
          </a:p>
        </p:txBody>
      </p:sp>
      <p:sp>
        <p:nvSpPr>
          <p:cNvPr id="88" name="Rectangle 87"/>
          <p:cNvSpPr/>
          <p:nvPr/>
        </p:nvSpPr>
        <p:spPr>
          <a:xfrm rot="16200000">
            <a:off x="7127482" y="5239200"/>
            <a:ext cx="1119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16 bits / +-10 v</a:t>
            </a:r>
            <a:endParaRPr lang="fr-FR" sz="1200" dirty="0"/>
          </a:p>
        </p:txBody>
      </p:sp>
      <p:sp>
        <p:nvSpPr>
          <p:cNvPr id="89" name="Rectangle 88"/>
          <p:cNvSpPr/>
          <p:nvPr/>
        </p:nvSpPr>
        <p:spPr>
          <a:xfrm rot="16200000">
            <a:off x="7906340" y="5254538"/>
            <a:ext cx="1119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24 bits / +-10 v</a:t>
            </a:r>
            <a:endParaRPr lang="fr-FR" sz="1200" dirty="0"/>
          </a:p>
        </p:txBody>
      </p:sp>
      <p:sp>
        <p:nvSpPr>
          <p:cNvPr id="92" name="Flèche vers le bas 91"/>
          <p:cNvSpPr/>
          <p:nvPr/>
        </p:nvSpPr>
        <p:spPr>
          <a:xfrm>
            <a:off x="7946323" y="3214116"/>
            <a:ext cx="113290" cy="1222996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Flèche vers le haut 92"/>
          <p:cNvSpPr/>
          <p:nvPr/>
        </p:nvSpPr>
        <p:spPr>
          <a:xfrm>
            <a:off x="7590088" y="3214116"/>
            <a:ext cx="127737" cy="1222996"/>
          </a:xfrm>
          <a:prstGeom prst="up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Rectangle 125"/>
          <p:cNvSpPr/>
          <p:nvPr/>
        </p:nvSpPr>
        <p:spPr>
          <a:xfrm>
            <a:off x="7275050" y="2149629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7" name="Rectangle 126"/>
          <p:cNvSpPr/>
          <p:nvPr/>
        </p:nvSpPr>
        <p:spPr>
          <a:xfrm>
            <a:off x="7413983" y="2151763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8" name="Rectangle 127"/>
          <p:cNvSpPr/>
          <p:nvPr/>
        </p:nvSpPr>
        <p:spPr>
          <a:xfrm>
            <a:off x="7579991" y="2149629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9" name="Rectangle 128"/>
          <p:cNvSpPr/>
          <p:nvPr/>
        </p:nvSpPr>
        <p:spPr>
          <a:xfrm>
            <a:off x="7718924" y="2151763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0" name="Rectangle 129"/>
          <p:cNvSpPr/>
          <p:nvPr/>
        </p:nvSpPr>
        <p:spPr>
          <a:xfrm>
            <a:off x="7873442" y="2149629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1" name="Rectangle 130"/>
          <p:cNvSpPr/>
          <p:nvPr/>
        </p:nvSpPr>
        <p:spPr>
          <a:xfrm>
            <a:off x="8012375" y="2151763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2" name="Rectangle 131"/>
          <p:cNvSpPr/>
          <p:nvPr/>
        </p:nvSpPr>
        <p:spPr>
          <a:xfrm>
            <a:off x="8178383" y="2149630"/>
            <a:ext cx="65743" cy="4396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3" name="Rectangle 132"/>
          <p:cNvSpPr/>
          <p:nvPr/>
        </p:nvSpPr>
        <p:spPr>
          <a:xfrm>
            <a:off x="8317317" y="2151764"/>
            <a:ext cx="65743" cy="43960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6" name="Rectangle 135"/>
          <p:cNvSpPr/>
          <p:nvPr/>
        </p:nvSpPr>
        <p:spPr>
          <a:xfrm>
            <a:off x="7282278" y="2678395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7" name="Rectangle 136"/>
          <p:cNvSpPr/>
          <p:nvPr/>
        </p:nvSpPr>
        <p:spPr>
          <a:xfrm>
            <a:off x="7421211" y="2680529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8" name="Rectangle 137"/>
          <p:cNvSpPr/>
          <p:nvPr/>
        </p:nvSpPr>
        <p:spPr>
          <a:xfrm>
            <a:off x="7587219" y="2678395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9" name="Rectangle 138"/>
          <p:cNvSpPr/>
          <p:nvPr/>
        </p:nvSpPr>
        <p:spPr>
          <a:xfrm>
            <a:off x="7726152" y="2680529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0" name="Rectangle 139"/>
          <p:cNvSpPr/>
          <p:nvPr/>
        </p:nvSpPr>
        <p:spPr>
          <a:xfrm>
            <a:off x="7880670" y="2678395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1" name="Rectangle 140"/>
          <p:cNvSpPr/>
          <p:nvPr/>
        </p:nvSpPr>
        <p:spPr>
          <a:xfrm>
            <a:off x="8019604" y="2680529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2" name="Rectangle 141"/>
          <p:cNvSpPr/>
          <p:nvPr/>
        </p:nvSpPr>
        <p:spPr>
          <a:xfrm>
            <a:off x="8185612" y="2678396"/>
            <a:ext cx="65743" cy="43960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3" name="Rectangle 142"/>
          <p:cNvSpPr/>
          <p:nvPr/>
        </p:nvSpPr>
        <p:spPr>
          <a:xfrm>
            <a:off x="8324545" y="2680530"/>
            <a:ext cx="65743" cy="43960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4" name="Rectangle 143"/>
          <p:cNvSpPr/>
          <p:nvPr/>
        </p:nvSpPr>
        <p:spPr>
          <a:xfrm rot="5400000">
            <a:off x="7505800" y="1724443"/>
            <a:ext cx="700882" cy="181595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5" name="ZoneTexte 144"/>
          <p:cNvSpPr txBox="1"/>
          <p:nvPr/>
        </p:nvSpPr>
        <p:spPr>
          <a:xfrm>
            <a:off x="7036354" y="2289979"/>
            <a:ext cx="1688632" cy="461665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sz="1200" dirty="0" smtClean="0"/>
              <a:t>4 </a:t>
            </a:r>
            <a:r>
              <a:rPr lang="fr-FR" sz="1200" dirty="0" err="1" smtClean="0"/>
              <a:t>movers</a:t>
            </a:r>
            <a:r>
              <a:rPr lang="fr-FR" sz="1200" dirty="0" smtClean="0"/>
              <a:t> command box</a:t>
            </a:r>
            <a:br>
              <a:rPr lang="fr-FR" sz="1200" dirty="0" smtClean="0"/>
            </a:br>
            <a:r>
              <a:rPr lang="fr-FR" sz="1200" dirty="0" smtClean="0"/>
              <a:t>(PI)</a:t>
            </a:r>
            <a:endParaRPr lang="fr-FR" sz="1200" dirty="0"/>
          </a:p>
        </p:txBody>
      </p:sp>
      <p:sp>
        <p:nvSpPr>
          <p:cNvPr id="146" name="Rectangle 145"/>
          <p:cNvSpPr/>
          <p:nvPr/>
        </p:nvSpPr>
        <p:spPr>
          <a:xfrm>
            <a:off x="7112597" y="2677889"/>
            <a:ext cx="14478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err="1"/>
              <a:t>Analog</a:t>
            </a:r>
            <a:r>
              <a:rPr lang="fr-FR" sz="1000" dirty="0"/>
              <a:t> inputs &amp; outputs</a:t>
            </a:r>
          </a:p>
        </p:txBody>
      </p:sp>
      <p:sp>
        <p:nvSpPr>
          <p:cNvPr id="147" name="Forme libre 146"/>
          <p:cNvSpPr/>
          <p:nvPr/>
        </p:nvSpPr>
        <p:spPr>
          <a:xfrm>
            <a:off x="7206470" y="3093567"/>
            <a:ext cx="108679" cy="1773725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Forme libre 147"/>
          <p:cNvSpPr/>
          <p:nvPr/>
        </p:nvSpPr>
        <p:spPr>
          <a:xfrm rot="431026" flipH="1">
            <a:off x="8250820" y="3110654"/>
            <a:ext cx="417085" cy="1747212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6" name="ZoneTexte 215"/>
          <p:cNvSpPr txBox="1"/>
          <p:nvPr/>
        </p:nvSpPr>
        <p:spPr>
          <a:xfrm>
            <a:off x="5896705" y="11774"/>
            <a:ext cx="3237933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b="1" u="sng" dirty="0" err="1" smtClean="0"/>
              <a:t>Overview</a:t>
            </a:r>
            <a:r>
              <a:rPr lang="fr-FR" b="1" u="sng" dirty="0" smtClean="0"/>
              <a:t> of the </a:t>
            </a:r>
            <a:r>
              <a:rPr lang="fr-FR" b="1" u="sng" dirty="0" err="1" smtClean="0"/>
              <a:t>existing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at</a:t>
            </a:r>
            <a:r>
              <a:rPr lang="fr-FR" b="1" u="sng" dirty="0" smtClean="0"/>
              <a:t> LAL</a:t>
            </a:r>
            <a:endParaRPr lang="fr-FR" b="1" u="sng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5151" y="6453335"/>
            <a:ext cx="3140200" cy="432049"/>
          </a:xfrm>
        </p:spPr>
        <p:txBody>
          <a:bodyPr/>
          <a:lstStyle/>
          <a:p>
            <a:r>
              <a:rPr lang="fr-FR" sz="1600" b="1" dirty="0" err="1" smtClean="0">
                <a:solidFill>
                  <a:srgbClr val="C00000"/>
                </a:solidFill>
              </a:rPr>
              <a:t>Electrical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wiring</a:t>
            </a:r>
            <a:r>
              <a:rPr lang="fr-FR" sz="1600" b="1" dirty="0" smtClean="0">
                <a:solidFill>
                  <a:srgbClr val="C00000"/>
                </a:solidFill>
              </a:rPr>
              <a:t> for </a:t>
            </a:r>
            <a:r>
              <a:rPr lang="fr-FR" sz="1600" b="1" dirty="0" err="1" smtClean="0">
                <a:solidFill>
                  <a:srgbClr val="C00000"/>
                </a:solidFill>
              </a:rPr>
              <a:t>piezo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movers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180" name="ZoneTexte 179"/>
          <p:cNvSpPr txBox="1"/>
          <p:nvPr/>
        </p:nvSpPr>
        <p:spPr>
          <a:xfrm>
            <a:off x="2392506" y="4868902"/>
            <a:ext cx="1056427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USB </a:t>
            </a:r>
            <a:r>
              <a:rPr lang="fr-FR" dirty="0" err="1" smtClean="0"/>
              <a:t>link</a:t>
            </a:r>
            <a:endParaRPr lang="fr-FR" dirty="0"/>
          </a:p>
        </p:txBody>
      </p:sp>
      <p:sp>
        <p:nvSpPr>
          <p:cNvPr id="181" name="ZoneTexte 180"/>
          <p:cNvSpPr txBox="1"/>
          <p:nvPr/>
        </p:nvSpPr>
        <p:spPr>
          <a:xfrm rot="21330926">
            <a:off x="749222" y="4836674"/>
            <a:ext cx="1056427" cy="64633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Labview</a:t>
            </a:r>
            <a:r>
              <a:rPr lang="fr-FR" dirty="0" smtClean="0">
                <a:solidFill>
                  <a:srgbClr val="FF0000"/>
                </a:solidFill>
              </a:rPr>
              <a:t> interface</a:t>
            </a:r>
            <a:endParaRPr lang="fr-FR" dirty="0">
              <a:solidFill>
                <a:srgbClr val="FF0000"/>
              </a:solidFill>
            </a:endParaRPr>
          </a:p>
        </p:txBody>
      </p:sp>
      <p:grpSp>
        <p:nvGrpSpPr>
          <p:cNvPr id="294" name="Groupe 293"/>
          <p:cNvGrpSpPr/>
          <p:nvPr/>
        </p:nvGrpSpPr>
        <p:grpSpPr>
          <a:xfrm>
            <a:off x="2448513" y="783554"/>
            <a:ext cx="2012558" cy="1408006"/>
            <a:chOff x="1401082" y="3068215"/>
            <a:chExt cx="722646" cy="491340"/>
          </a:xfrm>
        </p:grpSpPr>
        <p:cxnSp>
          <p:nvCxnSpPr>
            <p:cNvPr id="295" name="Connecteur droit 294"/>
            <p:cNvCxnSpPr/>
            <p:nvPr/>
          </p:nvCxnSpPr>
          <p:spPr>
            <a:xfrm>
              <a:off x="1432026" y="3079945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/>
            <p:cNvCxnSpPr/>
            <p:nvPr/>
          </p:nvCxnSpPr>
          <p:spPr>
            <a:xfrm>
              <a:off x="1432026" y="3091675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/>
            <p:cNvCxnSpPr/>
            <p:nvPr/>
          </p:nvCxnSpPr>
          <p:spPr>
            <a:xfrm>
              <a:off x="1432026" y="3122614"/>
              <a:ext cx="658973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98" name="Connecteur droit 297"/>
            <p:cNvCxnSpPr/>
            <p:nvPr/>
          </p:nvCxnSpPr>
          <p:spPr>
            <a:xfrm>
              <a:off x="1436424" y="3133413"/>
              <a:ext cx="674819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99" name="Connecteur droit 298"/>
            <p:cNvCxnSpPr/>
            <p:nvPr/>
          </p:nvCxnSpPr>
          <p:spPr>
            <a:xfrm>
              <a:off x="1436424" y="3115135"/>
              <a:ext cx="654574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0" name="Connecteur droit 299"/>
            <p:cNvCxnSpPr/>
            <p:nvPr/>
          </p:nvCxnSpPr>
          <p:spPr>
            <a:xfrm>
              <a:off x="1440823" y="3141549"/>
              <a:ext cx="65017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01" name="Rectangle 300"/>
            <p:cNvSpPr/>
            <p:nvPr/>
          </p:nvSpPr>
          <p:spPr>
            <a:xfrm>
              <a:off x="1402701" y="3068215"/>
              <a:ext cx="38122" cy="938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302" name="Connecteur droit 301"/>
            <p:cNvCxnSpPr/>
            <p:nvPr/>
          </p:nvCxnSpPr>
          <p:spPr>
            <a:xfrm>
              <a:off x="1431216" y="3211532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Connecteur droit 302"/>
            <p:cNvCxnSpPr/>
            <p:nvPr/>
          </p:nvCxnSpPr>
          <p:spPr>
            <a:xfrm>
              <a:off x="1431216" y="3223262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Connecteur droit 303"/>
            <p:cNvCxnSpPr/>
            <p:nvPr/>
          </p:nvCxnSpPr>
          <p:spPr>
            <a:xfrm>
              <a:off x="1431216" y="3254200"/>
              <a:ext cx="658973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5" name="Connecteur droit 304"/>
            <p:cNvCxnSpPr/>
            <p:nvPr/>
          </p:nvCxnSpPr>
          <p:spPr>
            <a:xfrm>
              <a:off x="1435615" y="3264999"/>
              <a:ext cx="674819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6" name="Connecteur droit 305"/>
            <p:cNvCxnSpPr/>
            <p:nvPr/>
          </p:nvCxnSpPr>
          <p:spPr>
            <a:xfrm>
              <a:off x="1435615" y="3246722"/>
              <a:ext cx="654574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7" name="Connecteur droit 306"/>
            <p:cNvCxnSpPr/>
            <p:nvPr/>
          </p:nvCxnSpPr>
          <p:spPr>
            <a:xfrm>
              <a:off x="1440014" y="3273136"/>
              <a:ext cx="65017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08" name="Rectangle 307"/>
            <p:cNvSpPr/>
            <p:nvPr/>
          </p:nvSpPr>
          <p:spPr>
            <a:xfrm>
              <a:off x="1401891" y="3199802"/>
              <a:ext cx="38122" cy="938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309" name="Connecteur droit 308"/>
            <p:cNvCxnSpPr/>
            <p:nvPr/>
          </p:nvCxnSpPr>
          <p:spPr>
            <a:xfrm>
              <a:off x="1431216" y="3345859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/>
            <p:cNvCxnSpPr/>
            <p:nvPr/>
          </p:nvCxnSpPr>
          <p:spPr>
            <a:xfrm>
              <a:off x="1431216" y="3357589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/>
            <p:cNvCxnSpPr/>
            <p:nvPr/>
          </p:nvCxnSpPr>
          <p:spPr>
            <a:xfrm>
              <a:off x="1431216" y="3388528"/>
              <a:ext cx="658973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2" name="Connecteur droit 311"/>
            <p:cNvCxnSpPr/>
            <p:nvPr/>
          </p:nvCxnSpPr>
          <p:spPr>
            <a:xfrm>
              <a:off x="1435615" y="3399327"/>
              <a:ext cx="674819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3" name="Connecteur droit 312"/>
            <p:cNvCxnSpPr/>
            <p:nvPr/>
          </p:nvCxnSpPr>
          <p:spPr>
            <a:xfrm>
              <a:off x="1435615" y="3381049"/>
              <a:ext cx="654574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4" name="Connecteur droit 313"/>
            <p:cNvCxnSpPr/>
            <p:nvPr/>
          </p:nvCxnSpPr>
          <p:spPr>
            <a:xfrm>
              <a:off x="1440014" y="3407463"/>
              <a:ext cx="65017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15" name="Rectangle 314"/>
            <p:cNvSpPr/>
            <p:nvPr/>
          </p:nvSpPr>
          <p:spPr>
            <a:xfrm>
              <a:off x="1401891" y="3334129"/>
              <a:ext cx="38122" cy="938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316" name="Connecteur droit 315"/>
            <p:cNvCxnSpPr/>
            <p:nvPr/>
          </p:nvCxnSpPr>
          <p:spPr>
            <a:xfrm>
              <a:off x="1430407" y="3477446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/>
            <p:cNvCxnSpPr/>
            <p:nvPr/>
          </p:nvCxnSpPr>
          <p:spPr>
            <a:xfrm>
              <a:off x="1430407" y="3489176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/>
            <p:cNvCxnSpPr/>
            <p:nvPr/>
          </p:nvCxnSpPr>
          <p:spPr>
            <a:xfrm>
              <a:off x="1430407" y="3520114"/>
              <a:ext cx="658973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9" name="Connecteur droit 318"/>
            <p:cNvCxnSpPr/>
            <p:nvPr/>
          </p:nvCxnSpPr>
          <p:spPr>
            <a:xfrm>
              <a:off x="1434805" y="3530913"/>
              <a:ext cx="674819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0" name="Connecteur droit 319"/>
            <p:cNvCxnSpPr/>
            <p:nvPr/>
          </p:nvCxnSpPr>
          <p:spPr>
            <a:xfrm>
              <a:off x="1434805" y="3512635"/>
              <a:ext cx="654574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1" name="Connecteur droit 320"/>
            <p:cNvCxnSpPr/>
            <p:nvPr/>
          </p:nvCxnSpPr>
          <p:spPr>
            <a:xfrm>
              <a:off x="1439204" y="3539050"/>
              <a:ext cx="65017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22" name="Rectangle 321"/>
            <p:cNvSpPr/>
            <p:nvPr/>
          </p:nvSpPr>
          <p:spPr>
            <a:xfrm>
              <a:off x="1401082" y="3465716"/>
              <a:ext cx="38122" cy="938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23" name="ZoneTexte 322"/>
          <p:cNvSpPr txBox="1"/>
          <p:nvPr/>
        </p:nvSpPr>
        <p:spPr>
          <a:xfrm>
            <a:off x="2159582" y="116632"/>
            <a:ext cx="1137576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PI </a:t>
            </a:r>
            <a:r>
              <a:rPr lang="fr-FR" dirty="0" err="1" smtClean="0"/>
              <a:t>movers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200" dirty="0" smtClean="0"/>
              <a:t>(BPM3)</a:t>
            </a:r>
            <a:endParaRPr lang="fr-FR" sz="1200" dirty="0"/>
          </a:p>
        </p:txBody>
      </p:sp>
      <p:sp>
        <p:nvSpPr>
          <p:cNvPr id="324" name="Rectangle 323"/>
          <p:cNvSpPr/>
          <p:nvPr/>
        </p:nvSpPr>
        <p:spPr>
          <a:xfrm rot="16200000">
            <a:off x="3812215" y="1299905"/>
            <a:ext cx="17878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 smtClean="0"/>
              <a:t>Welding</a:t>
            </a:r>
            <a:r>
              <a:rPr lang="fr-FR" sz="1400" dirty="0" smtClean="0"/>
              <a:t> </a:t>
            </a:r>
            <a:r>
              <a:rPr lang="fr-FR" sz="1400" dirty="0" err="1" smtClean="0"/>
              <a:t>wire</a:t>
            </a:r>
            <a:r>
              <a:rPr lang="fr-FR" sz="1400" dirty="0" smtClean="0"/>
              <a:t> to </a:t>
            </a:r>
            <a:r>
              <a:rPr lang="fr-FR" sz="1400" dirty="0" err="1" smtClean="0"/>
              <a:t>wire</a:t>
            </a:r>
            <a:endParaRPr lang="fr-FR" sz="1400" dirty="0"/>
          </a:p>
        </p:txBody>
      </p:sp>
      <p:sp>
        <p:nvSpPr>
          <p:cNvPr id="325" name="Forme libre 324"/>
          <p:cNvSpPr/>
          <p:nvPr/>
        </p:nvSpPr>
        <p:spPr>
          <a:xfrm rot="20415086" flipH="1">
            <a:off x="5058668" y="937375"/>
            <a:ext cx="2291285" cy="1574571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26" name="Groupe 325"/>
          <p:cNvGrpSpPr/>
          <p:nvPr/>
        </p:nvGrpSpPr>
        <p:grpSpPr>
          <a:xfrm>
            <a:off x="720321" y="2656920"/>
            <a:ext cx="2012558" cy="1408006"/>
            <a:chOff x="1401082" y="3068215"/>
            <a:chExt cx="722646" cy="491340"/>
          </a:xfrm>
        </p:grpSpPr>
        <p:cxnSp>
          <p:nvCxnSpPr>
            <p:cNvPr id="327" name="Connecteur droit 326"/>
            <p:cNvCxnSpPr/>
            <p:nvPr/>
          </p:nvCxnSpPr>
          <p:spPr>
            <a:xfrm>
              <a:off x="1432026" y="3079945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Connecteur droit 327"/>
            <p:cNvCxnSpPr/>
            <p:nvPr/>
          </p:nvCxnSpPr>
          <p:spPr>
            <a:xfrm>
              <a:off x="1432026" y="3091675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Connecteur droit 328"/>
            <p:cNvCxnSpPr/>
            <p:nvPr/>
          </p:nvCxnSpPr>
          <p:spPr>
            <a:xfrm>
              <a:off x="1432026" y="3122614"/>
              <a:ext cx="658973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0" name="Connecteur droit 329"/>
            <p:cNvCxnSpPr/>
            <p:nvPr/>
          </p:nvCxnSpPr>
          <p:spPr>
            <a:xfrm>
              <a:off x="1436424" y="3133413"/>
              <a:ext cx="674819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1" name="Connecteur droit 330"/>
            <p:cNvCxnSpPr/>
            <p:nvPr/>
          </p:nvCxnSpPr>
          <p:spPr>
            <a:xfrm>
              <a:off x="1436424" y="3115135"/>
              <a:ext cx="654574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2" name="Connecteur droit 331"/>
            <p:cNvCxnSpPr/>
            <p:nvPr/>
          </p:nvCxnSpPr>
          <p:spPr>
            <a:xfrm>
              <a:off x="1440823" y="3141549"/>
              <a:ext cx="65017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33" name="Rectangle 332"/>
            <p:cNvSpPr/>
            <p:nvPr/>
          </p:nvSpPr>
          <p:spPr>
            <a:xfrm>
              <a:off x="1402701" y="3068215"/>
              <a:ext cx="38122" cy="938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334" name="Connecteur droit 333"/>
            <p:cNvCxnSpPr/>
            <p:nvPr/>
          </p:nvCxnSpPr>
          <p:spPr>
            <a:xfrm>
              <a:off x="1431216" y="3211532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/>
            <p:cNvCxnSpPr/>
            <p:nvPr/>
          </p:nvCxnSpPr>
          <p:spPr>
            <a:xfrm>
              <a:off x="1431216" y="3223262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/>
            <p:cNvCxnSpPr/>
            <p:nvPr/>
          </p:nvCxnSpPr>
          <p:spPr>
            <a:xfrm>
              <a:off x="1431216" y="3254200"/>
              <a:ext cx="658973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7" name="Connecteur droit 336"/>
            <p:cNvCxnSpPr/>
            <p:nvPr/>
          </p:nvCxnSpPr>
          <p:spPr>
            <a:xfrm>
              <a:off x="1435615" y="3264999"/>
              <a:ext cx="674819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8" name="Connecteur droit 337"/>
            <p:cNvCxnSpPr/>
            <p:nvPr/>
          </p:nvCxnSpPr>
          <p:spPr>
            <a:xfrm>
              <a:off x="1435615" y="3246722"/>
              <a:ext cx="654574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9" name="Connecteur droit 338"/>
            <p:cNvCxnSpPr/>
            <p:nvPr/>
          </p:nvCxnSpPr>
          <p:spPr>
            <a:xfrm>
              <a:off x="1440014" y="3273136"/>
              <a:ext cx="65017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40" name="Rectangle 339"/>
            <p:cNvSpPr/>
            <p:nvPr/>
          </p:nvSpPr>
          <p:spPr>
            <a:xfrm>
              <a:off x="1401891" y="3199802"/>
              <a:ext cx="38122" cy="938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341" name="Connecteur droit 340"/>
            <p:cNvCxnSpPr/>
            <p:nvPr/>
          </p:nvCxnSpPr>
          <p:spPr>
            <a:xfrm>
              <a:off x="1431216" y="3345859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/>
            <p:cNvCxnSpPr/>
            <p:nvPr/>
          </p:nvCxnSpPr>
          <p:spPr>
            <a:xfrm>
              <a:off x="1431216" y="3357589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droit 342"/>
            <p:cNvCxnSpPr/>
            <p:nvPr/>
          </p:nvCxnSpPr>
          <p:spPr>
            <a:xfrm>
              <a:off x="1431216" y="3388528"/>
              <a:ext cx="658973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4" name="Connecteur droit 343"/>
            <p:cNvCxnSpPr/>
            <p:nvPr/>
          </p:nvCxnSpPr>
          <p:spPr>
            <a:xfrm>
              <a:off x="1435615" y="3399327"/>
              <a:ext cx="674819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5" name="Connecteur droit 344"/>
            <p:cNvCxnSpPr/>
            <p:nvPr/>
          </p:nvCxnSpPr>
          <p:spPr>
            <a:xfrm>
              <a:off x="1435615" y="3381049"/>
              <a:ext cx="654574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6" name="Connecteur droit 345"/>
            <p:cNvCxnSpPr/>
            <p:nvPr/>
          </p:nvCxnSpPr>
          <p:spPr>
            <a:xfrm>
              <a:off x="1440014" y="3407463"/>
              <a:ext cx="65017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47" name="Rectangle 346"/>
            <p:cNvSpPr/>
            <p:nvPr/>
          </p:nvSpPr>
          <p:spPr>
            <a:xfrm>
              <a:off x="1401891" y="3334129"/>
              <a:ext cx="38122" cy="938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348" name="Connecteur droit 347"/>
            <p:cNvCxnSpPr/>
            <p:nvPr/>
          </p:nvCxnSpPr>
          <p:spPr>
            <a:xfrm>
              <a:off x="1430407" y="3477446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/>
            <p:cNvCxnSpPr/>
            <p:nvPr/>
          </p:nvCxnSpPr>
          <p:spPr>
            <a:xfrm>
              <a:off x="1430407" y="3489176"/>
              <a:ext cx="691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/>
            <p:cNvCxnSpPr/>
            <p:nvPr/>
          </p:nvCxnSpPr>
          <p:spPr>
            <a:xfrm>
              <a:off x="1430407" y="3520114"/>
              <a:ext cx="658973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51" name="Connecteur droit 350"/>
            <p:cNvCxnSpPr/>
            <p:nvPr/>
          </p:nvCxnSpPr>
          <p:spPr>
            <a:xfrm>
              <a:off x="1434805" y="3530913"/>
              <a:ext cx="674819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52" name="Connecteur droit 351"/>
            <p:cNvCxnSpPr/>
            <p:nvPr/>
          </p:nvCxnSpPr>
          <p:spPr>
            <a:xfrm>
              <a:off x="1434805" y="3512635"/>
              <a:ext cx="654574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53" name="Connecteur droit 352"/>
            <p:cNvCxnSpPr/>
            <p:nvPr/>
          </p:nvCxnSpPr>
          <p:spPr>
            <a:xfrm>
              <a:off x="1439204" y="3539050"/>
              <a:ext cx="65017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54" name="Rectangle 353"/>
            <p:cNvSpPr/>
            <p:nvPr/>
          </p:nvSpPr>
          <p:spPr>
            <a:xfrm>
              <a:off x="1401082" y="3465716"/>
              <a:ext cx="38122" cy="938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56" name="Rectangle 355"/>
          <p:cNvSpPr/>
          <p:nvPr/>
        </p:nvSpPr>
        <p:spPr>
          <a:xfrm rot="16200000">
            <a:off x="2084023" y="3173271"/>
            <a:ext cx="17878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 smtClean="0"/>
              <a:t>Welding</a:t>
            </a:r>
            <a:r>
              <a:rPr lang="fr-FR" sz="1400" dirty="0" smtClean="0"/>
              <a:t> </a:t>
            </a:r>
            <a:r>
              <a:rPr lang="fr-FR" sz="1400" dirty="0" err="1" smtClean="0"/>
              <a:t>wire</a:t>
            </a:r>
            <a:r>
              <a:rPr lang="fr-FR" sz="1400" dirty="0" smtClean="0"/>
              <a:t> to </a:t>
            </a:r>
            <a:r>
              <a:rPr lang="fr-FR" sz="1400" dirty="0" err="1" smtClean="0"/>
              <a:t>wire</a:t>
            </a:r>
            <a:endParaRPr lang="fr-FR" sz="1400" dirty="0"/>
          </a:p>
        </p:txBody>
      </p:sp>
      <p:sp>
        <p:nvSpPr>
          <p:cNvPr id="357" name="Forme libre 356"/>
          <p:cNvSpPr/>
          <p:nvPr/>
        </p:nvSpPr>
        <p:spPr>
          <a:xfrm rot="18896530" flipH="1">
            <a:off x="3429803" y="2363762"/>
            <a:ext cx="1824455" cy="1598710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8" name="ZoneTexte 357"/>
          <p:cNvSpPr txBox="1"/>
          <p:nvPr/>
        </p:nvSpPr>
        <p:spPr>
          <a:xfrm>
            <a:off x="176802" y="2028600"/>
            <a:ext cx="1542804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err="1" smtClean="0"/>
              <a:t>Cedrat</a:t>
            </a:r>
            <a:r>
              <a:rPr lang="fr-FR" dirty="0" smtClean="0"/>
              <a:t> </a:t>
            </a:r>
            <a:r>
              <a:rPr lang="fr-FR" dirty="0" err="1" smtClean="0"/>
              <a:t>movers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200" dirty="0" smtClean="0"/>
              <a:t>(BPM1&amp;2)</a:t>
            </a:r>
            <a:endParaRPr lang="fr-FR" sz="1200" dirty="0"/>
          </a:p>
        </p:txBody>
      </p:sp>
      <p:sp>
        <p:nvSpPr>
          <p:cNvPr id="135" name="ZoneTexte 134"/>
          <p:cNvSpPr txBox="1"/>
          <p:nvPr/>
        </p:nvSpPr>
        <p:spPr>
          <a:xfrm>
            <a:off x="5054432" y="1001183"/>
            <a:ext cx="2318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2 </a:t>
            </a:r>
            <a:r>
              <a:rPr lang="fr-FR" sz="1400" dirty="0" err="1" smtClean="0"/>
              <a:t>wires</a:t>
            </a:r>
            <a:r>
              <a:rPr lang="fr-FR" sz="1400" dirty="0" smtClean="0"/>
              <a:t> (</a:t>
            </a:r>
            <a:r>
              <a:rPr lang="fr-FR" sz="1400" dirty="0" err="1" smtClean="0"/>
              <a:t>piezo</a:t>
            </a:r>
            <a:r>
              <a:rPr lang="fr-FR" sz="1400" dirty="0" smtClean="0"/>
              <a:t> power </a:t>
            </a:r>
            <a:r>
              <a:rPr lang="fr-FR" sz="1400" dirty="0" err="1" smtClean="0"/>
              <a:t>supply</a:t>
            </a:r>
            <a:r>
              <a:rPr lang="fr-FR" sz="1400" dirty="0" smtClean="0"/>
              <a:t>)</a:t>
            </a:r>
            <a:endParaRPr lang="fr-FR" sz="1400" dirty="0"/>
          </a:p>
        </p:txBody>
      </p:sp>
      <p:sp>
        <p:nvSpPr>
          <p:cNvPr id="149" name="Forme libre 148"/>
          <p:cNvSpPr/>
          <p:nvPr/>
        </p:nvSpPr>
        <p:spPr>
          <a:xfrm rot="20291681" flipH="1">
            <a:off x="5071185" y="1334455"/>
            <a:ext cx="3118304" cy="1396066"/>
          </a:xfrm>
          <a:custGeom>
            <a:avLst/>
            <a:gdLst>
              <a:gd name="connsiteX0" fmla="*/ 52713 w 531277"/>
              <a:gd name="connsiteY0" fmla="*/ 564023 h 564023"/>
              <a:gd name="connsiteX1" fmla="*/ 44167 w 531277"/>
              <a:gd name="connsiteY1" fmla="*/ 264920 h 564023"/>
              <a:gd name="connsiteX2" fmla="*/ 531277 w 531277"/>
              <a:gd name="connsiteY2" fmla="*/ 0 h 56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277" h="564023">
                <a:moveTo>
                  <a:pt x="52713" y="564023"/>
                </a:moveTo>
                <a:cubicBezTo>
                  <a:pt x="8559" y="461473"/>
                  <a:pt x="-35594" y="358924"/>
                  <a:pt x="44167" y="264920"/>
                </a:cubicBezTo>
                <a:cubicBezTo>
                  <a:pt x="123928" y="170916"/>
                  <a:pt x="418757" y="52699"/>
                  <a:pt x="531277" y="0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ZoneTexte 133"/>
          <p:cNvSpPr txBox="1"/>
          <p:nvPr/>
        </p:nvSpPr>
        <p:spPr>
          <a:xfrm>
            <a:off x="4952691" y="1735861"/>
            <a:ext cx="25446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4 </a:t>
            </a:r>
            <a:r>
              <a:rPr lang="fr-FR" sz="1400" dirty="0" err="1" smtClean="0"/>
              <a:t>wires</a:t>
            </a:r>
            <a:r>
              <a:rPr lang="fr-FR" sz="1400" dirty="0" smtClean="0"/>
              <a:t> (</a:t>
            </a:r>
            <a:r>
              <a:rPr lang="fr-FR" sz="1400" dirty="0" err="1" smtClean="0"/>
              <a:t>strain</a:t>
            </a:r>
            <a:r>
              <a:rPr lang="fr-FR" sz="1400" dirty="0" smtClean="0"/>
              <a:t> gauges </a:t>
            </a:r>
            <a:r>
              <a:rPr lang="fr-FR" sz="1400" dirty="0" err="1" smtClean="0"/>
              <a:t>readout</a:t>
            </a:r>
            <a:r>
              <a:rPr lang="fr-FR" sz="1400" dirty="0" smtClean="0"/>
              <a:t>)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90296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4" descr="http://sine.ni.com/images/products/us/cdaq-9239_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1" r="26469"/>
          <a:stretch/>
        </p:blipFill>
        <p:spPr bwMode="auto">
          <a:xfrm>
            <a:off x="4644008" y="3526646"/>
            <a:ext cx="1872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ine.ni.com/images/products/us/040729_crio9263_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2" r="19519"/>
          <a:stretch/>
        </p:blipFill>
        <p:spPr bwMode="auto">
          <a:xfrm>
            <a:off x="6516216" y="3475420"/>
            <a:ext cx="2304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4" descr="http://sine.ni.com/images/products/us/cdaq-9239_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1" r="26469"/>
          <a:stretch/>
        </p:blipFill>
        <p:spPr bwMode="auto">
          <a:xfrm>
            <a:off x="395536" y="3526646"/>
            <a:ext cx="1872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http://sine.ni.com/images/products/us/040729_crio9263_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2" r="19519"/>
          <a:stretch/>
        </p:blipFill>
        <p:spPr bwMode="auto">
          <a:xfrm>
            <a:off x="2267744" y="3454638"/>
            <a:ext cx="2304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2" name="Groupe 101"/>
          <p:cNvGrpSpPr/>
          <p:nvPr/>
        </p:nvGrpSpPr>
        <p:grpSpPr>
          <a:xfrm>
            <a:off x="598504" y="1988841"/>
            <a:ext cx="3787186" cy="1263916"/>
            <a:chOff x="-82296" y="4963524"/>
            <a:chExt cx="3787186" cy="1263916"/>
          </a:xfrm>
        </p:grpSpPr>
        <p:cxnSp>
          <p:nvCxnSpPr>
            <p:cNvPr id="103" name="Connecteur droit 102"/>
            <p:cNvCxnSpPr/>
            <p:nvPr/>
          </p:nvCxnSpPr>
          <p:spPr>
            <a:xfrm>
              <a:off x="392522" y="5147320"/>
              <a:ext cx="3312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/>
            <p:cNvCxnSpPr/>
            <p:nvPr/>
          </p:nvCxnSpPr>
          <p:spPr>
            <a:xfrm>
              <a:off x="392522" y="5291336"/>
              <a:ext cx="3312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/>
            <p:cNvCxnSpPr/>
            <p:nvPr/>
          </p:nvCxnSpPr>
          <p:spPr>
            <a:xfrm>
              <a:off x="392522" y="5671188"/>
              <a:ext cx="3168352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6" name="Connecteur droit 105"/>
            <p:cNvCxnSpPr/>
            <p:nvPr/>
          </p:nvCxnSpPr>
          <p:spPr>
            <a:xfrm>
              <a:off x="446528" y="5803776"/>
              <a:ext cx="311434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7" name="Connecteur droit 106"/>
            <p:cNvCxnSpPr/>
            <p:nvPr/>
          </p:nvCxnSpPr>
          <p:spPr>
            <a:xfrm>
              <a:off x="446528" y="5579368"/>
              <a:ext cx="311434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8" name="Connecteur droit 107"/>
            <p:cNvCxnSpPr/>
            <p:nvPr/>
          </p:nvCxnSpPr>
          <p:spPr>
            <a:xfrm>
              <a:off x="500534" y="5903672"/>
              <a:ext cx="3060340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11" name="Rectangle 110"/>
            <p:cNvSpPr/>
            <p:nvPr/>
          </p:nvSpPr>
          <p:spPr>
            <a:xfrm>
              <a:off x="32482" y="5003304"/>
              <a:ext cx="468052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0" name="ZoneTexte 119"/>
            <p:cNvSpPr txBox="1"/>
            <p:nvPr/>
          </p:nvSpPr>
          <p:spPr>
            <a:xfrm rot="16200000">
              <a:off x="-391088" y="5272316"/>
              <a:ext cx="1263916" cy="646331"/>
            </a:xfrm>
            <a:prstGeom prst="rect">
              <a:avLst/>
            </a:prstGeom>
            <a:noFill/>
          </p:spPr>
          <p:txBody>
            <a:bodyPr vert="horz" wrap="square" rtlCol="0" anchor="ctr" anchorCtr="1">
              <a:spAutoFit/>
            </a:bodyPr>
            <a:lstStyle/>
            <a:p>
              <a:r>
                <a:rPr lang="fr-FR" dirty="0" smtClean="0"/>
                <a:t>PI </a:t>
              </a:r>
              <a:r>
                <a:rPr lang="fr-FR" dirty="0" err="1" smtClean="0"/>
                <a:t>mover</a:t>
              </a:r>
              <a:r>
                <a:rPr lang="fr-FR" dirty="0" smtClean="0"/>
                <a:t>  (x4)</a:t>
              </a:r>
              <a:endParaRPr lang="fr-FR" dirty="0"/>
            </a:p>
          </p:txBody>
        </p:sp>
        <p:sp>
          <p:nvSpPr>
            <p:cNvPr id="121" name="ZoneTexte 120"/>
            <p:cNvSpPr txBox="1"/>
            <p:nvPr/>
          </p:nvSpPr>
          <p:spPr>
            <a:xfrm>
              <a:off x="701665" y="5571511"/>
              <a:ext cx="2886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 </a:t>
              </a:r>
              <a:r>
                <a:rPr lang="fr-FR" sz="1400" dirty="0" err="1" smtClean="0"/>
                <a:t>wires</a:t>
              </a:r>
              <a:r>
                <a:rPr lang="fr-FR" sz="1400" dirty="0" smtClean="0"/>
                <a:t> (</a:t>
              </a:r>
              <a:r>
                <a:rPr lang="fr-FR" sz="1400" dirty="0" err="1" smtClean="0"/>
                <a:t>strain</a:t>
              </a:r>
              <a:r>
                <a:rPr lang="fr-FR" sz="1400" dirty="0" smtClean="0"/>
                <a:t> gauges </a:t>
              </a:r>
              <a:r>
                <a:rPr lang="fr-FR" sz="1400" dirty="0" err="1" smtClean="0"/>
                <a:t>readout</a:t>
              </a:r>
              <a:r>
                <a:rPr lang="fr-FR" sz="1400" dirty="0" smtClean="0"/>
                <a:t>)</a:t>
              </a:r>
              <a:endParaRPr lang="fr-FR" sz="1400" dirty="0"/>
            </a:p>
          </p:txBody>
        </p:sp>
        <p:sp>
          <p:nvSpPr>
            <p:cNvPr id="122" name="ZoneTexte 121"/>
            <p:cNvSpPr txBox="1"/>
            <p:nvPr/>
          </p:nvSpPr>
          <p:spPr>
            <a:xfrm>
              <a:off x="707590" y="5057024"/>
              <a:ext cx="2886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 </a:t>
              </a:r>
              <a:r>
                <a:rPr lang="fr-FR" sz="1400" dirty="0" err="1" smtClean="0"/>
                <a:t>wires</a:t>
              </a:r>
              <a:r>
                <a:rPr lang="fr-FR" sz="1400" dirty="0" smtClean="0"/>
                <a:t> (</a:t>
              </a:r>
              <a:r>
                <a:rPr lang="fr-FR" sz="1400" dirty="0" err="1" smtClean="0"/>
                <a:t>piezo</a:t>
              </a:r>
              <a:r>
                <a:rPr lang="fr-FR" sz="1400" dirty="0" smtClean="0"/>
                <a:t> power </a:t>
              </a:r>
              <a:r>
                <a:rPr lang="fr-FR" sz="1400" dirty="0" err="1" smtClean="0"/>
                <a:t>supply</a:t>
              </a:r>
              <a:r>
                <a:rPr lang="fr-FR" sz="1400" dirty="0" smtClean="0"/>
                <a:t>)</a:t>
              </a:r>
              <a:endParaRPr lang="fr-FR" sz="1400" dirty="0"/>
            </a:p>
          </p:txBody>
        </p:sp>
      </p:grp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fr-FR" sz="1000" dirty="0"/>
              <a:t>Frédéric BOGARD – LAL/IN2P3/CNRS – Jan 25, 2013</a:t>
            </a:r>
          </a:p>
        </p:txBody>
      </p:sp>
      <p:sp>
        <p:nvSpPr>
          <p:cNvPr id="27" name="Espace réservé de la date 6"/>
          <p:cNvSpPr txBox="1">
            <a:spLocks/>
          </p:cNvSpPr>
          <p:nvPr/>
        </p:nvSpPr>
        <p:spPr>
          <a:xfrm>
            <a:off x="25151" y="6453335"/>
            <a:ext cx="3140200" cy="432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solidFill>
                  <a:srgbClr val="C00000"/>
                </a:solidFill>
              </a:rPr>
              <a:t>Electrical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wiring</a:t>
            </a:r>
            <a:r>
              <a:rPr lang="fr-FR" sz="1600" b="1" dirty="0" smtClean="0">
                <a:solidFill>
                  <a:srgbClr val="C00000"/>
                </a:solidFill>
              </a:rPr>
              <a:t> for </a:t>
            </a:r>
            <a:r>
              <a:rPr lang="fr-FR" sz="1600" b="1" dirty="0" err="1" smtClean="0">
                <a:solidFill>
                  <a:srgbClr val="C00000"/>
                </a:solidFill>
              </a:rPr>
              <a:t>piezo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movers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2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09541" y="6492875"/>
            <a:ext cx="2133600" cy="365125"/>
          </a:xfrm>
        </p:spPr>
        <p:txBody>
          <a:bodyPr/>
          <a:lstStyle/>
          <a:p>
            <a:fld id="{B8E4057C-49A7-49BD-9F59-1D1BB64521C9}" type="slidenum">
              <a:rPr lang="fr-FR" smtClean="0"/>
              <a:t>7</a:t>
            </a:fld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6012160" y="11774"/>
            <a:ext cx="3122477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b="1" u="sng" dirty="0" err="1" smtClean="0"/>
              <a:t>Existing</a:t>
            </a:r>
            <a:r>
              <a:rPr lang="fr-FR" b="1" u="sng" dirty="0" smtClean="0"/>
              <a:t> ADC / DAC </a:t>
            </a:r>
            <a:r>
              <a:rPr lang="fr-FR" b="1" u="sng" dirty="0" err="1" smtClean="0"/>
              <a:t>at</a:t>
            </a:r>
            <a:r>
              <a:rPr lang="fr-FR" b="1" u="sng" dirty="0" smtClean="0"/>
              <a:t> LAL </a:t>
            </a:r>
            <a:endParaRPr lang="fr-FR" b="1" u="sng" dirty="0"/>
          </a:p>
        </p:txBody>
      </p:sp>
      <p:sp>
        <p:nvSpPr>
          <p:cNvPr id="31" name="ZoneTexte 30"/>
          <p:cNvSpPr txBox="1"/>
          <p:nvPr/>
        </p:nvSpPr>
        <p:spPr>
          <a:xfrm>
            <a:off x="2411760" y="3125078"/>
            <a:ext cx="1829914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DAC module</a:t>
            </a:r>
            <a:br>
              <a:rPr lang="fr-FR" dirty="0" smtClean="0"/>
            </a:br>
            <a:r>
              <a:rPr lang="fr-FR" sz="1200" dirty="0" smtClean="0"/>
              <a:t>16 bits / +-10V (output x4)</a:t>
            </a:r>
            <a:endParaRPr lang="fr-FR" sz="1200" dirty="0"/>
          </a:p>
        </p:txBody>
      </p:sp>
      <p:sp>
        <p:nvSpPr>
          <p:cNvPr id="32" name="ZoneTexte 31"/>
          <p:cNvSpPr txBox="1"/>
          <p:nvPr/>
        </p:nvSpPr>
        <p:spPr>
          <a:xfrm>
            <a:off x="700712" y="6017309"/>
            <a:ext cx="1332985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NI 9239</a:t>
            </a:r>
            <a:endParaRPr lang="fr-FR" sz="1200" dirty="0"/>
          </a:p>
        </p:txBody>
      </p:sp>
      <p:sp>
        <p:nvSpPr>
          <p:cNvPr id="33" name="ZoneTexte 32"/>
          <p:cNvSpPr txBox="1"/>
          <p:nvPr/>
        </p:nvSpPr>
        <p:spPr>
          <a:xfrm>
            <a:off x="2753251" y="6017504"/>
            <a:ext cx="1332985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NI 9263</a:t>
            </a:r>
            <a:endParaRPr lang="fr-FR" sz="1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67545" y="3176849"/>
            <a:ext cx="1799992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ADC module</a:t>
            </a:r>
            <a:br>
              <a:rPr lang="fr-FR" dirty="0" smtClean="0"/>
            </a:br>
            <a:r>
              <a:rPr lang="fr-FR" sz="1200" dirty="0" smtClean="0"/>
              <a:t>24 bits / +-10V (input x4)</a:t>
            </a:r>
            <a:endParaRPr lang="fr-FR" sz="1200" dirty="0"/>
          </a:p>
        </p:txBody>
      </p:sp>
      <p:grpSp>
        <p:nvGrpSpPr>
          <p:cNvPr id="35" name="Groupe 34"/>
          <p:cNvGrpSpPr/>
          <p:nvPr/>
        </p:nvGrpSpPr>
        <p:grpSpPr>
          <a:xfrm>
            <a:off x="4681792" y="2007077"/>
            <a:ext cx="3778640" cy="1263916"/>
            <a:chOff x="-73750" y="4980616"/>
            <a:chExt cx="3778640" cy="1263916"/>
          </a:xfrm>
        </p:grpSpPr>
        <p:cxnSp>
          <p:nvCxnSpPr>
            <p:cNvPr id="36" name="Connecteur droit 35"/>
            <p:cNvCxnSpPr/>
            <p:nvPr/>
          </p:nvCxnSpPr>
          <p:spPr>
            <a:xfrm>
              <a:off x="392522" y="5147320"/>
              <a:ext cx="3312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392522" y="5291336"/>
              <a:ext cx="3312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392522" y="5671188"/>
              <a:ext cx="3168352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/>
            <p:nvPr/>
          </p:nvCxnSpPr>
          <p:spPr>
            <a:xfrm>
              <a:off x="446528" y="5803776"/>
              <a:ext cx="311434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>
              <a:off x="446528" y="5579368"/>
              <a:ext cx="3114346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>
              <a:off x="500534" y="5903672"/>
              <a:ext cx="3060340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32482" y="5003304"/>
              <a:ext cx="468052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ZoneTexte 42"/>
            <p:cNvSpPr txBox="1"/>
            <p:nvPr/>
          </p:nvSpPr>
          <p:spPr>
            <a:xfrm rot="16200000">
              <a:off x="-382542" y="5289408"/>
              <a:ext cx="1263916" cy="646331"/>
            </a:xfrm>
            <a:prstGeom prst="rect">
              <a:avLst/>
            </a:prstGeom>
            <a:noFill/>
          </p:spPr>
          <p:txBody>
            <a:bodyPr vert="horz" wrap="square" rtlCol="0" anchor="ctr" anchorCtr="1">
              <a:spAutoFit/>
            </a:bodyPr>
            <a:lstStyle/>
            <a:p>
              <a:r>
                <a:rPr lang="fr-FR" dirty="0" err="1" smtClean="0"/>
                <a:t>Cedrat</a:t>
              </a:r>
              <a:r>
                <a:rPr lang="fr-FR" dirty="0" smtClean="0"/>
                <a:t> </a:t>
              </a:r>
              <a:r>
                <a:rPr lang="fr-FR" dirty="0" err="1" smtClean="0"/>
                <a:t>mover</a:t>
              </a:r>
              <a:r>
                <a:rPr lang="fr-FR" dirty="0" smtClean="0"/>
                <a:t> (x4) </a:t>
              </a:r>
              <a:endParaRPr lang="fr-FR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701665" y="5571511"/>
              <a:ext cx="2886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 </a:t>
              </a:r>
              <a:r>
                <a:rPr lang="fr-FR" sz="1400" dirty="0" err="1" smtClean="0"/>
                <a:t>wires</a:t>
              </a:r>
              <a:r>
                <a:rPr lang="fr-FR" sz="1400" dirty="0" smtClean="0"/>
                <a:t> (</a:t>
              </a:r>
              <a:r>
                <a:rPr lang="fr-FR" sz="1400" dirty="0" err="1" smtClean="0"/>
                <a:t>strain</a:t>
              </a:r>
              <a:r>
                <a:rPr lang="fr-FR" sz="1400" dirty="0" smtClean="0"/>
                <a:t> gauges </a:t>
              </a:r>
              <a:r>
                <a:rPr lang="fr-FR" sz="1400" dirty="0" err="1" smtClean="0"/>
                <a:t>readout</a:t>
              </a:r>
              <a:r>
                <a:rPr lang="fr-FR" sz="1400" dirty="0" smtClean="0"/>
                <a:t>)</a:t>
              </a:r>
              <a:endParaRPr lang="fr-FR" sz="14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707590" y="5057024"/>
              <a:ext cx="2886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 </a:t>
              </a:r>
              <a:r>
                <a:rPr lang="fr-FR" sz="1400" dirty="0" err="1" smtClean="0"/>
                <a:t>wires</a:t>
              </a:r>
              <a:r>
                <a:rPr lang="fr-FR" sz="1400" dirty="0" smtClean="0"/>
                <a:t> (</a:t>
              </a:r>
              <a:r>
                <a:rPr lang="fr-FR" sz="1400" dirty="0" err="1" smtClean="0"/>
                <a:t>piezo</a:t>
              </a:r>
              <a:r>
                <a:rPr lang="fr-FR" sz="1400" dirty="0" smtClean="0"/>
                <a:t> power </a:t>
              </a:r>
              <a:r>
                <a:rPr lang="fr-FR" sz="1400" dirty="0" err="1" smtClean="0"/>
                <a:t>supply</a:t>
              </a:r>
              <a:r>
                <a:rPr lang="fr-FR" sz="1400" dirty="0" smtClean="0"/>
                <a:t>)</a:t>
              </a:r>
              <a:endParaRPr lang="fr-FR" sz="1400" dirty="0"/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6740944" y="3166591"/>
            <a:ext cx="1863504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DAC module</a:t>
            </a:r>
            <a:br>
              <a:rPr lang="fr-FR" dirty="0" smtClean="0"/>
            </a:br>
            <a:r>
              <a:rPr lang="fr-FR" sz="1200" dirty="0" smtClean="0"/>
              <a:t>16 bits / +-10V (output x4)</a:t>
            </a:r>
            <a:endParaRPr lang="fr-FR" sz="1200" dirty="0"/>
          </a:p>
        </p:txBody>
      </p:sp>
      <p:sp>
        <p:nvSpPr>
          <p:cNvPr id="47" name="ZoneTexte 46"/>
          <p:cNvSpPr txBox="1"/>
          <p:nvPr/>
        </p:nvSpPr>
        <p:spPr>
          <a:xfrm>
            <a:off x="4698884" y="3177993"/>
            <a:ext cx="1817123" cy="55399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ADC module</a:t>
            </a:r>
            <a:br>
              <a:rPr lang="fr-FR" dirty="0" smtClean="0"/>
            </a:br>
            <a:r>
              <a:rPr lang="fr-FR" sz="1200" dirty="0" smtClean="0"/>
              <a:t>24 bits / +-10V (input x4)</a:t>
            </a:r>
            <a:endParaRPr lang="fr-FR" sz="1200" dirty="0"/>
          </a:p>
        </p:txBody>
      </p:sp>
      <p:sp>
        <p:nvSpPr>
          <p:cNvPr id="48" name="ZoneTexte 47"/>
          <p:cNvSpPr txBox="1"/>
          <p:nvPr/>
        </p:nvSpPr>
        <p:spPr>
          <a:xfrm>
            <a:off x="5074908" y="6017309"/>
            <a:ext cx="1332985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NI 9239</a:t>
            </a:r>
            <a:endParaRPr lang="fr-FR" sz="1200" dirty="0"/>
          </a:p>
        </p:txBody>
      </p:sp>
      <p:sp>
        <p:nvSpPr>
          <p:cNvPr id="49" name="ZoneTexte 48"/>
          <p:cNvSpPr txBox="1"/>
          <p:nvPr/>
        </p:nvSpPr>
        <p:spPr>
          <a:xfrm>
            <a:off x="7127447" y="6017504"/>
            <a:ext cx="1332985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NI 9263</a:t>
            </a:r>
            <a:endParaRPr lang="fr-FR" sz="1200" dirty="0"/>
          </a:p>
        </p:txBody>
      </p:sp>
      <p:pic>
        <p:nvPicPr>
          <p:cNvPr id="50" name="Picture 2" descr="http://sine.ni.com/images/products/us/cdaq-9174_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9" t="11318" r="8353" b="17247"/>
          <a:stretch/>
        </p:blipFill>
        <p:spPr bwMode="auto">
          <a:xfrm>
            <a:off x="2746650" y="144000"/>
            <a:ext cx="309600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ZoneTexte 50"/>
          <p:cNvSpPr txBox="1"/>
          <p:nvPr/>
        </p:nvSpPr>
        <p:spPr>
          <a:xfrm>
            <a:off x="5759295" y="1192977"/>
            <a:ext cx="2701137" cy="64633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Rack for 4 modules</a:t>
            </a:r>
            <a:br>
              <a:rPr lang="fr-FR" dirty="0" smtClean="0"/>
            </a:br>
            <a:r>
              <a:rPr lang="fr-FR" dirty="0" smtClean="0"/>
              <a:t>NI </a:t>
            </a:r>
            <a:r>
              <a:rPr lang="fr-FR" dirty="0" err="1" smtClean="0"/>
              <a:t>cDAQ</a:t>
            </a:r>
            <a:r>
              <a:rPr lang="fr-FR" dirty="0" smtClean="0"/>
              <a:t> 9174</a:t>
            </a:r>
            <a:endParaRPr lang="fr-FR" sz="1200" dirty="0"/>
          </a:p>
        </p:txBody>
      </p:sp>
      <p:cxnSp>
        <p:nvCxnSpPr>
          <p:cNvPr id="53" name="Connecteur droit avec flèche 52"/>
          <p:cNvCxnSpPr/>
          <p:nvPr/>
        </p:nvCxnSpPr>
        <p:spPr>
          <a:xfrm>
            <a:off x="2553851" y="1191811"/>
            <a:ext cx="865893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467544" y="776313"/>
            <a:ext cx="208630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smtClean="0"/>
              <a:t>USB </a:t>
            </a:r>
            <a:r>
              <a:rPr lang="fr-FR" sz="1400" dirty="0" err="1" smtClean="0"/>
              <a:t>link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for </a:t>
            </a:r>
            <a:r>
              <a:rPr lang="fr-FR" sz="1400" dirty="0" err="1" smtClean="0"/>
              <a:t>Labview</a:t>
            </a:r>
            <a:r>
              <a:rPr lang="fr-FR" sz="1400" dirty="0" smtClean="0"/>
              <a:t> interface</a:t>
            </a:r>
            <a:endParaRPr lang="fr-FR" sz="1400" dirty="0"/>
          </a:p>
        </p:txBody>
      </p:sp>
      <p:cxnSp>
        <p:nvCxnSpPr>
          <p:cNvPr id="52" name="Connecteur en angle 51"/>
          <p:cNvCxnSpPr/>
          <p:nvPr/>
        </p:nvCxnSpPr>
        <p:spPr>
          <a:xfrm rot="16200000" flipH="1">
            <a:off x="2406767" y="4365354"/>
            <a:ext cx="4258248" cy="1"/>
          </a:xfrm>
          <a:prstGeom prst="bentConnector3">
            <a:avLst>
              <a:gd name="adj1" fmla="val 50000"/>
            </a:avLst>
          </a:prstGeom>
          <a:ln w="28575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2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://sine.ni.com/images/products/us/cdaq-9188_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68" b="18494"/>
          <a:stretch/>
        </p:blipFill>
        <p:spPr bwMode="auto">
          <a:xfrm>
            <a:off x="2855237" y="177032"/>
            <a:ext cx="381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4" descr="http://sine.ni.com/images/products/us/cdaq-9239_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1" r="26469"/>
          <a:stretch/>
        </p:blipFill>
        <p:spPr bwMode="auto">
          <a:xfrm>
            <a:off x="901519" y="2910455"/>
            <a:ext cx="1652332" cy="244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fr-FR" sz="1000" dirty="0"/>
              <a:t>Frédéric BOGARD – LAL/IN2P3/CNRS – Jan 25, 2013</a:t>
            </a:r>
          </a:p>
        </p:txBody>
      </p:sp>
      <p:sp>
        <p:nvSpPr>
          <p:cNvPr id="27" name="Espace réservé de la date 6"/>
          <p:cNvSpPr txBox="1">
            <a:spLocks/>
          </p:cNvSpPr>
          <p:nvPr/>
        </p:nvSpPr>
        <p:spPr>
          <a:xfrm>
            <a:off x="25151" y="6453335"/>
            <a:ext cx="3140200" cy="432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solidFill>
                  <a:srgbClr val="C00000"/>
                </a:solidFill>
              </a:rPr>
              <a:t>Electrical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wiring</a:t>
            </a:r>
            <a:r>
              <a:rPr lang="fr-FR" sz="1600" b="1" dirty="0" smtClean="0">
                <a:solidFill>
                  <a:srgbClr val="C00000"/>
                </a:solidFill>
              </a:rPr>
              <a:t> for </a:t>
            </a:r>
            <a:r>
              <a:rPr lang="fr-FR" sz="1600" b="1" dirty="0" err="1" smtClean="0">
                <a:solidFill>
                  <a:srgbClr val="C00000"/>
                </a:solidFill>
              </a:rPr>
              <a:t>piezo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movers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2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09541" y="6492875"/>
            <a:ext cx="2133600" cy="365125"/>
          </a:xfrm>
        </p:spPr>
        <p:txBody>
          <a:bodyPr/>
          <a:lstStyle/>
          <a:p>
            <a:fld id="{B8E4057C-49A7-49BD-9F59-1D1BB64521C9}" type="slidenum">
              <a:rPr lang="fr-FR" smtClean="0"/>
              <a:t>8</a:t>
            </a:fld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6665237" y="11774"/>
            <a:ext cx="2469400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b="1" u="sng" dirty="0" smtClean="0"/>
              <a:t>The LAL </a:t>
            </a:r>
            <a:r>
              <a:rPr lang="fr-FR" b="1" u="sng" dirty="0" err="1" smtClean="0"/>
              <a:t>need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at</a:t>
            </a:r>
            <a:r>
              <a:rPr lang="fr-FR" b="1" u="sng" dirty="0" smtClean="0"/>
              <a:t> KEK </a:t>
            </a:r>
            <a:endParaRPr lang="fr-FR" b="1" u="sng" dirty="0"/>
          </a:p>
        </p:txBody>
      </p:sp>
      <p:cxnSp>
        <p:nvCxnSpPr>
          <p:cNvPr id="35" name="Connecteur droit avec flèche 34"/>
          <p:cNvCxnSpPr/>
          <p:nvPr/>
        </p:nvCxnSpPr>
        <p:spPr>
          <a:xfrm>
            <a:off x="2553851" y="1191811"/>
            <a:ext cx="865893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467544" y="668591"/>
            <a:ext cx="2086306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smtClean="0"/>
              <a:t>Ethernet / RS432-485 / …  </a:t>
            </a:r>
            <a:r>
              <a:rPr lang="fr-FR" sz="1400" dirty="0" err="1" smtClean="0"/>
              <a:t>link</a:t>
            </a:r>
            <a:r>
              <a:rPr lang="fr-FR" sz="1400" dirty="0" smtClean="0"/>
              <a:t> to </a:t>
            </a:r>
            <a:r>
              <a:rPr lang="fr-FR" sz="1400" dirty="0" err="1" smtClean="0"/>
              <a:t>connect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KEK control room </a:t>
            </a:r>
            <a:endParaRPr lang="fr-FR" sz="1400" dirty="0"/>
          </a:p>
        </p:txBody>
      </p:sp>
      <p:sp>
        <p:nvSpPr>
          <p:cNvPr id="38" name="ZoneTexte 37"/>
          <p:cNvSpPr txBox="1"/>
          <p:nvPr/>
        </p:nvSpPr>
        <p:spPr>
          <a:xfrm>
            <a:off x="683569" y="2093947"/>
            <a:ext cx="2088232" cy="83099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Output : DAC</a:t>
            </a:r>
            <a:br>
              <a:rPr lang="fr-FR" dirty="0" smtClean="0"/>
            </a:br>
            <a:r>
              <a:rPr lang="fr-FR" dirty="0" err="1" smtClean="0"/>
              <a:t>piezo</a:t>
            </a:r>
            <a:r>
              <a:rPr lang="fr-FR" dirty="0" smtClean="0"/>
              <a:t> power </a:t>
            </a:r>
            <a:r>
              <a:rPr lang="fr-FR" dirty="0" err="1" smtClean="0"/>
              <a:t>supply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200" dirty="0" smtClean="0"/>
              <a:t>16 bits / +-</a:t>
            </a:r>
            <a:r>
              <a:rPr lang="fr-FR" sz="1200" dirty="0"/>
              <a:t>10Vc (input x4)</a:t>
            </a:r>
          </a:p>
        </p:txBody>
      </p:sp>
      <p:pic>
        <p:nvPicPr>
          <p:cNvPr id="39" name="Picture 8" descr="http://sine.ni.com/images/products/us/040729_crio9263_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2" r="19519"/>
          <a:stretch/>
        </p:blipFill>
        <p:spPr bwMode="auto">
          <a:xfrm>
            <a:off x="3602441" y="2747830"/>
            <a:ext cx="2068355" cy="248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ZoneTexte 40"/>
          <p:cNvSpPr txBox="1"/>
          <p:nvPr/>
        </p:nvSpPr>
        <p:spPr>
          <a:xfrm>
            <a:off x="3419873" y="2093946"/>
            <a:ext cx="2250923" cy="83099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Input : ADC</a:t>
            </a:r>
            <a:br>
              <a:rPr lang="fr-FR" dirty="0" smtClean="0"/>
            </a:br>
            <a:r>
              <a:rPr lang="fr-FR" dirty="0" err="1" smtClean="0"/>
              <a:t>strain</a:t>
            </a:r>
            <a:r>
              <a:rPr lang="fr-FR" dirty="0" smtClean="0"/>
              <a:t> gauges </a:t>
            </a:r>
            <a:r>
              <a:rPr lang="fr-FR" dirty="0" err="1" smtClean="0"/>
              <a:t>readout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200" dirty="0" smtClean="0"/>
              <a:t>24 bits / +-</a:t>
            </a:r>
            <a:r>
              <a:rPr lang="fr-FR" sz="1200" dirty="0"/>
              <a:t>10V (input x4)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1483702" y="5158620"/>
            <a:ext cx="576064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x2</a:t>
            </a:r>
            <a:endParaRPr lang="fr-FR" sz="1200" dirty="0"/>
          </a:p>
        </p:txBody>
      </p:sp>
      <p:sp>
        <p:nvSpPr>
          <p:cNvPr id="43" name="ZoneTexte 42"/>
          <p:cNvSpPr txBox="1"/>
          <p:nvPr/>
        </p:nvSpPr>
        <p:spPr>
          <a:xfrm>
            <a:off x="4211960" y="5157192"/>
            <a:ext cx="576064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x2</a:t>
            </a:r>
            <a:endParaRPr lang="fr-FR" sz="1200" dirty="0"/>
          </a:p>
        </p:txBody>
      </p:sp>
      <p:sp>
        <p:nvSpPr>
          <p:cNvPr id="3" name="AutoShape 4" descr="data:image/jpeg;base64,/9j/4AAQSkZJRgABAQAAAQABAAD/2wCEAAkGBhQSERQTEBQTFRUWGBgYGBcXFxcXGRcYFxUaGxsWFRgXHyYeGRwvGhYYIC8gJykqLCwsGB4xNTAqNSYrLCkBCQoKDgwOGg8PFykcHBw1KSkpKSosLSkpKSwpKSopLCkpKSkqKSkpKSkpLiwpLCkpKSkpLCkpKSkpLCksKSwpLP/AABEIAJwAnAMBIgACEQEDEQH/xAAcAAABBAMBAAAAAAAAAAAAAAAABAUGBwIDCAH/xABAEAACAQIEAgYGBgkEAwAAAAABAhEAAwQSITEFQQYTIjJRYQdxgZGxwRQjNEJzoTNSYnKSorLh8CQlQ1OCwtL/xAAYAQEBAQEBAAAAAAAAAAAAAAAAAgEDBP/EACIRAQEAAgAGAwEBAAAAAAAAAAABAhEDEiExMkEEE1FCIv/aAAwDAQACEQMRAD8Au+iiigKKJoBoCiivJoPZommniWExBR+ovgXIOTPbBQGdA2XtRGkjyOu1V7iOlXErV9ExL9SGKjLkTNJMEhwSrJCvDQJ8BGtTG1NykWxNFVFxXpxeIXqMRdIJcEhVmUaIAieYO2s02N0txnO/iv4G/wDmuk4Ns3uOd4sl1peFFUXa6Q4hmlr2KcgEgAssGJzTlOgj20kvdK8W5LG9fkiDlDCY9S11nxbf6jnfkyeqv+iqETphjViLt/Tbs3D8V13p14J014i15ADcva622QKGUd4ZmVQpiYM+/al+LlOvNGT5Uv8ANXMDRWKGsq8j1iiiigKKKKAooooG3pJfKYS+yEhhacgjcHKYI86qDh/Rh71pLpxAXOM2Xq80AkwC2cEmIJPnVs9L/sOJ/Cf4VWvD1mzY7E/UpqHUHQT3T5xrtrz0ntw7qOOc3kTHoRd5Yi0fXZb5XKxPQi9yvYb227g/96e8PfKHL1F0SRr2CBJAkwQYETt7q2rxbxtXlMbFecAkab8/carny9VPJPxG26D4j/swh9l0fI15a6FYoFWW5hVKsrg/WNJXky5RpqQdedS7C4oXASoYCY7SlSdAZE7jXet00+zI5IY+E8BvW7qvd+jBEVsi2RcEM57RPWSZ9tSG2hYwJmtYpwwSdmfH4cqjK291yFPBLLC4M08+flSLiHTHDrKnEhGkkdm4dtDsNpp54WO0Pb8Koni/HQMTqA2UXAQV0/SN79NaydW2LHxfT7CzrjG7o0y3QZykSBk5mPdSjBdLMO9gn6QGkMO0Ss6HfNE+6qQxbG4wbsgBRCrJ5kzqPOsbzrEGJIjaY/vpVW9NJmMnV1TgCDaQggjKsEbEZRqK31U3B/TXhrNizZazeJt2kQxk+4gUntEcxUz6G9O7XEhdNm3dt9UVDC5k1zgkRlY/q+VctOu0mooorGiiiigKKKKBn6X/AGHE/hN8KrDCWx1OHJW0R1C99iD93SAdvZvFWh0u+w4n8NvhUC4JZU4awWUEi0oBIEgFYIB3H9h6664+Lll5Ev0cT+jtqFmfrQwWQ0ROWJnaNJY8qz+jnWLd3kDluCJCLo66zEQdCTGx2pxuYS3zUa6c5Pe8Dt2m95rZaKAdnQHXusBrHiNOVGGh1YaRjFPNgytrlGpJmYyz4SD7VwzKoytcYsZAuRICnVdBuSQNfGaWfSF/WX+ID36+VDBG3yN68rfH/NKDVYxJa4QO4QuU+Pen+k09384UdVlJHjtEf5503YTCLnUhEB3kKAfeBTuKmthRwc3MyytvbWHO+UTAyEb/ALR0rnbimb6U8gfe05d9tNfOukOF94e35VzpxrBlcTcYgjRm5Hdm2j1UiiS73dVjTw208qTYhdRz0+Xe+XjrWX00HSTsNCCJ5biaV4Lg93FPlw6M5VSxA2CgAazsJ+VUwgCdtZ1mdfaauD0CL2Maf27Xjr2X118yR7Ki3DvQ1jrqW7imwquoYTcMw4kEwp5EVZXow6EXuHLiBiGtMbrIR1ZYxlUjXMo8Rt51NVE4oooqFCiiigKKKKBo6W/YcT+E3wqA8KuFcJZIUserTQb90VPulv2LEfht8Kg/Bfs9n8NP6a64+Lll5C/ZNw2mAA5w0hhI27Ov50itYaHULkgaFENqTBMxDh5jxE6UtxiqbiZlY7wVDaevLrWkM2Uyw6rMcoXPnXtGA0SeR94ow5WVIVZmYEzP6uuvvpPf4dmbN1lwSSYlSNQBoCDtG37RpF1TJBZbNsBTDpCNmyHKsnkR8hWBds5RXtkgFt7wbKNQwIbKWgjlE+6gkXDF1Gmy+Eb+wU5CkHCxofUvz/zlSy7eVRLEAeJqaqHPhneHqPyqiukWG6y8eruspyQcuUz27mhmr04UZgjUEEgjYggEH1VzliuIXDecZpgFYmIXrGJGnrNbiU2Y7BOl3KXJMDcDY6gVI+jnEeoUMEu5mm31lu7kE9nRlMj76EQBqKY7llSQSpHKdfZufzrxcUVkIANRzbkSddpIgflWnd1ZhMMttFtpOVFCiSSYUACSd9ANa3VzbZ9JPEAWAxDiIgiD4T3pnc1c3ov4xexPDku4ly9wvcBYgAwHIEgQNoqNLlSyiiipaKKKKAooooGnpZ9ixH4bfCq+sswwtjq5nKmxUaZCTqwIG1WD0s+xYj8NvhVeWm+ow4kjsA6d7RRqJEZRm1/eFdcfFyy8ms48hWNy4yECVD27bT2QQc1tRv69o8aLmLK3AOzyi4bN1R2vF2uaDTeI/Os+tcA5blwKRr2FIA6oEQQksNo20pBm1UEIm24ZIJdu99aJGp+7oRyoxvTiSI+VeqBXQFLrxqsAgLaKnQkHXccqUi/3ezch5y5bikHXUQxEDUDYbitIwbvIUlgGCSLzsNgQ6h7bKx/aJ1MztSdLPYzgHKPvRYOUxObTK0xzMCCaNTDg9yVOhBBykGJlR5f3pdctKwhgD6xNNfRv9E2/fbfflqdTTtU1sKuGYO3mnq7cwdcqk7AbxOwiubLqjrrggrrAjl2zFdM8N39jVztx/DC3dfUAlcwkE6529YrcW0iuKdNc2vht50lurq0n72w/8v7/AMNa0xnaiUjx7vLblTvw/hvXPbAVnVrih8oY5VzgTI2EM3qrQ22bfaeDyGn8MD86v70MqBwq3H/Ze8v+U8qyT0PcOE/VXDO83bhmPb5VJ+CcEtYSytnDrltqSQJJ3MnU1zt2rRfRRRWNFFFFAUUUUDT0r+xYj8NvhVe4cE2MOAGP1Y0GgnIusggyJJjmJ8KsPpV9jxH4bfCoTw/Dq2HtK6qw6tNGAYd0cjXXHxc8/Iha0wEHONDoCJ/RDuLrG+u0AxSdc2YGSIMmFJgm4ddF1mWnX1U8nhtvkpE/qs6jaNlYDakXEbKWQpBeWYAAMoAJJMkuIX1+dEsblxWY5zh++ILqAT5jM0jUbRvWvJ9Xna32czHvMIB2AUKFIEiKUYi+URbguscxBAdbe4H3jK5IgggncRvWKcMJWVFk5iWkoyMCRESesIIII9hoHno8B1bQIGcwDrAgeZ+PMU7CmvgVkqhVomZ0Yt/MQCdvDnS/FK5H1RUH9rbY+R51NVDnw/n6mqiOIcYVrrDNJFtQQojUM+gk671ePDDc5qndMnOwMwOWSN55++ubH/TXM407O3LteNbG1hjyTczZGAgaGGmAJMjT2U5cN4nk6uDeTLcUsFYqpQMhggECdLm8CH8qSeGRp11mDA8aS3FEtrOu0cu1rrvrp7K1joqz6UMCe/dyHcg6x7UJHuqQcK4xaxNsXcO63EJIDCYlTB389K5Ww9rV4J2E6DwWPlv51f3oaH+1Wo/7L3v61pPqmaizSpU4oooqVCiiigKKKKBq6VfY8R+Gah3DB9Ta/cX+kVMOlX2O/wDuH5VD8E+XD2zBMW0MDUnsjYc9/wAq6Y+Lnn5FMU09IcNKgi2XacugBgQxkqSs7yIIIIB5VsxPENZW4qgd5biNG8lp3HZIHsrVdvvcAVhZfn2XKk7iVnb/ADTnWpYPgBkCq7C4/wBYUuOofUANlBBVe1BMCM07U64LD5EVfDwmNSTAkCYmJIExOk02OinLnw9w5UCAqc0BT3dCJidD5ttzcsEVKkorKCzEhgVMk6wDsPAeVAvwJ7R9XzpcKQYQ9se2nCsqoXcP2P7rVzZiLBt3bmw0EyRtmNdJ4HZv3WqiOO4QPdYW3XW2kjKG1JamLaj7OGKyBvuCp9kg6VqNtixULJZhoFJJYyIAOp1gCP1tK13MIbd4rKkwNxG48jpUm6PGcRhBczD/AFFkrkCkE9as5ixDRMcjWsIsP0Px7FowmIggf8JWdtDI157+VXl6LuG3bHDbVvEI1u4GclWiQC5KzHlFSuvZrnauQUUUVjRRRRQFFFFA1dKvsd/9w/EVEuGj6m1+4n9A/wA9tS7pQP8AR3/w2PuE/Kqw4b03w9q2lq8LyG2otlurZ0bIMoYMg2IAO3OuuEtx6OOd/wBJFicMz91yukRAI33NNAvI4AzYZ9NQylDy5AQDrtJpZhelWDufo8VYJ8C4Q+54NOZshwDCuPHRx86BlbDMSSqGVOnVXiNBJCsBMbnT1eVKbHD2g9u6u4GYz+6ynTSNdf70rThdsOGFtQwOhAj+1M3BVi8A2jdWZDM4Y3szdc2U9lvuGZ0U24EE0DomNYXwmVY3zS0gRMsMsfs77/k938SqAFzAJifPf/PdUZTiFo4rqxd+tBKm2VieyICmJ0A01jVtp1lFsB1EgH1gHy5+VZWwvwJlCRqChIPIgjl7K5xbH3HuOCZAVEgGIXteHrrovB4G3DHq0nIwnIs7RExO2lc220i4+uXuRPPfSmKqwbCoXHadWJ+8WJ9mbnRh8cVKlZ7DAgkxqO0NR6qUtOZcwDCeU6ezb86RMTl7yjXaf2d9PMTWsSrDek3HLmCXWUL4y/Ma9uSauj0f8Xu4rAWb+IINx82aAF2cgaDyFc5WiZuQwPgO1uGGm0/GugfROP8AacNBnR9fH6xqnJUS6iiioUKKKKAooooPCKj/ABborh3k/RkJ8V7J/lipDRWy2dmWS91Rcb6I2hvYuAecOP5hP51GbnR+0hlM1s+K57Z96GugmUHfWkGM4BYuiHtqfZFdZxb7cvqnpSFvG4i2Jt426AP13VwB59YJ/OluB6W40lApw2IzMFEjJuGMl0bKAAp5cxUz4v6HMLdByFknlrH8pFMuC9Fd7CEdVF5AxbLnAaGQoQuYCNDO51qpnje8TcMp2pbwbjL3mK3rK22UB1K3BdR1JIzIwAjXSI+dP+FvhZB2qDYm1dwnVlFeyUUqTftgK5Zyx7sKdx3SNQPbvs9ML33rNt/O3cK/ysG+NOS2bhzauqsnhzghsuvZNUnxnoTiFvOEslgygpzkgx4yNSB7an3BenttSVaxfDEGBFs/nnpJivSJZzFvodxmgrLtaUxzGjGBqfy8BScLP1C8TCd6qo4C8jiUIGh0bMCInxPL4Uo4VwJL2IsWWZou3FRiu6DRd4jY6E8zrU3xPT5Sfq8FYQ66m6CefJLQ8Tz50u4F07xV+/Zs9XYKl0lU62QAQS0loAAE93lVXg5yb0ycbHepTvY9CeBGbMcQ07zcA5z91RFTHgnBbeEsJYsAi2kwCSx1MmSfXS4V7Xm29IooorAUUUUBRRRQFFFFAUUUUBRRRQYsgOh1HhTPjuhmDu6vYtg+KDqz70inqit3Z2ZpED6MsNPZe+B4F5HvOv515c9GWGO2b2kn51MKKv7Mv1P14/iA3vR8qHsW7Z9gPxNOHDuEXbfdTKPIAfCpdRFZz292fXCbBlo7QpTRRUOgooooCiiig//Z"/>
          <p:cNvSpPr>
            <a:spLocks noChangeAspect="1" noChangeArrowheads="1"/>
          </p:cNvSpPr>
          <p:nvPr/>
        </p:nvSpPr>
        <p:spPr bwMode="auto">
          <a:xfrm>
            <a:off x="155575" y="-708025"/>
            <a:ext cx="14859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data:image/jpeg;base64,/9j/4AAQSkZJRgABAQAAAQABAAD/2wCEAAkGBhQSERQTEBQTFRUWGBgYGBcXFxcXGRcYFxUaGxsWFRgXHyYeGRwvGhYYIC8gJykqLCwsGB4xNTAqNSYrLCkBCQoKDgwOGg8PFykcHBw1KSkpKSosLSkpKSwpKSopLCkpKSkqKSkpKSkpLiwpLCkpKSkpLCkpKSkpLCksKSwpLP/AABEIAJwAnAMBIgACEQEDEQH/xAAcAAABBAMBAAAAAAAAAAAAAAAABAUGBwIDCAH/xABAEAACAQIEAgYGBgkEAwAAAAABAhEAAwQSITEFQQYTIjJRYQdxgZGxwRQjNEJzoTNSYnKSorLh8CQlQ1OCwtL/xAAYAQEBAQEBAAAAAAAAAAAAAAAAAgEDBP/EACIRAQEAAgAGAwEBAAAAAAAAAAABAhEDEiExMkEEE1FCIv/aAAwDAQACEQMRAD8Au+iiigKKJoBoCiivJoPZommniWExBR+ovgXIOTPbBQGdA2XtRGkjyOu1V7iOlXErV9ExL9SGKjLkTNJMEhwSrJCvDQJ8BGtTG1NykWxNFVFxXpxeIXqMRdIJcEhVmUaIAieYO2s02N0txnO/iv4G/wDmuk4Ns3uOd4sl1peFFUXa6Q4hmlr2KcgEgAssGJzTlOgj20kvdK8W5LG9fkiDlDCY9S11nxbf6jnfkyeqv+iqETphjViLt/Tbs3D8V13p14J014i15ADcva622QKGUd4ZmVQpiYM+/al+LlOvNGT5Uv8ANXMDRWKGsq8j1iiiigKKKKAooooG3pJfKYS+yEhhacgjcHKYI86qDh/Rh71pLpxAXOM2Xq80AkwC2cEmIJPnVs9L/sOJ/Cf4VWvD1mzY7E/UpqHUHQT3T5xrtrz0ntw7qOOc3kTHoRd5Yi0fXZb5XKxPQi9yvYb227g/96e8PfKHL1F0SRr2CBJAkwQYETt7q2rxbxtXlMbFecAkab8/carny9VPJPxG26D4j/swh9l0fI15a6FYoFWW5hVKsrg/WNJXky5RpqQdedS7C4oXASoYCY7SlSdAZE7jXet00+zI5IY+E8BvW7qvd+jBEVsi2RcEM57RPWSZ9tSG2hYwJmtYpwwSdmfH4cqjK291yFPBLLC4M08+flSLiHTHDrKnEhGkkdm4dtDsNpp54WO0Pb8Koni/HQMTqA2UXAQV0/SN79NaydW2LHxfT7CzrjG7o0y3QZykSBk5mPdSjBdLMO9gn6QGkMO0Ss6HfNE+6qQxbG4wbsgBRCrJ5kzqPOsbzrEGJIjaY/vpVW9NJmMnV1TgCDaQggjKsEbEZRqK31U3B/TXhrNizZazeJt2kQxk+4gUntEcxUz6G9O7XEhdNm3dt9UVDC5k1zgkRlY/q+VctOu0mooorGiiiigKKKKBn6X/AGHE/hN8KrDCWx1OHJW0R1C99iD93SAdvZvFWh0u+w4n8NvhUC4JZU4awWUEi0oBIEgFYIB3H9h6664+Lll5Ev0cT+jtqFmfrQwWQ0ROWJnaNJY8qz+jnWLd3kDluCJCLo66zEQdCTGx2pxuYS3zUa6c5Pe8Dt2m95rZaKAdnQHXusBrHiNOVGGh1YaRjFPNgytrlGpJmYyz4SD7VwzKoytcYsZAuRICnVdBuSQNfGaWfSF/WX+ID36+VDBG3yN68rfH/NKDVYxJa4QO4QuU+Pen+k09384UdVlJHjtEf5503YTCLnUhEB3kKAfeBTuKmthRwc3MyytvbWHO+UTAyEb/ALR0rnbimb6U8gfe05d9tNfOukOF94e35VzpxrBlcTcYgjRm5Hdm2j1UiiS73dVjTw208qTYhdRz0+Xe+XjrWX00HSTsNCCJ5biaV4Lg93FPlw6M5VSxA2CgAazsJ+VUwgCdtZ1mdfaauD0CL2Maf27Xjr2X118yR7Ki3DvQ1jrqW7imwquoYTcMw4kEwp5EVZXow6EXuHLiBiGtMbrIR1ZYxlUjXMo8Rt51NVE4oooqFCiiigKKKKBo6W/YcT+E3wqA8KuFcJZIUserTQb90VPulv2LEfht8Kg/Bfs9n8NP6a64+Lll5C/ZNw2mAA5w0hhI27Ov50itYaHULkgaFENqTBMxDh5jxE6UtxiqbiZlY7wVDaevLrWkM2Uyw6rMcoXPnXtGA0SeR94ow5WVIVZmYEzP6uuvvpPf4dmbN1lwSSYlSNQBoCDtG37RpF1TJBZbNsBTDpCNmyHKsnkR8hWBds5RXtkgFt7wbKNQwIbKWgjlE+6gkXDF1Gmy+Eb+wU5CkHCxofUvz/zlSy7eVRLEAeJqaqHPhneHqPyqiukWG6y8eruspyQcuUz27mhmr04UZgjUEEgjYggEH1VzliuIXDecZpgFYmIXrGJGnrNbiU2Y7BOl3KXJMDcDY6gVI+jnEeoUMEu5mm31lu7kE9nRlMj76EQBqKY7llSQSpHKdfZufzrxcUVkIANRzbkSddpIgflWnd1ZhMMttFtpOVFCiSSYUACSd9ANa3VzbZ9JPEAWAxDiIgiD4T3pnc1c3ov4xexPDku4ly9wvcBYgAwHIEgQNoqNLlSyiiipaKKKKAooooGnpZ9ixH4bfCq+sswwtjq5nKmxUaZCTqwIG1WD0s+xYj8NvhVeWm+ow4kjsA6d7RRqJEZRm1/eFdcfFyy8ms48hWNy4yECVD27bT2QQc1tRv69o8aLmLK3AOzyi4bN1R2vF2uaDTeI/Os+tcA5blwKRr2FIA6oEQQksNo20pBm1UEIm24ZIJdu99aJGp+7oRyoxvTiSI+VeqBXQFLrxqsAgLaKnQkHXccqUi/3ezch5y5bikHXUQxEDUDYbitIwbvIUlgGCSLzsNgQ6h7bKx/aJ1MztSdLPYzgHKPvRYOUxObTK0xzMCCaNTDg9yVOhBBykGJlR5f3pdctKwhgD6xNNfRv9E2/fbfflqdTTtU1sKuGYO3mnq7cwdcqk7AbxOwiubLqjrrggrrAjl2zFdM8N39jVztx/DC3dfUAlcwkE6529YrcW0iuKdNc2vht50lurq0n72w/8v7/AMNa0xnaiUjx7vLblTvw/hvXPbAVnVrih8oY5VzgTI2EM3qrQ22bfaeDyGn8MD86v70MqBwq3H/Ze8v+U8qyT0PcOE/VXDO83bhmPb5VJ+CcEtYSytnDrltqSQJJ3MnU1zt2rRfRRRWNFFFFAUUUUDT0r+xYj8NvhVe4cE2MOAGP1Y0GgnIusggyJJjmJ8KsPpV9jxH4bfCoTw/Dq2HtK6qw6tNGAYd0cjXXHxc8/Iha0wEHONDoCJ/RDuLrG+u0AxSdc2YGSIMmFJgm4ddF1mWnX1U8nhtvkpE/qs6jaNlYDakXEbKWQpBeWYAAMoAJJMkuIX1+dEsblxWY5zh++ILqAT5jM0jUbRvWvJ9Xna32czHvMIB2AUKFIEiKUYi+URbguscxBAdbe4H3jK5IgggncRvWKcMJWVFk5iWkoyMCRESesIIII9hoHno8B1bQIGcwDrAgeZ+PMU7CmvgVkqhVomZ0Yt/MQCdvDnS/FK5H1RUH9rbY+R51NVDnw/n6mqiOIcYVrrDNJFtQQojUM+gk671ePDDc5qndMnOwMwOWSN55++ubH/TXM407O3LteNbG1hjyTczZGAgaGGmAJMjT2U5cN4nk6uDeTLcUsFYqpQMhggECdLm8CH8qSeGRp11mDA8aS3FEtrOu0cu1rrvrp7K1joqz6UMCe/dyHcg6x7UJHuqQcK4xaxNsXcO63EJIDCYlTB389K5Ww9rV4J2E6DwWPlv51f3oaH+1Wo/7L3v61pPqmaizSpU4oooqVCiiigKKKKBq6VfY8R+Gah3DB9Ta/cX+kVMOlX2O/wDuH5VD8E+XD2zBMW0MDUnsjYc9/wAq6Y+Lnn5FMU09IcNKgi2XacugBgQxkqSs7yIIIIB5VsxPENZW4qgd5biNG8lp3HZIHsrVdvvcAVhZfn2XKk7iVnb/ADTnWpYPgBkCq7C4/wBYUuOofUANlBBVe1BMCM07U64LD5EVfDwmNSTAkCYmJIExOk02OinLnw9w5UCAqc0BT3dCJidD5ttzcsEVKkorKCzEhgVMk6wDsPAeVAvwJ7R9XzpcKQYQ9se2nCsqoXcP2P7rVzZiLBt3bmw0EyRtmNdJ4HZv3WqiOO4QPdYW3XW2kjKG1JamLaj7OGKyBvuCp9kg6VqNtixULJZhoFJJYyIAOp1gCP1tK13MIbd4rKkwNxG48jpUm6PGcRhBczD/AFFkrkCkE9as5ixDRMcjWsIsP0Px7FowmIggf8JWdtDI157+VXl6LuG3bHDbVvEI1u4GclWiQC5KzHlFSuvZrnauQUUUVjRRRRQFFFFA1dKvsd/9w/EVEuGj6m1+4n9A/wA9tS7pQP8AR3/w2PuE/Kqw4b03w9q2lq8LyG2otlurZ0bIMoYMg2IAO3OuuEtx6OOd/wBJFicMz91yukRAI33NNAvI4AzYZ9NQylDy5AQDrtJpZhelWDufo8VYJ8C4Q+54NOZshwDCuPHRx86BlbDMSSqGVOnVXiNBJCsBMbnT1eVKbHD2g9u6u4GYz+6ynTSNdf70rThdsOGFtQwOhAj+1M3BVi8A2jdWZDM4Y3szdc2U9lvuGZ0U24EE0DomNYXwmVY3zS0gRMsMsfs77/k938SqAFzAJifPf/PdUZTiFo4rqxd+tBKm2VieyICmJ0A01jVtp1lFsB1EgH1gHy5+VZWwvwJlCRqChIPIgjl7K5xbH3HuOCZAVEgGIXteHrrovB4G3DHq0nIwnIs7RExO2lc220i4+uXuRPPfSmKqwbCoXHadWJ+8WJ9mbnRh8cVKlZ7DAgkxqO0NR6qUtOZcwDCeU6ezb86RMTl7yjXaf2d9PMTWsSrDek3HLmCXWUL4y/Ma9uSauj0f8Xu4rAWb+IINx82aAF2cgaDyFc5WiZuQwPgO1uGGm0/GugfROP8AacNBnR9fH6xqnJUS6iiioUKKKKAooooPCKj/ABborh3k/RkJ8V7J/lipDRWy2dmWS91Rcb6I2hvYuAecOP5hP51GbnR+0hlM1s+K57Z96GugmUHfWkGM4BYuiHtqfZFdZxb7cvqnpSFvG4i2Jt426AP13VwB59YJ/OluB6W40lApw2IzMFEjJuGMl0bKAAp5cxUz4v6HMLdByFknlrH8pFMuC9Fd7CEdVF5AxbLnAaGQoQuYCNDO51qpnje8TcMp2pbwbjL3mK3rK22UB1K3BdR1JIzIwAjXSI+dP+FvhZB2qDYm1dwnVlFeyUUqTftgK5Zyx7sKdx3SNQPbvs9ML33rNt/O3cK/ysG+NOS2bhzauqsnhzghsuvZNUnxnoTiFvOEslgygpzkgx4yNSB7an3BenttSVaxfDEGBFs/nnpJivSJZzFvodxmgrLtaUxzGjGBqfy8BScLP1C8TCd6qo4C8jiUIGh0bMCInxPL4Uo4VwJL2IsWWZou3FRiu6DRd4jY6E8zrU3xPT5Sfq8FYQ66m6CefJLQ8Tz50u4F07xV+/Zs9XYKl0lU62QAQS0loAAE93lVXg5yb0ycbHepTvY9CeBGbMcQ07zcA5z91RFTHgnBbeEsJYsAi2kwCSx1MmSfXS4V7Xm29IooorAUUUUBRRRQFFFFAUUUUBRRRQYsgOh1HhTPjuhmDu6vYtg+KDqz70inqit3Z2ZpED6MsNPZe+B4F5HvOv515c9GWGO2b2kn51MKKv7Mv1P14/iA3vR8qHsW7Z9gPxNOHDuEXbfdTKPIAfCpdRFZz292fXCbBlo7QpTRRUOgooooCiiig//Z"/>
          <p:cNvSpPr>
            <a:spLocks noChangeAspect="1" noChangeArrowheads="1"/>
          </p:cNvSpPr>
          <p:nvPr/>
        </p:nvSpPr>
        <p:spPr bwMode="auto">
          <a:xfrm>
            <a:off x="307975" y="-555625"/>
            <a:ext cx="14859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4" name="Picture 10" descr="http://www.ni.com/cms/images/devzone/tut/921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438" y="2747829"/>
            <a:ext cx="2526132" cy="252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ZoneTexte 47"/>
          <p:cNvSpPr txBox="1"/>
          <p:nvPr/>
        </p:nvSpPr>
        <p:spPr>
          <a:xfrm>
            <a:off x="6065493" y="2093947"/>
            <a:ext cx="2250923" cy="83099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Input : ADC</a:t>
            </a:r>
            <a:br>
              <a:rPr lang="fr-FR" dirty="0" smtClean="0"/>
            </a:br>
            <a:r>
              <a:rPr lang="fr-FR" dirty="0" err="1" smtClean="0"/>
              <a:t>Temp</a:t>
            </a:r>
            <a:r>
              <a:rPr lang="fr-FR" dirty="0" smtClean="0"/>
              <a:t> probe </a:t>
            </a:r>
            <a:r>
              <a:rPr lang="fr-FR" dirty="0" err="1" smtClean="0"/>
              <a:t>readout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200" dirty="0" smtClean="0"/>
              <a:t>(PT100 / PT1000</a:t>
            </a:r>
            <a:r>
              <a:rPr lang="fr-FR" sz="1200" dirty="0"/>
              <a:t>) (input x4)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7216657" y="5160269"/>
            <a:ext cx="523695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dirty="0" smtClean="0"/>
              <a:t>x1</a:t>
            </a:r>
            <a:endParaRPr lang="fr-FR" sz="1200" dirty="0"/>
          </a:p>
        </p:txBody>
      </p:sp>
      <p:sp>
        <p:nvSpPr>
          <p:cNvPr id="50" name="ZoneTexte 49"/>
          <p:cNvSpPr txBox="1"/>
          <p:nvPr/>
        </p:nvSpPr>
        <p:spPr>
          <a:xfrm>
            <a:off x="1187624" y="5733256"/>
            <a:ext cx="6912768" cy="64633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en-US" dirty="0" smtClean="0"/>
              <a:t>These </a:t>
            </a:r>
            <a:r>
              <a:rPr lang="en-US" dirty="0"/>
              <a:t>electronic modules must be connected to the </a:t>
            </a:r>
            <a:r>
              <a:rPr lang="en-US" dirty="0" smtClean="0"/>
              <a:t>control room devices at KEK. </a:t>
            </a:r>
            <a:r>
              <a:rPr lang="fr-FR" dirty="0" smtClean="0"/>
              <a:t>No </a:t>
            </a:r>
            <a:r>
              <a:rPr lang="fr-FR" dirty="0" err="1"/>
              <a:t>preference</a:t>
            </a:r>
            <a:r>
              <a:rPr lang="fr-FR" dirty="0"/>
              <a:t> </a:t>
            </a:r>
            <a:r>
              <a:rPr lang="fr-FR" dirty="0" smtClean="0"/>
              <a:t>for National Instruments (NI), </a:t>
            </a:r>
            <a:r>
              <a:rPr lang="fr-FR" dirty="0" err="1" smtClean="0"/>
              <a:t>Keyence</a:t>
            </a:r>
            <a:r>
              <a:rPr lang="fr-FR" dirty="0" smtClean="0"/>
              <a:t>…</a:t>
            </a:r>
            <a:endParaRPr lang="fr-FR" sz="1200" dirty="0"/>
          </a:p>
        </p:txBody>
      </p:sp>
      <p:sp>
        <p:nvSpPr>
          <p:cNvPr id="21" name="ZoneTexte 20"/>
          <p:cNvSpPr txBox="1"/>
          <p:nvPr/>
        </p:nvSpPr>
        <p:spPr>
          <a:xfrm>
            <a:off x="6734166" y="1036434"/>
            <a:ext cx="208630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fr-FR" sz="1400" dirty="0" smtClean="0"/>
              <a:t>For </a:t>
            </a:r>
            <a:r>
              <a:rPr lang="fr-FR" sz="1400" dirty="0" err="1" smtClean="0"/>
              <a:t>example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27981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r>
              <a:rPr lang="fr-FR" sz="1000" dirty="0"/>
              <a:t>Frédéric BOGARD – LAL/IN2P3/CNRS – Jan 25, 2013</a:t>
            </a:r>
          </a:p>
        </p:txBody>
      </p:sp>
      <p:sp>
        <p:nvSpPr>
          <p:cNvPr id="27" name="Espace réservé de la date 6"/>
          <p:cNvSpPr txBox="1">
            <a:spLocks/>
          </p:cNvSpPr>
          <p:nvPr/>
        </p:nvSpPr>
        <p:spPr>
          <a:xfrm>
            <a:off x="25151" y="6453335"/>
            <a:ext cx="3140200" cy="432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solidFill>
                  <a:srgbClr val="C00000"/>
                </a:solidFill>
              </a:rPr>
              <a:t>Electrical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wiring</a:t>
            </a:r>
            <a:r>
              <a:rPr lang="fr-FR" sz="1600" b="1" dirty="0" smtClean="0">
                <a:solidFill>
                  <a:srgbClr val="C00000"/>
                </a:solidFill>
              </a:rPr>
              <a:t> for </a:t>
            </a:r>
            <a:r>
              <a:rPr lang="fr-FR" sz="1600" b="1" dirty="0" err="1" smtClean="0">
                <a:solidFill>
                  <a:srgbClr val="C00000"/>
                </a:solidFill>
              </a:rPr>
              <a:t>piezo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movers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2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09541" y="6492875"/>
            <a:ext cx="2133600" cy="365125"/>
          </a:xfrm>
        </p:spPr>
        <p:txBody>
          <a:bodyPr/>
          <a:lstStyle/>
          <a:p>
            <a:fld id="{B8E4057C-49A7-49BD-9F59-1D1BB64521C9}" type="slidenum">
              <a:rPr lang="fr-FR" smtClean="0"/>
              <a:t>9</a:t>
            </a:fld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6665237" y="11774"/>
            <a:ext cx="2469400" cy="369332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fr-FR" b="1" u="sng" dirty="0" smtClean="0"/>
              <a:t>Conclusion </a:t>
            </a:r>
            <a:endParaRPr lang="fr-FR" b="1" u="sng" dirty="0"/>
          </a:p>
        </p:txBody>
      </p:sp>
      <p:sp>
        <p:nvSpPr>
          <p:cNvPr id="3" name="AutoShape 4" descr="data:image/jpeg;base64,/9j/4AAQSkZJRgABAQAAAQABAAD/2wCEAAkGBhQSERQTEBQTFRUWGBgYGBcXFxcXGRcYFxUaGxsWFRgXHyYeGRwvGhYYIC8gJykqLCwsGB4xNTAqNSYrLCkBCQoKDgwOGg8PFykcHBw1KSkpKSosLSkpKSwpKSopLCkpKSkqKSkpKSkpLiwpLCkpKSkpLCkpKSkpLCksKSwpLP/AABEIAJwAnAMBIgACEQEDEQH/xAAcAAABBAMBAAAAAAAAAAAAAAAABAUGBwIDCAH/xABAEAACAQIEAgYGBgkEAwAAAAABAhEAAwQSITEFQQYTIjJRYQdxgZGxwRQjNEJzoTNSYnKSorLh8CQlQ1OCwtL/xAAYAQEBAQEBAAAAAAAAAAAAAAAAAgEDBP/EACIRAQEAAgAGAwEBAAAAAAAAAAABAhEDEiExMkEEE1FCIv/aAAwDAQACEQMRAD8Au+iiigKKJoBoCiivJoPZommniWExBR+ovgXIOTPbBQGdA2XtRGkjyOu1V7iOlXErV9ExL9SGKjLkTNJMEhwSrJCvDQJ8BGtTG1NykWxNFVFxXpxeIXqMRdIJcEhVmUaIAieYO2s02N0txnO/iv4G/wDmuk4Ns3uOd4sl1peFFUXa6Q4hmlr2KcgEgAssGJzTlOgj20kvdK8W5LG9fkiDlDCY9S11nxbf6jnfkyeqv+iqETphjViLt/Tbs3D8V13p14J014i15ADcva622QKGUd4ZmVQpiYM+/al+LlOvNGT5Uv8ANXMDRWKGsq8j1iiiigKKKKAooooG3pJfKYS+yEhhacgjcHKYI86qDh/Rh71pLpxAXOM2Xq80AkwC2cEmIJPnVs9L/sOJ/Cf4VWvD1mzY7E/UpqHUHQT3T5xrtrz0ntw7qOOc3kTHoRd5Yi0fXZb5XKxPQi9yvYb227g/96e8PfKHL1F0SRr2CBJAkwQYETt7q2rxbxtXlMbFecAkab8/carny9VPJPxG26D4j/swh9l0fI15a6FYoFWW5hVKsrg/WNJXky5RpqQdedS7C4oXASoYCY7SlSdAZE7jXet00+zI5IY+E8BvW7qvd+jBEVsi2RcEM57RPWSZ9tSG2hYwJmtYpwwSdmfH4cqjK291yFPBLLC4M08+flSLiHTHDrKnEhGkkdm4dtDsNpp54WO0Pb8Koni/HQMTqA2UXAQV0/SN79NaydW2LHxfT7CzrjG7o0y3QZykSBk5mPdSjBdLMO9gn6QGkMO0Ss6HfNE+6qQxbG4wbsgBRCrJ5kzqPOsbzrEGJIjaY/vpVW9NJmMnV1TgCDaQggjKsEbEZRqK31U3B/TXhrNizZazeJt2kQxk+4gUntEcxUz6G9O7XEhdNm3dt9UVDC5k1zgkRlY/q+VctOu0mooorGiiiigKKKKBn6X/AGHE/hN8KrDCWx1OHJW0R1C99iD93SAdvZvFWh0u+w4n8NvhUC4JZU4awWUEi0oBIEgFYIB3H9h6664+Lll5Ev0cT+jtqFmfrQwWQ0ROWJnaNJY8qz+jnWLd3kDluCJCLo66zEQdCTGx2pxuYS3zUa6c5Pe8Dt2m95rZaKAdnQHXusBrHiNOVGGh1YaRjFPNgytrlGpJmYyz4SD7VwzKoytcYsZAuRICnVdBuSQNfGaWfSF/WX+ID36+VDBG3yN68rfH/NKDVYxJa4QO4QuU+Pen+k09384UdVlJHjtEf5503YTCLnUhEB3kKAfeBTuKmthRwc3MyytvbWHO+UTAyEb/ALR0rnbimb6U8gfe05d9tNfOukOF94e35VzpxrBlcTcYgjRm5Hdm2j1UiiS73dVjTw208qTYhdRz0+Xe+XjrWX00HSTsNCCJ5biaV4Lg93FPlw6M5VSxA2CgAazsJ+VUwgCdtZ1mdfaauD0CL2Maf27Xjr2X118yR7Ki3DvQ1jrqW7imwquoYTcMw4kEwp5EVZXow6EXuHLiBiGtMbrIR1ZYxlUjXMo8Rt51NVE4oooqFCiiigKKKKBo6W/YcT+E3wqA8KuFcJZIUserTQb90VPulv2LEfht8Kg/Bfs9n8NP6a64+Lll5C/ZNw2mAA5w0hhI27Ov50itYaHULkgaFENqTBMxDh5jxE6UtxiqbiZlY7wVDaevLrWkM2Uyw6rMcoXPnXtGA0SeR94ow5WVIVZmYEzP6uuvvpPf4dmbN1lwSSYlSNQBoCDtG37RpF1TJBZbNsBTDpCNmyHKsnkR8hWBds5RXtkgFt7wbKNQwIbKWgjlE+6gkXDF1Gmy+Eb+wU5CkHCxofUvz/zlSy7eVRLEAeJqaqHPhneHqPyqiukWG6y8eruspyQcuUz27mhmr04UZgjUEEgjYggEH1VzliuIXDecZpgFYmIXrGJGnrNbiU2Y7BOl3KXJMDcDY6gVI+jnEeoUMEu5mm31lu7kE9nRlMj76EQBqKY7llSQSpHKdfZufzrxcUVkIANRzbkSddpIgflWnd1ZhMMttFtpOVFCiSSYUACSd9ANa3VzbZ9JPEAWAxDiIgiD4T3pnc1c3ov4xexPDku4ly9wvcBYgAwHIEgQNoqNLlSyiiipaKKKKAooooGnpZ9ixH4bfCq+sswwtjq5nKmxUaZCTqwIG1WD0s+xYj8NvhVeWm+ow4kjsA6d7RRqJEZRm1/eFdcfFyy8ms48hWNy4yECVD27bT2QQc1tRv69o8aLmLK3AOzyi4bN1R2vF2uaDTeI/Os+tcA5blwKRr2FIA6oEQQksNo20pBm1UEIm24ZIJdu99aJGp+7oRyoxvTiSI+VeqBXQFLrxqsAgLaKnQkHXccqUi/3ezch5y5bikHXUQxEDUDYbitIwbvIUlgGCSLzsNgQ6h7bKx/aJ1MztSdLPYzgHKPvRYOUxObTK0xzMCCaNTDg9yVOhBBykGJlR5f3pdctKwhgD6xNNfRv9E2/fbfflqdTTtU1sKuGYO3mnq7cwdcqk7AbxOwiubLqjrrggrrAjl2zFdM8N39jVztx/DC3dfUAlcwkE6529YrcW0iuKdNc2vht50lurq0n72w/8v7/AMNa0xnaiUjx7vLblTvw/hvXPbAVnVrih8oY5VzgTI2EM3qrQ22bfaeDyGn8MD86v70MqBwq3H/Ze8v+U8qyT0PcOE/VXDO83bhmPb5VJ+CcEtYSytnDrltqSQJJ3MnU1zt2rRfRRRWNFFFFAUUUUDT0r+xYj8NvhVe4cE2MOAGP1Y0GgnIusggyJJjmJ8KsPpV9jxH4bfCoTw/Dq2HtK6qw6tNGAYd0cjXXHxc8/Iha0wEHONDoCJ/RDuLrG+u0AxSdc2YGSIMmFJgm4ddF1mWnX1U8nhtvkpE/qs6jaNlYDakXEbKWQpBeWYAAMoAJJMkuIX1+dEsblxWY5zh++ILqAT5jM0jUbRvWvJ9Xna32czHvMIB2AUKFIEiKUYi+URbguscxBAdbe4H3jK5IgggncRvWKcMJWVFk5iWkoyMCRESesIIII9hoHno8B1bQIGcwDrAgeZ+PMU7CmvgVkqhVomZ0Yt/MQCdvDnS/FK5H1RUH9rbY+R51NVDnw/n6mqiOIcYVrrDNJFtQQojUM+gk671ePDDc5qndMnOwMwOWSN55++ubH/TXM407O3LteNbG1hjyTczZGAgaGGmAJMjT2U5cN4nk6uDeTLcUsFYqpQMhggECdLm8CH8qSeGRp11mDA8aS3FEtrOu0cu1rrvrp7K1joqz6UMCe/dyHcg6x7UJHuqQcK4xaxNsXcO63EJIDCYlTB389K5Ww9rV4J2E6DwWPlv51f3oaH+1Wo/7L3v61pPqmaizSpU4oooqVCiiigKKKKBq6VfY8R+Gah3DB9Ta/cX+kVMOlX2O/wDuH5VD8E+XD2zBMW0MDUnsjYc9/wAq6Y+Lnn5FMU09IcNKgi2XacugBgQxkqSs7yIIIIB5VsxPENZW4qgd5biNG8lp3HZIHsrVdvvcAVhZfn2XKk7iVnb/ADTnWpYPgBkCq7C4/wBYUuOofUANlBBVe1BMCM07U64LD5EVfDwmNSTAkCYmJIExOk02OinLnw9w5UCAqc0BT3dCJidD5ttzcsEVKkorKCzEhgVMk6wDsPAeVAvwJ7R9XzpcKQYQ9se2nCsqoXcP2P7rVzZiLBt3bmw0EyRtmNdJ4HZv3WqiOO4QPdYW3XW2kjKG1JamLaj7OGKyBvuCp9kg6VqNtixULJZhoFJJYyIAOp1gCP1tK13MIbd4rKkwNxG48jpUm6PGcRhBczD/AFFkrkCkE9as5ixDRMcjWsIsP0Px7FowmIggf8JWdtDI157+VXl6LuG3bHDbVvEI1u4GclWiQC5KzHlFSuvZrnauQUUUVjRRRRQFFFFA1dKvsd/9w/EVEuGj6m1+4n9A/wA9tS7pQP8AR3/w2PuE/Kqw4b03w9q2lq8LyG2otlurZ0bIMoYMg2IAO3OuuEtx6OOd/wBJFicMz91yukRAI33NNAvI4AzYZ9NQylDy5AQDrtJpZhelWDufo8VYJ8C4Q+54NOZshwDCuPHRx86BlbDMSSqGVOnVXiNBJCsBMbnT1eVKbHD2g9u6u4GYz+6ynTSNdf70rThdsOGFtQwOhAj+1M3BVi8A2jdWZDM4Y3szdc2U9lvuGZ0U24EE0DomNYXwmVY3zS0gRMsMsfs77/k938SqAFzAJifPf/PdUZTiFo4rqxd+tBKm2VieyICmJ0A01jVtp1lFsB1EgH1gHy5+VZWwvwJlCRqChIPIgjl7K5xbH3HuOCZAVEgGIXteHrrovB4G3DHq0nIwnIs7RExO2lc220i4+uXuRPPfSmKqwbCoXHadWJ+8WJ9mbnRh8cVKlZ7DAgkxqO0NR6qUtOZcwDCeU6ezb86RMTl7yjXaf2d9PMTWsSrDek3HLmCXWUL4y/Ma9uSauj0f8Xu4rAWb+IINx82aAF2cgaDyFc5WiZuQwPgO1uGGm0/GugfROP8AacNBnR9fH6xqnJUS6iiioUKKKKAooooPCKj/ABborh3k/RkJ8V7J/lipDRWy2dmWS91Rcb6I2hvYuAecOP5hP51GbnR+0hlM1s+K57Z96GugmUHfWkGM4BYuiHtqfZFdZxb7cvqnpSFvG4i2Jt426AP13VwB59YJ/OluB6W40lApw2IzMFEjJuGMl0bKAAp5cxUz4v6HMLdByFknlrH8pFMuC9Fd7CEdVF5AxbLnAaGQoQuYCNDO51qpnje8TcMp2pbwbjL3mK3rK22UB1K3BdR1JIzIwAjXSI+dP+FvhZB2qDYm1dwnVlFeyUUqTftgK5Zyx7sKdx3SNQPbvs9ML33rNt/O3cK/ysG+NOS2bhzauqsnhzghsuvZNUnxnoTiFvOEslgygpzkgx4yNSB7an3BenttSVaxfDEGBFs/nnpJivSJZzFvodxmgrLtaUxzGjGBqfy8BScLP1C8TCd6qo4C8jiUIGh0bMCInxPL4Uo4VwJL2IsWWZou3FRiu6DRd4jY6E8zrU3xPT5Sfq8FYQ66m6CefJLQ8Tz50u4F07xV+/Zs9XYKl0lU62QAQS0loAAE93lVXg5yb0ycbHepTvY9CeBGbMcQ07zcA5z91RFTHgnBbeEsJYsAi2kwCSx1MmSfXS4V7Xm29IooorAUUUUBRRRQFFFFAUUUUBRRRQYsgOh1HhTPjuhmDu6vYtg+KDqz70inqit3Z2ZpED6MsNPZe+B4F5HvOv515c9GWGO2b2kn51MKKv7Mv1P14/iA3vR8qHsW7Z9gPxNOHDuEXbfdTKPIAfCpdRFZz292fXCbBlo7QpTRRUOgooooCiiig//Z"/>
          <p:cNvSpPr>
            <a:spLocks noChangeAspect="1" noChangeArrowheads="1"/>
          </p:cNvSpPr>
          <p:nvPr/>
        </p:nvSpPr>
        <p:spPr bwMode="auto">
          <a:xfrm>
            <a:off x="155575" y="-708025"/>
            <a:ext cx="14859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6" descr="data:image/jpeg;base64,/9j/4AAQSkZJRgABAQAAAQABAAD/2wCEAAkGBhQSERQTEBQTFRUWGBgYGBcXFxcXGRcYFxUaGxsWFRgXHyYeGRwvGhYYIC8gJykqLCwsGB4xNTAqNSYrLCkBCQoKDgwOGg8PFykcHBw1KSkpKSosLSkpKSwpKSopLCkpKSkqKSkpKSkpLiwpLCkpKSkpLCkpKSkpLCksKSwpLP/AABEIAJwAnAMBIgACEQEDEQH/xAAcAAABBAMBAAAAAAAAAAAAAAAABAUGBwIDCAH/xABAEAACAQIEAgYGBgkEAwAAAAABAhEAAwQSITEFQQYTIjJRYQdxgZGxwRQjNEJzoTNSYnKSorLh8CQlQ1OCwtL/xAAYAQEBAQEBAAAAAAAAAAAAAAAAAgEDBP/EACIRAQEAAgAGAwEBAAAAAAAAAAABAhEDEiExMkEEE1FCIv/aAAwDAQACEQMRAD8Au+iiigKKJoBoCiivJoPZommniWExBR+ovgXIOTPbBQGdA2XtRGkjyOu1V7iOlXErV9ExL9SGKjLkTNJMEhwSrJCvDQJ8BGtTG1NykWxNFVFxXpxeIXqMRdIJcEhVmUaIAieYO2s02N0txnO/iv4G/wDmuk4Ns3uOd4sl1peFFUXa6Q4hmlr2KcgEgAssGJzTlOgj20kvdK8W5LG9fkiDlDCY9S11nxbf6jnfkyeqv+iqETphjViLt/Tbs3D8V13p14J014i15ADcva622QKGUd4ZmVQpiYM+/al+LlOvNGT5Uv8ANXMDRWKGsq8j1iiiigKKKKAooooG3pJfKYS+yEhhacgjcHKYI86qDh/Rh71pLpxAXOM2Xq80AkwC2cEmIJPnVs9L/sOJ/Cf4VWvD1mzY7E/UpqHUHQT3T5xrtrz0ntw7qOOc3kTHoRd5Yi0fXZb5XKxPQi9yvYb227g/96e8PfKHL1F0SRr2CBJAkwQYETt7q2rxbxtXlMbFecAkab8/carny9VPJPxG26D4j/swh9l0fI15a6FYoFWW5hVKsrg/WNJXky5RpqQdedS7C4oXASoYCY7SlSdAZE7jXet00+zI5IY+E8BvW7qvd+jBEVsi2RcEM57RPWSZ9tSG2hYwJmtYpwwSdmfH4cqjK291yFPBLLC4M08+flSLiHTHDrKnEhGkkdm4dtDsNpp54WO0Pb8Koni/HQMTqA2UXAQV0/SN79NaydW2LHxfT7CzrjG7o0y3QZykSBk5mPdSjBdLMO9gn6QGkMO0Ss6HfNE+6qQxbG4wbsgBRCrJ5kzqPOsbzrEGJIjaY/vpVW9NJmMnV1TgCDaQggjKsEbEZRqK31U3B/TXhrNizZazeJt2kQxk+4gUntEcxUz6G9O7XEhdNm3dt9UVDC5k1zgkRlY/q+VctOu0mooorGiiiigKKKKBn6X/AGHE/hN8KrDCWx1OHJW0R1C99iD93SAdvZvFWh0u+w4n8NvhUC4JZU4awWUEi0oBIEgFYIB3H9h6664+Lll5Ev0cT+jtqFmfrQwWQ0ROWJnaNJY8qz+jnWLd3kDluCJCLo66zEQdCTGx2pxuYS3zUa6c5Pe8Dt2m95rZaKAdnQHXusBrHiNOVGGh1YaRjFPNgytrlGpJmYyz4SD7VwzKoytcYsZAuRICnVdBuSQNfGaWfSF/WX+ID36+VDBG3yN68rfH/NKDVYxJa4QO4QuU+Pen+k09384UdVlJHjtEf5503YTCLnUhEB3kKAfeBTuKmthRwc3MyytvbWHO+UTAyEb/ALR0rnbimb6U8gfe05d9tNfOukOF94e35VzpxrBlcTcYgjRm5Hdm2j1UiiS73dVjTw208qTYhdRz0+Xe+XjrWX00HSTsNCCJ5biaV4Lg93FPlw6M5VSxA2CgAazsJ+VUwgCdtZ1mdfaauD0CL2Maf27Xjr2X118yR7Ki3DvQ1jrqW7imwquoYTcMw4kEwp5EVZXow6EXuHLiBiGtMbrIR1ZYxlUjXMo8Rt51NVE4oooqFCiiigKKKKBo6W/YcT+E3wqA8KuFcJZIUserTQb90VPulv2LEfht8Kg/Bfs9n8NP6a64+Lll5C/ZNw2mAA5w0hhI27Ov50itYaHULkgaFENqTBMxDh5jxE6UtxiqbiZlY7wVDaevLrWkM2Uyw6rMcoXPnXtGA0SeR94ow5WVIVZmYEzP6uuvvpPf4dmbN1lwSSYlSNQBoCDtG37RpF1TJBZbNsBTDpCNmyHKsnkR8hWBds5RXtkgFt7wbKNQwIbKWgjlE+6gkXDF1Gmy+Eb+wU5CkHCxofUvz/zlSy7eVRLEAeJqaqHPhneHqPyqiukWG6y8eruspyQcuUz27mhmr04UZgjUEEgjYggEH1VzliuIXDecZpgFYmIXrGJGnrNbiU2Y7BOl3KXJMDcDY6gVI+jnEeoUMEu5mm31lu7kE9nRlMj76EQBqKY7llSQSpHKdfZufzrxcUVkIANRzbkSddpIgflWnd1ZhMMttFtpOVFCiSSYUACSd9ANa3VzbZ9JPEAWAxDiIgiD4T3pnc1c3ov4xexPDku4ly9wvcBYgAwHIEgQNoqNLlSyiiipaKKKKAooooGnpZ9ixH4bfCq+sswwtjq5nKmxUaZCTqwIG1WD0s+xYj8NvhVeWm+ow4kjsA6d7RRqJEZRm1/eFdcfFyy8ms48hWNy4yECVD27bT2QQc1tRv69o8aLmLK3AOzyi4bN1R2vF2uaDTeI/Os+tcA5blwKRr2FIA6oEQQksNo20pBm1UEIm24ZIJdu99aJGp+7oRyoxvTiSI+VeqBXQFLrxqsAgLaKnQkHXccqUi/3ezch5y5bikHXUQxEDUDYbitIwbvIUlgGCSLzsNgQ6h7bKx/aJ1MztSdLPYzgHKPvRYOUxObTK0xzMCCaNTDg9yVOhBBykGJlR5f3pdctKwhgD6xNNfRv9E2/fbfflqdTTtU1sKuGYO3mnq7cwdcqk7AbxOwiubLqjrrggrrAjl2zFdM8N39jVztx/DC3dfUAlcwkE6529YrcW0iuKdNc2vht50lurq0n72w/8v7/AMNa0xnaiUjx7vLblTvw/hvXPbAVnVrih8oY5VzgTI2EM3qrQ22bfaeDyGn8MD86v70MqBwq3H/Ze8v+U8qyT0PcOE/VXDO83bhmPb5VJ+CcEtYSytnDrltqSQJJ3MnU1zt2rRfRRRWNFFFFAUUUUDT0r+xYj8NvhVe4cE2MOAGP1Y0GgnIusggyJJjmJ8KsPpV9jxH4bfCoTw/Dq2HtK6qw6tNGAYd0cjXXHxc8/Iha0wEHONDoCJ/RDuLrG+u0AxSdc2YGSIMmFJgm4ddF1mWnX1U8nhtvkpE/qs6jaNlYDakXEbKWQpBeWYAAMoAJJMkuIX1+dEsblxWY5zh++ILqAT5jM0jUbRvWvJ9Xna32czHvMIB2AUKFIEiKUYi+URbguscxBAdbe4H3jK5IgggncRvWKcMJWVFk5iWkoyMCRESesIIII9hoHno8B1bQIGcwDrAgeZ+PMU7CmvgVkqhVomZ0Yt/MQCdvDnS/FK5H1RUH9rbY+R51NVDnw/n6mqiOIcYVrrDNJFtQQojUM+gk671ePDDc5qndMnOwMwOWSN55++ubH/TXM407O3LteNbG1hjyTczZGAgaGGmAJMjT2U5cN4nk6uDeTLcUsFYqpQMhggECdLm8CH8qSeGRp11mDA8aS3FEtrOu0cu1rrvrp7K1joqz6UMCe/dyHcg6x7UJHuqQcK4xaxNsXcO63EJIDCYlTB389K5Ww9rV4J2E6DwWPlv51f3oaH+1Wo/7L3v61pPqmaizSpU4oooqVCiiigKKKKBq6VfY8R+Gah3DB9Ta/cX+kVMOlX2O/wDuH5VD8E+XD2zBMW0MDUnsjYc9/wAq6Y+Lnn5FMU09IcNKgi2XacugBgQxkqSs7yIIIIB5VsxPENZW4qgd5biNG8lp3HZIHsrVdvvcAVhZfn2XKk7iVnb/ADTnWpYPgBkCq7C4/wBYUuOofUANlBBVe1BMCM07U64LD5EVfDwmNSTAkCYmJIExOk02OinLnw9w5UCAqc0BT3dCJidD5ttzcsEVKkorKCzEhgVMk6wDsPAeVAvwJ7R9XzpcKQYQ9se2nCsqoXcP2P7rVzZiLBt3bmw0EyRtmNdJ4HZv3WqiOO4QPdYW3XW2kjKG1JamLaj7OGKyBvuCp9kg6VqNtixULJZhoFJJYyIAOp1gCP1tK13MIbd4rKkwNxG48jpUm6PGcRhBczD/AFFkrkCkE9as5ixDRMcjWsIsP0Px7FowmIggf8JWdtDI157+VXl6LuG3bHDbVvEI1u4GclWiQC5KzHlFSuvZrnauQUUUVjRRRRQFFFFA1dKvsd/9w/EVEuGj6m1+4n9A/wA9tS7pQP8AR3/w2PuE/Kqw4b03w9q2lq8LyG2otlurZ0bIMoYMg2IAO3OuuEtx6OOd/wBJFicMz91yukRAI33NNAvI4AzYZ9NQylDy5AQDrtJpZhelWDufo8VYJ8C4Q+54NOZshwDCuPHRx86BlbDMSSqGVOnVXiNBJCsBMbnT1eVKbHD2g9u6u4GYz+6ynTSNdf70rThdsOGFtQwOhAj+1M3BVi8A2jdWZDM4Y3szdc2U9lvuGZ0U24EE0DomNYXwmVY3zS0gRMsMsfs77/k938SqAFzAJifPf/PdUZTiFo4rqxd+tBKm2VieyICmJ0A01jVtp1lFsB1EgH1gHy5+VZWwvwJlCRqChIPIgjl7K5xbH3HuOCZAVEgGIXteHrrovB4G3DHq0nIwnIs7RExO2lc220i4+uXuRPPfSmKqwbCoXHadWJ+8WJ9mbnRh8cVKlZ7DAgkxqO0NR6qUtOZcwDCeU6ezb86RMTl7yjXaf2d9PMTWsSrDek3HLmCXWUL4y/Ma9uSauj0f8Xu4rAWb+IINx82aAF2cgaDyFc5WiZuQwPgO1uGGm0/GugfROP8AacNBnR9fH6xqnJUS6iiioUKKKKAooooPCKj/ABborh3k/RkJ8V7J/lipDRWy2dmWS91Rcb6I2hvYuAecOP5hP51GbnR+0hlM1s+K57Z96GugmUHfWkGM4BYuiHtqfZFdZxb7cvqnpSFvG4i2Jt426AP13VwB59YJ/OluB6W40lApw2IzMFEjJuGMl0bKAAp5cxUz4v6HMLdByFknlrH8pFMuC9Fd7CEdVF5AxbLnAaGQoQuYCNDO51qpnje8TcMp2pbwbjL3mK3rK22UB1K3BdR1JIzIwAjXSI+dP+FvhZB2qDYm1dwnVlFeyUUqTftgK5Zyx7sKdx3SNQPbvs9ML33rNt/O3cK/ysG+NOS2bhzauqsnhzghsuvZNUnxnoTiFvOEslgygpzkgx4yNSB7an3BenttSVaxfDEGBFs/nnpJivSJZzFvodxmgrLtaUxzGjGBqfy8BScLP1C8TCd6qo4C8jiUIGh0bMCInxPL4Uo4VwJL2IsWWZou3FRiu6DRd4jY6E8zrU3xPT5Sfq8FYQ66m6CefJLQ8Tz50u4F07xV+/Zs9XYKl0lU62QAQS0loAAE93lVXg5yb0ycbHepTvY9CeBGbMcQ07zcA5z91RFTHgnBbeEsJYsAi2kwCSx1MmSfXS4V7Xm29IooorAUUUUBRRRQFFFFAUUUUBRRRQYsgOh1HhTPjuhmDu6vYtg+KDqz70inqit3Z2ZpED6MsNPZe+B4F5HvOv515c9GWGO2b2kn51MKKv7Mv1P14/iA3vR8qHsW7Z9gPxNOHDuEXbfdTKPIAfCpdRFZz292fXCbBlo7QpTRRUOgooooCiiig//Z"/>
          <p:cNvSpPr>
            <a:spLocks noChangeAspect="1" noChangeArrowheads="1"/>
          </p:cNvSpPr>
          <p:nvPr/>
        </p:nvSpPr>
        <p:spPr bwMode="auto">
          <a:xfrm>
            <a:off x="307975" y="-555625"/>
            <a:ext cx="14859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683568" y="930275"/>
            <a:ext cx="7772400" cy="4824536"/>
          </a:xfrm>
        </p:spPr>
        <p:txBody>
          <a:bodyPr>
            <a:noAutofit/>
          </a:bodyPr>
          <a:lstStyle/>
          <a:p>
            <a:pPr algn="l"/>
            <a:r>
              <a:rPr lang="fr-FR" sz="1800" u="sng" dirty="0" smtClean="0"/>
              <a:t>Distance </a:t>
            </a:r>
            <a:r>
              <a:rPr lang="fr-FR" sz="1800" u="sng" dirty="0" err="1" smtClean="0"/>
              <a:t>from</a:t>
            </a:r>
            <a:r>
              <a:rPr lang="fr-FR" sz="1800" u="sng" dirty="0" smtClean="0"/>
              <a:t> IP </a:t>
            </a:r>
            <a:r>
              <a:rPr lang="fr-FR" sz="1800" u="sng" dirty="0" err="1" smtClean="0"/>
              <a:t>chamber</a:t>
            </a:r>
            <a:r>
              <a:rPr lang="fr-FR" sz="1800" u="sng" dirty="0" smtClean="0"/>
              <a:t> (warm zone) to </a:t>
            </a:r>
            <a:r>
              <a:rPr lang="fr-FR" sz="1800" u="sng" dirty="0" err="1" smtClean="0"/>
              <a:t>movers</a:t>
            </a:r>
            <a:r>
              <a:rPr lang="fr-FR" sz="1800" u="sng" dirty="0" smtClean="0"/>
              <a:t> / </a:t>
            </a:r>
            <a:r>
              <a:rPr lang="fr-FR" sz="1800" u="sng" dirty="0" err="1" smtClean="0"/>
              <a:t>temp</a:t>
            </a:r>
            <a:r>
              <a:rPr lang="fr-FR" sz="1800" u="sng" dirty="0" smtClean="0"/>
              <a:t> probes </a:t>
            </a:r>
            <a:r>
              <a:rPr lang="fr-FR" sz="1800" u="sng" dirty="0" err="1" smtClean="0"/>
              <a:t>electronics</a:t>
            </a:r>
            <a:r>
              <a:rPr lang="fr-FR" sz="1800" u="sng" dirty="0" smtClean="0"/>
              <a:t> (cold zone) : </a:t>
            </a:r>
            <a:br>
              <a:rPr lang="fr-FR" sz="1800" u="sng" dirty="0" smtClean="0"/>
            </a:br>
            <a:r>
              <a:rPr lang="fr-FR" sz="1800" dirty="0"/>
              <a:t>	</a:t>
            </a:r>
            <a:r>
              <a:rPr lang="fr-FR" sz="1800" dirty="0" smtClean="0"/>
              <a:t>- 25 m.</a:t>
            </a:r>
            <a:br>
              <a:rPr lang="fr-FR" sz="1800" dirty="0" smtClean="0"/>
            </a:br>
            <a:r>
              <a:rPr lang="fr-FR" sz="1800" dirty="0" smtClean="0"/>
              <a:t/>
            </a:r>
            <a:br>
              <a:rPr lang="fr-FR" sz="1800" dirty="0" smtClean="0"/>
            </a:br>
            <a:r>
              <a:rPr lang="fr-FR" sz="1800" u="sng" dirty="0" err="1" smtClean="0"/>
              <a:t>Temperature</a:t>
            </a:r>
            <a:r>
              <a:rPr lang="fr-FR" sz="1800" u="sng" dirty="0" smtClean="0"/>
              <a:t> probes :</a:t>
            </a:r>
            <a:r>
              <a:rPr lang="fr-FR" sz="1800" u="sng" dirty="0"/>
              <a:t/>
            </a:r>
            <a:br>
              <a:rPr lang="fr-FR" sz="1800" u="sng" dirty="0"/>
            </a:br>
            <a:r>
              <a:rPr lang="fr-FR" sz="1800" dirty="0"/>
              <a:t>	- </a:t>
            </a:r>
            <a:r>
              <a:rPr lang="fr-FR" sz="1800" dirty="0" err="1" smtClean="0"/>
              <a:t>need</a:t>
            </a:r>
            <a:r>
              <a:rPr lang="fr-FR" sz="1800" dirty="0" smtClean="0"/>
              <a:t> </a:t>
            </a:r>
            <a:r>
              <a:rPr lang="fr-FR" sz="1800" dirty="0" err="1" smtClean="0"/>
              <a:t>inside</a:t>
            </a:r>
            <a:r>
              <a:rPr lang="fr-FR" sz="1800" dirty="0" smtClean="0"/>
              <a:t> IP </a:t>
            </a:r>
            <a:r>
              <a:rPr lang="fr-FR" sz="1800" dirty="0" err="1" smtClean="0"/>
              <a:t>chamber</a:t>
            </a:r>
            <a:r>
              <a:rPr lang="fr-FR" sz="1800" dirty="0" smtClean="0"/>
              <a:t> ?</a:t>
            </a:r>
            <a:r>
              <a:rPr lang="fr-FR" sz="1800" dirty="0"/>
              <a:t> </a:t>
            </a:r>
            <a:r>
              <a:rPr lang="fr-FR" sz="1800" dirty="0" smtClean="0"/>
              <a:t>How </a:t>
            </a:r>
            <a:r>
              <a:rPr lang="fr-FR" sz="1800" dirty="0" err="1" smtClean="0"/>
              <a:t>many</a:t>
            </a:r>
            <a:r>
              <a:rPr lang="fr-FR" sz="1800" dirty="0" smtClean="0"/>
              <a:t> (1 for BPM1&amp;2 /  1 for BPM3) ? </a:t>
            </a:r>
            <a:r>
              <a:rPr lang="fr-FR" sz="1800" dirty="0"/>
              <a:t/>
            </a:r>
            <a:br>
              <a:rPr lang="fr-FR" sz="1800" dirty="0"/>
            </a:br>
            <a:r>
              <a:rPr lang="fr-FR" sz="1800" dirty="0"/>
              <a:t>	- </a:t>
            </a:r>
            <a:r>
              <a:rPr lang="en-US" sz="1800" dirty="0"/>
              <a:t>heating wire wound around the chamber to </a:t>
            </a:r>
            <a:r>
              <a:rPr lang="en-US" sz="1800" dirty="0" smtClean="0"/>
              <a:t>maintain constant the 	temperature ? KEK ?</a:t>
            </a:r>
            <a:r>
              <a:rPr lang="fr-FR" sz="1800" dirty="0" smtClean="0"/>
              <a:t/>
            </a:r>
            <a:br>
              <a:rPr lang="fr-FR" sz="1800" dirty="0" smtClean="0"/>
            </a:br>
            <a:r>
              <a:rPr lang="fr-FR" sz="1800" dirty="0" smtClean="0"/>
              <a:t/>
            </a:r>
            <a:br>
              <a:rPr lang="fr-FR" sz="1800" dirty="0" smtClean="0"/>
            </a:br>
            <a:r>
              <a:rPr lang="fr-FR" sz="1800" u="sng" dirty="0" err="1" smtClean="0"/>
              <a:t>Flanges</a:t>
            </a:r>
            <a:r>
              <a:rPr lang="fr-FR" sz="1800" u="sng" dirty="0" smtClean="0"/>
              <a:t> </a:t>
            </a:r>
            <a:r>
              <a:rPr lang="fr-FR" sz="1800" u="sng" dirty="0" err="1" smtClean="0"/>
              <a:t>supply</a:t>
            </a:r>
            <a:r>
              <a:rPr lang="fr-FR" sz="1800" u="sng" dirty="0" smtClean="0"/>
              <a:t> </a:t>
            </a:r>
            <a:r>
              <a:rPr lang="fr-FR" sz="1800" u="sng" dirty="0"/>
              <a:t>:</a:t>
            </a:r>
            <a:br>
              <a:rPr lang="fr-FR" sz="1800" u="sng" dirty="0"/>
            </a:br>
            <a:r>
              <a:rPr lang="fr-FR" sz="1800" dirty="0"/>
              <a:t>	</a:t>
            </a:r>
            <a:r>
              <a:rPr lang="fr-FR" sz="1800" dirty="0" smtClean="0"/>
              <a:t>- </a:t>
            </a:r>
            <a:r>
              <a:rPr lang="fr-FR" sz="1800" dirty="0" err="1"/>
              <a:t>flanges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</a:t>
            </a:r>
            <a:r>
              <a:rPr lang="fr-FR" sz="1800" dirty="0" err="1"/>
              <a:t>feedthroughs</a:t>
            </a:r>
            <a:r>
              <a:rPr lang="fr-FR" sz="1800" dirty="0"/>
              <a:t> to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supplied</a:t>
            </a:r>
            <a:r>
              <a:rPr lang="fr-FR" sz="1800" dirty="0"/>
              <a:t> by KEK ?</a:t>
            </a:r>
            <a:br>
              <a:rPr lang="fr-FR" sz="1800" dirty="0"/>
            </a:br>
            <a:r>
              <a:rPr lang="fr-FR" sz="1800" dirty="0"/>
              <a:t>	</a:t>
            </a:r>
            <a:r>
              <a:rPr lang="fr-FR" sz="1800" dirty="0" smtClean="0"/>
              <a:t>- </a:t>
            </a:r>
            <a:r>
              <a:rPr lang="fr-FR" sz="1800" dirty="0"/>
              <a:t>subD9 </a:t>
            </a:r>
            <a:r>
              <a:rPr lang="fr-FR" sz="1800" dirty="0" smtClean="0"/>
              <a:t>male </a:t>
            </a:r>
            <a:r>
              <a:rPr lang="fr-FR" sz="1800" dirty="0" err="1" smtClean="0"/>
              <a:t>feedthrough</a:t>
            </a:r>
            <a:r>
              <a:rPr lang="fr-FR" sz="1800" dirty="0" smtClean="0"/>
              <a:t> as </a:t>
            </a:r>
            <a:r>
              <a:rPr lang="fr-FR" sz="1800" dirty="0" err="1" smtClean="0"/>
              <a:t>purposed</a:t>
            </a:r>
            <a:r>
              <a:rPr lang="fr-FR" sz="1800" dirty="0" smtClean="0"/>
              <a:t> by LAL ?</a:t>
            </a:r>
            <a:br>
              <a:rPr lang="fr-FR" sz="1800" dirty="0" smtClean="0"/>
            </a:br>
            <a:r>
              <a:rPr lang="fr-FR" sz="1800" dirty="0" smtClean="0"/>
              <a:t/>
            </a:r>
            <a:br>
              <a:rPr lang="fr-FR" sz="1800" dirty="0" smtClean="0"/>
            </a:br>
            <a:r>
              <a:rPr lang="fr-FR" sz="1800" u="sng" dirty="0" err="1" smtClean="0"/>
              <a:t>Electronics</a:t>
            </a:r>
            <a:r>
              <a:rPr lang="fr-FR" sz="1800" u="sng" dirty="0" smtClean="0"/>
              <a:t> to </a:t>
            </a:r>
            <a:r>
              <a:rPr lang="fr-FR" sz="1800" u="sng" dirty="0" err="1" smtClean="0"/>
              <a:t>connect</a:t>
            </a:r>
            <a:r>
              <a:rPr lang="fr-FR" sz="1800" u="sng" dirty="0" smtClean="0"/>
              <a:t> to control room </a:t>
            </a:r>
            <a:r>
              <a:rPr lang="fr-FR" sz="1800" u="sng" dirty="0" err="1" smtClean="0"/>
              <a:t>devices</a:t>
            </a:r>
            <a:r>
              <a:rPr lang="fr-FR" sz="1800" u="sng" dirty="0" smtClean="0"/>
              <a:t> </a:t>
            </a:r>
            <a:r>
              <a:rPr lang="fr-FR" sz="1800" u="sng" dirty="0"/>
              <a:t>:</a:t>
            </a:r>
            <a:r>
              <a:rPr lang="fr-FR" sz="1800" dirty="0"/>
              <a:t/>
            </a:r>
            <a:br>
              <a:rPr lang="fr-FR" sz="1800" dirty="0"/>
            </a:br>
            <a:r>
              <a:rPr lang="fr-FR" sz="1800" dirty="0"/>
              <a:t>	- </a:t>
            </a:r>
            <a:r>
              <a:rPr lang="fr-FR" sz="1800" dirty="0" smtClean="0"/>
              <a:t>LAL </a:t>
            </a:r>
            <a:r>
              <a:rPr lang="fr-FR" sz="1800" dirty="0" err="1" smtClean="0"/>
              <a:t>supply</a:t>
            </a:r>
            <a:r>
              <a:rPr lang="fr-FR" sz="1800" dirty="0" smtClean="0"/>
              <a:t> </a:t>
            </a:r>
            <a:r>
              <a:rPr lang="fr-FR" sz="1800" dirty="0" err="1" smtClean="0"/>
              <a:t>with</a:t>
            </a:r>
            <a:r>
              <a:rPr lang="fr-FR" sz="1800" dirty="0" smtClean="0"/>
              <a:t> NI modules and </a:t>
            </a:r>
            <a:r>
              <a:rPr lang="fr-FR" sz="1800" dirty="0" err="1" smtClean="0"/>
              <a:t>Labview</a:t>
            </a:r>
            <a:r>
              <a:rPr lang="fr-FR" sz="1800" dirty="0" smtClean="0"/>
              <a:t> software ?</a:t>
            </a:r>
            <a:br>
              <a:rPr lang="fr-FR" sz="1800" dirty="0" smtClean="0"/>
            </a:br>
            <a:r>
              <a:rPr lang="fr-FR" sz="1800" dirty="0"/>
              <a:t>	- </a:t>
            </a:r>
            <a:r>
              <a:rPr lang="fr-FR" sz="1800" dirty="0" smtClean="0"/>
              <a:t>or KEK </a:t>
            </a:r>
            <a:r>
              <a:rPr lang="fr-FR" sz="1800" dirty="0" err="1" smtClean="0"/>
              <a:t>supply</a:t>
            </a:r>
            <a:r>
              <a:rPr lang="fr-FR" sz="1800" dirty="0" smtClean="0"/>
              <a:t> </a:t>
            </a:r>
            <a:r>
              <a:rPr lang="fr-FR" sz="1800" dirty="0" err="1" smtClean="0"/>
              <a:t>with</a:t>
            </a:r>
            <a:r>
              <a:rPr lang="fr-FR" sz="1800" dirty="0" smtClean="0"/>
              <a:t> LAL </a:t>
            </a:r>
            <a:r>
              <a:rPr lang="fr-FR" sz="1800" dirty="0" err="1" smtClean="0"/>
              <a:t>specs</a:t>
            </a:r>
            <a:r>
              <a:rPr lang="fr-FR" sz="1800" dirty="0" smtClean="0"/>
              <a:t> ?</a:t>
            </a:r>
            <a:r>
              <a:rPr lang="fr-FR" sz="1800" dirty="0"/>
              <a:t/>
            </a:r>
            <a:br>
              <a:rPr lang="fr-FR" sz="1800" dirty="0"/>
            </a:br>
            <a:r>
              <a:rPr lang="fr-FR" sz="1800" dirty="0"/>
              <a:t>	- </a:t>
            </a:r>
            <a:r>
              <a:rPr lang="fr-FR" sz="1800" dirty="0" smtClean="0"/>
              <a:t>USB / RS 485 / </a:t>
            </a:r>
            <a:r>
              <a:rPr lang="fr-FR" sz="1800" dirty="0" err="1" smtClean="0"/>
              <a:t>ethernet</a:t>
            </a:r>
            <a:r>
              <a:rPr lang="fr-FR" sz="1800" dirty="0" smtClean="0"/>
              <a:t> </a:t>
            </a:r>
            <a:r>
              <a:rPr lang="fr-FR" sz="1800" dirty="0" err="1" smtClean="0"/>
              <a:t>link</a:t>
            </a:r>
            <a:r>
              <a:rPr lang="fr-FR" sz="1800" dirty="0" smtClean="0"/>
              <a:t> ?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9381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648</Words>
  <Application>Microsoft Office PowerPoint</Application>
  <PresentationFormat>Affichage à l'écran (4:3)</PresentationFormat>
  <Paragraphs>146</Paragraphs>
  <Slides>9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Electrical wiring for piezo movers piezo power supply strain gauges readout temperature probes</vt:lpstr>
      <vt:lpstr>Overview : the way to connect from IP chamber to control room :  - piezo movers (power supply and strain gages readout),  - temperature probes.  Overview by flange : the wiring on the flange :  - inside the IP chamber,  - outside.  Detail for the 2 flanges : an example of a equipped flange :  - vacuum connectors,  - equipped flange with feedthroughs,  - external connectors and cables.  Overview of the existing at LAL : LAL wiring uses to perform tests of piezo movers :  - piezo movers,  - movers command box,  - inputs / outputs electronics,  - laptop with NI Labview software.  Existing ADC / DAC  : equipment bought and used by LAL :  - National Instruments (NI) modules,  The LAL need at KEK  : necessary equipment to connect LAL electronics to KEK control room :  - an example given by National Instruments (NI) modules.  Conclusion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Distance from IP chamber (warm zone) to movers / temp probes electronics (cold zone) :   - 25 m.  Temperature probes :  - need inside IP chamber ? How many (1 for BPM1&amp;2 /  1 for BPM3) ?   - heating wire wound around the chamber to maintain constant the  temperature ? KEK ?  Flanges supply :  - flanges with feedthroughs to be supplied by KEK ?  - subD9 male feedthrough as purposed by LAL ?  Electronics to connect to control room devices :  - LAL supply with NI modules and Labview software ?  - or KEK supply with LAL specs ?  - USB / RS 485 / ethernet link ?</vt:lpstr>
    </vt:vector>
  </TitlesOfParts>
  <Company>LAL - 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atf2 admin</dc:creator>
  <cp:lastModifiedBy>atf2 admin</cp:lastModifiedBy>
  <cp:revision>219</cp:revision>
  <cp:lastPrinted>2013-01-21T14:36:14Z</cp:lastPrinted>
  <dcterms:created xsi:type="dcterms:W3CDTF">2013-01-09T14:07:59Z</dcterms:created>
  <dcterms:modified xsi:type="dcterms:W3CDTF">2013-01-24T15:18:20Z</dcterms:modified>
</cp:coreProperties>
</file>