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4B5C29"/>
    <a:srgbClr val="5C0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0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slide footer_gray_4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04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slide header_gray_41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952999" y="152400"/>
            <a:ext cx="1903413" cy="3048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18B65-4CBA-DB46-9D73-AD0C58E7BE22}" type="datetime1">
              <a:rPr lang="en-US" smtClean="0"/>
              <a:pPr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762000" y="8610601"/>
            <a:ext cx="5486400" cy="2286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324599" y="8685213"/>
            <a:ext cx="53181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14171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69693-4B73-3F4B-BE08-27CE2957F7EB}" type="datetime1">
              <a:rPr lang="en-US" smtClean="0"/>
              <a:pPr/>
              <a:t>3/21/2013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16355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080" name="Picture 7" descr="doe_black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4" descr="title header_gray_417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title footer_gray_417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775450"/>
            <a:ext cx="9144000" cy="8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D0ADAF-95BD-4AA2-B94E-3C382F7276B4}" type="datetime1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6FE6B2-22FD-4DB6-A59A-2746A4126EBF}" type="datetime1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C30FF5-7015-47D0-9B81-FBE06E5F0D55}" type="datetime1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 smtClean="0"/>
              <a:t>Click to Edit Master Text Styles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EE5974-A882-49E1-85B0-1F73BB22367E}" type="datetime1">
              <a:rPr lang="en-US" smtClean="0"/>
              <a:t>3/21/2013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08C2CD-5105-4264-B162-FEDD11041674}" type="datetime1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DA3714-D174-47F0-82A5-722323706C62}" type="datetime1">
              <a:rPr lang="en-US" smtClean="0"/>
              <a:t>3/21/2013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4DEB21-A687-46D5-9A43-EEB65886E202}" type="datetime1">
              <a:rPr lang="en-US" smtClean="0"/>
              <a:t>3/21/2013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84A496-94BF-4E9C-AA97-C382F1170D3B}" type="datetime1">
              <a:rPr lang="en-US" smtClean="0"/>
              <a:t>3/21/2013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1"/>
            <a:ext cx="3008313" cy="4419599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98F633-4E4C-4D82-8CC8-7A55EE6B7E20}" type="datetime1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DAB331-E974-41D3-90DA-2115DA087875}" type="datetime1">
              <a:rPr lang="en-US" smtClean="0"/>
              <a:t>3/21/2013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 descr="slide footer_gray_417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18250"/>
            <a:ext cx="91440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17BEF5BD-A705-46B5-AE59-09524C97EA97}" type="datetime1">
              <a:rPr lang="en-US" smtClean="0"/>
              <a:t>3/21/2013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6" name="Picture 4" descr="slide header_gray_417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40404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Discussion session 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676400" y="3048000"/>
            <a:ext cx="6400800" cy="1752600"/>
          </a:xfrm>
        </p:spPr>
        <p:txBody>
          <a:bodyPr/>
          <a:lstStyle/>
          <a:p>
            <a:pPr algn="r"/>
            <a:r>
              <a:rPr lang="en-US" sz="2000" b="1" dirty="0" smtClean="0"/>
              <a:t>Jos</a:t>
            </a:r>
            <a:r>
              <a:rPr lang="en-US" sz="2000" b="1" dirty="0" smtClean="0">
                <a:cs typeface="Times New Roman"/>
              </a:rPr>
              <a:t>é </a:t>
            </a:r>
            <a:r>
              <a:rPr lang="en-US" sz="2000" b="1" dirty="0" err="1" smtClean="0">
                <a:cs typeface="Times New Roman"/>
              </a:rPr>
              <a:t>Repond</a:t>
            </a:r>
            <a:endParaRPr lang="en-US" sz="2000" b="1" dirty="0" smtClean="0">
              <a:cs typeface="Times New Roman"/>
            </a:endParaRPr>
          </a:p>
          <a:p>
            <a:pPr algn="r"/>
            <a:r>
              <a:rPr lang="en-US" sz="2000" b="1" dirty="0" smtClean="0">
                <a:cs typeface="Times New Roman"/>
              </a:rPr>
              <a:t>Argonne National Laboratory </a:t>
            </a:r>
            <a:endParaRPr 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971800" y="5638800"/>
            <a:ext cx="29882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CALICE Collaboration Meeting</a:t>
            </a:r>
          </a:p>
          <a:p>
            <a:pPr algn="ctr"/>
            <a:r>
              <a:rPr lang="en-US" dirty="0" smtClean="0"/>
              <a:t>DESY, Hamburg, Germany</a:t>
            </a:r>
          </a:p>
          <a:p>
            <a:pPr algn="ctr"/>
            <a:r>
              <a:rPr lang="en-US" dirty="0" smtClean="0"/>
              <a:t>March 20 – 22, 2013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283080"/>
            <a:ext cx="1600200" cy="75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67000" y="2133600"/>
            <a:ext cx="3660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Overview talks???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90890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90824" y="605135"/>
            <a:ext cx="67310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Guidelines for producing preliminary results</a:t>
            </a:r>
            <a:endParaRPr lang="en-US" sz="2800" b="1" dirty="0"/>
          </a:p>
        </p:txBody>
      </p:sp>
      <p:sp>
        <p:nvSpPr>
          <p:cNvPr id="8" name="Rectangle 7"/>
          <p:cNvSpPr/>
          <p:nvPr/>
        </p:nvSpPr>
        <p:spPr>
          <a:xfrm>
            <a:off x="533400" y="1981200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only results permitted to be shown in CALICE talks are </a:t>
            </a:r>
            <a:r>
              <a:rPr lang="en-US" b="1" dirty="0" smtClean="0">
                <a:solidFill>
                  <a:srgbClr val="FF0000"/>
                </a:solidFill>
              </a:rPr>
              <a:t>those which </a:t>
            </a:r>
            <a:r>
              <a:rPr lang="en-US" b="1" dirty="0">
                <a:solidFill>
                  <a:srgbClr val="FF0000"/>
                </a:solidFill>
              </a:rPr>
              <a:t>have been</a:t>
            </a:r>
          </a:p>
          <a:p>
            <a:r>
              <a:rPr lang="en-US" b="1" dirty="0">
                <a:solidFill>
                  <a:srgbClr val="FF0000"/>
                </a:solidFill>
              </a:rPr>
              <a:t>approved </a:t>
            </a:r>
            <a:r>
              <a:rPr lang="en-US" dirty="0"/>
              <a:t>via the procedure outlined below. CALICE speakers are encouraged to</a:t>
            </a:r>
          </a:p>
          <a:p>
            <a:r>
              <a:rPr lang="en-US" dirty="0"/>
              <a:t>include the CALICE logo in their talks. All results and figures should be </a:t>
            </a:r>
            <a:r>
              <a:rPr lang="en-US" dirty="0" smtClean="0"/>
              <a:t>labeled</a:t>
            </a:r>
            <a:endParaRPr lang="en-US" dirty="0"/>
          </a:p>
          <a:p>
            <a:r>
              <a:rPr lang="en-US" dirty="0"/>
              <a:t>“CALICE Preliminary”, or just “CALICE” in the case of published results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3400" y="3886200"/>
            <a:ext cx="838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New results for presentation based on data recorded using the test beam</a:t>
            </a:r>
          </a:p>
          <a:p>
            <a:r>
              <a:rPr lang="en-US" dirty="0"/>
              <a:t>prototypes must be approved by the Collaboration by the following procedure.</a:t>
            </a:r>
          </a:p>
          <a:p>
            <a:r>
              <a:rPr lang="en-US" b="1" dirty="0">
                <a:solidFill>
                  <a:srgbClr val="FF0000"/>
                </a:solidFill>
              </a:rPr>
              <a:t>Results which have not been approved before the scheduled presentation</a:t>
            </a:r>
          </a:p>
          <a:p>
            <a:r>
              <a:rPr lang="en-US" b="1" dirty="0">
                <a:solidFill>
                  <a:srgbClr val="FF0000"/>
                </a:solidFill>
              </a:rPr>
              <a:t>at the conference cannot be shown.</a:t>
            </a:r>
            <a:r>
              <a:rPr lang="en-US" b="1" dirty="0"/>
              <a:t> </a:t>
            </a:r>
            <a:r>
              <a:rPr lang="en-US" dirty="0"/>
              <a:t>In this context, </a:t>
            </a:r>
            <a:r>
              <a:rPr lang="en-US" b="1" dirty="0"/>
              <a:t>“</a:t>
            </a:r>
            <a:r>
              <a:rPr lang="en-US" dirty="0"/>
              <a:t>test beam results” is</a:t>
            </a:r>
          </a:p>
          <a:p>
            <a:r>
              <a:rPr lang="en-US" dirty="0"/>
              <a:t>deemed to include essentially all material about the detectors (hardware,</a:t>
            </a:r>
          </a:p>
          <a:p>
            <a:r>
              <a:rPr lang="en-US" dirty="0"/>
              <a:t>performance, calibration procedures etc.) once the detectors have been</a:t>
            </a:r>
          </a:p>
          <a:p>
            <a:r>
              <a:rPr lang="en-US" dirty="0"/>
              <a:t>integrated into the test beam setup.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4800" y="38100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 CALICE Analysis Note should be produced </a:t>
            </a:r>
            <a:r>
              <a:rPr lang="en-US" dirty="0"/>
              <a:t>outlining the analysis method,</a:t>
            </a:r>
          </a:p>
          <a:p>
            <a:r>
              <a:rPr lang="en-US" dirty="0"/>
              <a:t>including tables of numerical results and/or figures as appropriate. The note</a:t>
            </a:r>
          </a:p>
          <a:p>
            <a:r>
              <a:rPr lang="en-US" dirty="0"/>
              <a:t>should be clear enough that another member of CALICE can understand what</a:t>
            </a:r>
          </a:p>
          <a:p>
            <a:r>
              <a:rPr lang="en-US" dirty="0"/>
              <a:t>was done and would be able, if they so desired, to reproduce the essence of the</a:t>
            </a:r>
          </a:p>
          <a:p>
            <a:r>
              <a:rPr lang="en-US" dirty="0"/>
              <a:t>analysis.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4800" y="2590800"/>
            <a:ext cx="8534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An analysis </a:t>
            </a:r>
            <a:r>
              <a:rPr lang="en-US" dirty="0"/>
              <a:t>suitable for writing up in this form should normally have </a:t>
            </a:r>
            <a:r>
              <a:rPr lang="en-US" dirty="0" smtClean="0"/>
              <a:t>been already </a:t>
            </a:r>
            <a:r>
              <a:rPr lang="en-US" b="1" dirty="0">
                <a:solidFill>
                  <a:srgbClr val="FF0000"/>
                </a:solidFill>
              </a:rPr>
              <a:t>presented to the Collaboration </a:t>
            </a:r>
            <a:r>
              <a:rPr lang="en-US" dirty="0"/>
              <a:t>at least once in either a </a:t>
            </a:r>
            <a:r>
              <a:rPr lang="en-US" dirty="0" smtClean="0"/>
              <a:t>CALICE general </a:t>
            </a:r>
            <a:r>
              <a:rPr lang="en-US" dirty="0"/>
              <a:t>meeting, or analysis meeting.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" y="4038600"/>
            <a:ext cx="8534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When you are ready to start writing a note, you should contact the Chair of the</a:t>
            </a:r>
          </a:p>
          <a:p>
            <a:r>
              <a:rPr lang="en-US" dirty="0"/>
              <a:t>Speakers’ Bureau, who, in consultation with the other members of the SB, will</a:t>
            </a:r>
          </a:p>
          <a:p>
            <a:r>
              <a:rPr lang="en-US" dirty="0"/>
              <a:t>set up </a:t>
            </a:r>
            <a:r>
              <a:rPr lang="en-US" b="1" dirty="0">
                <a:solidFill>
                  <a:srgbClr val="FF0000"/>
                </a:solidFill>
              </a:rPr>
              <a:t>a small editorial group </a:t>
            </a:r>
            <a:r>
              <a:rPr lang="en-US" dirty="0"/>
              <a:t>of CALICE colleagues (typically about three</a:t>
            </a:r>
          </a:p>
          <a:p>
            <a:r>
              <a:rPr lang="en-US" dirty="0"/>
              <a:t>people), the Editorial Board, whose task will be to </a:t>
            </a:r>
            <a:r>
              <a:rPr lang="en-US" dirty="0" smtClean="0"/>
              <a:t>scrutinize </a:t>
            </a:r>
            <a:r>
              <a:rPr lang="en-US" dirty="0"/>
              <a:t>the work, maybe</a:t>
            </a:r>
          </a:p>
          <a:p>
            <a:r>
              <a:rPr lang="en-US" dirty="0"/>
              <a:t>suggest improvements, and report eventually that they believe it to be reliable.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15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98120" y="533400"/>
            <a:ext cx="8763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 draft note </a:t>
            </a:r>
            <a:r>
              <a:rPr lang="en-US" dirty="0"/>
              <a:t>should be produced </a:t>
            </a:r>
            <a:r>
              <a:rPr lang="en-US" b="1" i="1" dirty="0"/>
              <a:t>at least two weeks before the meeting </a:t>
            </a:r>
            <a:r>
              <a:rPr lang="en-US" dirty="0" smtClean="0"/>
              <a:t>at which </a:t>
            </a:r>
            <a:r>
              <a:rPr lang="en-US" dirty="0"/>
              <a:t>the results are to be shown. The draft should be sent to the </a:t>
            </a:r>
            <a:r>
              <a:rPr lang="en-US" dirty="0" smtClean="0"/>
              <a:t>editorial group</a:t>
            </a:r>
            <a:r>
              <a:rPr lang="en-US" dirty="0"/>
              <a:t>, who will liaise with the authors until they are satisfied with the </a:t>
            </a:r>
            <a:r>
              <a:rPr lang="en-US" dirty="0" smtClean="0"/>
              <a:t>work. A </a:t>
            </a:r>
            <a:r>
              <a:rPr lang="en-US" dirty="0"/>
              <a:t>longer lead time is desirable otherwise there is no guarantee that </a:t>
            </a:r>
            <a:r>
              <a:rPr lang="en-US" dirty="0" smtClean="0"/>
              <a:t>your results </a:t>
            </a:r>
            <a:r>
              <a:rPr lang="en-US" dirty="0"/>
              <a:t>will be approved in time. Email correspondence during the </a:t>
            </a:r>
            <a:r>
              <a:rPr lang="en-US" dirty="0" smtClean="0"/>
              <a:t>editorial process </a:t>
            </a:r>
            <a:r>
              <a:rPr lang="en-US" dirty="0"/>
              <a:t>should include all members of the editorial group, and at least </a:t>
            </a:r>
            <a:r>
              <a:rPr lang="en-US" dirty="0" smtClean="0"/>
              <a:t>one member </a:t>
            </a:r>
            <a:r>
              <a:rPr lang="en-US" dirty="0"/>
              <a:t>of the Speakers’ Bureau. It is useful to keep a record of </a:t>
            </a:r>
            <a:r>
              <a:rPr lang="en-US" dirty="0" smtClean="0"/>
              <a:t>the correspondence</a:t>
            </a:r>
            <a:r>
              <a:rPr lang="en-US" dirty="0"/>
              <a:t>, and for this purpose a web page will be set up by the </a:t>
            </a:r>
            <a:r>
              <a:rPr lang="en-US" dirty="0" smtClean="0"/>
              <a:t>analysis coordinators</a:t>
            </a:r>
            <a:r>
              <a:rPr lang="en-US" dirty="0"/>
              <a:t>.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98120" y="2819400"/>
            <a:ext cx="8763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whole Collaboration </a:t>
            </a:r>
            <a:r>
              <a:rPr lang="en-US" dirty="0"/>
              <a:t>should then have an opportunity to comment on </a:t>
            </a:r>
            <a:r>
              <a:rPr lang="en-US" dirty="0" smtClean="0"/>
              <a:t>the note</a:t>
            </a:r>
            <a:r>
              <a:rPr lang="en-US" dirty="0"/>
              <a:t>; this may be done by circulating the note </a:t>
            </a:r>
            <a:r>
              <a:rPr lang="en-US" b="1" dirty="0"/>
              <a:t>allowing a working week </a:t>
            </a:r>
            <a:r>
              <a:rPr lang="en-US" b="1" dirty="0" smtClean="0"/>
              <a:t>for comments</a:t>
            </a:r>
            <a:r>
              <a:rPr lang="en-US" dirty="0"/>
              <a:t>, specifying an explicit deadline for the receipt of comments, or </a:t>
            </a:r>
            <a:r>
              <a:rPr lang="en-US" dirty="0" smtClean="0"/>
              <a:t>by presenting </a:t>
            </a:r>
            <a:r>
              <a:rPr lang="en-US" dirty="0"/>
              <a:t>the work in a talk at </a:t>
            </a:r>
            <a:r>
              <a:rPr lang="en-US" dirty="0" smtClean="0"/>
              <a:t>an advertised </a:t>
            </a:r>
            <a:r>
              <a:rPr lang="en-US" dirty="0"/>
              <a:t>CALICE meeting.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98120" y="4191000"/>
            <a:ext cx="8763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</a:t>
            </a:r>
            <a:r>
              <a:rPr lang="en-US" b="1" dirty="0">
                <a:solidFill>
                  <a:srgbClr val="FF0000"/>
                </a:solidFill>
              </a:rPr>
              <a:t>Editorial Board </a:t>
            </a:r>
            <a:r>
              <a:rPr lang="en-US" dirty="0"/>
              <a:t>should oversee the process of responding to </a:t>
            </a:r>
            <a:r>
              <a:rPr lang="en-US" dirty="0" smtClean="0"/>
              <a:t>comments, providing </a:t>
            </a:r>
            <a:r>
              <a:rPr lang="en-US" dirty="0"/>
              <a:t>advice to the authors, and ensuring that comments from </a:t>
            </a:r>
            <a:r>
              <a:rPr lang="en-US" dirty="0" smtClean="0"/>
              <a:t>the Collaboration </a:t>
            </a:r>
            <a:r>
              <a:rPr lang="en-US" dirty="0"/>
              <a:t>are taken into account. Finally they should report to </a:t>
            </a:r>
            <a:r>
              <a:rPr lang="en-US" dirty="0" smtClean="0"/>
              <a:t>the Speakers</a:t>
            </a:r>
            <a:r>
              <a:rPr lang="en-US" dirty="0"/>
              <a:t>’ Bureau that the note is </a:t>
            </a:r>
            <a:r>
              <a:rPr lang="en-US" b="1" dirty="0">
                <a:solidFill>
                  <a:srgbClr val="FF0000"/>
                </a:solidFill>
              </a:rPr>
              <a:t>ready for public presentation</a:t>
            </a:r>
            <a:r>
              <a:rPr lang="en-US" dirty="0"/>
              <a:t>. The final </a:t>
            </a:r>
            <a:r>
              <a:rPr lang="en-US" dirty="0" smtClean="0"/>
              <a:t>note should </a:t>
            </a:r>
            <a:r>
              <a:rPr lang="en-US" dirty="0"/>
              <a:t>then be sent to the Chair and members of the Speakers’ Bureau. </a:t>
            </a:r>
            <a:r>
              <a:rPr lang="en-US" dirty="0" smtClean="0"/>
              <a:t>After approval </a:t>
            </a:r>
            <a:r>
              <a:rPr lang="en-US" dirty="0"/>
              <a:t>by the Chair (or the Spokesperson) it is to be stored on the web, and</a:t>
            </a:r>
          </a:p>
          <a:p>
            <a:r>
              <a:rPr lang="en-US" dirty="0"/>
              <a:t>an email should be sent to the Collaboration to notify everyone.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241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85800" y="1828800"/>
            <a:ext cx="753744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Clearly, we have to aim at having a </a:t>
            </a:r>
            <a:r>
              <a:rPr lang="en-US" b="1" dirty="0" smtClean="0">
                <a:solidFill>
                  <a:srgbClr val="FF0000"/>
                </a:solidFill>
              </a:rPr>
              <a:t>balanced procedure</a:t>
            </a:r>
            <a:r>
              <a:rPr lang="en-US" dirty="0" smtClean="0"/>
              <a:t>, ensuring high quality, </a:t>
            </a:r>
          </a:p>
          <a:p>
            <a:r>
              <a:rPr lang="en-US" dirty="0"/>
              <a:t> </a:t>
            </a:r>
            <a:r>
              <a:rPr lang="en-US" dirty="0" smtClean="0"/>
              <a:t> but also allow for speedy production of results to be made public.</a:t>
            </a:r>
          </a:p>
          <a:p>
            <a:endParaRPr lang="en-US" dirty="0"/>
          </a:p>
          <a:p>
            <a:endParaRPr lang="en-US" dirty="0" smtClean="0"/>
          </a:p>
          <a:p>
            <a:pPr marL="342900" indent="-342900">
              <a:buAutoNum type="alphaUcParenR"/>
            </a:pPr>
            <a:r>
              <a:rPr lang="en-US" dirty="0" smtClean="0"/>
              <a:t>Is this procedure too heavy for an R&amp;D collaboration? If so, how to make it </a:t>
            </a:r>
          </a:p>
          <a:p>
            <a:r>
              <a:rPr lang="en-US" dirty="0"/>
              <a:t> </a:t>
            </a:r>
            <a:r>
              <a:rPr lang="en-US" dirty="0" smtClean="0"/>
              <a:t>       lighter without compromising the quality?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B) How to update results? How often, before final publication?</a:t>
            </a:r>
          </a:p>
          <a:p>
            <a:endParaRPr lang="en-US" dirty="0"/>
          </a:p>
          <a:p>
            <a:r>
              <a:rPr lang="en-US" dirty="0" smtClean="0"/>
              <a:t>    (currently we can write an addendum 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838200"/>
            <a:ext cx="1742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Discussion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48148186"/>
      </p:ext>
    </p:extLst>
  </p:cSld>
  <p:clrMapOvr>
    <a:masterClrMapping/>
  </p:clrMapOvr>
</p:sld>
</file>

<file path=ppt/theme/theme1.xml><?xml version="1.0" encoding="utf-8"?>
<a:theme xmlns:a="http://schemas.openxmlformats.org/drawingml/2006/main" name="gray_2007">
  <a:themeElements>
    <a:clrScheme name="Custom 7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9D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gray_2007</Template>
  <TotalTime>1215</TotalTime>
  <Words>718</Words>
  <Application>Microsoft Office PowerPoint</Application>
  <PresentationFormat>On-screen Show (4:3)</PresentationFormat>
  <Paragraphs>53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gray_2007</vt:lpstr>
      <vt:lpstr>Discussion session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repond</dc:creator>
  <cp:lastModifiedBy>repond</cp:lastModifiedBy>
  <cp:revision>12</cp:revision>
  <dcterms:created xsi:type="dcterms:W3CDTF">2010-10-30T09:54:02Z</dcterms:created>
  <dcterms:modified xsi:type="dcterms:W3CDTF">2013-03-22T10:46:31Z</dcterms:modified>
</cp:coreProperties>
</file>