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64" r:id="rId3"/>
    <p:sldId id="311" r:id="rId4"/>
    <p:sldId id="267" r:id="rId5"/>
    <p:sldId id="316" r:id="rId6"/>
    <p:sldId id="271" r:id="rId7"/>
    <p:sldId id="278" r:id="rId8"/>
    <p:sldId id="317" r:id="rId9"/>
    <p:sldId id="286" r:id="rId10"/>
    <p:sldId id="297" r:id="rId11"/>
    <p:sldId id="296" r:id="rId12"/>
    <p:sldId id="295" r:id="rId13"/>
    <p:sldId id="312" r:id="rId14"/>
    <p:sldId id="288" r:id="rId15"/>
    <p:sldId id="283" r:id="rId16"/>
    <p:sldId id="299" r:id="rId17"/>
    <p:sldId id="289" r:id="rId18"/>
    <p:sldId id="313" r:id="rId19"/>
    <p:sldId id="290" r:id="rId20"/>
    <p:sldId id="304" r:id="rId21"/>
    <p:sldId id="308" r:id="rId22"/>
    <p:sldId id="307" r:id="rId2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3577" autoAdjust="0"/>
    <p:restoredTop sz="86171" autoAdjust="0"/>
  </p:normalViewPr>
  <p:slideViewPr>
    <p:cSldViewPr>
      <p:cViewPr varScale="1">
        <p:scale>
          <a:sx n="63" d="100"/>
          <a:sy n="63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8DB2E7-4D42-4E56-A3F1-D492EA54B926}" type="datetimeFigureOut">
              <a:rPr lang="de-DE" smtClean="0"/>
              <a:t>20.03.2013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69822-3815-4879-B127-07032C6DAD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1690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Format noch korrigieren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69822-3815-4879-B127-07032C6DADC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3267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Format noch korrigieren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69822-3815-4879-B127-07032C6DADC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3267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Video Hinzufügen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69822-3815-4879-B127-07032C6DADC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7374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Bearbeiten!!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69822-3815-4879-B127-07032C6DADC2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2052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Bearbeiten!!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69822-3815-4879-B127-07032C6DADC2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2052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1365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8037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4985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automatic placement of tiles and </a:t>
            </a:r>
            <a:r>
              <a:rPr lang="en-US" dirty="0" err="1" smtClean="0"/>
              <a:t>SiPM</a:t>
            </a:r>
            <a:r>
              <a:rPr lang="en-US" dirty="0" smtClean="0"/>
              <a:t> on a HBU board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8350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3479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5278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0063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8101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4103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3509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3993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automatic placement of tiles and </a:t>
            </a:r>
            <a:r>
              <a:rPr lang="en-US" dirty="0" err="1" smtClean="0"/>
              <a:t>SiPM</a:t>
            </a:r>
            <a:r>
              <a:rPr lang="en-US" dirty="0" smtClean="0"/>
              <a:t> on a HBU board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5BA03-A3A9-44B0-88FB-79104A36B6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122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mesago.de/de/SMT/Fuer_Besucher/Willkommen/index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/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tile</a:t>
            </a:r>
            <a:r>
              <a:rPr lang="de-DE" dirty="0" smtClean="0"/>
              <a:t>/</a:t>
            </a:r>
            <a:r>
              <a:rPr lang="de-DE" dirty="0" err="1" smtClean="0"/>
              <a:t>SiPM</a:t>
            </a:r>
            <a:r>
              <a:rPr lang="de-DE" dirty="0" smtClean="0"/>
              <a:t> </a:t>
            </a:r>
            <a:r>
              <a:rPr lang="de-DE" dirty="0" err="1" smtClean="0"/>
              <a:t>placement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HBU </a:t>
            </a:r>
            <a:r>
              <a:rPr lang="de-DE" dirty="0" err="1" smtClean="0"/>
              <a:t>boards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00800" cy="2592288"/>
          </a:xfrm>
        </p:spPr>
        <p:txBody>
          <a:bodyPr>
            <a:normAutofit lnSpcReduction="10000"/>
          </a:bodyPr>
          <a:lstStyle/>
          <a:p>
            <a:r>
              <a:rPr lang="de-DE" sz="2500" dirty="0" smtClean="0"/>
              <a:t>21.3.12 - </a:t>
            </a:r>
            <a:r>
              <a:rPr lang="de-DE" sz="2500" dirty="0" err="1" smtClean="0"/>
              <a:t>Calice</a:t>
            </a:r>
            <a:r>
              <a:rPr lang="de-DE" sz="2500" dirty="0" smtClean="0"/>
              <a:t> </a:t>
            </a:r>
            <a:r>
              <a:rPr lang="de-DE" sz="2500" dirty="0" err="1" smtClean="0"/>
              <a:t>Collaboration</a:t>
            </a:r>
            <a:r>
              <a:rPr lang="de-DE" sz="2500" dirty="0" smtClean="0"/>
              <a:t> Meeting</a:t>
            </a:r>
          </a:p>
          <a:p>
            <a:r>
              <a:rPr lang="de-DE" sz="2500" dirty="0" smtClean="0"/>
              <a:t>DESY Hamburg</a:t>
            </a:r>
          </a:p>
          <a:p>
            <a:endParaRPr lang="de-DE" sz="2500" dirty="0" smtClean="0"/>
          </a:p>
          <a:p>
            <a:r>
              <a:rPr lang="de-DE" dirty="0" smtClean="0"/>
              <a:t>Phi </a:t>
            </a:r>
            <a:r>
              <a:rPr lang="de-DE" dirty="0" err="1" smtClean="0"/>
              <a:t>Chau</a:t>
            </a:r>
            <a:endParaRPr lang="de-DE" dirty="0" smtClean="0"/>
          </a:p>
          <a:p>
            <a:r>
              <a:rPr lang="de-DE" sz="1400" dirty="0" smtClean="0"/>
              <a:t>Bruno </a:t>
            </a:r>
            <a:r>
              <a:rPr lang="de-DE" sz="1400" dirty="0" err="1" smtClean="0"/>
              <a:t>Bauss</a:t>
            </a:r>
            <a:r>
              <a:rPr lang="de-DE" sz="1400" dirty="0" smtClean="0"/>
              <a:t>, Volker Büscher, Reinhold </a:t>
            </a:r>
            <a:r>
              <a:rPr lang="de-DE" sz="1400" dirty="0" err="1" smtClean="0"/>
              <a:t>Degele</a:t>
            </a:r>
            <a:r>
              <a:rPr lang="de-DE" sz="1400" dirty="0" smtClean="0"/>
              <a:t>, Karl Heinz </a:t>
            </a:r>
            <a:r>
              <a:rPr lang="de-DE" sz="1400" dirty="0" err="1" smtClean="0"/>
              <a:t>Geib</a:t>
            </a:r>
            <a:r>
              <a:rPr lang="de-DE" sz="1400" dirty="0" smtClean="0"/>
              <a:t>, Sascha Krause, Yong Liu, Lucia </a:t>
            </a:r>
            <a:r>
              <a:rPr lang="de-DE" sz="1400" dirty="0" err="1" smtClean="0"/>
              <a:t>Masetti</a:t>
            </a:r>
            <a:r>
              <a:rPr lang="de-DE" sz="1400" dirty="0" smtClean="0"/>
              <a:t>, Uli Schäfer, Rouven </a:t>
            </a:r>
            <a:r>
              <a:rPr lang="de-DE" sz="1400" dirty="0" err="1" smtClean="0"/>
              <a:t>Spreckels</a:t>
            </a:r>
            <a:r>
              <a:rPr lang="de-DE" sz="1400" dirty="0" smtClean="0"/>
              <a:t>, Stefan </a:t>
            </a:r>
            <a:r>
              <a:rPr lang="de-DE" sz="1400" dirty="0" err="1" smtClean="0"/>
              <a:t>Tapprogge</a:t>
            </a:r>
            <a:r>
              <a:rPr lang="de-DE" sz="1400" dirty="0" smtClean="0"/>
              <a:t>, Rainer Wanke, André Welker</a:t>
            </a:r>
            <a:endParaRPr lang="en-US" sz="1400" dirty="0" smtClean="0"/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661248"/>
            <a:ext cx="1979712" cy="111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0" y="380779"/>
            <a:ext cx="756084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Picture 4" descr="U:\Diplomarbeit und Projekt CALICE\ETAP\CALICE\Presentation\Cambridge Sep. 2012\Bilder\calice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723580"/>
            <a:ext cx="2087988" cy="985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514" y="5661248"/>
            <a:ext cx="3041090" cy="116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35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Measurement Set-</a:t>
            </a:r>
            <a:r>
              <a:rPr lang="de-DE" dirty="0" err="1"/>
              <a:t>up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10</a:t>
            </a:fld>
            <a:endParaRPr lang="de-DE"/>
          </a:p>
        </p:txBody>
      </p:sp>
      <p:pic>
        <p:nvPicPr>
          <p:cNvPr id="8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Rechteck 40"/>
          <p:cNvSpPr/>
          <p:nvPr/>
        </p:nvSpPr>
        <p:spPr>
          <a:xfrm>
            <a:off x="323528" y="1741458"/>
            <a:ext cx="8445815" cy="49999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6" name="Rechteck 45"/>
          <p:cNvSpPr/>
          <p:nvPr/>
        </p:nvSpPr>
        <p:spPr>
          <a:xfrm>
            <a:off x="3445812" y="3915754"/>
            <a:ext cx="1656184" cy="288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Rechteck 47"/>
          <p:cNvSpPr/>
          <p:nvPr/>
        </p:nvSpPr>
        <p:spPr>
          <a:xfrm>
            <a:off x="3445812" y="3915754"/>
            <a:ext cx="77858" cy="21602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45812" y="4212756"/>
            <a:ext cx="165618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3449247" y="3870035"/>
            <a:ext cx="16493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Rechteck 59"/>
          <p:cNvSpPr/>
          <p:nvPr/>
        </p:nvSpPr>
        <p:spPr>
          <a:xfrm>
            <a:off x="3449247" y="3502664"/>
            <a:ext cx="1649314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Rechteck 60"/>
          <p:cNvSpPr/>
          <p:nvPr/>
        </p:nvSpPr>
        <p:spPr>
          <a:xfrm>
            <a:off x="3323886" y="4270678"/>
            <a:ext cx="1895493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3784696" y="3771738"/>
            <a:ext cx="216024" cy="1440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Rechteck 63"/>
          <p:cNvSpPr/>
          <p:nvPr/>
        </p:nvSpPr>
        <p:spPr>
          <a:xfrm>
            <a:off x="4559384" y="3771738"/>
            <a:ext cx="216024" cy="1440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6" name="Gerade Verbindung 65"/>
          <p:cNvCxnSpPr/>
          <p:nvPr/>
        </p:nvCxnSpPr>
        <p:spPr>
          <a:xfrm>
            <a:off x="3472120" y="3133636"/>
            <a:ext cx="0" cy="86409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mit Pfeil 69"/>
          <p:cNvCxnSpPr/>
          <p:nvPr/>
        </p:nvCxnSpPr>
        <p:spPr>
          <a:xfrm>
            <a:off x="1475656" y="2609774"/>
            <a:ext cx="1975179" cy="69513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feld 70"/>
          <p:cNvSpPr txBox="1"/>
          <p:nvPr/>
        </p:nvSpPr>
        <p:spPr>
          <a:xfrm>
            <a:off x="968751" y="2425108"/>
            <a:ext cx="1452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Pin</a:t>
            </a:r>
            <a:endParaRPr lang="de-DE" dirty="0"/>
          </a:p>
        </p:txBody>
      </p:sp>
      <p:cxnSp>
        <p:nvCxnSpPr>
          <p:cNvPr id="80" name="Gerade Verbindung mit Pfeil 79"/>
          <p:cNvCxnSpPr/>
          <p:nvPr/>
        </p:nvCxnSpPr>
        <p:spPr>
          <a:xfrm flipH="1">
            <a:off x="467544" y="5671836"/>
            <a:ext cx="508917" cy="1069532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feld 82"/>
          <p:cNvSpPr txBox="1"/>
          <p:nvPr/>
        </p:nvSpPr>
        <p:spPr>
          <a:xfrm>
            <a:off x="467544" y="5125531"/>
            <a:ext cx="2358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Black box</a:t>
            </a:r>
            <a:endParaRPr lang="de-DE" dirty="0"/>
          </a:p>
        </p:txBody>
      </p:sp>
      <p:cxnSp>
        <p:nvCxnSpPr>
          <p:cNvPr id="14" name="Gerade Verbindung mit Pfeil 13"/>
          <p:cNvCxnSpPr/>
          <p:nvPr/>
        </p:nvCxnSpPr>
        <p:spPr>
          <a:xfrm flipH="1">
            <a:off x="4932040" y="2609774"/>
            <a:ext cx="1296144" cy="10729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H="1">
            <a:off x="5017560" y="2708920"/>
            <a:ext cx="1282632" cy="17417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6372200" y="231925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Acrylic</a:t>
            </a:r>
            <a:r>
              <a:rPr lang="de-DE" dirty="0" smtClean="0"/>
              <a:t> </a:t>
            </a:r>
            <a:r>
              <a:rPr lang="de-DE" dirty="0" err="1" smtClean="0"/>
              <a:t>glass</a:t>
            </a:r>
            <a:endParaRPr lang="de-DE" dirty="0"/>
          </a:p>
        </p:txBody>
      </p:sp>
      <p:cxnSp>
        <p:nvCxnSpPr>
          <p:cNvPr id="9" name="Gerade Verbindung mit Pfeil 8"/>
          <p:cNvCxnSpPr/>
          <p:nvPr/>
        </p:nvCxnSpPr>
        <p:spPr>
          <a:xfrm flipH="1">
            <a:off x="5101996" y="3915754"/>
            <a:ext cx="163024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 flipH="1" flipV="1">
            <a:off x="4667396" y="4270678"/>
            <a:ext cx="2280868" cy="7424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H="1" flipV="1">
            <a:off x="4932040" y="3892895"/>
            <a:ext cx="2016224" cy="9042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6804248" y="373108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tile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7020272" y="479715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Reflector</a:t>
            </a:r>
            <a:r>
              <a:rPr lang="de-DE" dirty="0" smtClean="0"/>
              <a:t> </a:t>
            </a:r>
            <a:r>
              <a:rPr lang="de-DE" dirty="0" err="1" smtClean="0"/>
              <a:t>foil</a:t>
            </a:r>
            <a:endParaRPr lang="de-DE" dirty="0"/>
          </a:p>
        </p:txBody>
      </p:sp>
      <p:sp>
        <p:nvSpPr>
          <p:cNvPr id="20" name="Rechteck 19"/>
          <p:cNvSpPr/>
          <p:nvPr/>
        </p:nvSpPr>
        <p:spPr>
          <a:xfrm>
            <a:off x="3203849" y="5255810"/>
            <a:ext cx="1898147" cy="8374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3203849" y="5260558"/>
            <a:ext cx="4140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Idea</a:t>
            </a:r>
            <a:r>
              <a:rPr lang="de-DE" dirty="0" smtClean="0"/>
              <a:t>:</a:t>
            </a:r>
          </a:p>
          <a:p>
            <a:r>
              <a:rPr lang="de-DE" dirty="0" err="1" smtClean="0"/>
              <a:t>Cosmic</a:t>
            </a:r>
            <a:r>
              <a:rPr lang="de-DE" dirty="0" smtClean="0"/>
              <a:t> </a:t>
            </a:r>
            <a:r>
              <a:rPr lang="de-DE" dirty="0" err="1" smtClean="0"/>
              <a:t>ray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endParaRPr lang="de-DE" dirty="0"/>
          </a:p>
        </p:txBody>
      </p:sp>
      <p:cxnSp>
        <p:nvCxnSpPr>
          <p:cNvPr id="32" name="Gerade Verbindung mit Pfeil 31"/>
          <p:cNvCxnSpPr/>
          <p:nvPr/>
        </p:nvCxnSpPr>
        <p:spPr>
          <a:xfrm>
            <a:off x="1145852" y="3277313"/>
            <a:ext cx="2286047" cy="720419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467544" y="2957341"/>
            <a:ext cx="135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SiPM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198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Measurement Set-</a:t>
            </a:r>
            <a:r>
              <a:rPr lang="de-DE" dirty="0" err="1"/>
              <a:t>up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11</a:t>
            </a:fld>
            <a:endParaRPr lang="de-DE"/>
          </a:p>
        </p:txBody>
      </p:sp>
      <p:pic>
        <p:nvPicPr>
          <p:cNvPr id="8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Rechteck 40"/>
          <p:cNvSpPr/>
          <p:nvPr/>
        </p:nvSpPr>
        <p:spPr>
          <a:xfrm>
            <a:off x="323528" y="1741458"/>
            <a:ext cx="8445815" cy="49999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5" name="Rechteck 44"/>
          <p:cNvSpPr/>
          <p:nvPr/>
        </p:nvSpPr>
        <p:spPr>
          <a:xfrm>
            <a:off x="3523670" y="2375467"/>
            <a:ext cx="1512168" cy="1284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Rechteck 45"/>
          <p:cNvSpPr/>
          <p:nvPr/>
        </p:nvSpPr>
        <p:spPr>
          <a:xfrm>
            <a:off x="3445812" y="3915754"/>
            <a:ext cx="1656184" cy="288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Rechteck 46"/>
          <p:cNvSpPr/>
          <p:nvPr/>
        </p:nvSpPr>
        <p:spPr>
          <a:xfrm>
            <a:off x="3505392" y="5538098"/>
            <a:ext cx="1512168" cy="9244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Rechteck 47"/>
          <p:cNvSpPr/>
          <p:nvPr/>
        </p:nvSpPr>
        <p:spPr>
          <a:xfrm>
            <a:off x="3445812" y="3915754"/>
            <a:ext cx="77858" cy="21602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/>
          <p:cNvSpPr/>
          <p:nvPr/>
        </p:nvSpPr>
        <p:spPr>
          <a:xfrm>
            <a:off x="3215875" y="3498438"/>
            <a:ext cx="216024" cy="31183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3445812" y="4212756"/>
            <a:ext cx="165618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3449247" y="3870035"/>
            <a:ext cx="16493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Rechteck 52"/>
          <p:cNvSpPr/>
          <p:nvPr/>
        </p:nvSpPr>
        <p:spPr>
          <a:xfrm>
            <a:off x="5111367" y="3498438"/>
            <a:ext cx="216024" cy="31106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59" name="Textfeld 58"/>
          <p:cNvSpPr txBox="1"/>
          <p:nvPr/>
        </p:nvSpPr>
        <p:spPr>
          <a:xfrm>
            <a:off x="594227" y="420378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Case</a:t>
            </a:r>
            <a:endParaRPr lang="de-DE" dirty="0"/>
          </a:p>
        </p:txBody>
      </p:sp>
      <p:sp>
        <p:nvSpPr>
          <p:cNvPr id="60" name="Rechteck 59"/>
          <p:cNvSpPr/>
          <p:nvPr/>
        </p:nvSpPr>
        <p:spPr>
          <a:xfrm>
            <a:off x="3449247" y="3502664"/>
            <a:ext cx="1649314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Rechteck 60"/>
          <p:cNvSpPr/>
          <p:nvPr/>
        </p:nvSpPr>
        <p:spPr>
          <a:xfrm>
            <a:off x="3323886" y="4270678"/>
            <a:ext cx="1895493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cxnSp>
        <p:nvCxnSpPr>
          <p:cNvPr id="62" name="Gerade Verbindung mit Pfeil 61"/>
          <p:cNvCxnSpPr/>
          <p:nvPr/>
        </p:nvCxnSpPr>
        <p:spPr>
          <a:xfrm flipV="1">
            <a:off x="1206295" y="4131779"/>
            <a:ext cx="2117591" cy="256673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hteck 62"/>
          <p:cNvSpPr/>
          <p:nvPr/>
        </p:nvSpPr>
        <p:spPr>
          <a:xfrm>
            <a:off x="3784696" y="3771738"/>
            <a:ext cx="216024" cy="1440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Rechteck 63"/>
          <p:cNvSpPr/>
          <p:nvPr/>
        </p:nvSpPr>
        <p:spPr>
          <a:xfrm>
            <a:off x="4559384" y="3771738"/>
            <a:ext cx="216024" cy="1440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Rechteck 64"/>
          <p:cNvSpPr/>
          <p:nvPr/>
        </p:nvSpPr>
        <p:spPr>
          <a:xfrm>
            <a:off x="2723874" y="6500836"/>
            <a:ext cx="5232501" cy="11597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6" name="Gerade Verbindung 65"/>
          <p:cNvCxnSpPr/>
          <p:nvPr/>
        </p:nvCxnSpPr>
        <p:spPr>
          <a:xfrm>
            <a:off x="3472120" y="3133636"/>
            <a:ext cx="0" cy="86409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mit Pfeil 69"/>
          <p:cNvCxnSpPr/>
          <p:nvPr/>
        </p:nvCxnSpPr>
        <p:spPr>
          <a:xfrm>
            <a:off x="1475656" y="2609774"/>
            <a:ext cx="1975179" cy="69513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feld 70"/>
          <p:cNvSpPr txBox="1"/>
          <p:nvPr/>
        </p:nvSpPr>
        <p:spPr>
          <a:xfrm>
            <a:off x="968751" y="2425108"/>
            <a:ext cx="1452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Pin</a:t>
            </a:r>
            <a:endParaRPr lang="de-DE" dirty="0"/>
          </a:p>
        </p:txBody>
      </p:sp>
      <p:cxnSp>
        <p:nvCxnSpPr>
          <p:cNvPr id="80" name="Gerade Verbindung mit Pfeil 79"/>
          <p:cNvCxnSpPr/>
          <p:nvPr/>
        </p:nvCxnSpPr>
        <p:spPr>
          <a:xfrm flipH="1">
            <a:off x="467544" y="5671836"/>
            <a:ext cx="508917" cy="1069532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>
            <a:off x="4932040" y="2609774"/>
            <a:ext cx="1296144" cy="10729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H="1">
            <a:off x="5017560" y="2708920"/>
            <a:ext cx="1282632" cy="17417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6372200" y="231925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Acrylic</a:t>
            </a:r>
            <a:r>
              <a:rPr lang="de-DE" dirty="0" smtClean="0"/>
              <a:t> </a:t>
            </a:r>
            <a:r>
              <a:rPr lang="de-DE" dirty="0" err="1" smtClean="0"/>
              <a:t>glass</a:t>
            </a:r>
            <a:endParaRPr lang="de-DE" dirty="0"/>
          </a:p>
        </p:txBody>
      </p:sp>
      <p:cxnSp>
        <p:nvCxnSpPr>
          <p:cNvPr id="35" name="Gerade Verbindung mit Pfeil 34"/>
          <p:cNvCxnSpPr/>
          <p:nvPr/>
        </p:nvCxnSpPr>
        <p:spPr>
          <a:xfrm>
            <a:off x="1145852" y="3277313"/>
            <a:ext cx="2286047" cy="720419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467544" y="2957341"/>
            <a:ext cx="135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SiPM</a:t>
            </a:r>
            <a:endParaRPr lang="de-DE" dirty="0"/>
          </a:p>
        </p:txBody>
      </p:sp>
      <p:sp>
        <p:nvSpPr>
          <p:cNvPr id="40" name="Textfeld 39"/>
          <p:cNvSpPr txBox="1"/>
          <p:nvPr/>
        </p:nvSpPr>
        <p:spPr>
          <a:xfrm>
            <a:off x="467544" y="5125531"/>
            <a:ext cx="2358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Black box</a:t>
            </a:r>
            <a:endParaRPr lang="de-DE" dirty="0"/>
          </a:p>
        </p:txBody>
      </p:sp>
      <p:sp>
        <p:nvSpPr>
          <p:cNvPr id="37" name="Textfeld 36"/>
          <p:cNvSpPr txBox="1"/>
          <p:nvPr/>
        </p:nvSpPr>
        <p:spPr>
          <a:xfrm>
            <a:off x="5432822" y="3997732"/>
            <a:ext cx="1929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Trigger </a:t>
            </a:r>
            <a:r>
              <a:rPr lang="de-DE" dirty="0" err="1" smtClean="0"/>
              <a:t>scintillator</a:t>
            </a:r>
            <a:endParaRPr lang="de-DE" dirty="0"/>
          </a:p>
        </p:txBody>
      </p:sp>
      <p:cxnSp>
        <p:nvCxnSpPr>
          <p:cNvPr id="38" name="Gerade Verbindung mit Pfeil 37"/>
          <p:cNvCxnSpPr/>
          <p:nvPr/>
        </p:nvCxnSpPr>
        <p:spPr>
          <a:xfrm flipH="1" flipV="1">
            <a:off x="4682442" y="2420892"/>
            <a:ext cx="1257710" cy="157684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/>
          <p:nvPr/>
        </p:nvCxnSpPr>
        <p:spPr>
          <a:xfrm flipH="1">
            <a:off x="4860033" y="4450698"/>
            <a:ext cx="1152127" cy="1126943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623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Measurement Set-</a:t>
            </a:r>
            <a:r>
              <a:rPr lang="de-DE" dirty="0" err="1"/>
              <a:t>up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automatic placement of tiles and SiPM on the HBU-Board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12</a:t>
            </a:fld>
            <a:endParaRPr lang="de-DE"/>
          </a:p>
        </p:txBody>
      </p:sp>
      <p:pic>
        <p:nvPicPr>
          <p:cNvPr id="8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Rechteck 40"/>
          <p:cNvSpPr/>
          <p:nvPr/>
        </p:nvSpPr>
        <p:spPr>
          <a:xfrm>
            <a:off x="323528" y="1741458"/>
            <a:ext cx="8445815" cy="49999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2" name="Rechteck 41"/>
          <p:cNvSpPr/>
          <p:nvPr/>
        </p:nvSpPr>
        <p:spPr>
          <a:xfrm>
            <a:off x="323528" y="3000173"/>
            <a:ext cx="3312368" cy="4982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Rechteck 42"/>
          <p:cNvSpPr/>
          <p:nvPr/>
        </p:nvSpPr>
        <p:spPr>
          <a:xfrm>
            <a:off x="5619620" y="2269605"/>
            <a:ext cx="1021873" cy="3535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Rechteck 44"/>
          <p:cNvSpPr/>
          <p:nvPr/>
        </p:nvSpPr>
        <p:spPr>
          <a:xfrm>
            <a:off x="3523670" y="2375467"/>
            <a:ext cx="1512168" cy="1284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Rechteck 45"/>
          <p:cNvSpPr/>
          <p:nvPr/>
        </p:nvSpPr>
        <p:spPr>
          <a:xfrm>
            <a:off x="3445812" y="3915754"/>
            <a:ext cx="1656184" cy="288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Rechteck 46"/>
          <p:cNvSpPr/>
          <p:nvPr/>
        </p:nvSpPr>
        <p:spPr>
          <a:xfrm>
            <a:off x="3533768" y="5487091"/>
            <a:ext cx="1512168" cy="1543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Rechteck 47"/>
          <p:cNvSpPr/>
          <p:nvPr/>
        </p:nvSpPr>
        <p:spPr>
          <a:xfrm>
            <a:off x="3445812" y="3915754"/>
            <a:ext cx="77858" cy="21602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/>
          <p:cNvSpPr/>
          <p:nvPr/>
        </p:nvSpPr>
        <p:spPr>
          <a:xfrm>
            <a:off x="3215875" y="3498438"/>
            <a:ext cx="216024" cy="31183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3445812" y="4212756"/>
            <a:ext cx="165618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3449247" y="3870035"/>
            <a:ext cx="16493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Textfeld 51"/>
          <p:cNvSpPr txBox="1"/>
          <p:nvPr/>
        </p:nvSpPr>
        <p:spPr>
          <a:xfrm>
            <a:off x="5432822" y="3997732"/>
            <a:ext cx="1929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Trigger </a:t>
            </a:r>
            <a:r>
              <a:rPr lang="de-DE" dirty="0" err="1" smtClean="0"/>
              <a:t>scintillator</a:t>
            </a:r>
            <a:endParaRPr lang="de-DE" dirty="0"/>
          </a:p>
        </p:txBody>
      </p:sp>
      <p:cxnSp>
        <p:nvCxnSpPr>
          <p:cNvPr id="54" name="Gerade Verbindung mit Pfeil 53"/>
          <p:cNvCxnSpPr/>
          <p:nvPr/>
        </p:nvCxnSpPr>
        <p:spPr>
          <a:xfrm flipH="1" flipV="1">
            <a:off x="4682442" y="2420892"/>
            <a:ext cx="1257710" cy="157684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feld 56"/>
          <p:cNvSpPr txBox="1"/>
          <p:nvPr/>
        </p:nvSpPr>
        <p:spPr>
          <a:xfrm>
            <a:off x="7479698" y="3304909"/>
            <a:ext cx="1289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Light </a:t>
            </a:r>
            <a:r>
              <a:rPr lang="de-DE" dirty="0" err="1" smtClean="0"/>
              <a:t>guide</a:t>
            </a:r>
            <a:r>
              <a:rPr lang="de-DE" dirty="0" smtClean="0"/>
              <a:t> + PMT </a:t>
            </a:r>
          </a:p>
        </p:txBody>
      </p:sp>
      <p:sp>
        <p:nvSpPr>
          <p:cNvPr id="58" name="Textfeld 57"/>
          <p:cNvSpPr txBox="1"/>
          <p:nvPr/>
        </p:nvSpPr>
        <p:spPr>
          <a:xfrm>
            <a:off x="594227" y="3064639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Scope</a:t>
            </a:r>
            <a:r>
              <a:rPr lang="de-DE" dirty="0" smtClean="0"/>
              <a:t> + </a:t>
            </a:r>
            <a:r>
              <a:rPr lang="de-DE" dirty="0" err="1" smtClean="0"/>
              <a:t>signal</a:t>
            </a:r>
            <a:r>
              <a:rPr lang="de-DE" dirty="0" smtClean="0"/>
              <a:t> </a:t>
            </a:r>
            <a:r>
              <a:rPr lang="de-DE" dirty="0" err="1" smtClean="0"/>
              <a:t>amplifier</a:t>
            </a:r>
            <a:endParaRPr lang="de-DE" dirty="0"/>
          </a:p>
        </p:txBody>
      </p:sp>
      <p:sp>
        <p:nvSpPr>
          <p:cNvPr id="59" name="Textfeld 58"/>
          <p:cNvSpPr txBox="1"/>
          <p:nvPr/>
        </p:nvSpPr>
        <p:spPr>
          <a:xfrm>
            <a:off x="594227" y="420378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Case</a:t>
            </a:r>
            <a:endParaRPr lang="de-DE" dirty="0"/>
          </a:p>
        </p:txBody>
      </p:sp>
      <p:sp>
        <p:nvSpPr>
          <p:cNvPr id="60" name="Rechteck 59"/>
          <p:cNvSpPr/>
          <p:nvPr/>
        </p:nvSpPr>
        <p:spPr>
          <a:xfrm>
            <a:off x="3449247" y="3502664"/>
            <a:ext cx="1649314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Rechteck 60"/>
          <p:cNvSpPr/>
          <p:nvPr/>
        </p:nvSpPr>
        <p:spPr>
          <a:xfrm>
            <a:off x="3323886" y="4270678"/>
            <a:ext cx="1895493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cxnSp>
        <p:nvCxnSpPr>
          <p:cNvPr id="62" name="Gerade Verbindung mit Pfeil 61"/>
          <p:cNvCxnSpPr/>
          <p:nvPr/>
        </p:nvCxnSpPr>
        <p:spPr>
          <a:xfrm flipV="1">
            <a:off x="1206295" y="4131779"/>
            <a:ext cx="2117591" cy="256673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hteck 62"/>
          <p:cNvSpPr/>
          <p:nvPr/>
        </p:nvSpPr>
        <p:spPr>
          <a:xfrm>
            <a:off x="3784696" y="3771738"/>
            <a:ext cx="216024" cy="1440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Rechteck 63"/>
          <p:cNvSpPr/>
          <p:nvPr/>
        </p:nvSpPr>
        <p:spPr>
          <a:xfrm>
            <a:off x="4559384" y="3771738"/>
            <a:ext cx="216024" cy="1440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Rechteck 64"/>
          <p:cNvSpPr/>
          <p:nvPr/>
        </p:nvSpPr>
        <p:spPr>
          <a:xfrm>
            <a:off x="2723874" y="6500836"/>
            <a:ext cx="5232501" cy="11597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6" name="Gerade Verbindung 65"/>
          <p:cNvCxnSpPr/>
          <p:nvPr/>
        </p:nvCxnSpPr>
        <p:spPr>
          <a:xfrm>
            <a:off x="3472120" y="3133636"/>
            <a:ext cx="0" cy="86409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mit Pfeil 69"/>
          <p:cNvCxnSpPr/>
          <p:nvPr/>
        </p:nvCxnSpPr>
        <p:spPr>
          <a:xfrm>
            <a:off x="1475656" y="2609774"/>
            <a:ext cx="1975179" cy="69513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feld 70"/>
          <p:cNvSpPr txBox="1"/>
          <p:nvPr/>
        </p:nvSpPr>
        <p:spPr>
          <a:xfrm>
            <a:off x="968751" y="2425108"/>
            <a:ext cx="1452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Pin</a:t>
            </a:r>
            <a:endParaRPr lang="de-DE" dirty="0"/>
          </a:p>
        </p:txBody>
      </p:sp>
      <p:cxnSp>
        <p:nvCxnSpPr>
          <p:cNvPr id="80" name="Gerade Verbindung mit Pfeil 79"/>
          <p:cNvCxnSpPr/>
          <p:nvPr/>
        </p:nvCxnSpPr>
        <p:spPr>
          <a:xfrm flipH="1">
            <a:off x="467544" y="5671836"/>
            <a:ext cx="508917" cy="1069532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rapezoid 73"/>
          <p:cNvSpPr/>
          <p:nvPr/>
        </p:nvSpPr>
        <p:spPr>
          <a:xfrm rot="16200000">
            <a:off x="5151186" y="5278852"/>
            <a:ext cx="340169" cy="570865"/>
          </a:xfrm>
          <a:prstGeom prst="trapezoid">
            <a:avLst>
              <a:gd name="adj" fmla="val 2764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2" name="Textfeld 71"/>
          <p:cNvSpPr txBox="1"/>
          <p:nvPr/>
        </p:nvSpPr>
        <p:spPr>
          <a:xfrm>
            <a:off x="467544" y="5125531"/>
            <a:ext cx="2358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Black box</a:t>
            </a:r>
            <a:endParaRPr lang="de-DE" dirty="0"/>
          </a:p>
        </p:txBody>
      </p:sp>
      <p:sp>
        <p:nvSpPr>
          <p:cNvPr id="11" name="Trapezoid 10"/>
          <p:cNvSpPr/>
          <p:nvPr/>
        </p:nvSpPr>
        <p:spPr>
          <a:xfrm rot="16200000">
            <a:off x="5164105" y="2154256"/>
            <a:ext cx="340169" cy="570865"/>
          </a:xfrm>
          <a:prstGeom prst="trapezoid">
            <a:avLst>
              <a:gd name="adj" fmla="val 2764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3" name="Rechteck 72"/>
          <p:cNvSpPr/>
          <p:nvPr/>
        </p:nvSpPr>
        <p:spPr>
          <a:xfrm>
            <a:off x="5619622" y="5394201"/>
            <a:ext cx="1021873" cy="3535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Rechteck 52"/>
          <p:cNvSpPr/>
          <p:nvPr/>
        </p:nvSpPr>
        <p:spPr>
          <a:xfrm>
            <a:off x="5111367" y="3498438"/>
            <a:ext cx="216024" cy="31106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cxnSp>
        <p:nvCxnSpPr>
          <p:cNvPr id="55" name="Gerade Verbindung mit Pfeil 54"/>
          <p:cNvCxnSpPr/>
          <p:nvPr/>
        </p:nvCxnSpPr>
        <p:spPr>
          <a:xfrm flipH="1">
            <a:off x="4860033" y="4450698"/>
            <a:ext cx="1152127" cy="1126943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/>
          <p:cNvCxnSpPr/>
          <p:nvPr/>
        </p:nvCxnSpPr>
        <p:spPr>
          <a:xfrm flipH="1">
            <a:off x="6012160" y="4023766"/>
            <a:ext cx="1656185" cy="1370433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/>
          <p:cNvCxnSpPr/>
          <p:nvPr/>
        </p:nvCxnSpPr>
        <p:spPr>
          <a:xfrm flipH="1" flipV="1">
            <a:off x="5868144" y="2623130"/>
            <a:ext cx="1601902" cy="764638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562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Measurement Set-</a:t>
            </a:r>
            <a:r>
              <a:rPr lang="de-DE" dirty="0" err="1"/>
              <a:t>up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tile</a:t>
            </a:r>
            <a:r>
              <a:rPr lang="de-DE" dirty="0"/>
              <a:t>/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HBU </a:t>
            </a:r>
            <a:r>
              <a:rPr lang="de-DE" dirty="0" err="1"/>
              <a:t>boards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13</a:t>
            </a:fld>
            <a:endParaRPr lang="de-DE"/>
          </a:p>
        </p:txBody>
      </p:sp>
      <p:pic>
        <p:nvPicPr>
          <p:cNvPr id="8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User\Phi\Powerpoint\DESY-Vortrag März\20130319_1057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7"/>
            <a:ext cx="3384376" cy="451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User\Phi\Powerpoint\DESY-Vortrag März\Bilder\20130319_1057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829" y="1700807"/>
            <a:ext cx="4896545" cy="3672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506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Measurement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optical</a:t>
            </a:r>
            <a:r>
              <a:rPr lang="de-DE" dirty="0" smtClean="0"/>
              <a:t> </a:t>
            </a:r>
            <a:r>
              <a:rPr lang="de-DE" dirty="0" err="1" smtClean="0"/>
              <a:t>properties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 smtClean="0"/>
              <a:t>Four</a:t>
            </a:r>
            <a:r>
              <a:rPr lang="de-DE" dirty="0" smtClean="0"/>
              <a:t> different </a:t>
            </a:r>
            <a:r>
              <a:rPr lang="de-DE" dirty="0" err="1" smtClean="0"/>
              <a:t>measurements</a:t>
            </a:r>
            <a:endParaRPr lang="de-DE" dirty="0" smtClean="0"/>
          </a:p>
          <a:p>
            <a:pPr lvl="1"/>
            <a:r>
              <a:rPr lang="de-DE" dirty="0" smtClean="0"/>
              <a:t>Measurement </a:t>
            </a:r>
            <a:r>
              <a:rPr lang="de-DE" dirty="0" err="1" smtClean="0"/>
              <a:t>according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original </a:t>
            </a:r>
            <a:r>
              <a:rPr lang="de-DE" dirty="0" err="1" smtClean="0"/>
              <a:t>concept</a:t>
            </a:r>
            <a:endParaRPr lang="de-DE" dirty="0" smtClean="0"/>
          </a:p>
          <a:p>
            <a:pPr lvl="1"/>
            <a:r>
              <a:rPr lang="de-DE" dirty="0" err="1" smtClean="0"/>
              <a:t>Direct</a:t>
            </a:r>
            <a:r>
              <a:rPr lang="de-DE" dirty="0" smtClean="0"/>
              <a:t> </a:t>
            </a:r>
            <a:r>
              <a:rPr lang="de-DE" dirty="0" err="1" smtClean="0"/>
              <a:t>contact</a:t>
            </a:r>
            <a:r>
              <a:rPr lang="de-DE" dirty="0" smtClean="0"/>
              <a:t> </a:t>
            </a:r>
            <a:r>
              <a:rPr lang="de-DE" dirty="0" err="1" smtClean="0"/>
              <a:t>beween</a:t>
            </a:r>
            <a:r>
              <a:rPr lang="de-DE" dirty="0" smtClean="0"/>
              <a:t> </a:t>
            </a:r>
            <a:r>
              <a:rPr lang="de-DE" dirty="0" err="1" smtClean="0"/>
              <a:t>tile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/>
              <a:t>reflector</a:t>
            </a:r>
            <a:r>
              <a:rPr lang="de-DE" dirty="0"/>
              <a:t> </a:t>
            </a:r>
            <a:r>
              <a:rPr lang="de-DE" dirty="0" err="1"/>
              <a:t>foil</a:t>
            </a:r>
            <a:r>
              <a:rPr lang="de-DE" dirty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r>
              <a:rPr lang="de-DE" dirty="0" smtClean="0"/>
              <a:t> (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glue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Measurement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glue</a:t>
            </a:r>
            <a:r>
              <a:rPr lang="de-DE" dirty="0" smtClean="0"/>
              <a:t> </a:t>
            </a:r>
            <a:r>
              <a:rPr lang="de-DE" dirty="0" err="1" smtClean="0"/>
              <a:t>points</a:t>
            </a:r>
            <a:r>
              <a:rPr lang="de-DE" dirty="0" smtClean="0"/>
              <a:t> on </a:t>
            </a:r>
            <a:r>
              <a:rPr lang="de-DE" dirty="0" err="1" smtClean="0"/>
              <a:t>tile</a:t>
            </a:r>
            <a:r>
              <a:rPr lang="de-DE" dirty="0" smtClean="0"/>
              <a:t> (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Tests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glue</a:t>
            </a:r>
            <a:r>
              <a:rPr lang="de-DE" dirty="0" smtClean="0"/>
              <a:t> on </a:t>
            </a:r>
            <a:r>
              <a:rPr lang="de-DE" dirty="0" err="1" smtClean="0"/>
              <a:t>whole</a:t>
            </a:r>
            <a:r>
              <a:rPr lang="de-DE" dirty="0" smtClean="0"/>
              <a:t> </a:t>
            </a:r>
            <a:r>
              <a:rPr lang="de-DE" dirty="0" err="1" smtClean="0"/>
              <a:t>surface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tile</a:t>
            </a:r>
            <a:r>
              <a:rPr lang="de-DE" dirty="0"/>
              <a:t> </a:t>
            </a:r>
            <a:r>
              <a:rPr lang="de-DE" dirty="0" smtClean="0"/>
              <a:t>(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r>
              <a:rPr lang="de-DE" dirty="0" smtClean="0"/>
              <a:t>)</a:t>
            </a:r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tile</a:t>
            </a:r>
            <a:r>
              <a:rPr lang="de-DE" dirty="0"/>
              <a:t>/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HBU </a:t>
            </a:r>
            <a:r>
              <a:rPr lang="de-DE" dirty="0" err="1"/>
              <a:t>boards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14</a:t>
            </a:fld>
            <a:endParaRPr lang="de-DE"/>
          </a:p>
        </p:txBody>
      </p:sp>
      <p:pic>
        <p:nvPicPr>
          <p:cNvPr id="8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0982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Test </a:t>
            </a:r>
            <a:r>
              <a:rPr lang="de-DE" dirty="0" err="1" smtClean="0"/>
              <a:t>configuration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tile</a:t>
            </a:r>
            <a:r>
              <a:rPr lang="de-DE" dirty="0"/>
              <a:t>/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HBU </a:t>
            </a:r>
            <a:r>
              <a:rPr lang="de-DE" dirty="0" err="1"/>
              <a:t>boards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15</a:t>
            </a:fld>
            <a:endParaRPr lang="de-DE"/>
          </a:p>
        </p:txBody>
      </p:sp>
      <p:pic>
        <p:nvPicPr>
          <p:cNvPr id="8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User\Phi\Powerpoint\DESY-Vortrag März\tile_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5" y="1772816"/>
            <a:ext cx="2788034" cy="254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User\Phi\Powerpoint\DESY-Vortrag März\tile_oh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755676"/>
            <a:ext cx="3053516" cy="244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User\Phi\Powerpoint\DESY-Vortrag März\tile_or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308" y="1772816"/>
            <a:ext cx="3366199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55775" y="4509120"/>
            <a:ext cx="2139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Replica</a:t>
            </a:r>
            <a:r>
              <a:rPr lang="de-DE" dirty="0" smtClean="0"/>
              <a:t>  </a:t>
            </a:r>
            <a:r>
              <a:rPr lang="de-DE" dirty="0" err="1" smtClean="0"/>
              <a:t>tile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endParaRPr lang="de-DE" dirty="0" smtClean="0"/>
          </a:p>
          <a:p>
            <a:r>
              <a:rPr lang="de-DE" dirty="0" err="1"/>
              <a:t>a</a:t>
            </a:r>
            <a:r>
              <a:rPr lang="de-DE" dirty="0" err="1" smtClean="0"/>
              <a:t>lignment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3156569" y="4509120"/>
            <a:ext cx="2139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Replica</a:t>
            </a:r>
            <a:r>
              <a:rPr lang="de-DE" dirty="0" smtClean="0"/>
              <a:t>  </a:t>
            </a:r>
            <a:r>
              <a:rPr lang="de-DE" dirty="0" err="1" smtClean="0"/>
              <a:t>tile</a:t>
            </a:r>
            <a:r>
              <a:rPr lang="de-DE" dirty="0" smtClean="0"/>
              <a:t> </a:t>
            </a:r>
            <a:r>
              <a:rPr lang="de-DE" dirty="0" err="1" smtClean="0"/>
              <a:t>without</a:t>
            </a:r>
            <a:endParaRPr lang="de-DE" dirty="0" smtClean="0"/>
          </a:p>
          <a:p>
            <a:r>
              <a:rPr lang="de-DE" dirty="0" err="1"/>
              <a:t>a</a:t>
            </a:r>
            <a:r>
              <a:rPr lang="de-DE" dirty="0" err="1" smtClean="0"/>
              <a:t>lignment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6380490" y="4509119"/>
            <a:ext cx="2139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Original </a:t>
            </a:r>
            <a:r>
              <a:rPr lang="de-DE" dirty="0" err="1" smtClean="0"/>
              <a:t>tile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SiPM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956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Test </a:t>
            </a:r>
            <a:r>
              <a:rPr lang="de-DE" dirty="0" err="1" smtClean="0"/>
              <a:t>configuration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</a:t>
            </a:r>
            <a:r>
              <a:rPr lang="de-DE" dirty="0" err="1" smtClean="0"/>
              <a:t>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 </a:t>
            </a:r>
            <a:r>
              <a:rPr lang="de-DE" dirty="0" err="1" smtClean="0"/>
              <a:t>tiles</a:t>
            </a:r>
            <a:endParaRPr lang="de-DE" dirty="0" smtClean="0"/>
          </a:p>
          <a:p>
            <a:pPr lvl="1"/>
            <a:r>
              <a:rPr lang="de-DE" dirty="0" smtClean="0"/>
              <a:t>Borders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 </a:t>
            </a:r>
            <a:r>
              <a:rPr lang="de-DE" dirty="0" err="1" smtClean="0"/>
              <a:t>tiles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painted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white</a:t>
            </a:r>
            <a:r>
              <a:rPr lang="de-DE" dirty="0" smtClean="0"/>
              <a:t> </a:t>
            </a:r>
            <a:r>
              <a:rPr lang="de-DE" dirty="0" err="1" smtClean="0"/>
              <a:t>reflecting</a:t>
            </a:r>
            <a:r>
              <a:rPr lang="de-DE" dirty="0" smtClean="0"/>
              <a:t> </a:t>
            </a:r>
            <a:r>
              <a:rPr lang="de-DE" dirty="0" err="1" smtClean="0"/>
              <a:t>color</a:t>
            </a:r>
            <a:endParaRPr lang="de-DE" dirty="0"/>
          </a:p>
          <a:p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painting</a:t>
            </a:r>
            <a:r>
              <a:rPr lang="de-DE" dirty="0" smtClean="0"/>
              <a:t> </a:t>
            </a:r>
            <a:r>
              <a:rPr lang="de-DE" dirty="0" err="1" smtClean="0"/>
              <a:t>comparable</a:t>
            </a:r>
            <a:r>
              <a:rPr lang="de-DE" dirty="0" smtClean="0"/>
              <a:t>?</a:t>
            </a:r>
          </a:p>
          <a:p>
            <a:pPr lvl="1"/>
            <a:r>
              <a:rPr lang="de-DE" dirty="0" smtClean="0"/>
              <a:t>Test original ITEP </a:t>
            </a:r>
            <a:r>
              <a:rPr lang="de-DE" dirty="0" err="1" smtClean="0"/>
              <a:t>tile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CPTA </a:t>
            </a:r>
            <a:r>
              <a:rPr lang="de-DE" dirty="0" err="1" smtClean="0"/>
              <a:t>SiPM</a:t>
            </a:r>
            <a:r>
              <a:rPr lang="de-DE" dirty="0" smtClean="0"/>
              <a:t> </a:t>
            </a:r>
          </a:p>
          <a:p>
            <a:pPr lvl="1"/>
            <a:r>
              <a:rPr lang="de-DE" dirty="0" err="1" smtClean="0"/>
              <a:t>Then</a:t>
            </a:r>
            <a:r>
              <a:rPr lang="de-DE" dirty="0" smtClean="0"/>
              <a:t> </a:t>
            </a:r>
            <a:r>
              <a:rPr lang="de-DE" dirty="0" err="1" smtClean="0"/>
              <a:t>remove</a:t>
            </a:r>
            <a:r>
              <a:rPr lang="de-DE" dirty="0" smtClean="0"/>
              <a:t> </a:t>
            </a:r>
            <a:r>
              <a:rPr lang="de-DE" dirty="0" err="1" smtClean="0"/>
              <a:t>etched</a:t>
            </a:r>
            <a:r>
              <a:rPr lang="de-DE" dirty="0" smtClean="0"/>
              <a:t> </a:t>
            </a:r>
            <a:r>
              <a:rPr lang="de-DE" dirty="0" err="1" smtClean="0"/>
              <a:t>borders</a:t>
            </a:r>
            <a:r>
              <a:rPr lang="de-DE" dirty="0" smtClean="0"/>
              <a:t> und </a:t>
            </a:r>
            <a:r>
              <a:rPr lang="de-DE" dirty="0" err="1" smtClean="0"/>
              <a:t>paint</a:t>
            </a:r>
            <a:r>
              <a:rPr lang="de-DE" dirty="0" smtClean="0"/>
              <a:t> </a:t>
            </a:r>
            <a:r>
              <a:rPr lang="de-DE" dirty="0" err="1" smtClean="0"/>
              <a:t>white</a:t>
            </a:r>
            <a:r>
              <a:rPr lang="de-DE" dirty="0" smtClean="0"/>
              <a:t> </a:t>
            </a:r>
            <a:r>
              <a:rPr lang="de-DE" dirty="0" err="1" smtClean="0"/>
              <a:t>reflecting</a:t>
            </a:r>
            <a:r>
              <a:rPr lang="de-DE" dirty="0" smtClean="0"/>
              <a:t> </a:t>
            </a:r>
            <a:r>
              <a:rPr lang="de-DE" dirty="0" err="1" smtClean="0"/>
              <a:t>color</a:t>
            </a:r>
            <a:r>
              <a:rPr lang="de-DE" dirty="0" smtClean="0"/>
              <a:t> on</a:t>
            </a:r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tile</a:t>
            </a:r>
            <a:r>
              <a:rPr lang="de-DE" dirty="0"/>
              <a:t>/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HBU </a:t>
            </a:r>
            <a:r>
              <a:rPr lang="de-DE" dirty="0" err="1"/>
              <a:t>boards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16</a:t>
            </a:fld>
            <a:endParaRPr lang="de-DE"/>
          </a:p>
        </p:txBody>
      </p:sp>
      <p:pic>
        <p:nvPicPr>
          <p:cNvPr id="8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686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SiPM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guarantee</a:t>
            </a:r>
            <a:r>
              <a:rPr lang="de-DE" dirty="0" smtClean="0"/>
              <a:t> a </a:t>
            </a:r>
            <a:r>
              <a:rPr lang="de-DE" dirty="0" err="1" smtClean="0"/>
              <a:t>reliable</a:t>
            </a:r>
            <a:r>
              <a:rPr lang="de-DE" dirty="0" smtClean="0"/>
              <a:t> </a:t>
            </a:r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placement</a:t>
            </a:r>
            <a:endParaRPr lang="de-DE" dirty="0" smtClean="0"/>
          </a:p>
          <a:p>
            <a:pPr lvl="1"/>
            <a:r>
              <a:rPr lang="de-DE" dirty="0" smtClean="0"/>
              <a:t>Robust </a:t>
            </a:r>
            <a:r>
              <a:rPr lang="de-DE" dirty="0" err="1" smtClean="0"/>
              <a:t>and</a:t>
            </a:r>
            <a:r>
              <a:rPr lang="de-DE" dirty="0" smtClean="0"/>
              <a:t> linear </a:t>
            </a:r>
            <a:r>
              <a:rPr lang="de-DE" dirty="0" err="1" smtClean="0"/>
              <a:t>pins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SiPM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tile</a:t>
            </a:r>
            <a:r>
              <a:rPr lang="de-DE" dirty="0"/>
              <a:t>/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HBU </a:t>
            </a:r>
            <a:r>
              <a:rPr lang="de-DE" dirty="0" err="1"/>
              <a:t>boards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17</a:t>
            </a:fld>
            <a:endParaRPr lang="de-DE"/>
          </a:p>
        </p:txBody>
      </p:sp>
      <p:pic>
        <p:nvPicPr>
          <p:cNvPr id="8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User\Phi\Powerpoint\DESY-Vortrag März\SiP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43169"/>
            <a:ext cx="6198903" cy="335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96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SiPM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Exact</a:t>
            </a:r>
            <a:r>
              <a:rPr lang="de-DE" dirty="0" smtClean="0"/>
              <a:t> </a:t>
            </a:r>
            <a:r>
              <a:rPr lang="de-DE" dirty="0" err="1" smtClean="0"/>
              <a:t>positions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tolerances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absolutely</a:t>
            </a:r>
            <a:r>
              <a:rPr lang="de-DE" dirty="0" smtClean="0"/>
              <a:t> </a:t>
            </a:r>
            <a:r>
              <a:rPr lang="de-DE" dirty="0" err="1" smtClean="0"/>
              <a:t>necessary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placement</a:t>
            </a:r>
            <a:endParaRPr lang="de-DE" dirty="0" smtClean="0"/>
          </a:p>
          <a:p>
            <a:r>
              <a:rPr lang="de-DE" dirty="0" err="1" smtClean="0"/>
              <a:t>SiPMs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fulfill</a:t>
            </a:r>
            <a:r>
              <a:rPr lang="de-DE" dirty="0" smtClean="0"/>
              <a:t> definit </a:t>
            </a:r>
            <a:r>
              <a:rPr lang="de-DE" dirty="0" err="1" smtClean="0"/>
              <a:t>specifications</a:t>
            </a:r>
            <a:endParaRPr lang="de-DE" dirty="0" smtClean="0"/>
          </a:p>
          <a:p>
            <a:r>
              <a:rPr lang="de-DE" dirty="0" err="1" smtClean="0"/>
              <a:t>Example</a:t>
            </a:r>
            <a:r>
              <a:rPr lang="de-DE" dirty="0" smtClean="0"/>
              <a:t>: </a:t>
            </a:r>
            <a:r>
              <a:rPr lang="de-DE" dirty="0" err="1" smtClean="0"/>
              <a:t>SiPM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Hamamatsu MPPC</a:t>
            </a:r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tile</a:t>
            </a:r>
            <a:r>
              <a:rPr lang="de-DE" dirty="0"/>
              <a:t>/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HBU </a:t>
            </a:r>
            <a:r>
              <a:rPr lang="de-DE" dirty="0" err="1"/>
              <a:t>boards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18</a:t>
            </a:fld>
            <a:endParaRPr lang="de-DE"/>
          </a:p>
        </p:txBody>
      </p:sp>
      <p:pic>
        <p:nvPicPr>
          <p:cNvPr id="8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28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SiPM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Exact</a:t>
            </a:r>
            <a:r>
              <a:rPr lang="de-DE" dirty="0" smtClean="0"/>
              <a:t> </a:t>
            </a:r>
            <a:r>
              <a:rPr lang="de-DE" dirty="0" err="1" smtClean="0"/>
              <a:t>positions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tolerances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absolutely</a:t>
            </a:r>
            <a:r>
              <a:rPr lang="de-DE" dirty="0" smtClean="0"/>
              <a:t> </a:t>
            </a:r>
            <a:r>
              <a:rPr lang="de-DE" dirty="0" err="1" smtClean="0"/>
              <a:t>necessary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placement</a:t>
            </a:r>
            <a:endParaRPr lang="de-DE" dirty="0" smtClean="0"/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tile</a:t>
            </a:r>
            <a:r>
              <a:rPr lang="de-DE" dirty="0"/>
              <a:t>/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HBU </a:t>
            </a:r>
            <a:r>
              <a:rPr lang="de-DE" dirty="0" err="1"/>
              <a:t>boards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19</a:t>
            </a:fld>
            <a:endParaRPr lang="de-DE"/>
          </a:p>
        </p:txBody>
      </p:sp>
      <p:pic>
        <p:nvPicPr>
          <p:cNvPr id="10" name="Picture 2" descr="E:\User\Phi\Powerpoint\DESY-Vortrag März\KAPDA0124EC_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48113"/>
            <a:ext cx="4608512" cy="349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hteck 11"/>
          <p:cNvSpPr/>
          <p:nvPr/>
        </p:nvSpPr>
        <p:spPr>
          <a:xfrm>
            <a:off x="3717504" y="5540514"/>
            <a:ext cx="936104" cy="1620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3717504" y="5175902"/>
            <a:ext cx="936104" cy="1703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8" name="Gerade Verbindung mit Pfeil 17"/>
          <p:cNvCxnSpPr/>
          <p:nvPr/>
        </p:nvCxnSpPr>
        <p:spPr>
          <a:xfrm flipH="1">
            <a:off x="3752578" y="5841031"/>
            <a:ext cx="93610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3776514" y="5876139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2"/>
                </a:solidFill>
              </a:rPr>
              <a:t>3.0 mm</a:t>
            </a:r>
            <a:endParaRPr lang="de-DE" sz="1200" dirty="0">
              <a:solidFill>
                <a:schemeClr val="tx2"/>
              </a:solidFill>
            </a:endParaRPr>
          </a:p>
        </p:txBody>
      </p:sp>
      <p:cxnSp>
        <p:nvCxnSpPr>
          <p:cNvPr id="21" name="Gerade Verbindung 20"/>
          <p:cNvCxnSpPr/>
          <p:nvPr/>
        </p:nvCxnSpPr>
        <p:spPr>
          <a:xfrm flipH="1">
            <a:off x="2637384" y="5175902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 flipH="1">
            <a:off x="2637384" y="5344524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 flipH="1">
            <a:off x="2627487" y="5540514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 flipH="1">
            <a:off x="2627487" y="5702532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>
          <a:xfrm>
            <a:off x="2743250" y="4911135"/>
            <a:ext cx="0" cy="2647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/>
          <p:nvPr/>
        </p:nvCxnSpPr>
        <p:spPr>
          <a:xfrm flipV="1">
            <a:off x="2743250" y="5346209"/>
            <a:ext cx="0" cy="689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>
            <a:off x="2743250" y="5460916"/>
            <a:ext cx="0" cy="795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3" name="Gerade Verbindung mit Pfeil 3072"/>
          <p:cNvCxnSpPr/>
          <p:nvPr/>
        </p:nvCxnSpPr>
        <p:spPr>
          <a:xfrm flipV="1">
            <a:off x="2743250" y="5702532"/>
            <a:ext cx="0" cy="3420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2789362" y="4898903"/>
            <a:ext cx="10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2"/>
                </a:solidFill>
              </a:rPr>
              <a:t>0.55</a:t>
            </a:r>
            <a:endParaRPr lang="de-DE" sz="1200" dirty="0">
              <a:solidFill>
                <a:schemeClr val="tx2"/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2743250" y="5702532"/>
            <a:ext cx="105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2"/>
                </a:solidFill>
              </a:rPr>
              <a:t>0.55 </a:t>
            </a:r>
            <a:endParaRPr lang="de-DE" sz="1200" dirty="0">
              <a:solidFill>
                <a:schemeClr val="tx2"/>
              </a:solidFill>
            </a:endParaRPr>
          </a:p>
        </p:txBody>
      </p:sp>
      <p:cxnSp>
        <p:nvCxnSpPr>
          <p:cNvPr id="3077" name="Gerade Verbindung 3076"/>
          <p:cNvCxnSpPr/>
          <p:nvPr/>
        </p:nvCxnSpPr>
        <p:spPr>
          <a:xfrm flipH="1">
            <a:off x="2230810" y="5261055"/>
            <a:ext cx="24578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>
            <a:off x="2195736" y="5630145"/>
            <a:ext cx="24578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1" name="Gerade Verbindung mit Pfeil 3080"/>
          <p:cNvCxnSpPr/>
          <p:nvPr/>
        </p:nvCxnSpPr>
        <p:spPr>
          <a:xfrm>
            <a:off x="2339752" y="5257999"/>
            <a:ext cx="0" cy="3744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3" name="Gerade Verbindung mit Pfeil 3082"/>
          <p:cNvCxnSpPr/>
          <p:nvPr/>
        </p:nvCxnSpPr>
        <p:spPr>
          <a:xfrm>
            <a:off x="2884612" y="4047040"/>
            <a:ext cx="1080120" cy="1128862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6" name="Textfeld 3085"/>
          <p:cNvSpPr txBox="1"/>
          <p:nvPr/>
        </p:nvSpPr>
        <p:spPr>
          <a:xfrm>
            <a:off x="2167186" y="3544639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Pins</a:t>
            </a:r>
            <a:endParaRPr lang="de-DE" dirty="0"/>
          </a:p>
        </p:txBody>
      </p:sp>
      <p:sp>
        <p:nvSpPr>
          <p:cNvPr id="51" name="Textfeld 50"/>
          <p:cNvSpPr txBox="1"/>
          <p:nvPr/>
        </p:nvSpPr>
        <p:spPr>
          <a:xfrm>
            <a:off x="1510730" y="5344524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2"/>
                </a:solidFill>
              </a:rPr>
              <a:t>1.1 ± 0.2</a:t>
            </a:r>
            <a:endParaRPr lang="de-DE" sz="1200" dirty="0">
              <a:solidFill>
                <a:schemeClr val="tx2"/>
              </a:solidFill>
            </a:endParaRPr>
          </a:p>
        </p:txBody>
      </p:sp>
      <p:pic>
        <p:nvPicPr>
          <p:cNvPr id="8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8" name="Textfeld 3087"/>
          <p:cNvSpPr txBox="1"/>
          <p:nvPr/>
        </p:nvSpPr>
        <p:spPr>
          <a:xfrm>
            <a:off x="395536" y="2748113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Example</a:t>
            </a:r>
            <a:r>
              <a:rPr lang="de-DE" dirty="0" smtClean="0"/>
              <a:t>: Hamamatsu</a:t>
            </a:r>
          </a:p>
          <a:p>
            <a:r>
              <a:rPr lang="de-DE" dirty="0" smtClean="0"/>
              <a:t>MPPC  S10362-11-xxxP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3923284" y="3835186"/>
            <a:ext cx="723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C000"/>
                </a:solidFill>
              </a:rPr>
              <a:t>Front </a:t>
            </a:r>
            <a:r>
              <a:rPr lang="de-DE" dirty="0" err="1" smtClean="0">
                <a:solidFill>
                  <a:srgbClr val="FFC000"/>
                </a:solidFill>
              </a:rPr>
              <a:t>view</a:t>
            </a:r>
            <a:endParaRPr lang="de-DE" dirty="0">
              <a:solidFill>
                <a:srgbClr val="FFC000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6084168" y="5159857"/>
            <a:ext cx="723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C000"/>
                </a:solidFill>
              </a:rPr>
              <a:t>Back </a:t>
            </a:r>
            <a:r>
              <a:rPr lang="de-DE" dirty="0" err="1" smtClean="0">
                <a:solidFill>
                  <a:srgbClr val="FFC000"/>
                </a:solidFill>
              </a:rPr>
              <a:t>view</a:t>
            </a:r>
            <a:endParaRPr lang="de-DE" dirty="0">
              <a:solidFill>
                <a:srgbClr val="FFC000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6960046" y="3846405"/>
            <a:ext cx="723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C000"/>
                </a:solidFill>
              </a:rPr>
              <a:t>Side </a:t>
            </a:r>
            <a:r>
              <a:rPr lang="de-DE" dirty="0" err="1" smtClean="0">
                <a:solidFill>
                  <a:srgbClr val="FFC000"/>
                </a:solidFill>
              </a:rPr>
              <a:t>view</a:t>
            </a:r>
            <a:endParaRPr lang="de-DE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96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Need </a:t>
            </a:r>
            <a:r>
              <a:rPr lang="de-DE" dirty="0" err="1" smtClean="0"/>
              <a:t>for</a:t>
            </a:r>
            <a:r>
              <a:rPr lang="de-DE" dirty="0" smtClean="0"/>
              <a:t> an </a:t>
            </a:r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placement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err="1" smtClean="0"/>
              <a:t>Hadron</a:t>
            </a:r>
            <a:r>
              <a:rPr lang="de-DE" dirty="0" smtClean="0"/>
              <a:t> </a:t>
            </a:r>
            <a:r>
              <a:rPr lang="de-DE" dirty="0" err="1" smtClean="0"/>
              <a:t>tests</a:t>
            </a:r>
            <a:r>
              <a:rPr lang="de-DE" dirty="0" smtClean="0"/>
              <a:t> (2014)</a:t>
            </a:r>
            <a:endParaRPr lang="de-DE" dirty="0"/>
          </a:p>
          <a:p>
            <a:pPr lvl="1"/>
            <a:r>
              <a:rPr lang="de-DE" dirty="0" smtClean="0"/>
              <a:t>60 HBU </a:t>
            </a:r>
            <a:r>
              <a:rPr lang="de-DE" dirty="0" err="1" smtClean="0"/>
              <a:t>boards</a:t>
            </a:r>
            <a:r>
              <a:rPr lang="de-DE" dirty="0" smtClean="0"/>
              <a:t> </a:t>
            </a:r>
            <a:r>
              <a:rPr lang="de-DE" dirty="0">
                <a:sym typeface="Symbol"/>
              </a:rPr>
              <a:t></a:t>
            </a:r>
            <a:r>
              <a:rPr lang="de-DE" dirty="0" smtClean="0"/>
              <a:t> 8.500 </a:t>
            </a:r>
            <a:r>
              <a:rPr lang="de-DE" dirty="0" err="1"/>
              <a:t>tiles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placed</a:t>
            </a:r>
            <a:r>
              <a:rPr lang="de-DE" dirty="0"/>
              <a:t> on </a:t>
            </a:r>
            <a:r>
              <a:rPr lang="de-DE" dirty="0" smtClean="0"/>
              <a:t>HBU </a:t>
            </a:r>
            <a:r>
              <a:rPr lang="de-DE" dirty="0" err="1" smtClean="0"/>
              <a:t>boards</a:t>
            </a:r>
            <a:endParaRPr lang="de-DE" sz="1500" baseline="80000" dirty="0"/>
          </a:p>
          <a:p>
            <a:r>
              <a:rPr lang="de-DE" dirty="0" err="1" smtClean="0"/>
              <a:t>Full</a:t>
            </a:r>
            <a:r>
              <a:rPr lang="de-DE" dirty="0" smtClean="0"/>
              <a:t> prototype (2015)</a:t>
            </a:r>
          </a:p>
          <a:p>
            <a:pPr lvl="1"/>
            <a:r>
              <a:rPr lang="de-DE" dirty="0" smtClean="0"/>
              <a:t>160 HBU </a:t>
            </a:r>
            <a:r>
              <a:rPr lang="de-DE" dirty="0" err="1" smtClean="0"/>
              <a:t>boards</a:t>
            </a:r>
            <a:r>
              <a:rPr lang="de-DE" dirty="0" smtClean="0"/>
              <a:t> </a:t>
            </a:r>
            <a:r>
              <a:rPr lang="de-DE" dirty="0">
                <a:sym typeface="Symbol"/>
              </a:rPr>
              <a:t></a:t>
            </a:r>
            <a:r>
              <a:rPr lang="de-DE" dirty="0" smtClean="0"/>
              <a:t> 23.000 </a:t>
            </a:r>
            <a:r>
              <a:rPr lang="de-DE" dirty="0" err="1"/>
              <a:t>tiles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placed</a:t>
            </a:r>
            <a:r>
              <a:rPr lang="de-DE" dirty="0"/>
              <a:t> on </a:t>
            </a:r>
            <a:r>
              <a:rPr lang="de-DE" dirty="0" smtClean="0"/>
              <a:t>HBU </a:t>
            </a:r>
            <a:r>
              <a:rPr lang="de-DE" dirty="0" err="1" smtClean="0"/>
              <a:t>boards</a:t>
            </a:r>
            <a:endParaRPr lang="de-DE" dirty="0" smtClean="0"/>
          </a:p>
          <a:p>
            <a:r>
              <a:rPr lang="de-DE" dirty="0" smtClean="0"/>
              <a:t>AHCAL (final design)</a:t>
            </a:r>
          </a:p>
          <a:p>
            <a:pPr lvl="1"/>
            <a:r>
              <a:rPr lang="de-DE" dirty="0" err="1" smtClean="0"/>
              <a:t>About</a:t>
            </a:r>
            <a:r>
              <a:rPr lang="de-DE" dirty="0" smtClean="0"/>
              <a:t> 8.000.000 </a:t>
            </a:r>
            <a:r>
              <a:rPr lang="de-DE" dirty="0" err="1" smtClean="0"/>
              <a:t>tiles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placed</a:t>
            </a:r>
            <a:r>
              <a:rPr lang="de-DE" dirty="0" smtClean="0"/>
              <a:t> on HBU </a:t>
            </a:r>
            <a:r>
              <a:rPr lang="de-DE" dirty="0" err="1" smtClean="0"/>
              <a:t>boards</a:t>
            </a:r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tile</a:t>
            </a:r>
            <a:r>
              <a:rPr lang="de-DE" dirty="0"/>
              <a:t>/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HBU </a:t>
            </a:r>
            <a:r>
              <a:rPr lang="de-DE" dirty="0" err="1"/>
              <a:t>boards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21.03.2013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078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General </a:t>
            </a:r>
            <a:r>
              <a:rPr lang="de-DE" dirty="0" err="1" smtClean="0"/>
              <a:t>schematic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pick-</a:t>
            </a:r>
            <a:r>
              <a:rPr lang="de-DE" dirty="0" err="1" smtClean="0"/>
              <a:t>and</a:t>
            </a:r>
            <a:r>
              <a:rPr lang="de-DE" dirty="0" smtClean="0"/>
              <a:t>-place </a:t>
            </a:r>
            <a:r>
              <a:rPr lang="de-DE" dirty="0" err="1" smtClean="0"/>
              <a:t>machine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tile</a:t>
            </a:r>
            <a:r>
              <a:rPr lang="de-DE" dirty="0"/>
              <a:t>/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HBU </a:t>
            </a:r>
            <a:r>
              <a:rPr lang="de-DE" dirty="0" err="1"/>
              <a:t>boards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20</a:t>
            </a:fld>
            <a:endParaRPr lang="de-DE"/>
          </a:p>
        </p:txBody>
      </p:sp>
      <p:pic>
        <p:nvPicPr>
          <p:cNvPr id="8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hteck 9"/>
          <p:cNvSpPr/>
          <p:nvPr/>
        </p:nvSpPr>
        <p:spPr>
          <a:xfrm>
            <a:off x="107504" y="2564903"/>
            <a:ext cx="8784976" cy="14820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 Verbindung mit Pfeil 11"/>
          <p:cNvCxnSpPr/>
          <p:nvPr/>
        </p:nvCxnSpPr>
        <p:spPr>
          <a:xfrm flipH="1">
            <a:off x="251520" y="2282230"/>
            <a:ext cx="54006" cy="882839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26157" y="1643023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Assembly</a:t>
            </a:r>
            <a:r>
              <a:rPr lang="de-DE" dirty="0" smtClean="0"/>
              <a:t> </a:t>
            </a:r>
            <a:r>
              <a:rPr lang="de-DE" dirty="0" err="1" smtClean="0"/>
              <a:t>line</a:t>
            </a:r>
            <a:r>
              <a:rPr lang="de-DE" dirty="0" smtClean="0"/>
              <a:t> </a:t>
            </a:r>
            <a:r>
              <a:rPr lang="de-DE" dirty="0" err="1" smtClean="0"/>
              <a:t>transports</a:t>
            </a:r>
            <a:r>
              <a:rPr lang="de-DE" dirty="0" smtClean="0"/>
              <a:t> HBU </a:t>
            </a:r>
            <a:r>
              <a:rPr lang="de-DE" dirty="0" err="1" smtClean="0"/>
              <a:t>boards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359532" y="2564903"/>
            <a:ext cx="1836202" cy="14820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2483768" y="2564903"/>
            <a:ext cx="1152128" cy="14820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5364088" y="2564905"/>
            <a:ext cx="1152127" cy="14820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feld 17"/>
          <p:cNvSpPr txBox="1"/>
          <p:nvPr/>
        </p:nvSpPr>
        <p:spPr>
          <a:xfrm>
            <a:off x="359532" y="2564903"/>
            <a:ext cx="18362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1. </a:t>
            </a:r>
            <a:r>
              <a:rPr lang="de-DE" dirty="0" err="1" smtClean="0"/>
              <a:t>Glue</a:t>
            </a:r>
            <a:r>
              <a:rPr lang="de-DE" dirty="0" smtClean="0"/>
              <a:t> </a:t>
            </a:r>
            <a:r>
              <a:rPr lang="de-DE" dirty="0" err="1" smtClean="0"/>
              <a:t>points</a:t>
            </a:r>
            <a:r>
              <a:rPr lang="de-DE" dirty="0" smtClean="0"/>
              <a:t> on </a:t>
            </a:r>
            <a:r>
              <a:rPr lang="de-DE" dirty="0" err="1" smtClean="0"/>
              <a:t>reflector</a:t>
            </a:r>
            <a:r>
              <a:rPr lang="de-DE" dirty="0" smtClean="0"/>
              <a:t> </a:t>
            </a:r>
            <a:r>
              <a:rPr lang="de-DE" dirty="0" err="1" smtClean="0"/>
              <a:t>foil</a:t>
            </a:r>
            <a:r>
              <a:rPr lang="de-DE" dirty="0" smtClean="0"/>
              <a:t>/HBU </a:t>
            </a:r>
            <a:r>
              <a:rPr lang="de-DE" dirty="0" err="1" smtClean="0"/>
              <a:t>board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2483768" y="2564904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2. </a:t>
            </a:r>
            <a:r>
              <a:rPr lang="de-DE" dirty="0" err="1" smtClean="0"/>
              <a:t>tiles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on </a:t>
            </a:r>
            <a:r>
              <a:rPr lang="de-DE" dirty="0" err="1" smtClean="0"/>
              <a:t>foil</a:t>
            </a:r>
            <a:r>
              <a:rPr lang="de-DE" dirty="0" smtClean="0"/>
              <a:t>/HBU 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5364088" y="2569593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4. </a:t>
            </a:r>
            <a:r>
              <a:rPr lang="de-DE" dirty="0" err="1" smtClean="0"/>
              <a:t>Deposit</a:t>
            </a:r>
            <a:r>
              <a:rPr lang="de-DE" dirty="0" smtClean="0"/>
              <a:t> </a:t>
            </a:r>
            <a:r>
              <a:rPr lang="de-DE" dirty="0" err="1" smtClean="0"/>
              <a:t>station</a:t>
            </a:r>
            <a:r>
              <a:rPr lang="de-DE" dirty="0" smtClean="0"/>
              <a:t> – </a:t>
            </a:r>
            <a:r>
              <a:rPr lang="de-DE" dirty="0" err="1" smtClean="0"/>
              <a:t>glue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dry  </a:t>
            </a:r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6876257" y="2564903"/>
            <a:ext cx="1728191" cy="14820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/>
        </p:nvSpPr>
        <p:spPr>
          <a:xfrm>
            <a:off x="6876256" y="2569593"/>
            <a:ext cx="1728191" cy="1482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5. Test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functionality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tiles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SiPMs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LEDs on HBU</a:t>
            </a:r>
            <a:endParaRPr lang="de-DE" dirty="0"/>
          </a:p>
        </p:txBody>
      </p:sp>
      <p:sp>
        <p:nvSpPr>
          <p:cNvPr id="23" name="Rechteck 22"/>
          <p:cNvSpPr/>
          <p:nvPr/>
        </p:nvSpPr>
        <p:spPr>
          <a:xfrm>
            <a:off x="3923928" y="2564905"/>
            <a:ext cx="1152128" cy="14820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3923928" y="2564905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3. </a:t>
            </a:r>
            <a:r>
              <a:rPr lang="de-DE" dirty="0" err="1" smtClean="0"/>
              <a:t>SiPM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soldered</a:t>
            </a:r>
            <a:r>
              <a:rPr lang="de-DE" dirty="0" smtClean="0"/>
              <a:t> on HBU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98376" y="4365104"/>
            <a:ext cx="8947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 smtClean="0"/>
              <a:t>We</a:t>
            </a:r>
            <a:r>
              <a:rPr lang="de-DE" sz="2800" dirty="0" smtClean="0"/>
              <a:t> will </a:t>
            </a:r>
            <a:r>
              <a:rPr lang="de-DE" sz="2800" dirty="0" err="1" smtClean="0"/>
              <a:t>obtain</a:t>
            </a:r>
            <a:r>
              <a:rPr lang="de-DE" sz="2800" dirty="0" smtClean="0"/>
              <a:t> a </a:t>
            </a:r>
            <a:r>
              <a:rPr lang="de-DE" sz="2800" dirty="0" err="1" smtClean="0"/>
              <a:t>test</a:t>
            </a:r>
            <a:r>
              <a:rPr lang="de-DE" sz="2800" dirty="0" smtClean="0"/>
              <a:t> </a:t>
            </a:r>
            <a:r>
              <a:rPr lang="de-DE" sz="2800" dirty="0" err="1" smtClean="0"/>
              <a:t>machine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automatic</a:t>
            </a:r>
            <a:r>
              <a:rPr lang="de-DE" sz="2800" dirty="0" smtClean="0"/>
              <a:t> </a:t>
            </a:r>
            <a:r>
              <a:rPr lang="de-DE" sz="2800" dirty="0" err="1" smtClean="0"/>
              <a:t>placement</a:t>
            </a:r>
            <a:endParaRPr lang="de-DE" sz="2800" dirty="0" smtClean="0"/>
          </a:p>
          <a:p>
            <a:r>
              <a:rPr lang="de-DE" sz="2800" dirty="0"/>
              <a:t>	</a:t>
            </a:r>
            <a:r>
              <a:rPr lang="de-DE" sz="2800" dirty="0" smtClean="0">
                <a:sym typeface="Symbol"/>
              </a:rPr>
              <a:t> </a:t>
            </a:r>
            <a:r>
              <a:rPr lang="de-DE" sz="2800" dirty="0" smtClean="0"/>
              <a:t>Price </a:t>
            </a:r>
            <a:r>
              <a:rPr lang="de-DE" sz="2800" dirty="0" err="1" smtClean="0"/>
              <a:t>for</a:t>
            </a:r>
            <a:r>
              <a:rPr lang="de-DE" sz="2800" dirty="0" smtClean="0"/>
              <a:t> a </a:t>
            </a:r>
            <a:r>
              <a:rPr lang="de-DE" sz="2800" dirty="0" err="1" smtClean="0"/>
              <a:t>used</a:t>
            </a:r>
            <a:r>
              <a:rPr lang="de-DE" sz="2800" dirty="0" smtClean="0"/>
              <a:t> </a:t>
            </a:r>
            <a:r>
              <a:rPr lang="de-DE" sz="2800" dirty="0" err="1" smtClean="0"/>
              <a:t>machine</a:t>
            </a:r>
            <a:r>
              <a:rPr lang="de-DE" sz="2800" dirty="0" smtClean="0"/>
              <a:t>: 10.000 – 20.000 €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415039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 animBg="1"/>
      <p:bldP spid="22" grpId="0"/>
      <p:bldP spid="23" grpId="0" animBg="1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</a:t>
            </a:r>
            <a:r>
              <a:rPr lang="de-DE" dirty="0" smtClean="0"/>
              <a:t>orecast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April SMT Hybrid </a:t>
            </a:r>
            <a:r>
              <a:rPr lang="de-DE" dirty="0" err="1" smtClean="0"/>
              <a:t>packaging</a:t>
            </a:r>
            <a:r>
              <a:rPr lang="de-DE" dirty="0" smtClean="0"/>
              <a:t> fair in Nürnberg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pPr marL="0" indent="0">
              <a:buNone/>
            </a:pPr>
            <a:endParaRPr lang="de-DE" sz="1200" dirty="0" smtClean="0">
              <a:hlinkClick r:id="rId2"/>
            </a:endParaRPr>
          </a:p>
          <a:p>
            <a:pPr marL="0" indent="0">
              <a:buNone/>
            </a:pPr>
            <a:endParaRPr lang="de-DE" sz="1200" dirty="0">
              <a:hlinkClick r:id="rId2"/>
            </a:endParaRPr>
          </a:p>
          <a:p>
            <a:pPr marL="0" indent="0">
              <a:buNone/>
            </a:pPr>
            <a:endParaRPr lang="de-DE" sz="1200" dirty="0" smtClean="0">
              <a:hlinkClick r:id="rId2"/>
            </a:endParaRPr>
          </a:p>
          <a:p>
            <a:pPr marL="0" indent="0">
              <a:buNone/>
            </a:pPr>
            <a:endParaRPr lang="de-DE" sz="1200" dirty="0">
              <a:hlinkClick r:id="rId2"/>
            </a:endParaRPr>
          </a:p>
          <a:p>
            <a:pPr marL="0" indent="0">
              <a:buNone/>
            </a:pPr>
            <a:endParaRPr lang="de-DE" sz="1200" dirty="0" smtClean="0">
              <a:hlinkClick r:id="rId2"/>
            </a:endParaRPr>
          </a:p>
          <a:p>
            <a:pPr marL="0" indent="0">
              <a:buNone/>
            </a:pPr>
            <a:endParaRPr lang="de-DE" sz="1200" dirty="0" smtClean="0">
              <a:hlinkClick r:id="rId2"/>
            </a:endParaRPr>
          </a:p>
          <a:p>
            <a:pPr marL="0" indent="0">
              <a:buNone/>
            </a:pPr>
            <a:r>
              <a:rPr lang="de-DE" sz="1200" dirty="0" smtClean="0">
                <a:hlinkClick r:id="rId2"/>
              </a:rPr>
              <a:t>http</a:t>
            </a:r>
            <a:r>
              <a:rPr lang="de-DE" sz="1200" dirty="0">
                <a:hlinkClick r:id="rId2"/>
              </a:rPr>
              <a:t>://</a:t>
            </a:r>
            <a:r>
              <a:rPr lang="de-DE" sz="1200" dirty="0" smtClean="0">
                <a:hlinkClick r:id="rId2"/>
              </a:rPr>
              <a:t>www.mesago.de/de/SMT/Fuer_Besucher/Willkommen/index.htm</a:t>
            </a:r>
            <a:endParaRPr lang="de-DE" sz="1200" dirty="0" smtClean="0"/>
          </a:p>
          <a:p>
            <a:endParaRPr lang="de-DE" dirty="0"/>
          </a:p>
          <a:p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tile</a:t>
            </a:r>
            <a:r>
              <a:rPr lang="de-DE" dirty="0"/>
              <a:t>/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HBU </a:t>
            </a:r>
            <a:r>
              <a:rPr lang="de-DE" dirty="0" err="1"/>
              <a:t>boards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21</a:t>
            </a:fld>
            <a:endParaRPr lang="de-DE"/>
          </a:p>
        </p:txBody>
      </p:sp>
      <p:pic>
        <p:nvPicPr>
          <p:cNvPr id="8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User\Phi\Powerpoint\DESY-Vortrag März\SM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0" y="2747020"/>
            <a:ext cx="9066939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34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6864" cy="3528392"/>
          </a:xfrm>
        </p:spPr>
        <p:txBody>
          <a:bodyPr/>
          <a:lstStyle/>
          <a:p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attention</a:t>
            </a:r>
            <a:r>
              <a:rPr lang="de-DE" dirty="0" smtClean="0"/>
              <a:t>!</a:t>
            </a:r>
            <a:endParaRPr lang="de-DE" dirty="0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661248"/>
            <a:ext cx="1979712" cy="111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1594764" y="380779"/>
            <a:ext cx="756084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Picture 4" descr="U:\Diplomarbeit und Projekt CALICE\ETAP\CALICE\Presentation\Cambridge Sep. 2012\Bilder\calice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723580"/>
            <a:ext cx="2087988" cy="985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514" y="5661248"/>
            <a:ext cx="3041090" cy="116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99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Need </a:t>
            </a:r>
            <a:r>
              <a:rPr lang="de-DE" dirty="0" err="1"/>
              <a:t>for</a:t>
            </a:r>
            <a:r>
              <a:rPr lang="de-DE" dirty="0"/>
              <a:t> an </a:t>
            </a:r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placement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means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an </a:t>
            </a:r>
            <a:r>
              <a:rPr lang="de-DE" dirty="0" err="1" smtClean="0"/>
              <a:t>effort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20 </a:t>
            </a:r>
            <a:r>
              <a:rPr lang="de-DE" dirty="0" err="1" smtClean="0"/>
              <a:t>seconds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 </a:t>
            </a:r>
            <a:r>
              <a:rPr lang="de-DE" dirty="0" err="1" smtClean="0"/>
              <a:t>manual</a:t>
            </a:r>
            <a:r>
              <a:rPr lang="de-DE" dirty="0" smtClean="0"/>
              <a:t> </a:t>
            </a:r>
            <a:r>
              <a:rPr lang="de-DE" dirty="0" err="1" smtClean="0"/>
              <a:t>placement</a:t>
            </a:r>
            <a:r>
              <a:rPr lang="de-DE" dirty="0" smtClean="0"/>
              <a:t> per </a:t>
            </a:r>
            <a:r>
              <a:rPr lang="de-DE" dirty="0" err="1" smtClean="0"/>
              <a:t>tile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/>
              <a:t> </a:t>
            </a:r>
            <a:r>
              <a:rPr lang="de-DE" dirty="0" smtClean="0"/>
              <a:t>will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/>
              <a:t> </a:t>
            </a:r>
            <a:endParaRPr lang="de-DE" dirty="0" smtClean="0"/>
          </a:p>
          <a:p>
            <a:r>
              <a:rPr lang="de-DE" dirty="0" err="1" smtClean="0"/>
              <a:t>One</a:t>
            </a:r>
            <a:r>
              <a:rPr lang="de-DE" dirty="0" smtClean="0"/>
              <a:t> HBU </a:t>
            </a:r>
            <a:r>
              <a:rPr lang="de-DE" dirty="0" err="1" smtClean="0"/>
              <a:t>board</a:t>
            </a:r>
            <a:r>
              <a:rPr lang="de-DE" dirty="0" smtClean="0"/>
              <a:t>: 		~ 1 h</a:t>
            </a:r>
          </a:p>
          <a:p>
            <a:r>
              <a:rPr lang="de-DE" dirty="0" err="1" smtClean="0"/>
              <a:t>Hadron</a:t>
            </a:r>
            <a:r>
              <a:rPr lang="de-DE" dirty="0" smtClean="0"/>
              <a:t> </a:t>
            </a:r>
            <a:r>
              <a:rPr lang="de-DE" dirty="0" err="1" smtClean="0"/>
              <a:t>tests</a:t>
            </a:r>
            <a:r>
              <a:rPr lang="de-DE" dirty="0" smtClean="0"/>
              <a:t> (2014): 	~ 1 </a:t>
            </a:r>
            <a:r>
              <a:rPr lang="de-DE" dirty="0" err="1" smtClean="0"/>
              <a:t>week</a:t>
            </a:r>
            <a:endParaRPr lang="de-DE" dirty="0"/>
          </a:p>
          <a:p>
            <a:r>
              <a:rPr lang="de-DE" dirty="0" err="1" smtClean="0"/>
              <a:t>Full</a:t>
            </a:r>
            <a:r>
              <a:rPr lang="de-DE" dirty="0" smtClean="0"/>
              <a:t> prototype (2015):	</a:t>
            </a:r>
            <a:r>
              <a:rPr lang="de-DE" dirty="0"/>
              <a:t>~ </a:t>
            </a:r>
            <a:r>
              <a:rPr lang="de-DE" dirty="0" smtClean="0"/>
              <a:t>1 </a:t>
            </a:r>
            <a:r>
              <a:rPr lang="de-DE" dirty="0" err="1" smtClean="0"/>
              <a:t>month</a:t>
            </a:r>
            <a:endParaRPr lang="de-DE" dirty="0" smtClean="0"/>
          </a:p>
          <a:p>
            <a:r>
              <a:rPr lang="de-DE" dirty="0" smtClean="0"/>
              <a:t>AHCAL (final design):	~ 15 </a:t>
            </a:r>
            <a:r>
              <a:rPr lang="de-DE" dirty="0" err="1" smtClean="0"/>
              <a:t>years</a:t>
            </a:r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tile</a:t>
            </a:r>
            <a:r>
              <a:rPr lang="de-DE" dirty="0"/>
              <a:t>/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HBU </a:t>
            </a:r>
            <a:r>
              <a:rPr lang="de-DE" dirty="0" err="1"/>
              <a:t>boards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051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Need </a:t>
            </a:r>
            <a:r>
              <a:rPr lang="de-DE" dirty="0" err="1"/>
              <a:t>for</a:t>
            </a:r>
            <a:r>
              <a:rPr lang="de-DE" dirty="0"/>
              <a:t> an </a:t>
            </a:r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placement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tiles</a:t>
            </a:r>
            <a:r>
              <a:rPr lang="de-DE" dirty="0" smtClean="0"/>
              <a:t> an </a:t>
            </a:r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placement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/>
              <a:t> </a:t>
            </a:r>
            <a:endParaRPr lang="de-DE" dirty="0" smtClean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tile</a:t>
            </a:r>
            <a:r>
              <a:rPr lang="de-DE" dirty="0"/>
              <a:t>/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HBU </a:t>
            </a:r>
            <a:r>
              <a:rPr lang="de-DE" dirty="0" err="1"/>
              <a:t>boards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4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67544" y="1686995"/>
            <a:ext cx="8208912" cy="503184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pick_and_place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99592" y="2348880"/>
            <a:ext cx="7075921" cy="3977099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979712" y="1709518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ym typeface="Symbol"/>
              </a:rPr>
              <a:t> </a:t>
            </a:r>
            <a:r>
              <a:rPr lang="de-DE" sz="3200" dirty="0" smtClean="0"/>
              <a:t>pick-</a:t>
            </a:r>
            <a:r>
              <a:rPr lang="de-DE" sz="3200" dirty="0" err="1" smtClean="0"/>
              <a:t>and</a:t>
            </a:r>
            <a:r>
              <a:rPr lang="de-DE" sz="3200" dirty="0" smtClean="0"/>
              <a:t>-place </a:t>
            </a:r>
            <a:r>
              <a:rPr lang="de-DE" sz="3200" dirty="0" err="1" smtClean="0"/>
              <a:t>machine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3565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  <p:bldLst>
      <p:bldP spid="9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Present</a:t>
            </a:r>
            <a:r>
              <a:rPr lang="de-DE" dirty="0" smtClean="0"/>
              <a:t> design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pPr marL="0" indent="0">
              <a:buNone/>
            </a:pPr>
            <a:r>
              <a:rPr lang="de-DE" dirty="0" err="1" smtClean="0"/>
              <a:t>Possible</a:t>
            </a:r>
            <a:r>
              <a:rPr lang="de-DE" dirty="0" smtClean="0"/>
              <a:t> </a:t>
            </a:r>
            <a:r>
              <a:rPr lang="de-DE" dirty="0" err="1" smtClean="0"/>
              <a:t>drawback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placement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design</a:t>
            </a:r>
            <a:r>
              <a:rPr lang="de-DE" dirty="0" smtClean="0">
                <a:sym typeface="Symbol"/>
              </a:rPr>
              <a:t> </a:t>
            </a:r>
            <a:r>
              <a:rPr lang="de-DE" dirty="0" err="1" smtClean="0">
                <a:sym typeface="Symbol"/>
              </a:rPr>
              <a:t>Alignment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and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SiPM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pins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need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to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be</a:t>
            </a:r>
            <a:r>
              <a:rPr lang="de-DE" dirty="0" smtClean="0">
                <a:sym typeface="Symbol"/>
              </a:rPr>
              <a:t> 		</a:t>
            </a:r>
            <a:r>
              <a:rPr lang="de-DE" dirty="0" err="1" smtClean="0">
                <a:sym typeface="Symbol"/>
              </a:rPr>
              <a:t>considered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tile</a:t>
            </a:r>
            <a:r>
              <a:rPr lang="de-DE" dirty="0"/>
              <a:t>/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HBU </a:t>
            </a:r>
            <a:r>
              <a:rPr lang="de-DE" dirty="0" err="1"/>
              <a:t>boards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5</a:t>
            </a:fld>
            <a:endParaRPr lang="de-DE"/>
          </a:p>
        </p:txBody>
      </p:sp>
      <p:pic>
        <p:nvPicPr>
          <p:cNvPr id="8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:\User\Phi\Tiles\Bilder\SiPM+Tile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93" y="1700808"/>
            <a:ext cx="489928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Gerade Verbindung mit Pfeil 9"/>
          <p:cNvCxnSpPr>
            <a:stCxn id="19" idx="1"/>
          </p:cNvCxnSpPr>
          <p:nvPr/>
        </p:nvCxnSpPr>
        <p:spPr>
          <a:xfrm flipH="1" flipV="1">
            <a:off x="3059832" y="3392996"/>
            <a:ext cx="2592288" cy="5807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 flipV="1">
            <a:off x="3779912" y="2132856"/>
            <a:ext cx="2376264" cy="4320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H="1">
            <a:off x="3779912" y="2636912"/>
            <a:ext cx="2376264" cy="1800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6156176" y="2443805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Alignment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5652120" y="378904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SiPM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0713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Alignment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pressing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/>
              <a:t> </a:t>
            </a:r>
            <a:r>
              <a:rPr lang="de-DE" dirty="0" err="1" smtClean="0"/>
              <a:t>tiles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r>
              <a:rPr lang="de-DE" dirty="0" smtClean="0"/>
              <a:t> </a:t>
            </a:r>
            <a:r>
              <a:rPr lang="de-DE" dirty="0" err="1" smtClean="0"/>
              <a:t>pin</a:t>
            </a:r>
            <a:r>
              <a:rPr lang="de-DE" dirty="0" smtClean="0"/>
              <a:t> </a:t>
            </a:r>
            <a:r>
              <a:rPr lang="de-DE" dirty="0" err="1" smtClean="0"/>
              <a:t>connectors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HBU </a:t>
            </a:r>
            <a:r>
              <a:rPr lang="de-DE" dirty="0" err="1" smtClean="0"/>
              <a:t>board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problematic</a:t>
            </a:r>
            <a:r>
              <a:rPr lang="de-DE" dirty="0"/>
              <a:t>. </a:t>
            </a:r>
            <a:r>
              <a:rPr lang="de-DE" dirty="0" err="1"/>
              <a:t>Possible</a:t>
            </a:r>
            <a:r>
              <a:rPr lang="de-DE" dirty="0"/>
              <a:t> </a:t>
            </a:r>
            <a:r>
              <a:rPr lang="de-DE" dirty="0" err="1"/>
              <a:t>problems</a:t>
            </a:r>
            <a:r>
              <a:rPr lang="de-DE" dirty="0" smtClean="0"/>
              <a:t>:</a:t>
            </a:r>
          </a:p>
          <a:p>
            <a:pPr lvl="1"/>
            <a:r>
              <a:rPr lang="de-DE" dirty="0"/>
              <a:t>F</a:t>
            </a:r>
            <a:r>
              <a:rPr lang="de-DE" dirty="0" smtClean="0"/>
              <a:t>orce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smtClean="0"/>
              <a:t>applied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connect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connectors</a:t>
            </a:r>
            <a:endParaRPr lang="de-DE" dirty="0"/>
          </a:p>
          <a:p>
            <a:pPr lvl="1"/>
            <a:r>
              <a:rPr lang="de-DE" dirty="0" smtClean="0"/>
              <a:t>Other </a:t>
            </a:r>
            <a:r>
              <a:rPr lang="de-DE" dirty="0" err="1" smtClean="0"/>
              <a:t>possible</a:t>
            </a:r>
            <a:r>
              <a:rPr lang="de-DE" dirty="0" smtClean="0"/>
              <a:t> </a:t>
            </a:r>
            <a:r>
              <a:rPr lang="de-DE" dirty="0" err="1" smtClean="0"/>
              <a:t>problems</a:t>
            </a:r>
            <a:r>
              <a:rPr lang="de-DE" dirty="0" smtClean="0"/>
              <a:t>:</a:t>
            </a:r>
          </a:p>
          <a:p>
            <a:pPr lvl="2"/>
            <a:r>
              <a:rPr lang="de-DE" dirty="0"/>
              <a:t>The </a:t>
            </a:r>
            <a:r>
              <a:rPr lang="de-DE" dirty="0" err="1"/>
              <a:t>alignment</a:t>
            </a:r>
            <a:r>
              <a:rPr lang="de-DE" dirty="0"/>
              <a:t> </a:t>
            </a:r>
            <a:r>
              <a:rPr lang="de-DE" dirty="0" err="1"/>
              <a:t>pins</a:t>
            </a:r>
            <a:r>
              <a:rPr lang="de-DE" dirty="0"/>
              <a:t> </a:t>
            </a:r>
            <a:r>
              <a:rPr lang="de-DE" dirty="0" err="1"/>
              <a:t>may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too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space</a:t>
            </a:r>
            <a:r>
              <a:rPr lang="de-DE" dirty="0"/>
              <a:t> -&gt; </a:t>
            </a:r>
            <a:r>
              <a:rPr lang="de-DE" dirty="0" err="1"/>
              <a:t>tiles</a:t>
            </a:r>
            <a:r>
              <a:rPr lang="de-DE" dirty="0"/>
              <a:t> </a:t>
            </a:r>
            <a:r>
              <a:rPr lang="de-DE" dirty="0" err="1"/>
              <a:t>aren‘t</a:t>
            </a:r>
            <a:r>
              <a:rPr lang="de-DE" dirty="0"/>
              <a:t> </a:t>
            </a:r>
            <a:r>
              <a:rPr lang="de-DE" dirty="0" err="1" smtClean="0"/>
              <a:t>fixed</a:t>
            </a:r>
            <a:endParaRPr lang="de-DE" dirty="0" smtClean="0"/>
          </a:p>
          <a:p>
            <a:pPr lvl="2"/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not fit </a:t>
            </a:r>
          </a:p>
          <a:p>
            <a:pPr lvl="1"/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tile</a:t>
            </a:r>
            <a:r>
              <a:rPr lang="de-DE" dirty="0"/>
              <a:t>/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HBU </a:t>
            </a:r>
            <a:r>
              <a:rPr lang="de-DE" dirty="0" err="1"/>
              <a:t>boards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6</a:t>
            </a:fld>
            <a:endParaRPr lang="de-DE"/>
          </a:p>
        </p:txBody>
      </p:sp>
      <p:pic>
        <p:nvPicPr>
          <p:cNvPr id="8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79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Alignment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Idea</a:t>
            </a:r>
            <a:endParaRPr lang="de-DE" dirty="0" smtClean="0"/>
          </a:p>
          <a:p>
            <a:pPr lvl="1"/>
            <a:r>
              <a:rPr lang="de-DE" dirty="0" smtClean="0"/>
              <a:t>Fixation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tiles</a:t>
            </a:r>
            <a:r>
              <a:rPr lang="de-DE" dirty="0" smtClean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glueing</a:t>
            </a:r>
            <a:r>
              <a:rPr lang="de-DE" dirty="0" smtClean="0"/>
              <a:t> on </a:t>
            </a:r>
            <a:r>
              <a:rPr lang="de-DE" dirty="0" err="1" smtClean="0"/>
              <a:t>reflector</a:t>
            </a:r>
            <a:r>
              <a:rPr lang="de-DE" dirty="0" smtClean="0"/>
              <a:t> </a:t>
            </a:r>
            <a:r>
              <a:rPr lang="de-DE" dirty="0" err="1" smtClean="0"/>
              <a:t>foil</a:t>
            </a:r>
            <a:r>
              <a:rPr lang="de-DE" dirty="0" smtClean="0"/>
              <a:t>/HBU </a:t>
            </a:r>
            <a:r>
              <a:rPr lang="de-DE" dirty="0" err="1" smtClean="0"/>
              <a:t>board</a:t>
            </a:r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tile</a:t>
            </a:r>
            <a:r>
              <a:rPr lang="de-DE" dirty="0"/>
              <a:t>/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HBU </a:t>
            </a:r>
            <a:r>
              <a:rPr lang="de-DE" dirty="0" err="1"/>
              <a:t>boards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7</a:t>
            </a:fld>
            <a:endParaRPr lang="de-DE"/>
          </a:p>
        </p:txBody>
      </p:sp>
      <p:pic>
        <p:nvPicPr>
          <p:cNvPr id="8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61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hteck 77"/>
          <p:cNvSpPr/>
          <p:nvPr/>
        </p:nvSpPr>
        <p:spPr>
          <a:xfrm>
            <a:off x="260522" y="1651294"/>
            <a:ext cx="4193455" cy="37230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Alignment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tile</a:t>
            </a:r>
            <a:r>
              <a:rPr lang="de-DE" dirty="0"/>
              <a:t>/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HBU </a:t>
            </a:r>
            <a:r>
              <a:rPr lang="de-DE" dirty="0" err="1"/>
              <a:t>boards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8</a:t>
            </a:fld>
            <a:endParaRPr lang="de-DE"/>
          </a:p>
        </p:txBody>
      </p:sp>
      <p:pic>
        <p:nvPicPr>
          <p:cNvPr id="8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hteck 32"/>
          <p:cNvSpPr/>
          <p:nvPr/>
        </p:nvSpPr>
        <p:spPr>
          <a:xfrm>
            <a:off x="4644008" y="1650178"/>
            <a:ext cx="4198244" cy="37230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/>
          <p:cNvSpPr/>
          <p:nvPr/>
        </p:nvSpPr>
        <p:spPr>
          <a:xfrm>
            <a:off x="720962" y="3213672"/>
            <a:ext cx="3037826" cy="11305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720962" y="3326726"/>
            <a:ext cx="3037828" cy="4571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/>
          <p:cNvSpPr/>
          <p:nvPr/>
        </p:nvSpPr>
        <p:spPr>
          <a:xfrm>
            <a:off x="1017970" y="3368613"/>
            <a:ext cx="2304256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/>
          <p:cNvSpPr/>
          <p:nvPr/>
        </p:nvSpPr>
        <p:spPr>
          <a:xfrm>
            <a:off x="720873" y="3586130"/>
            <a:ext cx="3037827" cy="470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/>
          <p:cNvSpPr/>
          <p:nvPr/>
        </p:nvSpPr>
        <p:spPr>
          <a:xfrm>
            <a:off x="720962" y="3633160"/>
            <a:ext cx="3037828" cy="21602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Textfeld 38"/>
          <p:cNvSpPr txBox="1"/>
          <p:nvPr/>
        </p:nvSpPr>
        <p:spPr>
          <a:xfrm>
            <a:off x="260524" y="1650179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Present</a:t>
            </a:r>
            <a:r>
              <a:rPr lang="de-DE" dirty="0" smtClean="0"/>
              <a:t> design:</a:t>
            </a:r>
            <a:endParaRPr lang="de-DE" dirty="0"/>
          </a:p>
        </p:txBody>
      </p:sp>
      <p:sp>
        <p:nvSpPr>
          <p:cNvPr id="40" name="Rechteck 39"/>
          <p:cNvSpPr/>
          <p:nvPr/>
        </p:nvSpPr>
        <p:spPr>
          <a:xfrm>
            <a:off x="1711174" y="3213671"/>
            <a:ext cx="216024" cy="1549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Rechteck 40"/>
          <p:cNvSpPr/>
          <p:nvPr/>
        </p:nvSpPr>
        <p:spPr>
          <a:xfrm>
            <a:off x="2534652" y="3203933"/>
            <a:ext cx="216024" cy="1653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Rechteck 41"/>
          <p:cNvSpPr/>
          <p:nvPr/>
        </p:nvSpPr>
        <p:spPr>
          <a:xfrm>
            <a:off x="1017970" y="3369314"/>
            <a:ext cx="148530" cy="21681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3" name="Gerade Verbindung 42"/>
          <p:cNvCxnSpPr/>
          <p:nvPr/>
        </p:nvCxnSpPr>
        <p:spPr>
          <a:xfrm flipV="1">
            <a:off x="1040212" y="3109163"/>
            <a:ext cx="0" cy="27223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/>
          <p:nvPr/>
        </p:nvCxnSpPr>
        <p:spPr>
          <a:xfrm flipH="1">
            <a:off x="2671459" y="2509314"/>
            <a:ext cx="108012" cy="6585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44"/>
          <p:cNvSpPr txBox="1"/>
          <p:nvPr/>
        </p:nvSpPr>
        <p:spPr>
          <a:xfrm>
            <a:off x="2534652" y="2105409"/>
            <a:ext cx="1786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Alignment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endParaRPr lang="de-DE" dirty="0"/>
          </a:p>
        </p:txBody>
      </p:sp>
      <p:cxnSp>
        <p:nvCxnSpPr>
          <p:cNvPr id="46" name="Gerade Verbindung mit Pfeil 45"/>
          <p:cNvCxnSpPr>
            <a:endCxn id="35" idx="3"/>
          </p:cNvCxnSpPr>
          <p:nvPr/>
        </p:nvCxnSpPr>
        <p:spPr>
          <a:xfrm flipH="1" flipV="1">
            <a:off x="3758790" y="3349586"/>
            <a:ext cx="281286" cy="9978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/>
          <p:cNvCxnSpPr/>
          <p:nvPr/>
        </p:nvCxnSpPr>
        <p:spPr>
          <a:xfrm flipH="1" flipV="1">
            <a:off x="3777924" y="3603757"/>
            <a:ext cx="262152" cy="7436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3002616" y="440714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Reflector</a:t>
            </a:r>
            <a:r>
              <a:rPr lang="de-DE" dirty="0"/>
              <a:t> </a:t>
            </a:r>
            <a:r>
              <a:rPr lang="de-DE" dirty="0" err="1" smtClean="0"/>
              <a:t>foil</a:t>
            </a:r>
            <a:endParaRPr lang="de-DE" dirty="0"/>
          </a:p>
        </p:txBody>
      </p:sp>
      <p:cxnSp>
        <p:nvCxnSpPr>
          <p:cNvPr id="25" name="Gerade Verbindung mit Pfeil 24"/>
          <p:cNvCxnSpPr/>
          <p:nvPr/>
        </p:nvCxnSpPr>
        <p:spPr>
          <a:xfrm flipH="1">
            <a:off x="1819186" y="2509314"/>
            <a:ext cx="715466" cy="6585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/>
          <p:nvPr/>
        </p:nvCxnSpPr>
        <p:spPr>
          <a:xfrm>
            <a:off x="4566745" y="4222480"/>
            <a:ext cx="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51"/>
          <p:cNvCxnSpPr/>
          <p:nvPr/>
        </p:nvCxnSpPr>
        <p:spPr>
          <a:xfrm>
            <a:off x="3485047" y="3065203"/>
            <a:ext cx="0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>
            <a:off x="1605101" y="2629963"/>
            <a:ext cx="106073" cy="6484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858104" y="2891142"/>
            <a:ext cx="159866" cy="266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V="1">
            <a:off x="813440" y="3464400"/>
            <a:ext cx="274588" cy="5600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flipV="1">
            <a:off x="1947540" y="3765661"/>
            <a:ext cx="429863" cy="740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1405903" y="2260631"/>
            <a:ext cx="972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HBU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371274" y="2521810"/>
            <a:ext cx="1165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Pin (</a:t>
            </a:r>
            <a:r>
              <a:rPr lang="de-DE" dirty="0" err="1" smtClean="0"/>
              <a:t>SiPM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320263" y="4037814"/>
            <a:ext cx="846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SiPM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1017970" y="4520007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Absorption </a:t>
            </a:r>
            <a:r>
              <a:rPr lang="de-DE" dirty="0" err="1" smtClean="0"/>
              <a:t>layer</a:t>
            </a:r>
            <a:endParaRPr lang="de-DE" dirty="0"/>
          </a:p>
        </p:txBody>
      </p:sp>
      <p:sp>
        <p:nvSpPr>
          <p:cNvPr id="69" name="Rechteck 68"/>
          <p:cNvSpPr/>
          <p:nvPr/>
        </p:nvSpPr>
        <p:spPr>
          <a:xfrm>
            <a:off x="5076056" y="3218722"/>
            <a:ext cx="3037826" cy="11305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Rechteck 69"/>
          <p:cNvSpPr/>
          <p:nvPr/>
        </p:nvSpPr>
        <p:spPr>
          <a:xfrm>
            <a:off x="5076056" y="3331776"/>
            <a:ext cx="3037828" cy="4571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Rechteck 70"/>
          <p:cNvSpPr/>
          <p:nvPr/>
        </p:nvSpPr>
        <p:spPr>
          <a:xfrm>
            <a:off x="5373064" y="3373663"/>
            <a:ext cx="2304256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Rechteck 71"/>
          <p:cNvSpPr/>
          <p:nvPr/>
        </p:nvSpPr>
        <p:spPr>
          <a:xfrm>
            <a:off x="5075967" y="3591180"/>
            <a:ext cx="3037827" cy="470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Rechteck 72"/>
          <p:cNvSpPr/>
          <p:nvPr/>
        </p:nvSpPr>
        <p:spPr>
          <a:xfrm>
            <a:off x="5076056" y="3638210"/>
            <a:ext cx="3037828" cy="21602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Rechteck 73"/>
          <p:cNvSpPr/>
          <p:nvPr/>
        </p:nvSpPr>
        <p:spPr>
          <a:xfrm>
            <a:off x="6066268" y="3327943"/>
            <a:ext cx="216024" cy="457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" name="Rechteck 74"/>
          <p:cNvSpPr/>
          <p:nvPr/>
        </p:nvSpPr>
        <p:spPr>
          <a:xfrm>
            <a:off x="6889746" y="3328645"/>
            <a:ext cx="216024" cy="457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/>
          <p:cNvSpPr/>
          <p:nvPr/>
        </p:nvSpPr>
        <p:spPr>
          <a:xfrm>
            <a:off x="5373064" y="3374364"/>
            <a:ext cx="148530" cy="21681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7" name="Gerade Verbindung 76"/>
          <p:cNvCxnSpPr/>
          <p:nvPr/>
        </p:nvCxnSpPr>
        <p:spPr>
          <a:xfrm flipV="1">
            <a:off x="5395306" y="3114213"/>
            <a:ext cx="0" cy="27223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feld 78"/>
          <p:cNvSpPr txBox="1"/>
          <p:nvPr/>
        </p:nvSpPr>
        <p:spPr>
          <a:xfrm>
            <a:off x="4644008" y="165129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Possible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design:</a:t>
            </a:r>
            <a:endParaRPr lang="de-DE" dirty="0"/>
          </a:p>
        </p:txBody>
      </p:sp>
      <p:sp>
        <p:nvSpPr>
          <p:cNvPr id="80" name="Textfeld 79"/>
          <p:cNvSpPr txBox="1"/>
          <p:nvPr/>
        </p:nvSpPr>
        <p:spPr>
          <a:xfrm>
            <a:off x="5122823" y="4128998"/>
            <a:ext cx="33299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ym typeface="Symbol"/>
              </a:rPr>
              <a:t> </a:t>
            </a:r>
            <a:r>
              <a:rPr lang="de-DE" dirty="0" err="1" smtClean="0"/>
              <a:t>Tile</a:t>
            </a:r>
            <a:r>
              <a:rPr lang="de-DE" dirty="0" smtClean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>
                <a:sym typeface="Symbol"/>
              </a:rPr>
              <a:t> </a:t>
            </a:r>
            <a:r>
              <a:rPr lang="de-DE" dirty="0" err="1" smtClean="0">
                <a:sym typeface="Symbol"/>
              </a:rPr>
              <a:t>Tile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fixation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with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optical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glue</a:t>
            </a:r>
            <a:r>
              <a:rPr lang="de-DE" dirty="0" smtClean="0">
                <a:sym typeface="Symbol"/>
              </a:rPr>
              <a:t> </a:t>
            </a:r>
            <a:endParaRPr lang="de-DE" dirty="0"/>
          </a:p>
        </p:txBody>
      </p:sp>
      <p:cxnSp>
        <p:nvCxnSpPr>
          <p:cNvPr id="81" name="Gerade Verbindung mit Pfeil 80"/>
          <p:cNvCxnSpPr/>
          <p:nvPr/>
        </p:nvCxnSpPr>
        <p:spPr>
          <a:xfrm flipH="1">
            <a:off x="6203857" y="2629963"/>
            <a:ext cx="744407" cy="6986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/>
          <p:cNvCxnSpPr>
            <a:endCxn id="75" idx="0"/>
          </p:cNvCxnSpPr>
          <p:nvPr/>
        </p:nvCxnSpPr>
        <p:spPr>
          <a:xfrm flipH="1">
            <a:off x="6997758" y="2782363"/>
            <a:ext cx="102907" cy="5462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feld 84"/>
          <p:cNvSpPr txBox="1"/>
          <p:nvPr/>
        </p:nvSpPr>
        <p:spPr>
          <a:xfrm>
            <a:off x="6948264" y="2413031"/>
            <a:ext cx="1678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Glue</a:t>
            </a:r>
            <a:r>
              <a:rPr lang="de-DE" dirty="0" smtClean="0"/>
              <a:t> </a:t>
            </a:r>
            <a:r>
              <a:rPr lang="de-DE" dirty="0" err="1" smtClean="0"/>
              <a:t>points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682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9" grpId="0"/>
      <p:bldP spid="80" grpId="0"/>
      <p:bldP spid="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Alignment</a:t>
            </a:r>
            <a:r>
              <a:rPr lang="de-DE" dirty="0" smtClean="0"/>
              <a:t> </a:t>
            </a:r>
            <a:r>
              <a:rPr lang="de-DE" dirty="0" err="1" smtClean="0"/>
              <a:t>pins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Possible</a:t>
            </a:r>
            <a:r>
              <a:rPr lang="de-DE" dirty="0" smtClean="0"/>
              <a:t> </a:t>
            </a:r>
            <a:r>
              <a:rPr lang="de-DE" dirty="0" err="1" smtClean="0"/>
              <a:t>influence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glueing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optical</a:t>
            </a:r>
            <a:r>
              <a:rPr lang="de-DE" dirty="0" smtClean="0"/>
              <a:t> </a:t>
            </a:r>
            <a:r>
              <a:rPr lang="de-DE" dirty="0" err="1" smtClean="0"/>
              <a:t>properties</a:t>
            </a:r>
            <a:r>
              <a:rPr lang="de-DE" dirty="0" smtClean="0"/>
              <a:t>?</a:t>
            </a:r>
          </a:p>
          <a:p>
            <a:pPr marL="0" indent="0">
              <a:buNone/>
            </a:pPr>
            <a:r>
              <a:rPr lang="de-DE" dirty="0">
                <a:sym typeface="Symbol"/>
              </a:rPr>
              <a:t>	</a:t>
            </a:r>
            <a:r>
              <a:rPr lang="de-DE" dirty="0" smtClean="0">
                <a:sym typeface="Symbol"/>
              </a:rPr>
              <a:t> </a:t>
            </a:r>
            <a:r>
              <a:rPr lang="de-DE" dirty="0"/>
              <a:t>Test </a:t>
            </a:r>
            <a:r>
              <a:rPr lang="de-DE" dirty="0" err="1" smtClean="0"/>
              <a:t>measurements</a:t>
            </a:r>
            <a:endParaRPr lang="de-DE" dirty="0" smtClean="0"/>
          </a:p>
          <a:p>
            <a:pPr marL="0" indent="0">
              <a:buNone/>
            </a:pPr>
            <a:r>
              <a:rPr lang="de-DE" dirty="0"/>
              <a:t>		</a:t>
            </a:r>
            <a:r>
              <a:rPr lang="de-DE" dirty="0" err="1" smtClean="0"/>
              <a:t>with</a:t>
            </a:r>
            <a:r>
              <a:rPr lang="de-DE" dirty="0" smtClean="0"/>
              <a:t> BC-600 </a:t>
            </a:r>
            <a:r>
              <a:rPr lang="de-DE" dirty="0"/>
              <a:t>(</a:t>
            </a:r>
            <a:r>
              <a:rPr lang="de-DE" dirty="0" err="1"/>
              <a:t>Bicron</a:t>
            </a:r>
            <a:r>
              <a:rPr lang="de-DE" dirty="0" smtClean="0"/>
              <a:t>)</a:t>
            </a:r>
          </a:p>
          <a:p>
            <a:pPr marL="0" indent="0">
              <a:buNone/>
            </a:pPr>
            <a:r>
              <a:rPr lang="de-DE" dirty="0" smtClean="0">
                <a:sym typeface="Symbol"/>
              </a:rPr>
              <a:t>	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467544" y="1449327"/>
            <a:ext cx="82089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tile</a:t>
            </a:r>
            <a:r>
              <a:rPr lang="de-DE" dirty="0"/>
              <a:t>/</a:t>
            </a:r>
            <a:r>
              <a:rPr lang="de-DE" dirty="0" err="1"/>
              <a:t>SiPM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HBU </a:t>
            </a:r>
            <a:r>
              <a:rPr lang="de-DE" dirty="0" err="1"/>
              <a:t>boards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21.03.2013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5BA03-A3A9-44B0-88FB-79104A36B668}" type="slidenum">
              <a:rPr lang="de-DE" smtClean="0"/>
              <a:t>9</a:t>
            </a:fld>
            <a:endParaRPr lang="de-DE"/>
          </a:p>
        </p:txBody>
      </p:sp>
      <p:pic>
        <p:nvPicPr>
          <p:cNvPr id="8" name="Picture 3" descr="U:\Diplomarbeit und Projekt CALICE\ETAP\CALICE\Presentation\Cambridge Sep. 2012\Bilder\Mainz_JGU-Logo_far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45224"/>
            <a:ext cx="1862361" cy="104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183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804</Words>
  <Application>Microsoft Office PowerPoint</Application>
  <PresentationFormat>Bildschirmpräsentation (4:3)</PresentationFormat>
  <Paragraphs>215</Paragraphs>
  <Slides>22</Slides>
  <Notes>5</Notes>
  <HiddenSlides>0</HiddenSlides>
  <MMClips>1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3" baseType="lpstr">
      <vt:lpstr>Larissa</vt:lpstr>
      <vt:lpstr>Automatic tile/SiPM placement on the HBU boards</vt:lpstr>
      <vt:lpstr>Need for an automatic placement</vt:lpstr>
      <vt:lpstr>Need for an automatic placement</vt:lpstr>
      <vt:lpstr>Need for an automatic placement</vt:lpstr>
      <vt:lpstr>Present design</vt:lpstr>
      <vt:lpstr>Alignment pins</vt:lpstr>
      <vt:lpstr>Alignment pins</vt:lpstr>
      <vt:lpstr>Alignment pins</vt:lpstr>
      <vt:lpstr>Alignment pins</vt:lpstr>
      <vt:lpstr>Measurement Set-up</vt:lpstr>
      <vt:lpstr>Measurement Set-up</vt:lpstr>
      <vt:lpstr>Measurement Set-up</vt:lpstr>
      <vt:lpstr>Measurement Set-up</vt:lpstr>
      <vt:lpstr>Measurement of optical properties</vt:lpstr>
      <vt:lpstr>Test configuration</vt:lpstr>
      <vt:lpstr>Test configuration</vt:lpstr>
      <vt:lpstr>SiPM pins</vt:lpstr>
      <vt:lpstr>SiPM pins</vt:lpstr>
      <vt:lpstr>SiPM pins</vt:lpstr>
      <vt:lpstr>General schematic of pick-and-place machine</vt:lpstr>
      <vt:lpstr>Forecast</vt:lpstr>
      <vt:lpstr>Thank you for your attention!</vt:lpstr>
    </vt:vector>
  </TitlesOfParts>
  <Company>Johannes Gutenberg-Universität Mainz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Pick and Place Machine</dc:title>
  <dc:creator>Chau, Phi</dc:creator>
  <cp:lastModifiedBy>Chau, Phi</cp:lastModifiedBy>
  <cp:revision>182</cp:revision>
  <cp:lastPrinted>2013-03-20T08:28:32Z</cp:lastPrinted>
  <dcterms:created xsi:type="dcterms:W3CDTF">2013-03-11T12:09:39Z</dcterms:created>
  <dcterms:modified xsi:type="dcterms:W3CDTF">2013-03-20T08:32:58Z</dcterms:modified>
</cp:coreProperties>
</file>