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4B5C29"/>
    <a:srgbClr val="5C0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5" autoAdjust="0"/>
    <p:restoredTop sz="94660"/>
  </p:normalViewPr>
  <p:slideViewPr>
    <p:cSldViewPr>
      <p:cViewPr varScale="1">
        <p:scale>
          <a:sx n="62" d="100"/>
          <a:sy n="62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 descr="slide footer_gray_41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04250"/>
            <a:ext cx="9144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slide header_gray_41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952999" y="152400"/>
            <a:ext cx="1903413" cy="30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18B65-4CBA-DB46-9D73-AD0C58E7BE22}" type="datetime1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62000" y="8610601"/>
            <a:ext cx="5486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24599" y="8685213"/>
            <a:ext cx="5318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09631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69693-4B73-3F4B-BE08-27CE2957F7EB}" type="datetime1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94884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080" name="Picture 7" descr="doe_blac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title header_gray_41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title footer_gray_417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775450"/>
            <a:ext cx="9144000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7467F8-C000-4462-BEAE-6414136BA586}" type="datetime1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7750BC-A76D-466E-A2EC-6E78B9BC1906}" type="datetime1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243AB9-2502-45C2-826B-E8802885706D}" type="datetime1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720918-C5E8-4ADC-9B51-87EFD27C78E2}" type="datetime1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881B4D-0972-4457-95E7-504821E9F8D7}" type="datetime1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18FE84-B054-41B0-8367-DB73B2B2A9B9}" type="datetime1">
              <a:rPr lang="en-US" smtClean="0"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082472-367D-4BEF-9EF5-6601588B8E65}" type="datetime1">
              <a:rPr lang="en-US" smtClean="0"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1FB77D-4BD3-4124-B6A7-36973C16FB12}" type="datetime1">
              <a:rPr lang="en-US" smtClean="0"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1"/>
            <a:ext cx="3008313" cy="4419599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C96FEF-5699-4982-ADB0-3C01FF8FAA0D}" type="datetime1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CE12B4-EB24-4395-BE6F-762ED1E0FFC4}" type="datetime1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 descr="slide footer_gray_417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18250"/>
            <a:ext cx="9144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21B8D284-0899-45B0-8ABD-F78D46D99573}" type="datetime1">
              <a:rPr lang="en-US" smtClean="0"/>
              <a:t>3/18/2013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4" descr="slide header_gray_417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    DHCAL Overview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/>
          <a:p>
            <a:pPr algn="r"/>
            <a:r>
              <a:rPr lang="en-US" sz="2000" b="1" dirty="0" smtClean="0"/>
              <a:t>Jos</a:t>
            </a:r>
            <a:r>
              <a:rPr lang="en-US" sz="2000" b="1" dirty="0" smtClean="0">
                <a:cs typeface="Times New Roman"/>
              </a:rPr>
              <a:t>é </a:t>
            </a:r>
            <a:r>
              <a:rPr lang="en-US" sz="2000" b="1" dirty="0" err="1" smtClean="0">
                <a:cs typeface="Times New Roman"/>
              </a:rPr>
              <a:t>Repond</a:t>
            </a:r>
            <a:endParaRPr lang="en-US" sz="2000" b="1" dirty="0" smtClean="0">
              <a:cs typeface="Times New Roman"/>
            </a:endParaRPr>
          </a:p>
          <a:p>
            <a:pPr algn="r"/>
            <a:r>
              <a:rPr lang="en-US" sz="2000" b="1" dirty="0" smtClean="0">
                <a:cs typeface="Times New Roman"/>
              </a:rPr>
              <a:t>Argonne National Laboratory</a:t>
            </a:r>
            <a:endParaRPr lang="en-US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276600" y="5558135"/>
            <a:ext cx="2988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CALICE Collaboration Meeting</a:t>
            </a:r>
          </a:p>
          <a:p>
            <a:pPr algn="ctr"/>
            <a:r>
              <a:rPr lang="en-US" dirty="0" smtClean="0"/>
              <a:t>DESY, Hamburg, Germany</a:t>
            </a:r>
          </a:p>
          <a:p>
            <a:pPr algn="ctr"/>
            <a:r>
              <a:rPr lang="en-US" dirty="0" smtClean="0"/>
              <a:t>March 20 – 22, 2013</a:t>
            </a:r>
            <a:endParaRPr lang="en-US" dirty="0"/>
          </a:p>
        </p:txBody>
      </p:sp>
      <p:pic>
        <p:nvPicPr>
          <p:cNvPr id="4" name="50GevPion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1000" y="2438400"/>
            <a:ext cx="3558004" cy="2885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00200" y="500092"/>
            <a:ext cx="4587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Activities of the Next Year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219200"/>
            <a:ext cx="8661923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Emphasis on data analysis</a:t>
            </a:r>
          </a:p>
          <a:p>
            <a:endParaRPr lang="en-US" dirty="0"/>
          </a:p>
          <a:p>
            <a:r>
              <a:rPr lang="en-US" sz="2000" b="1" dirty="0" smtClean="0"/>
              <a:t>R&amp;D with resistive plates </a:t>
            </a:r>
            <a:r>
              <a:rPr lang="en-US" sz="1600" dirty="0" smtClean="0"/>
              <a:t>(decrease resistivity and increase rate capability)</a:t>
            </a:r>
          </a:p>
          <a:p>
            <a:endParaRPr lang="en-US" sz="1600" dirty="0"/>
          </a:p>
          <a:p>
            <a:r>
              <a:rPr lang="en-US" sz="1600" dirty="0" smtClean="0"/>
              <a:t>     Build and test RPCs with new Bakelite plates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(new, lower resistivity Bakelite, Bakelite with resistive paint layer inside the plate)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Build and test RPCs with new, semi-conductive glass plates </a:t>
            </a:r>
          </a:p>
          <a:p>
            <a:endParaRPr lang="en-US" sz="1600" dirty="0"/>
          </a:p>
          <a:p>
            <a:r>
              <a:rPr lang="en-US" sz="2000" b="1" dirty="0" smtClean="0"/>
              <a:t>1-glass RPCs </a:t>
            </a:r>
            <a:r>
              <a:rPr lang="en-US" sz="1600" dirty="0" smtClean="0"/>
              <a:t>(pad multiplicity ~1, resistive layer not critical, thinner, higher rate capability)</a:t>
            </a:r>
            <a:endParaRPr lang="en-US" sz="1600" b="1" dirty="0" smtClean="0"/>
          </a:p>
          <a:p>
            <a:endParaRPr lang="en-US" sz="1600" dirty="0"/>
          </a:p>
          <a:p>
            <a:r>
              <a:rPr lang="en-US" sz="1600" dirty="0" smtClean="0"/>
              <a:t>     Build more large chambers and continue to test</a:t>
            </a:r>
          </a:p>
          <a:p>
            <a:endParaRPr lang="en-US" sz="1600" dirty="0"/>
          </a:p>
          <a:p>
            <a:r>
              <a:rPr lang="en-US" sz="2000" b="1" dirty="0" smtClean="0"/>
              <a:t>Set-up of large cosmic ray test stand with DHCAL layers</a:t>
            </a:r>
          </a:p>
          <a:p>
            <a:endParaRPr lang="en-US" dirty="0" smtClean="0"/>
          </a:p>
          <a:p>
            <a:r>
              <a:rPr lang="en-US" sz="2000" b="1" dirty="0" smtClean="0"/>
              <a:t>Development of next generation readout</a:t>
            </a:r>
            <a:r>
              <a:rPr lang="en-US" dirty="0" smtClean="0"/>
              <a:t> </a:t>
            </a:r>
            <a:r>
              <a:rPr lang="en-US" sz="1600" dirty="0" smtClean="0"/>
              <a:t>(token ring passing, lower power consumption…)</a:t>
            </a:r>
          </a:p>
          <a:p>
            <a:endParaRPr lang="en-US" sz="1400" dirty="0"/>
          </a:p>
          <a:p>
            <a:r>
              <a:rPr lang="en-US" sz="1600" dirty="0" smtClean="0"/>
              <a:t>       Currently on hold (no funds)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381000"/>
            <a:ext cx="6672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Plans for Publishing Test Beam Results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12760" y="1143000"/>
            <a:ext cx="5485476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Instrumentation paper</a:t>
            </a:r>
          </a:p>
          <a:p>
            <a:endParaRPr lang="en-US" sz="1200" dirty="0" smtClean="0"/>
          </a:p>
          <a:p>
            <a:r>
              <a:rPr lang="en-US" sz="1600" dirty="0" smtClean="0"/>
              <a:t>   On hold due to missing electronics measurements (sensitivity)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Draft exists</a:t>
            </a:r>
            <a:endParaRPr lang="en-US" sz="1600" dirty="0"/>
          </a:p>
          <a:p>
            <a:endParaRPr lang="en-US" sz="1400" dirty="0" smtClean="0"/>
          </a:p>
          <a:p>
            <a:r>
              <a:rPr lang="en-US" sz="2000" b="1" dirty="0" smtClean="0"/>
              <a:t>Electronics paper</a:t>
            </a:r>
            <a:endParaRPr lang="en-US" sz="2000" b="1" dirty="0"/>
          </a:p>
          <a:p>
            <a:endParaRPr lang="en-US" sz="1200" b="1" dirty="0" smtClean="0"/>
          </a:p>
          <a:p>
            <a:r>
              <a:rPr lang="en-US" sz="1600" dirty="0" smtClean="0"/>
              <a:t>   </a:t>
            </a:r>
            <a:r>
              <a:rPr lang="en-US" sz="1600" dirty="0"/>
              <a:t>On hold due to missing electronics measurements (sensitivity)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Draft </a:t>
            </a:r>
            <a:r>
              <a:rPr lang="en-US" sz="1600" dirty="0"/>
              <a:t>exists</a:t>
            </a:r>
            <a:endParaRPr lang="en-US" sz="1600" b="1" dirty="0"/>
          </a:p>
          <a:p>
            <a:endParaRPr lang="en-US" sz="1400" b="1" dirty="0"/>
          </a:p>
          <a:p>
            <a:r>
              <a:rPr lang="en-US" sz="2000" b="1" dirty="0" smtClean="0"/>
              <a:t>Noise paper</a:t>
            </a:r>
          </a:p>
          <a:p>
            <a:endParaRPr lang="en-US" sz="1200" b="1" dirty="0" smtClean="0"/>
          </a:p>
          <a:p>
            <a:r>
              <a:rPr lang="en-US" sz="1600" dirty="0" smtClean="0"/>
              <a:t>    Analysis started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Student left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Studies need to be completed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At the moment no manpower</a:t>
            </a:r>
          </a:p>
          <a:p>
            <a:endParaRPr lang="en-US" sz="1400" b="1" dirty="0"/>
          </a:p>
          <a:p>
            <a:r>
              <a:rPr lang="en-US" sz="2000" b="1" dirty="0" smtClean="0"/>
              <a:t>Muon response paper</a:t>
            </a:r>
          </a:p>
          <a:p>
            <a:endParaRPr lang="en-US" sz="1200" b="1" dirty="0" smtClean="0"/>
          </a:p>
          <a:p>
            <a:r>
              <a:rPr lang="en-US" sz="1600" b="1" dirty="0" smtClean="0"/>
              <a:t>    </a:t>
            </a:r>
            <a:r>
              <a:rPr lang="en-US" sz="1600" dirty="0" err="1" smtClean="0"/>
              <a:t>CALICE_Note</a:t>
            </a:r>
            <a:r>
              <a:rPr lang="en-US" sz="1600" dirty="0" smtClean="0"/>
              <a:t> exists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Analysis virtually completed</a:t>
            </a:r>
            <a:endParaRPr lang="en-US" sz="1600" dirty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5486400" y="4004441"/>
            <a:ext cx="1311902" cy="491359"/>
          </a:xfrm>
          <a:prstGeom prst="roundRect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Fe-DHCAL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5487031" y="5257800"/>
            <a:ext cx="1311902" cy="491359"/>
          </a:xfrm>
          <a:prstGeom prst="roundRect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Fe-DHCAL</a:t>
            </a:r>
          </a:p>
        </p:txBody>
      </p:sp>
    </p:spTree>
    <p:extLst>
      <p:ext uri="{BB962C8B-B14F-4D97-AF65-F5344CB8AC3E}">
        <p14:creationId xmlns:p14="http://schemas.microsoft.com/office/powerpoint/2010/main" val="166058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381000"/>
            <a:ext cx="6672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Plans for Publishing Test Beam Results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77522" y="1371600"/>
            <a:ext cx="358014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000" b="1" dirty="0" smtClean="0">
                <a:solidFill>
                  <a:srgbClr val="616161"/>
                </a:solidFill>
              </a:rPr>
              <a:t>Pion/positron/calibration </a:t>
            </a:r>
            <a:r>
              <a:rPr lang="en-US" sz="2000" b="1" dirty="0">
                <a:solidFill>
                  <a:srgbClr val="616161"/>
                </a:solidFill>
              </a:rPr>
              <a:t>paper</a:t>
            </a:r>
          </a:p>
          <a:p>
            <a:pPr lvl="0"/>
            <a:endParaRPr lang="en-US" sz="1200" b="1" dirty="0">
              <a:solidFill>
                <a:srgbClr val="616161"/>
              </a:solidFill>
            </a:endParaRPr>
          </a:p>
          <a:p>
            <a:pPr lvl="0"/>
            <a:r>
              <a:rPr lang="en-US" sz="1600" b="1" dirty="0">
                <a:solidFill>
                  <a:srgbClr val="616161"/>
                </a:solidFill>
              </a:rPr>
              <a:t>    </a:t>
            </a:r>
            <a:r>
              <a:rPr lang="en-US" sz="1600" dirty="0">
                <a:solidFill>
                  <a:srgbClr val="616161"/>
                </a:solidFill>
              </a:rPr>
              <a:t>Analysis </a:t>
            </a:r>
            <a:r>
              <a:rPr lang="en-US" sz="1600" dirty="0" smtClean="0">
                <a:solidFill>
                  <a:srgbClr val="616161"/>
                </a:solidFill>
              </a:rPr>
              <a:t>well advanced</a:t>
            </a:r>
            <a:endParaRPr lang="en-US" sz="1600" dirty="0">
              <a:solidFill>
                <a:srgbClr val="616161"/>
              </a:solidFill>
            </a:endParaRPr>
          </a:p>
          <a:p>
            <a:pPr lvl="0"/>
            <a:r>
              <a:rPr lang="en-US" sz="1600" dirty="0">
                <a:solidFill>
                  <a:srgbClr val="616161"/>
                </a:solidFill>
              </a:rPr>
              <a:t>    </a:t>
            </a:r>
            <a:r>
              <a:rPr lang="en-US" sz="1600" dirty="0" err="1">
                <a:solidFill>
                  <a:srgbClr val="616161"/>
                </a:solidFill>
              </a:rPr>
              <a:t>CALICE_Note</a:t>
            </a:r>
            <a:r>
              <a:rPr lang="en-US" sz="1600" dirty="0">
                <a:solidFill>
                  <a:srgbClr val="616161"/>
                </a:solidFill>
              </a:rPr>
              <a:t> being drafted</a:t>
            </a:r>
          </a:p>
          <a:p>
            <a:endParaRPr lang="en-US" sz="1400" b="1" dirty="0" smtClean="0"/>
          </a:p>
          <a:p>
            <a:r>
              <a:rPr lang="en-US" sz="2000" b="1" dirty="0" smtClean="0"/>
              <a:t>Pion shower shapes</a:t>
            </a:r>
          </a:p>
          <a:p>
            <a:endParaRPr lang="en-US" sz="1600" dirty="0" smtClean="0"/>
          </a:p>
          <a:p>
            <a:r>
              <a:rPr lang="en-US" sz="1600" dirty="0" smtClean="0"/>
              <a:t>    Analysis ongoing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Still ways to go</a:t>
            </a:r>
            <a:endParaRPr lang="en-US" sz="1600" dirty="0"/>
          </a:p>
          <a:p>
            <a:endParaRPr lang="en-US" sz="1600" dirty="0"/>
          </a:p>
          <a:p>
            <a:r>
              <a:rPr lang="en-US" sz="2000" b="1" dirty="0" smtClean="0"/>
              <a:t>Longitudinal calibration paper</a:t>
            </a:r>
          </a:p>
          <a:p>
            <a:endParaRPr lang="en-US" sz="1200" dirty="0" smtClean="0"/>
          </a:p>
          <a:p>
            <a:r>
              <a:rPr lang="en-US" sz="1600" dirty="0" smtClean="0"/>
              <a:t>    Analysis virtually completed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Thesis exists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/>
              <a:t>CALICE_Note</a:t>
            </a:r>
            <a:r>
              <a:rPr lang="en-US" sz="1600" dirty="0" smtClean="0"/>
              <a:t> to be drafted</a:t>
            </a:r>
            <a:endParaRPr lang="en-US" sz="1600" dirty="0"/>
          </a:p>
          <a:p>
            <a:endParaRPr lang="en-US" sz="1400" dirty="0" smtClean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5546098" y="1752600"/>
            <a:ext cx="1311902" cy="491359"/>
          </a:xfrm>
          <a:prstGeom prst="roundRect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Fe-DHCAL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5546098" y="3096232"/>
            <a:ext cx="1311902" cy="491359"/>
          </a:xfrm>
          <a:prstGeom prst="roundRect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Fe-DHCAL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5546098" y="4233041"/>
            <a:ext cx="1311902" cy="491359"/>
          </a:xfrm>
          <a:prstGeom prst="roundRect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Fe-DHCAL</a:t>
            </a:r>
          </a:p>
        </p:txBody>
      </p:sp>
    </p:spTree>
    <p:extLst>
      <p:ext uri="{BB962C8B-B14F-4D97-AF65-F5344CB8AC3E}">
        <p14:creationId xmlns:p14="http://schemas.microsoft.com/office/powerpoint/2010/main" val="100481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381000"/>
            <a:ext cx="6672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Plans for Publishing Test Beam Results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386840"/>
            <a:ext cx="4908651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000" b="1" dirty="0">
                <a:solidFill>
                  <a:srgbClr val="616161"/>
                </a:solidFill>
              </a:rPr>
              <a:t>Combined Si-W </a:t>
            </a:r>
            <a:r>
              <a:rPr lang="en-US" sz="2000" b="1" dirty="0" smtClean="0">
                <a:solidFill>
                  <a:srgbClr val="616161"/>
                </a:solidFill>
              </a:rPr>
              <a:t>ECAL + </a:t>
            </a:r>
            <a:r>
              <a:rPr lang="en-US" sz="2000" b="1" dirty="0">
                <a:solidFill>
                  <a:srgbClr val="616161"/>
                </a:solidFill>
              </a:rPr>
              <a:t>DHCAL data</a:t>
            </a:r>
          </a:p>
          <a:p>
            <a:pPr lvl="0"/>
            <a:endParaRPr lang="en-US" sz="1200" b="1" dirty="0">
              <a:solidFill>
                <a:srgbClr val="616161"/>
              </a:solidFill>
            </a:endParaRPr>
          </a:p>
          <a:p>
            <a:pPr lvl="0"/>
            <a:r>
              <a:rPr lang="en-US" sz="1600" dirty="0">
                <a:solidFill>
                  <a:srgbClr val="616161"/>
                </a:solidFill>
              </a:rPr>
              <a:t>   No concrete plans to analyze (yet)</a:t>
            </a:r>
            <a:endParaRPr lang="en-US" sz="1600" b="1" dirty="0">
              <a:solidFill>
                <a:srgbClr val="616161"/>
              </a:solidFill>
            </a:endParaRPr>
          </a:p>
          <a:p>
            <a:pPr lvl="0"/>
            <a:endParaRPr lang="en-US" sz="1400" b="1" dirty="0">
              <a:solidFill>
                <a:srgbClr val="616161"/>
              </a:solidFill>
            </a:endParaRPr>
          </a:p>
          <a:p>
            <a:pPr lvl="0"/>
            <a:r>
              <a:rPr lang="en-US" sz="2000" b="1" dirty="0">
                <a:solidFill>
                  <a:srgbClr val="616161"/>
                </a:solidFill>
              </a:rPr>
              <a:t>Minimal absorber data</a:t>
            </a:r>
          </a:p>
          <a:p>
            <a:pPr lvl="0"/>
            <a:endParaRPr lang="en-US" sz="1200" b="1" dirty="0">
              <a:solidFill>
                <a:srgbClr val="616161"/>
              </a:solidFill>
            </a:endParaRPr>
          </a:p>
          <a:p>
            <a:pPr lvl="0"/>
            <a:r>
              <a:rPr lang="en-US" sz="1600" b="1" dirty="0">
                <a:solidFill>
                  <a:srgbClr val="616161"/>
                </a:solidFill>
              </a:rPr>
              <a:t>    </a:t>
            </a:r>
            <a:r>
              <a:rPr lang="en-US" sz="1600" dirty="0">
                <a:solidFill>
                  <a:srgbClr val="616161"/>
                </a:solidFill>
              </a:rPr>
              <a:t>No concrete plans to analyze (yet</a:t>
            </a:r>
            <a:r>
              <a:rPr lang="en-US" sz="1600" dirty="0" smtClean="0">
                <a:solidFill>
                  <a:srgbClr val="616161"/>
                </a:solidFill>
              </a:rPr>
              <a:t>)</a:t>
            </a:r>
          </a:p>
          <a:p>
            <a:pPr lvl="0"/>
            <a:endParaRPr lang="en-US" sz="1600" dirty="0">
              <a:solidFill>
                <a:srgbClr val="616161"/>
              </a:solidFill>
            </a:endParaRPr>
          </a:p>
          <a:p>
            <a:r>
              <a:rPr lang="en-US" sz="2000" b="1" dirty="0" smtClean="0"/>
              <a:t>W-DHCAL data</a:t>
            </a:r>
          </a:p>
          <a:p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n-US" sz="1600" dirty="0" err="1" smtClean="0"/>
              <a:t>CALICE_Note</a:t>
            </a:r>
            <a:r>
              <a:rPr lang="en-US" sz="1600" dirty="0" smtClean="0"/>
              <a:t> exists with response/resolution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Analysis being taken over by CERN group</a:t>
            </a:r>
          </a:p>
          <a:p>
            <a:endParaRPr lang="en-US" sz="1600" dirty="0"/>
          </a:p>
          <a:p>
            <a:r>
              <a:rPr lang="en-US" sz="2000" b="1" dirty="0" smtClean="0"/>
              <a:t>Software Compensation with W-DHCAL data</a:t>
            </a:r>
          </a:p>
          <a:p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W-DHCAL better suited than Fe-DHCAL</a:t>
            </a:r>
            <a:endParaRPr lang="en-US" sz="1600" dirty="0"/>
          </a:p>
          <a:p>
            <a:r>
              <a:rPr lang="en-US" sz="1600" dirty="0" smtClean="0"/>
              <a:t>    No concrete plans (yet)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6142351" y="3581400"/>
            <a:ext cx="1311902" cy="491359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W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-DHCAL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6142351" y="4800600"/>
            <a:ext cx="1311902" cy="491359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W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-DHCAL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6142351" y="2667000"/>
            <a:ext cx="1311902" cy="491359"/>
          </a:xfrm>
          <a:prstGeom prst="roundRect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DHCAL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6142351" y="1524000"/>
            <a:ext cx="1311902" cy="491359"/>
          </a:xfrm>
          <a:prstGeom prst="roundRect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Fe-DHCAL</a:t>
            </a:r>
          </a:p>
        </p:txBody>
      </p:sp>
    </p:spTree>
    <p:extLst>
      <p:ext uri="{BB962C8B-B14F-4D97-AF65-F5344CB8AC3E}">
        <p14:creationId xmlns:p14="http://schemas.microsoft.com/office/powerpoint/2010/main" val="149774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381000"/>
            <a:ext cx="6577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Plans for Test Beams after Shutdowns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386840"/>
            <a:ext cx="401020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Fe-DHCAL data</a:t>
            </a:r>
          </a:p>
          <a:p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Completed</a:t>
            </a:r>
          </a:p>
          <a:p>
            <a:endParaRPr lang="en-US" sz="1600" dirty="0"/>
          </a:p>
          <a:p>
            <a:r>
              <a:rPr lang="en-US" sz="2000" b="1" dirty="0" smtClean="0"/>
              <a:t>W-DHCAL</a:t>
            </a:r>
          </a:p>
          <a:p>
            <a:endParaRPr lang="en-US" sz="1600" dirty="0"/>
          </a:p>
          <a:p>
            <a:r>
              <a:rPr lang="en-US" sz="1600" dirty="0" smtClean="0"/>
              <a:t>    Completed</a:t>
            </a:r>
          </a:p>
          <a:p>
            <a:endParaRPr lang="en-US" sz="1600" dirty="0"/>
          </a:p>
          <a:p>
            <a:r>
              <a:rPr lang="en-US" sz="2000" b="1" dirty="0" smtClean="0">
                <a:solidFill>
                  <a:srgbClr val="FF0000"/>
                </a:solidFill>
              </a:rPr>
              <a:t>Tests of individual RPCs/GEMs</a:t>
            </a:r>
          </a:p>
          <a:p>
            <a:endParaRPr lang="en-US" sz="1600" dirty="0"/>
          </a:p>
          <a:p>
            <a:r>
              <a:rPr lang="en-US" sz="1600" dirty="0" smtClean="0"/>
              <a:t>    High rate RPCs (GIF, FNAL)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1-glass RPCs (FNAL)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GEM prototypes w/ or w/out DHCAL (FNAL)</a:t>
            </a:r>
          </a:p>
        </p:txBody>
      </p:sp>
    </p:spTree>
    <p:extLst>
      <p:ext uri="{BB962C8B-B14F-4D97-AF65-F5344CB8AC3E}">
        <p14:creationId xmlns:p14="http://schemas.microsoft.com/office/powerpoint/2010/main" val="24111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47800" y="380999"/>
            <a:ext cx="49377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Overall Goals for the DHCAL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066800"/>
            <a:ext cx="6649321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No matter what</a:t>
            </a:r>
          </a:p>
          <a:p>
            <a:endParaRPr lang="en-US" sz="1200" b="1" dirty="0" smtClean="0"/>
          </a:p>
          <a:p>
            <a:r>
              <a:rPr lang="en-US" sz="1600" dirty="0" smtClean="0"/>
              <a:t>    Complete test beam analysis and publish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Develop and test high-rate RPCs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Built and test more 1-glass RPCs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Seek involvement in other experiments where RPCs might be needed</a:t>
            </a:r>
          </a:p>
          <a:p>
            <a:endParaRPr lang="en-US" sz="1400" dirty="0"/>
          </a:p>
          <a:p>
            <a:r>
              <a:rPr lang="en-US" sz="2000" b="1" dirty="0" smtClean="0"/>
              <a:t>Assuming </a:t>
            </a:r>
            <a:r>
              <a:rPr lang="en-US" sz="2000" b="1" dirty="0" smtClean="0">
                <a:solidFill>
                  <a:srgbClr val="FF0000"/>
                </a:solidFill>
              </a:rPr>
              <a:t>no</a:t>
            </a:r>
            <a:r>
              <a:rPr lang="en-US" sz="2000" b="1" dirty="0" smtClean="0"/>
              <a:t> ILC project in near future</a:t>
            </a:r>
          </a:p>
          <a:p>
            <a:endParaRPr lang="en-US" sz="1200" dirty="0" smtClean="0"/>
          </a:p>
          <a:p>
            <a:r>
              <a:rPr lang="en-US" sz="1600" dirty="0" smtClean="0"/>
              <a:t>    Increase involvement in ATLAS upgrade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Look for other possibilities to utilize RPC technology</a:t>
            </a:r>
          </a:p>
          <a:p>
            <a:endParaRPr lang="en-US" sz="1400" dirty="0"/>
          </a:p>
          <a:p>
            <a:r>
              <a:rPr lang="en-US" sz="2000" b="1" dirty="0" smtClean="0"/>
              <a:t>Assuming ILC project materializes</a:t>
            </a:r>
          </a:p>
          <a:p>
            <a:endParaRPr lang="en-US" sz="1200" dirty="0"/>
          </a:p>
          <a:p>
            <a:r>
              <a:rPr lang="en-US" sz="1600" dirty="0" smtClean="0"/>
              <a:t>    Activities need to be coordinated with new reality: detector collaborations?</a:t>
            </a:r>
          </a:p>
          <a:p>
            <a:r>
              <a:rPr lang="en-US" sz="1600" dirty="0" smtClean="0"/>
              <a:t>    Design and prototype next generation readout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(low power, better time-stamping resolution, higher channel count...)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Build and test gas recycling system </a:t>
            </a:r>
            <a:r>
              <a:rPr lang="en-US" sz="1600" smtClean="0"/>
              <a:t>(Iowa)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Continue work on HV distribution system (Iowa)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Start work on LV distribution system (DC-DC converters?)</a:t>
            </a:r>
          </a:p>
          <a:p>
            <a:r>
              <a:rPr lang="en-US" sz="1600" b="1" dirty="0"/>
              <a:t> </a:t>
            </a:r>
            <a:r>
              <a:rPr lang="en-US" sz="1600" b="1" dirty="0" smtClean="0"/>
              <a:t>   </a:t>
            </a:r>
            <a:r>
              <a:rPr lang="en-US" sz="1600" dirty="0" smtClean="0"/>
              <a:t>Re-start work on HCAL engineering design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41350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y_2007">
  <a:themeElements>
    <a:clrScheme name="Custom 7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9D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gray_2007</Template>
  <TotalTime>154</TotalTime>
  <Words>542</Words>
  <Application>Microsoft Office PowerPoint</Application>
  <PresentationFormat>On-screen Show (4:3)</PresentationFormat>
  <Paragraphs>133</Paragraphs>
  <Slides>7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gray_2007</vt:lpstr>
      <vt:lpstr>        DHCAL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repond</dc:creator>
  <cp:lastModifiedBy>repond</cp:lastModifiedBy>
  <cp:revision>14</cp:revision>
  <dcterms:created xsi:type="dcterms:W3CDTF">2010-10-30T09:54:02Z</dcterms:created>
  <dcterms:modified xsi:type="dcterms:W3CDTF">2013-03-18T16:36:35Z</dcterms:modified>
</cp:coreProperties>
</file>