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57" r:id="rId4"/>
    <p:sldId id="267" r:id="rId5"/>
    <p:sldId id="264" r:id="rId6"/>
    <p:sldId id="272" r:id="rId7"/>
    <p:sldId id="273" r:id="rId8"/>
    <p:sldId id="263" r:id="rId9"/>
    <p:sldId id="269" r:id="rId10"/>
    <p:sldId id="259" r:id="rId11"/>
    <p:sldId id="276" r:id="rId12"/>
    <p:sldId id="258" r:id="rId13"/>
    <p:sldId id="271" r:id="rId14"/>
    <p:sldId id="260" r:id="rId15"/>
    <p:sldId id="261" r:id="rId16"/>
    <p:sldId id="268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660"/>
  </p:normalViewPr>
  <p:slideViewPr>
    <p:cSldViewPr>
      <p:cViewPr varScale="1">
        <p:scale>
          <a:sx n="107" d="100"/>
          <a:sy n="107" d="100"/>
        </p:scale>
        <p:origin x="-18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31495-5E7B-4A76-B4BD-C9C939045E1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D1D1-421B-4778-8950-E0EB94C2F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91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1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73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4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13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8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9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5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0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6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F10E-F1CE-4A7F-B98E-D6A2EFE2B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54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/>
          <a:lstStyle/>
          <a:p>
            <a:r>
              <a:rPr lang="en-US" dirty="0" smtClean="0"/>
              <a:t>Optical fiber calibration system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Jiri Kvasnicka</a:t>
            </a:r>
          </a:p>
          <a:p>
            <a:r>
              <a:rPr lang="en-US" sz="1800" dirty="0" smtClean="0"/>
              <a:t>Prague, Institute of Physics</a:t>
            </a:r>
            <a:br>
              <a:rPr lang="en-US" sz="1800" dirty="0" smtClean="0"/>
            </a:br>
            <a:r>
              <a:rPr lang="en-US" sz="1800" dirty="0" smtClean="0"/>
              <a:t>kvas@fzu.cz</a:t>
            </a:r>
            <a:endParaRPr lang="en-US" sz="2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4176464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</a:t>
            </a:fld>
            <a:endParaRPr lang="en-US" dirty="0"/>
          </a:p>
        </p:txBody>
      </p:sp>
      <p:pic>
        <p:nvPicPr>
          <p:cNvPr id="1026" name="Picture 2" descr="C:\Users\kvas\Downloads\logo-FZU-male (1)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27075" cy="109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olywww.in2p3.fr/IMG/image/logo_cali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4664"/>
            <a:ext cx="2326743" cy="109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133446" y="4869160"/>
            <a:ext cx="2944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QMB1a </a:t>
            </a:r>
            <a:r>
              <a:rPr lang="en-US" dirty="0"/>
              <a:t>- the LED driver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Test setup - 6 HBU at DESY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Results - HBU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Results - notched fibers</a:t>
            </a:r>
          </a:p>
        </p:txBody>
      </p:sp>
    </p:spTree>
    <p:extLst>
      <p:ext uri="{BB962C8B-B14F-4D97-AF65-F5344CB8AC3E}">
        <p14:creationId xmlns:p14="http://schemas.microsoft.com/office/powerpoint/2010/main" val="110941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0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LED light output profile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Zástupný symbol pro obsah 7" descr="ledsviceni.png"/>
          <p:cNvPicPr>
            <a:picLocks noChangeAspect="1"/>
          </p:cNvPicPr>
          <p:nvPr/>
        </p:nvPicPr>
        <p:blipFill rotWithShape="1">
          <a:blip r:embed="rId2"/>
          <a:srcRect l="3834" t="21020" r="12660" b="5113"/>
          <a:stretch/>
        </p:blipFill>
        <p:spPr bwMode="auto">
          <a:xfrm>
            <a:off x="1358283" y="1628800"/>
            <a:ext cx="6853562" cy="428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ál 7"/>
          <p:cNvSpPr/>
          <p:nvPr/>
        </p:nvSpPr>
        <p:spPr>
          <a:xfrm>
            <a:off x="3995936" y="3645024"/>
            <a:ext cx="857930" cy="857930"/>
          </a:xfrm>
          <a:prstGeom prst="ellipse">
            <a:avLst/>
          </a:prstGeom>
          <a:noFill/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ál 8"/>
          <p:cNvSpPr/>
          <p:nvPr/>
        </p:nvSpPr>
        <p:spPr>
          <a:xfrm>
            <a:off x="4283968" y="2683889"/>
            <a:ext cx="857930" cy="857930"/>
          </a:xfrm>
          <a:prstGeom prst="ellipse">
            <a:avLst/>
          </a:prstGeom>
          <a:noFill/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ál 9"/>
          <p:cNvSpPr/>
          <p:nvPr/>
        </p:nvSpPr>
        <p:spPr>
          <a:xfrm>
            <a:off x="3354030" y="2924944"/>
            <a:ext cx="857930" cy="857930"/>
          </a:xfrm>
          <a:prstGeom prst="ellipse">
            <a:avLst/>
          </a:prstGeom>
          <a:noFill/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ovéPole 10"/>
          <p:cNvSpPr txBox="1"/>
          <p:nvPr/>
        </p:nvSpPr>
        <p:spPr>
          <a:xfrm>
            <a:off x="6258179" y="3514649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Fibres</a:t>
            </a:r>
            <a:endParaRPr lang="en-US" dirty="0"/>
          </a:p>
        </p:txBody>
      </p:sp>
      <p:cxnSp>
        <p:nvCxnSpPr>
          <p:cNvPr id="13" name="Přímá spojnice se šipkou 12"/>
          <p:cNvCxnSpPr>
            <a:stCxn id="11" idx="1"/>
          </p:cNvCxnSpPr>
          <p:nvPr/>
        </p:nvCxnSpPr>
        <p:spPr>
          <a:xfrm flipH="1" flipV="1">
            <a:off x="5141899" y="3254423"/>
            <a:ext cx="1116280" cy="44489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endCxn id="8" idx="6"/>
          </p:cNvCxnSpPr>
          <p:nvPr/>
        </p:nvCxnSpPr>
        <p:spPr>
          <a:xfrm flipH="1">
            <a:off x="4853866" y="3699315"/>
            <a:ext cx="1404313" cy="374674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67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TESA </a:t>
            </a:r>
            <a:r>
              <a:rPr lang="en-US" dirty="0" err="1" smtClean="0"/>
              <a:t>Kleberpads</a:t>
            </a:r>
            <a:r>
              <a:rPr lang="en-US" dirty="0" smtClean="0"/>
              <a:t> fiber holder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4" descr="Stick4_2525szoo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6" t="5796" r="7395" b="32948"/>
          <a:stretch/>
        </p:blipFill>
        <p:spPr bwMode="auto">
          <a:xfrm>
            <a:off x="323528" y="1268760"/>
            <a:ext cx="8424936" cy="4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1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Saturation curves of row1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13</a:t>
            </a:fld>
            <a:endParaRPr lang="en-US" dirty="0"/>
          </a:p>
        </p:txBody>
      </p:sp>
      <p:pic>
        <p:nvPicPr>
          <p:cNvPr id="3075" name="Picture 3" descr="C:\Users\kvas\AppData\Local\Temp\_TSBBBC.tmp\_TS461B.tmp\LGscan_row1_HBU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kvas\AppData\Local\Temp\_TSBBBC.tmp\_TS461B.tmp\LGscan_row1_HBU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3789040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kvas\AppData\Local\Temp\_TSBBBC.tmp\_TS461B.tmp\LGscan_row1_HBU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05" y="3789040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kvas\AppData\Local\Temp\_TSBBBC.tmp\_TS461B.tmp\LGscan_row1_HBU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67780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kvas\AppData\Local\Temp\_TSBBBC.tmp\_TS461B.tmp\LGscan_row1_HBU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2" y="1491642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kvas\AppData\Local\Temp\_TSBBBC.tmp\_TS461B.tmp\LGscan_row1_HBU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879" y="1436452"/>
            <a:ext cx="3154197" cy="23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1835696" y="5373216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6</a:t>
            </a:r>
            <a:endParaRPr lang="en-US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283968" y="5373216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5</a:t>
            </a:r>
            <a:endParaRPr lang="en-US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856748" y="5445224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4</a:t>
            </a:r>
            <a:endParaRPr lang="en-US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989091" y="3112519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3</a:t>
            </a:r>
            <a:endParaRPr lang="en-US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96036" y="3203684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2</a:t>
            </a:r>
            <a:endParaRPr lang="en-US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7992380" y="3203684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HBU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Saturation curves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4330824" cy="1684784"/>
          </a:xfrm>
        </p:spPr>
        <p:txBody>
          <a:bodyPr/>
          <a:lstStyle/>
          <a:p>
            <a:r>
              <a:rPr lang="en-US" dirty="0" smtClean="0"/>
              <a:t>Each row: 3 fibers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14</a:t>
            </a:fld>
            <a:endParaRPr lang="en-US" dirty="0"/>
          </a:p>
        </p:txBody>
      </p:sp>
      <p:pic>
        <p:nvPicPr>
          <p:cNvPr id="4098" name="Picture 2" descr="C:\Users\kvas\AppData\Local\Temp\_TSBBBC.tmp\_TS4630.tmp\LGscan-row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104456" cy="307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kvas\AppData\Local\Temp\_TSBBBC.tmp\_TS4630.tmp\LGscan-row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104456" cy="307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kvas\AppData\Local\Temp\_TSBBBC.tmp\_TS4630.tmp\LGscan-row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797" y="332656"/>
            <a:ext cx="4104456" cy="307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5760132" y="980728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1</a:t>
            </a:r>
            <a:endParaRPr lang="en-US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148064" y="3779748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2</a:t>
            </a:r>
            <a:endParaRPr lang="en-US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99592" y="3716124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Row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kvas\Documents\FZU\qmb1\testDesy6\LGscan\faze2-pedestal\LGscan_ped_subtract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48680"/>
            <a:ext cx="796931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Saturation of all channels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1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2" t="9232" r="3076" b="24171"/>
          <a:stretch/>
        </p:blipFill>
        <p:spPr bwMode="auto">
          <a:xfrm>
            <a:off x="233446" y="260648"/>
            <a:ext cx="888535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7" t="11164" r="3484" b="14891"/>
          <a:stretch/>
        </p:blipFill>
        <p:spPr bwMode="auto">
          <a:xfrm>
            <a:off x="144066" y="2204864"/>
            <a:ext cx="8785862" cy="205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1" t="11142" r="4437" b="13657"/>
          <a:stretch/>
        </p:blipFill>
        <p:spPr bwMode="auto">
          <a:xfrm>
            <a:off x="0" y="4373636"/>
            <a:ext cx="9144000" cy="221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32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Semi-automatic drilling machine</a:t>
            </a:r>
            <a:endParaRPr lang="en-US" dirty="0"/>
          </a:p>
        </p:txBody>
      </p:sp>
      <p:sp>
        <p:nvSpPr>
          <p:cNvPr id="15" name="Zástupný symbol pro obsah 1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39675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Frame with x-y stepper motors</a:t>
            </a:r>
          </a:p>
          <a:p>
            <a:r>
              <a:rPr lang="en-US" dirty="0"/>
              <a:t>Drill machine used as milling cutter to groove the notch</a:t>
            </a:r>
          </a:p>
          <a:p>
            <a:endParaRPr lang="en-US" dirty="0"/>
          </a:p>
        </p:txBody>
      </p:sp>
      <p:sp>
        <p:nvSpPr>
          <p:cNvPr id="16" name="Zástupný symbol pro obsah 1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9779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Alu</a:t>
            </a:r>
            <a:r>
              <a:rPr lang="en-US" dirty="0"/>
              <a:t>/PCB Template with moving </a:t>
            </a:r>
            <a:r>
              <a:rPr lang="en-US" dirty="0" err="1"/>
              <a:t>scint</a:t>
            </a:r>
            <a:r>
              <a:rPr lang="en-US" dirty="0"/>
              <a:t> </a:t>
            </a:r>
            <a:r>
              <a:rPr lang="en-US" dirty="0" smtClean="0"/>
              <a:t>tile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17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81350"/>
            <a:ext cx="4341813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195638"/>
            <a:ext cx="3960813" cy="297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6946900" y="2852738"/>
            <a:ext cx="363538" cy="16557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5292725" y="2924175"/>
            <a:ext cx="647700" cy="15843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716463" y="2565400"/>
            <a:ext cx="18002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en-US" sz="1400"/>
              <a:t>PCB with 3mm holes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948488" y="2578100"/>
            <a:ext cx="20161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en-US" sz="1400"/>
              <a:t>Scintilator tile w SiPM</a:t>
            </a:r>
          </a:p>
        </p:txBody>
      </p:sp>
    </p:spTree>
    <p:extLst>
      <p:ext uri="{BB962C8B-B14F-4D97-AF65-F5344CB8AC3E}">
        <p14:creationId xmlns:p14="http://schemas.microsoft.com/office/powerpoint/2010/main" val="32470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Nadpis 1"/>
          <p:cNvSpPr>
            <a:spLocks noGrp="1"/>
          </p:cNvSpPr>
          <p:nvPr>
            <p:ph type="title" idx="4294967295"/>
          </p:nvPr>
        </p:nvSpPr>
        <p:spPr>
          <a:xfrm>
            <a:off x="1979613" y="-17463"/>
            <a:ext cx="6707187" cy="114300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Distribution of light:</a:t>
            </a:r>
            <a:br>
              <a:rPr lang="en-US" sz="4000" smtClean="0"/>
            </a:br>
            <a:r>
              <a:rPr lang="en-US" sz="4000" smtClean="0"/>
              <a:t>Notched Fiber</a:t>
            </a:r>
            <a:endParaRPr lang="cs-CZ" sz="4000" smtClean="0"/>
          </a:p>
        </p:txBody>
      </p:sp>
      <p:sp>
        <p:nvSpPr>
          <p:cNvPr id="9" name="AutoShape 7" descr="https://s-gate.fzu.cz/veverka/src/download.php?passed_id=683&amp;mailbox=Sent&amp;ent_id=14&amp;absolute_dl=tru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>
              <a:latin typeface="Calibri" pitchFamily="34" charset="0"/>
            </a:endParaRPr>
          </a:p>
        </p:txBody>
      </p:sp>
      <p:pic>
        <p:nvPicPr>
          <p:cNvPr id="10" name="Picture 10" descr="nfibre7355z"/>
          <p:cNvPicPr>
            <a:picLocks noChangeAspect="1" noChangeArrowheads="1"/>
          </p:cNvPicPr>
          <p:nvPr/>
        </p:nvPicPr>
        <p:blipFill>
          <a:blip r:embed="rId2" cstate="print"/>
          <a:srcRect l="27367"/>
          <a:stretch>
            <a:fillRect/>
          </a:stretch>
        </p:blipFill>
        <p:spPr bwMode="auto">
          <a:xfrm>
            <a:off x="0" y="117475"/>
            <a:ext cx="2339975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2484438" y="1206500"/>
            <a:ext cx="6202362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Light is emitted from the </a:t>
            </a:r>
            <a:r>
              <a:rPr lang="en-US" sz="1600" b="1">
                <a:solidFill>
                  <a:srgbClr val="00B050"/>
                </a:solidFill>
                <a:latin typeface="Calibri" pitchFamily="34" charset="0"/>
              </a:rPr>
              <a:t>notches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The </a:t>
            </a:r>
            <a:r>
              <a:rPr lang="en-US" sz="1600" b="1">
                <a:solidFill>
                  <a:srgbClr val="00B050"/>
                </a:solidFill>
                <a:latin typeface="Calibri" pitchFamily="34" charset="0"/>
              </a:rPr>
              <a:t>notch</a:t>
            </a:r>
            <a:r>
              <a:rPr lang="en-US" sz="160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is a special scratch to the fiber, which reflects the light to the opposite direction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The size of the notch varies from the beginning to the end of the fiber to maintain homogeneity of the light, which comes from notches</a:t>
            </a:r>
          </a:p>
        </p:txBody>
      </p:sp>
      <p:grpSp>
        <p:nvGrpSpPr>
          <p:cNvPr id="12" name="Skupina 83"/>
          <p:cNvGrpSpPr>
            <a:grpSpLocks/>
          </p:cNvGrpSpPr>
          <p:nvPr/>
        </p:nvGrpSpPr>
        <p:grpSpPr bwMode="auto">
          <a:xfrm>
            <a:off x="2411413" y="4221163"/>
            <a:ext cx="6673850" cy="2232025"/>
            <a:chOff x="2411760" y="4085355"/>
            <a:chExt cx="6673042" cy="2232248"/>
          </a:xfrm>
        </p:grpSpPr>
        <p:grpSp>
          <p:nvGrpSpPr>
            <p:cNvPr id="13" name="Skupina 80"/>
            <p:cNvGrpSpPr>
              <a:grpSpLocks/>
            </p:cNvGrpSpPr>
            <p:nvPr/>
          </p:nvGrpSpPr>
          <p:grpSpPr bwMode="auto">
            <a:xfrm>
              <a:off x="2411760" y="4437112"/>
              <a:ext cx="6673042" cy="1880491"/>
              <a:chOff x="2411760" y="1628799"/>
              <a:chExt cx="6673042" cy="1880491"/>
            </a:xfrm>
          </p:grpSpPr>
          <p:pic>
            <p:nvPicPr>
              <p:cNvPr id="17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411760" y="1628799"/>
                <a:ext cx="2196884" cy="1880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1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90369" y="1628799"/>
                <a:ext cx="2257895" cy="1880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998449" y="1628799"/>
                <a:ext cx="2086353" cy="1880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" name="TextovéPole 82"/>
            <p:cNvSpPr txBox="1">
              <a:spLocks noChangeArrowheads="1"/>
            </p:cNvSpPr>
            <p:nvPr/>
          </p:nvSpPr>
          <p:spPr bwMode="auto">
            <a:xfrm>
              <a:off x="2915724" y="4085355"/>
              <a:ext cx="117397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First notch</a:t>
              </a:r>
              <a:endParaRPr lang="cs-CZ">
                <a:latin typeface="Calibri" pitchFamily="34" charset="0"/>
              </a:endParaRPr>
            </a:p>
          </p:txBody>
        </p:sp>
        <p:sp>
          <p:nvSpPr>
            <p:cNvPr id="15" name="TextovéPole 92"/>
            <p:cNvSpPr txBox="1">
              <a:spLocks noChangeArrowheads="1"/>
            </p:cNvSpPr>
            <p:nvPr/>
          </p:nvSpPr>
          <p:spPr bwMode="auto">
            <a:xfrm>
              <a:off x="5096503" y="4085355"/>
              <a:ext cx="1436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Middle notch</a:t>
              </a:r>
              <a:endParaRPr lang="cs-CZ">
                <a:latin typeface="Calibri" pitchFamily="34" charset="0"/>
              </a:endParaRPr>
            </a:p>
          </p:txBody>
        </p:sp>
        <p:sp>
          <p:nvSpPr>
            <p:cNvPr id="16" name="TextovéPole 93"/>
            <p:cNvSpPr txBox="1">
              <a:spLocks noChangeArrowheads="1"/>
            </p:cNvSpPr>
            <p:nvPr/>
          </p:nvSpPr>
          <p:spPr bwMode="auto">
            <a:xfrm>
              <a:off x="7069852" y="4085355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End position notch</a:t>
              </a:r>
              <a:endParaRPr lang="cs-CZ">
                <a:latin typeface="Calibri" pitchFamily="34" charset="0"/>
              </a:endParaRPr>
            </a:p>
          </p:txBody>
        </p:sp>
      </p:grpSp>
      <p:pic>
        <p:nvPicPr>
          <p:cNvPr id="20" name="Picture 31" descr="fibre notch"/>
          <p:cNvPicPr>
            <a:picLocks noGrp="1" noChangeAspect="1" noChangeArrowheads="1"/>
          </p:cNvPicPr>
          <p:nvPr>
            <p:ph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735263" y="3141663"/>
            <a:ext cx="1836737" cy="965200"/>
          </a:xfrm>
          <a:solidFill>
            <a:schemeClr val="bg1"/>
          </a:solidFill>
        </p:spPr>
      </p:pic>
      <p:grpSp>
        <p:nvGrpSpPr>
          <p:cNvPr id="21" name="Skupina 84"/>
          <p:cNvGrpSpPr>
            <a:grpSpLocks/>
          </p:cNvGrpSpPr>
          <p:nvPr/>
        </p:nvGrpSpPr>
        <p:grpSpPr bwMode="auto">
          <a:xfrm>
            <a:off x="5454650" y="2678113"/>
            <a:ext cx="3654425" cy="1543050"/>
            <a:chOff x="5436096" y="2636912"/>
            <a:chExt cx="3653312" cy="1543636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36096" y="2936977"/>
              <a:ext cx="3648706" cy="1243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ovéPole 96"/>
            <p:cNvSpPr txBox="1">
              <a:spLocks noChangeArrowheads="1"/>
            </p:cNvSpPr>
            <p:nvPr/>
          </p:nvSpPr>
          <p:spPr bwMode="auto">
            <a:xfrm>
              <a:off x="5652120" y="2636912"/>
              <a:ext cx="34372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Emission from the fiber (side view)</a:t>
              </a:r>
              <a:endParaRPr lang="cs-CZ">
                <a:latin typeface="Calibri" pitchFamily="34" charset="0"/>
              </a:endParaRPr>
            </a:p>
          </p:txBody>
        </p:sp>
      </p:grpSp>
      <p:sp>
        <p:nvSpPr>
          <p:cNvPr id="24" name="TextovéPole 2"/>
          <p:cNvSpPr txBox="1">
            <a:spLocks noChangeArrowheads="1"/>
          </p:cNvSpPr>
          <p:nvPr/>
        </p:nvSpPr>
        <p:spPr bwMode="auto">
          <a:xfrm>
            <a:off x="155575" y="404813"/>
            <a:ext cx="1527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FF00"/>
                </a:solidFill>
                <a:latin typeface="Calibri" pitchFamily="34" charset="0"/>
              </a:rPr>
              <a:t>Iluminated by </a:t>
            </a:r>
          </a:p>
          <a:p>
            <a:r>
              <a:rPr lang="en-US">
                <a:solidFill>
                  <a:srgbClr val="00FF00"/>
                </a:solidFill>
                <a:latin typeface="Calibri" pitchFamily="34" charset="0"/>
              </a:rPr>
              <a:t>Green laser</a:t>
            </a:r>
          </a:p>
          <a:p>
            <a:endParaRPr lang="en-US">
              <a:solidFill>
                <a:srgbClr val="00FF00"/>
              </a:solidFill>
              <a:latin typeface="Calibri" pitchFamily="34" charset="0"/>
            </a:endParaRPr>
          </a:p>
          <a:p>
            <a:r>
              <a:rPr lang="en-US">
                <a:solidFill>
                  <a:srgbClr val="00FF00"/>
                </a:solidFill>
                <a:latin typeface="Calibri" pitchFamily="34" charset="0"/>
              </a:rPr>
              <a:t>24 notches</a:t>
            </a:r>
            <a:endParaRPr lang="cs-CZ">
              <a:solidFill>
                <a:srgbClr val="00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kvas\Documents\FZU\qmb1\Optical_power_fiber\slow-cardx\3cards-prezentace\QMB1-Amplitude_scan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186933"/>
            <a:ext cx="4392488" cy="329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LED driver – QMB1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496" y="1556792"/>
            <a:ext cx="5328592" cy="470912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Quasi-resonant </a:t>
            </a:r>
            <a:r>
              <a:rPr lang="en-US" dirty="0" smtClean="0"/>
              <a:t>LED driver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Modular system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Dec 2012: </a:t>
            </a:r>
            <a:r>
              <a:rPr lang="en-US" b="1" dirty="0" smtClean="0"/>
              <a:t>QMB1a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External coil pads (~30 ns pulse)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New connectors, minor changes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Boards are working,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Performance measurements ongoing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Main parameters: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Smooth pulse shape (half-sinus shape)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Variable amplitude (</a:t>
            </a:r>
            <a:r>
              <a:rPr lang="en-US" dirty="0">
                <a:latin typeface="Arial" pitchFamily="34" charset="0"/>
                <a:cs typeface="Arial" pitchFamily="34" charset="0"/>
              </a:rPr>
              <a:t>~</a:t>
            </a:r>
            <a:r>
              <a:rPr lang="en-US" dirty="0" smtClean="0"/>
              <a:t>1A peak)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Repetition rate up to 100 kHz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Fixed pulse width (2.4–3.5 ns)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PCB size 30 × 140 mm2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Output power is not linear to the V1 setting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UV LEDs has a different threshold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8" name="Skupina 7"/>
          <p:cNvGrpSpPr/>
          <p:nvPr/>
        </p:nvGrpSpPr>
        <p:grpSpPr>
          <a:xfrm>
            <a:off x="3744897" y="1052736"/>
            <a:ext cx="5425372" cy="2266308"/>
            <a:chOff x="3744897" y="1268760"/>
            <a:chExt cx="5425372" cy="2266308"/>
          </a:xfrm>
        </p:grpSpPr>
        <p:pic>
          <p:nvPicPr>
            <p:cNvPr id="7" name="Picture 7" descr="QMB1&amp;A_2502_L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5" y="1268760"/>
              <a:ext cx="4382244" cy="2266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ovéPole 8"/>
            <p:cNvSpPr txBox="1"/>
            <p:nvPr/>
          </p:nvSpPr>
          <p:spPr>
            <a:xfrm>
              <a:off x="3744897" y="1673051"/>
              <a:ext cx="1044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QMB1</a:t>
              </a:r>
            </a:p>
            <a:p>
              <a:pPr algn="r"/>
              <a:r>
                <a:rPr lang="en-US" dirty="0" smtClean="0"/>
                <a:t>QMB1a</a:t>
              </a:r>
              <a:endParaRPr lang="en-US" dirty="0"/>
            </a:p>
          </p:txBody>
        </p:sp>
        <p:cxnSp>
          <p:nvCxnSpPr>
            <p:cNvPr id="10" name="Přímá spojnice se šipkou 9"/>
            <p:cNvCxnSpPr/>
            <p:nvPr/>
          </p:nvCxnSpPr>
          <p:spPr>
            <a:xfrm>
              <a:off x="4716016" y="1844824"/>
              <a:ext cx="432048" cy="15139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se šipkou 11"/>
            <p:cNvCxnSpPr/>
            <p:nvPr/>
          </p:nvCxnSpPr>
          <p:spPr>
            <a:xfrm>
              <a:off x="4716016" y="2148616"/>
              <a:ext cx="216024" cy="5603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14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-134888"/>
            <a:ext cx="8229600" cy="1043608"/>
          </a:xfrm>
        </p:spPr>
        <p:txBody>
          <a:bodyPr>
            <a:normAutofit/>
          </a:bodyPr>
          <a:lstStyle/>
          <a:p>
            <a:r>
              <a:rPr lang="en-US" dirty="0" smtClean="0"/>
              <a:t>6-HBU </a:t>
            </a:r>
            <a:r>
              <a:rPr lang="en-US" dirty="0" smtClean="0"/>
              <a:t>setup – DEC 2012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496" y="3789040"/>
            <a:ext cx="4551366" cy="288032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Full setup with 6 HBU (2.2 m of electronics!)</a:t>
            </a:r>
          </a:p>
          <a:p>
            <a:r>
              <a:rPr lang="en-US" dirty="0" smtClean="0"/>
              <a:t>Data readout from all </a:t>
            </a:r>
            <a:r>
              <a:rPr lang="en-US" dirty="0" smtClean="0"/>
              <a:t>HBUs is </a:t>
            </a:r>
            <a:r>
              <a:rPr lang="en-US" dirty="0" smtClean="0"/>
              <a:t>stable </a:t>
            </a:r>
          </a:p>
          <a:p>
            <a:pPr lvl="1"/>
            <a:r>
              <a:rPr lang="en-US" dirty="0" smtClean="0"/>
              <a:t>only 5 HBU equipped with tiles</a:t>
            </a:r>
          </a:p>
          <a:p>
            <a:r>
              <a:rPr lang="en-US" dirty="0" smtClean="0"/>
              <a:t>3 row of tiles (3×72 tiles) illuminated by notched fibers and QMB1 LED drivers</a:t>
            </a:r>
          </a:p>
          <a:p>
            <a:r>
              <a:rPr lang="en-US" dirty="0" smtClean="0"/>
              <a:t>1 row of tiles was illuminated by 1 QMB1 and 3 fibers (each fiber has 24 notches) </a:t>
            </a:r>
            <a:r>
              <a:rPr lang="en-US" dirty="0" smtClean="0">
                <a:sym typeface="Wingdings" pitchFamily="2" charset="2"/>
              </a:rPr>
              <a:t> fiber triplet bundle (see next slide)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 smtClean="0"/>
              <a:t>QMB1 LED driver per row of 72 tiles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4" descr="panor1zoom_6HBU2wQMB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9" b="10919"/>
          <a:stretch/>
        </p:blipFill>
        <p:spPr bwMode="auto">
          <a:xfrm>
            <a:off x="0" y="764704"/>
            <a:ext cx="9150871" cy="292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xQMB1_2559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0"/>
          <a:stretch/>
        </p:blipFill>
        <p:spPr bwMode="auto">
          <a:xfrm>
            <a:off x="4658870" y="3861048"/>
            <a:ext cx="4485131" cy="240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ál 6"/>
          <p:cNvSpPr/>
          <p:nvPr/>
        </p:nvSpPr>
        <p:spPr>
          <a:xfrm>
            <a:off x="7812360" y="1866007"/>
            <a:ext cx="720080" cy="62688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Přímá spojnice se šipkou 10"/>
          <p:cNvCxnSpPr/>
          <p:nvPr/>
        </p:nvCxnSpPr>
        <p:spPr>
          <a:xfrm flipH="1">
            <a:off x="7308304" y="2492896"/>
            <a:ext cx="720080" cy="1266503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61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Notched Fiber triplet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7504" y="980729"/>
            <a:ext cx="8928992" cy="223224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“Glued” manually by a TESA stickers </a:t>
            </a:r>
          </a:p>
          <a:p>
            <a:pPr lvl="1"/>
            <a:r>
              <a:rPr lang="en-US" dirty="0" smtClean="0"/>
              <a:t>Good for testing</a:t>
            </a:r>
          </a:p>
          <a:p>
            <a:pPr lvl="1"/>
            <a:r>
              <a:rPr lang="en-US" dirty="0" smtClean="0"/>
              <a:t>Not suitable for the </a:t>
            </a:r>
            <a:r>
              <a:rPr lang="en-US" dirty="0" smtClean="0"/>
              <a:t>mass production </a:t>
            </a:r>
            <a:r>
              <a:rPr lang="en-US" dirty="0" smtClean="0"/>
              <a:t>(it </a:t>
            </a:r>
            <a:r>
              <a:rPr lang="en-US" dirty="0" smtClean="0"/>
              <a:t>took few hours </a:t>
            </a:r>
            <a:r>
              <a:rPr lang="en-US" dirty="0" smtClean="0"/>
              <a:t>to install and de-install the fibers)</a:t>
            </a:r>
          </a:p>
          <a:p>
            <a:r>
              <a:rPr lang="en-US" dirty="0" smtClean="0"/>
              <a:t>Why 3 fibers with 24 notches instead of 1 fiber with 72 notches?</a:t>
            </a:r>
          </a:p>
          <a:p>
            <a:pPr lvl="1"/>
            <a:r>
              <a:rPr lang="en-US" dirty="0" smtClean="0"/>
              <a:t>24 notches can be produced with better precision</a:t>
            </a:r>
          </a:p>
          <a:p>
            <a:pPr lvl="1"/>
            <a:r>
              <a:rPr lang="en-US" dirty="0" smtClean="0"/>
              <a:t>The manufacturer has a semi-automatic machine for 24-notched fibers</a:t>
            </a:r>
          </a:p>
          <a:p>
            <a:pPr lvl="1"/>
            <a:r>
              <a:rPr lang="en-US" dirty="0" smtClean="0"/>
              <a:t>The light output from the 3mm LED </a:t>
            </a:r>
            <a:r>
              <a:rPr lang="en-US" dirty="0" smtClean="0"/>
              <a:t>couples well </a:t>
            </a:r>
            <a:r>
              <a:rPr lang="en-US" dirty="0" smtClean="0"/>
              <a:t>into 3 fibers </a:t>
            </a:r>
            <a:r>
              <a:rPr lang="en-US" dirty="0" smtClean="0">
                <a:sym typeface="Wingdings" pitchFamily="2" charset="2"/>
              </a:rPr>
              <a:t> 3 times more light in total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Due to the light profile of the LED</a:t>
            </a:r>
            <a:endParaRPr lang="en-US" dirty="0" smtClean="0"/>
          </a:p>
          <a:p>
            <a:pPr lvl="1"/>
            <a:r>
              <a:rPr lang="en-US" dirty="0" smtClean="0"/>
              <a:t>Reminder: we have a single 72-notched fiber prototype with spread &lt;25% made by hand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4</a:t>
            </a:fld>
            <a:endParaRPr lang="en-US" dirty="0"/>
          </a:p>
        </p:txBody>
      </p:sp>
      <p:pic>
        <p:nvPicPr>
          <p:cNvPr id="10" name="Picture 4" descr="3plet1zoom_25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572000" cy="31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Stick2_251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85" t="29880"/>
          <a:stretch/>
        </p:blipFill>
        <p:spPr bwMode="auto">
          <a:xfrm>
            <a:off x="20216" y="3429000"/>
            <a:ext cx="4432622" cy="288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496" y="44624"/>
            <a:ext cx="519908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96752"/>
            <a:ext cx="5184576" cy="237626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153 “good” tiles (90.5% of assembled tiles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“good” means visible SPS (</a:t>
            </a:r>
            <a:r>
              <a:rPr lang="en-US" b="1" dirty="0" smtClean="0"/>
              <a:t>S</a:t>
            </a:r>
            <a:r>
              <a:rPr lang="en-US" dirty="0" smtClean="0"/>
              <a:t>ingle </a:t>
            </a:r>
            <a:r>
              <a:rPr lang="en-US" b="1" dirty="0" smtClean="0"/>
              <a:t>P</a:t>
            </a:r>
            <a:r>
              <a:rPr lang="en-US" dirty="0" smtClean="0"/>
              <a:t>ixel </a:t>
            </a:r>
            <a:r>
              <a:rPr lang="en-US" b="1" dirty="0" smtClean="0"/>
              <a:t>S</a:t>
            </a:r>
            <a:r>
              <a:rPr lang="en-US" dirty="0" smtClean="0"/>
              <a:t>pectra)</a:t>
            </a:r>
            <a:endParaRPr lang="en-US" dirty="0" smtClean="0"/>
          </a:p>
          <a:p>
            <a:r>
              <a:rPr lang="en-US" dirty="0" smtClean="0"/>
              <a:t>Gain </a:t>
            </a:r>
            <a:r>
              <a:rPr lang="en-US" dirty="0" smtClean="0"/>
              <a:t>successfully </a:t>
            </a:r>
            <a:r>
              <a:rPr lang="en-US" dirty="0" smtClean="0"/>
              <a:t>extracted from SPS, good fit with signal within 0.5–5 pixels range (noise-free channels even larger signal)</a:t>
            </a:r>
          </a:p>
          <a:p>
            <a:r>
              <a:rPr lang="en-US" dirty="0" smtClean="0"/>
              <a:t>Gain extraction successful for 92% of the </a:t>
            </a:r>
            <a:r>
              <a:rPr lang="en-US" i="1" dirty="0" smtClean="0"/>
              <a:t>good </a:t>
            </a:r>
            <a:r>
              <a:rPr lang="en-US" dirty="0" smtClean="0"/>
              <a:t>tiles </a:t>
            </a:r>
            <a:r>
              <a:rPr lang="en-US" b="1" dirty="0" smtClean="0"/>
              <a:t>within a single run</a:t>
            </a:r>
          </a:p>
          <a:p>
            <a:r>
              <a:rPr lang="en-US" dirty="0" smtClean="0"/>
              <a:t>Some channels need more light (especially tiles without holes in the PCB for the fiber)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88843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5</a:t>
            </a:fld>
            <a:endParaRPr lang="en-US" dirty="0"/>
          </a:p>
        </p:txBody>
      </p:sp>
      <p:pic>
        <p:nvPicPr>
          <p:cNvPr id="17" name="Picture 4" descr="All_ASIC10_event0_Ch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94" y="3689870"/>
            <a:ext cx="2913639" cy="218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Skupina 7"/>
          <p:cNvGrpSpPr/>
          <p:nvPr/>
        </p:nvGrpSpPr>
        <p:grpSpPr>
          <a:xfrm>
            <a:off x="3059832" y="3385869"/>
            <a:ext cx="6120680" cy="1339275"/>
            <a:chOff x="3059832" y="3329617"/>
            <a:chExt cx="6120680" cy="1339275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02" t="9232" r="3076" b="24171"/>
            <a:stretch/>
          </p:blipFill>
          <p:spPr bwMode="auto">
            <a:xfrm>
              <a:off x="3059832" y="3329617"/>
              <a:ext cx="6120680" cy="133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ovéPole 6"/>
            <p:cNvSpPr txBox="1"/>
            <p:nvPr/>
          </p:nvSpPr>
          <p:spPr>
            <a:xfrm>
              <a:off x="5292080" y="3999254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Pixel gain</a:t>
              </a:r>
              <a:endParaRPr lang="en-US" dirty="0"/>
            </a:p>
          </p:txBody>
        </p:sp>
      </p:grpSp>
      <p:grpSp>
        <p:nvGrpSpPr>
          <p:cNvPr id="9" name="Skupina 8"/>
          <p:cNvGrpSpPr/>
          <p:nvPr/>
        </p:nvGrpSpPr>
        <p:grpSpPr>
          <a:xfrm>
            <a:off x="2843808" y="4689202"/>
            <a:ext cx="6300192" cy="1477126"/>
            <a:chOff x="2843808" y="4689202"/>
            <a:chExt cx="6300192" cy="1477126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77" t="11164" r="3484" b="14891"/>
            <a:stretch/>
          </p:blipFill>
          <p:spPr bwMode="auto">
            <a:xfrm>
              <a:off x="2843808" y="4689202"/>
              <a:ext cx="6300192" cy="1477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ovéPole 11"/>
            <p:cNvSpPr txBox="1"/>
            <p:nvPr/>
          </p:nvSpPr>
          <p:spPr>
            <a:xfrm>
              <a:off x="5436096" y="53732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Signal</a:t>
              </a:r>
              <a:endParaRPr lang="en-US" dirty="0"/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499" y="351882"/>
            <a:ext cx="3889400" cy="291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Přímá spojnice 10"/>
          <p:cNvCxnSpPr/>
          <p:nvPr/>
        </p:nvCxnSpPr>
        <p:spPr>
          <a:xfrm>
            <a:off x="6456908" y="699046"/>
            <a:ext cx="0" cy="22322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>
            <a:off x="8532440" y="688504"/>
            <a:ext cx="0" cy="22322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6588224" y="13407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SPS fit range</a:t>
            </a:r>
            <a:endParaRPr lang="en-US" dirty="0"/>
          </a:p>
        </p:txBody>
      </p:sp>
      <p:cxnSp>
        <p:nvCxnSpPr>
          <p:cNvPr id="27" name="Přímá spojnice 26"/>
          <p:cNvCxnSpPr/>
          <p:nvPr/>
        </p:nvCxnSpPr>
        <p:spPr>
          <a:xfrm flipH="1">
            <a:off x="6456908" y="1710100"/>
            <a:ext cx="2075532" cy="0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395536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</a:t>
            </a:r>
            <a:r>
              <a:rPr lang="en-US" dirty="0" smtClean="0"/>
              <a:t>good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kupina 20"/>
          <p:cNvGrpSpPr/>
          <p:nvPr/>
        </p:nvGrpSpPr>
        <p:grpSpPr>
          <a:xfrm>
            <a:off x="-72009" y="5116116"/>
            <a:ext cx="4716017" cy="1105704"/>
            <a:chOff x="2843808" y="4689202"/>
            <a:chExt cx="6300192" cy="1477126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77" t="11164" r="3484" b="14891"/>
            <a:stretch/>
          </p:blipFill>
          <p:spPr bwMode="auto">
            <a:xfrm>
              <a:off x="2843808" y="4689202"/>
              <a:ext cx="6300192" cy="1477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ovéPole 23"/>
            <p:cNvSpPr txBox="1"/>
            <p:nvPr/>
          </p:nvSpPr>
          <p:spPr>
            <a:xfrm>
              <a:off x="5436096" y="537321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Signal</a:t>
              </a:r>
              <a:endParaRPr lang="en-US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Notched fiber performance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10744" cy="3412976"/>
          </a:xfrm>
        </p:spPr>
        <p:txBody>
          <a:bodyPr>
            <a:normAutofit fontScale="85000" lnSpcReduction="10000"/>
          </a:bodyPr>
          <a:lstStyle/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/>
              <a:t>Spread of light registered by the SiPM is shown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/>
              <a:t>Testing </a:t>
            </a:r>
            <a:r>
              <a:rPr lang="en-US" sz="2400" dirty="0" smtClean="0"/>
              <a:t>fibers used, first fiber triplet prototype in our hands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/>
              <a:t>Fibers have issues with quality (personal changes at the manufacturer)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 smtClean="0"/>
              <a:t>Missing </a:t>
            </a:r>
            <a:r>
              <a:rPr lang="en-US" sz="2400" dirty="0" smtClean="0"/>
              <a:t>holes in the PCB (due to ASIC) clearly seen, but still got some light from reflection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 smtClean="0"/>
          </a:p>
          <a:p>
            <a:pPr marL="341313" indent="-341313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4" descr="ro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936" y="1412776"/>
            <a:ext cx="501274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ow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59367"/>
            <a:ext cx="5098738" cy="248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280246" y="2852936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1"/>
                </a:solidFill>
              </a:rPr>
              <a:t>No tiles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524579" y="5373216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1"/>
                </a:solidFill>
              </a:rPr>
              <a:t>No tiles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280246" y="5386288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1"/>
                </a:solidFill>
              </a:rPr>
              <a:t>No tiles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17" name="Ovál 16"/>
          <p:cNvSpPr/>
          <p:nvPr/>
        </p:nvSpPr>
        <p:spPr>
          <a:xfrm>
            <a:off x="6156176" y="5661248"/>
            <a:ext cx="1296144" cy="3178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ál 17"/>
          <p:cNvSpPr/>
          <p:nvPr/>
        </p:nvSpPr>
        <p:spPr>
          <a:xfrm>
            <a:off x="7668344" y="5661248"/>
            <a:ext cx="1296144" cy="3178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732240" y="6453336"/>
            <a:ext cx="151216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1"/>
                </a:solidFill>
              </a:rPr>
              <a:t>No </a:t>
            </a:r>
            <a:r>
              <a:rPr lang="en-US" sz="1400" dirty="0" smtClean="0">
                <a:solidFill>
                  <a:schemeClr val="tx1"/>
                </a:solidFill>
              </a:rPr>
              <a:t>holes in PCB</a:t>
            </a:r>
            <a:endParaRPr lang="cs-CZ" sz="1400" dirty="0">
              <a:solidFill>
                <a:schemeClr val="tx1"/>
              </a:solidFill>
            </a:endParaRPr>
          </a:p>
        </p:txBody>
      </p:sp>
      <p:cxnSp>
        <p:nvCxnSpPr>
          <p:cNvPr id="20" name="Přímá spojnice se šipkou 19"/>
          <p:cNvCxnSpPr>
            <a:stCxn id="19" idx="0"/>
          </p:cNvCxnSpPr>
          <p:nvPr/>
        </p:nvCxnSpPr>
        <p:spPr>
          <a:xfrm flipV="1">
            <a:off x="7488324" y="5979120"/>
            <a:ext cx="539982" cy="4742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>
            <a:stCxn id="19" idx="0"/>
          </p:cNvCxnSpPr>
          <p:nvPr/>
        </p:nvCxnSpPr>
        <p:spPr>
          <a:xfrm flipH="1" flipV="1">
            <a:off x="7236220" y="5979120"/>
            <a:ext cx="252104" cy="4742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6156176" y="1628800"/>
            <a:ext cx="13681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Row 1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176406" y="4077072"/>
            <a:ext cx="14919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Row 3</a:t>
            </a:r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7504" y="5344070"/>
            <a:ext cx="3960440" cy="8508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bdélník 24"/>
          <p:cNvSpPr/>
          <p:nvPr/>
        </p:nvSpPr>
        <p:spPr>
          <a:xfrm>
            <a:off x="102742" y="5453608"/>
            <a:ext cx="3960440" cy="8508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Přímá spojnice se šipkou 9"/>
          <p:cNvCxnSpPr/>
          <p:nvPr/>
        </p:nvCxnSpPr>
        <p:spPr>
          <a:xfrm flipV="1">
            <a:off x="3779912" y="3501008"/>
            <a:ext cx="792088" cy="184306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>
            <a:off x="4067944" y="5496148"/>
            <a:ext cx="360040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0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vas\Documents\FZU\qmb1\testDesy6\HGpower\komplex_fibre\row1fibre2\row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70343" y="0"/>
            <a:ext cx="4282176" cy="321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vas\Documents\FZU\qmb1\testDesy6\HGpower\komplex_fibre\row1fibre1\row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12302"/>
            <a:ext cx="4320480" cy="324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ow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81555"/>
            <a:ext cx="3627655" cy="177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560230" y="5618355"/>
            <a:ext cx="51528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600" dirty="0">
                <a:solidFill>
                  <a:schemeClr val="tx1"/>
                </a:solidFill>
              </a:rPr>
              <a:t>No tiles</a:t>
            </a:r>
            <a:endParaRPr lang="cs-CZ" sz="600" dirty="0">
              <a:solidFill>
                <a:schemeClr val="tx1"/>
              </a:solidFill>
            </a:endParaRP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2255741" y="4976127"/>
            <a:ext cx="9857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100" dirty="0" smtClean="0">
                <a:solidFill>
                  <a:schemeClr val="tx1"/>
                </a:solidFill>
              </a:rPr>
              <a:t>Fiber #42</a:t>
            </a:r>
            <a:endParaRPr lang="cs-CZ" sz="1100" dirty="0">
              <a:solidFill>
                <a:schemeClr val="tx1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2162175" y="4847243"/>
            <a:ext cx="1113681" cy="127447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Zaoblený obdélník 26"/>
          <p:cNvSpPr/>
          <p:nvPr/>
        </p:nvSpPr>
        <p:spPr>
          <a:xfrm>
            <a:off x="3293269" y="4847243"/>
            <a:ext cx="1073944" cy="13057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08520" y="-99392"/>
            <a:ext cx="5400600" cy="1152128"/>
          </a:xfrm>
        </p:spPr>
        <p:txBody>
          <a:bodyPr>
            <a:noAutofit/>
          </a:bodyPr>
          <a:lstStyle/>
          <a:p>
            <a:r>
              <a:rPr lang="en-US" sz="3600" dirty="0" smtClean="0"/>
              <a:t>Measurements compared</a:t>
            </a:r>
            <a:endParaRPr lang="en-US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052735"/>
            <a:ext cx="4602658" cy="3456383"/>
          </a:xfrm>
        </p:spPr>
        <p:txBody>
          <a:bodyPr>
            <a:normAutofit fontScale="47500" lnSpcReduction="20000"/>
          </a:bodyPr>
          <a:lstStyle/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Fibers were measured:</a:t>
            </a:r>
          </a:p>
          <a:p>
            <a:pPr marL="741363" lvl="1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During manufacturing</a:t>
            </a:r>
          </a:p>
          <a:p>
            <a:pPr marL="741363" lvl="1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At the institute in the Lab</a:t>
            </a:r>
          </a:p>
          <a:p>
            <a:pPr marL="741363" lvl="1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 smtClean="0"/>
              <a:t>At DESY on HBU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We finally came to measurements agreement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Some trouble at starting points points (systematically lower, because fiber is lifted there due to the connector)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Some points do not match (HBU vs. LAB) for unknown reason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For the fiber production, notches will have 15% spread limit</a:t>
            </a:r>
            <a:endParaRPr lang="en-US" sz="3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48000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20" name="Přímá spojnice se šipkou 19"/>
          <p:cNvCxnSpPr>
            <a:stCxn id="27" idx="3"/>
          </p:cNvCxnSpPr>
          <p:nvPr/>
        </p:nvCxnSpPr>
        <p:spPr>
          <a:xfrm flipV="1">
            <a:off x="4367213" y="5237737"/>
            <a:ext cx="905827" cy="26235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3241487" y="3009901"/>
            <a:ext cx="2031553" cy="183734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503063" y="5803021"/>
            <a:ext cx="9857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100" dirty="0" smtClean="0">
                <a:solidFill>
                  <a:schemeClr val="tx1"/>
                </a:solidFill>
              </a:rPr>
              <a:t>Fiber #44</a:t>
            </a:r>
            <a:endParaRPr lang="cs-CZ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:\Users\kvas\AppData\Local\Temp\_TSBBBC.tmp\_TS461B.tmp\LGscan_row1_HBU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636912"/>
            <a:ext cx="44164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 Saturation curves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1600201"/>
            <a:ext cx="3885755" cy="1036712"/>
          </a:xfrm>
        </p:spPr>
        <p:txBody>
          <a:bodyPr>
            <a:normAutofit fontScale="55000" lnSpcReduction="20000"/>
          </a:bodyPr>
          <a:lstStyle/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</a:t>
            </a:r>
            <a:r>
              <a:rPr lang="en-US" sz="3600" dirty="0"/>
              <a:t>row, </a:t>
            </a:r>
            <a:r>
              <a:rPr lang="en-US" sz="3600" dirty="0" smtClean="0"/>
              <a:t>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HBU (12 channels)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600" dirty="0" smtClean="0"/>
              <a:t>RAW Spiroc ADC data</a:t>
            </a:r>
            <a:endParaRPr lang="en-US" sz="3600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2"/>
          </p:nvPr>
        </p:nvSpPr>
        <p:spPr>
          <a:xfrm>
            <a:off x="4716016" y="1600201"/>
            <a:ext cx="3970784" cy="1036712"/>
          </a:xfrm>
        </p:spPr>
        <p:txBody>
          <a:bodyPr>
            <a:normAutofit fontScale="55000" lnSpcReduction="20000"/>
          </a:bodyPr>
          <a:lstStyle/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All 205 channels (including dead and without SPS</a:t>
            </a:r>
            <a:endParaRPr lang="en-US" dirty="0"/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RAW Spiroc </a:t>
            </a:r>
            <a:r>
              <a:rPr lang="en-US" dirty="0"/>
              <a:t>ADC </a:t>
            </a:r>
            <a:r>
              <a:rPr lang="en-US" dirty="0" smtClean="0"/>
              <a:t>data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pedestal subtracted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8</a:t>
            </a:fld>
            <a:endParaRPr lang="en-US" dirty="0"/>
          </a:p>
        </p:txBody>
      </p:sp>
      <p:pic>
        <p:nvPicPr>
          <p:cNvPr id="5122" name="Picture 2" descr="C:\Users\kvas\Documents\FZU\qmb1\testDesy6\LGscan\faze2-pedestal\LGscan_ped_subtrac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291" y="2564904"/>
            <a:ext cx="4827213" cy="362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2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We have tested 6 HBU setup</a:t>
            </a:r>
          </a:p>
          <a:p>
            <a:pPr lvl="1"/>
            <a:r>
              <a:rPr lang="en-US" dirty="0" smtClean="0"/>
              <a:t>Worked smoothly and stable</a:t>
            </a:r>
          </a:p>
          <a:p>
            <a:r>
              <a:rPr lang="en-US" dirty="0" smtClean="0"/>
              <a:t>First test of full length illumination (72 tiles) by a single LED</a:t>
            </a:r>
          </a:p>
          <a:p>
            <a:r>
              <a:rPr lang="en-US" dirty="0" smtClean="0"/>
              <a:t>Beautiful Single Pixel Spectra taken </a:t>
            </a:r>
          </a:p>
          <a:p>
            <a:pPr lvl="1"/>
            <a:r>
              <a:rPr lang="en-US" dirty="0"/>
              <a:t>Gain was </a:t>
            </a:r>
            <a:r>
              <a:rPr lang="en-US" dirty="0" smtClean="0"/>
              <a:t>extracted</a:t>
            </a:r>
            <a:endParaRPr lang="en-US" dirty="0"/>
          </a:p>
          <a:p>
            <a:pPr lvl="1"/>
            <a:r>
              <a:rPr lang="en-US" dirty="0" smtClean="0"/>
              <a:t>Gain extracted for 92% of tiles in a single run </a:t>
            </a:r>
          </a:p>
          <a:p>
            <a:pPr lvl="1"/>
            <a:r>
              <a:rPr lang="en-US" dirty="0" smtClean="0"/>
              <a:t>Some channels required more light for gain extraction (no holes in PCB, fiber lifted</a:t>
            </a:r>
          </a:p>
          <a:p>
            <a:r>
              <a:rPr lang="en-US" dirty="0" smtClean="0"/>
              <a:t>SiPM saturation seen</a:t>
            </a:r>
          </a:p>
          <a:p>
            <a:r>
              <a:rPr lang="en-US" dirty="0" smtClean="0"/>
              <a:t>Fiber to HBU attaching tuned </a:t>
            </a:r>
          </a:p>
          <a:p>
            <a:pPr lvl="1"/>
            <a:r>
              <a:rPr lang="en-US" dirty="0" smtClean="0"/>
              <a:t>Good for tests</a:t>
            </a:r>
          </a:p>
          <a:p>
            <a:pPr lvl="1"/>
            <a:r>
              <a:rPr lang="en-US" dirty="0" smtClean="0"/>
              <a:t>Not suitable for production – high assemble time</a:t>
            </a:r>
          </a:p>
          <a:p>
            <a:r>
              <a:rPr lang="en-US" dirty="0" smtClean="0"/>
              <a:t>New version of the LED driver produced (QMB1a)</a:t>
            </a:r>
          </a:p>
          <a:p>
            <a:pPr lvl="1"/>
            <a:r>
              <a:rPr lang="en-US" dirty="0" smtClean="0"/>
              <a:t>Working, QA ongoing</a:t>
            </a:r>
          </a:p>
          <a:p>
            <a:r>
              <a:rPr lang="en-US" dirty="0" smtClean="0"/>
              <a:t>Fiber semi-automatic machine is ready</a:t>
            </a:r>
          </a:p>
          <a:p>
            <a:pPr lvl="1"/>
            <a:r>
              <a:rPr lang="en-US" dirty="0" smtClean="0"/>
              <a:t>we expect fibers, that match the production quality (&lt;15% spread) this year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Jiri Kvasnicka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Calice meeting Hamburg, March 20-22, 2013</a:t>
            </a:r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F10E-F1CE-4A7F-B98E-D6A2EFE2B21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5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1039</Words>
  <Application>Microsoft Office PowerPoint</Application>
  <PresentationFormat>Předvádění na obrazovce (4:3)</PresentationFormat>
  <Paragraphs>189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systému Office</vt:lpstr>
      <vt:lpstr>Optical fiber calibration system</vt:lpstr>
      <vt:lpstr>The LED driver – QMB1</vt:lpstr>
      <vt:lpstr>6-HBU setup – DEC 2012</vt:lpstr>
      <vt:lpstr>Notched Fiber triplet</vt:lpstr>
      <vt:lpstr>Results</vt:lpstr>
      <vt:lpstr>Notched fiber performance</vt:lpstr>
      <vt:lpstr>Measurements compared</vt:lpstr>
      <vt:lpstr>Results: Saturation curves</vt:lpstr>
      <vt:lpstr>Summary</vt:lpstr>
      <vt:lpstr>Backup slides</vt:lpstr>
      <vt:lpstr>LED light output profile</vt:lpstr>
      <vt:lpstr>TESA Kleberpads fiber holder</vt:lpstr>
      <vt:lpstr>Saturation curves of row1</vt:lpstr>
      <vt:lpstr>Saturation curves</vt:lpstr>
      <vt:lpstr>Saturation of all channels</vt:lpstr>
      <vt:lpstr>Prezentace aplikace PowerPoint</vt:lpstr>
      <vt:lpstr>Semi-automatic drilling machine</vt:lpstr>
      <vt:lpstr>Distribution of light: Notched Fiber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fibre calibration system</dc:title>
  <dc:creator>kvas</dc:creator>
  <cp:lastModifiedBy>kvas</cp:lastModifiedBy>
  <cp:revision>90</cp:revision>
  <dcterms:created xsi:type="dcterms:W3CDTF">2013-03-19T10:14:27Z</dcterms:created>
  <dcterms:modified xsi:type="dcterms:W3CDTF">2013-03-21T12:54:46Z</dcterms:modified>
</cp:coreProperties>
</file>