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60" r:id="rId2"/>
    <p:sldMasterId id="2147483684" r:id="rId3"/>
  </p:sldMasterIdLst>
  <p:notesMasterIdLst>
    <p:notesMasterId r:id="rId19"/>
  </p:notesMasterIdLst>
  <p:sldIdLst>
    <p:sldId id="257" r:id="rId4"/>
    <p:sldId id="274" r:id="rId5"/>
    <p:sldId id="259" r:id="rId6"/>
    <p:sldId id="279" r:id="rId7"/>
    <p:sldId id="265" r:id="rId8"/>
    <p:sldId id="266" r:id="rId9"/>
    <p:sldId id="267" r:id="rId10"/>
    <p:sldId id="268" r:id="rId11"/>
    <p:sldId id="269" r:id="rId12"/>
    <p:sldId id="273" r:id="rId13"/>
    <p:sldId id="272" r:id="rId14"/>
    <p:sldId id="275" r:id="rId15"/>
    <p:sldId id="277" r:id="rId16"/>
    <p:sldId id="270" r:id="rId17"/>
    <p:sldId id="280" r:id="rId18"/>
  </p:sldIdLst>
  <p:sldSz cx="9144000" cy="6858000" type="screen4x3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F8F8F8"/>
    <a:srgbClr val="BAD2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67" autoAdjust="0"/>
    <p:restoredTop sz="94624" autoAdjust="0"/>
  </p:normalViewPr>
  <p:slideViewPr>
    <p:cSldViewPr>
      <p:cViewPr varScale="1">
        <p:scale>
          <a:sx n="124" d="100"/>
          <a:sy n="124" d="100"/>
        </p:scale>
        <p:origin x="-102" y="-9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7363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050" y="0"/>
            <a:ext cx="3027363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E6800F-C7FE-42F1-9181-C53844B30404}" type="datetimeFigureOut">
              <a:rPr lang="en-US" smtClean="0"/>
              <a:t>1/17/2013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10075"/>
            <a:ext cx="5588000" cy="41767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8563"/>
            <a:ext cx="3027363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050" y="8818563"/>
            <a:ext cx="3027363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90A5FE-A778-4762-9DFE-B8FFDBBD48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6993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90A5FE-A778-4762-9DFE-B8FFDBBD48F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478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4007E-38B8-4189-B752-E7240FD2A59F}" type="datetimeFigureOut">
              <a:rPr lang="en-US" smtClean="0"/>
              <a:t>1/17/2013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89B3A-AEDC-4585-9E24-793B9C4BED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831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4007E-38B8-4189-B752-E7240FD2A59F}" type="datetimeFigureOut">
              <a:rPr lang="en-US" smtClean="0"/>
              <a:t>1/17/2013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89B3A-AEDC-4585-9E24-793B9C4BED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550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4007E-38B8-4189-B752-E7240FD2A59F}" type="datetimeFigureOut">
              <a:rPr lang="en-US" smtClean="0"/>
              <a:t>1/17/2013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89B3A-AEDC-4585-9E24-793B9C4BED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0656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0C2C1-9C07-471F-8FDD-60ABC16833B5}" type="datetimeFigureOut">
              <a:rPr lang="en-US" smtClean="0"/>
              <a:t>1/17/2013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26AF8-D88C-4988-BFC7-A002C0E600F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4479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0C2C1-9C07-471F-8FDD-60ABC16833B5}" type="datetimeFigureOut">
              <a:rPr lang="en-US" smtClean="0"/>
              <a:t>1/17/2013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26AF8-D88C-4988-BFC7-A002C0E600F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9035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0C2C1-9C07-471F-8FDD-60ABC16833B5}" type="datetimeFigureOut">
              <a:rPr lang="en-US" smtClean="0"/>
              <a:t>1/17/2013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26AF8-D88C-4988-BFC7-A002C0E600F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94937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0C2C1-9C07-471F-8FDD-60ABC16833B5}" type="datetimeFigureOut">
              <a:rPr lang="en-US" smtClean="0"/>
              <a:t>1/17/2013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26AF8-D88C-4988-BFC7-A002C0E600F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4066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0C2C1-9C07-471F-8FDD-60ABC16833B5}" type="datetimeFigureOut">
              <a:rPr lang="en-US" smtClean="0"/>
              <a:t>1/17/2013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26AF8-D88C-4988-BFC7-A002C0E600F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8055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0C2C1-9C07-471F-8FDD-60ABC16833B5}" type="datetimeFigureOut">
              <a:rPr lang="en-US" smtClean="0"/>
              <a:t>1/17/2013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26AF8-D88C-4988-BFC7-A002C0E600F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7464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0C2C1-9C07-471F-8FDD-60ABC16833B5}" type="datetimeFigureOut">
              <a:rPr lang="en-US" smtClean="0"/>
              <a:t>1/17/2013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26AF8-D88C-4988-BFC7-A002C0E600F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0100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0C2C1-9C07-471F-8FDD-60ABC16833B5}" type="datetimeFigureOut">
              <a:rPr lang="en-US" smtClean="0"/>
              <a:t>1/17/2013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26AF8-D88C-4988-BFC7-A002C0E600F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905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4007E-38B8-4189-B752-E7240FD2A59F}" type="datetimeFigureOut">
              <a:rPr lang="en-US" smtClean="0"/>
              <a:t>1/17/2013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89B3A-AEDC-4585-9E24-793B9C4BED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7360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0C2C1-9C07-471F-8FDD-60ABC16833B5}" type="datetimeFigureOut">
              <a:rPr lang="en-US" smtClean="0"/>
              <a:t>1/17/2013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26AF8-D88C-4988-BFC7-A002C0E600F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6564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0C2C1-9C07-471F-8FDD-60ABC16833B5}" type="datetimeFigureOut">
              <a:rPr lang="en-US" smtClean="0"/>
              <a:t>1/17/2013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26AF8-D88C-4988-BFC7-A002C0E600F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4240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0C2C1-9C07-471F-8FDD-60ABC16833B5}" type="datetimeFigureOut">
              <a:rPr lang="en-US" smtClean="0"/>
              <a:t>1/17/2013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26AF8-D88C-4988-BFC7-A002C0E600F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27634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69277-8D54-4606-9D76-6DDFBAF53FC9}" type="datetimeFigureOut">
              <a:rPr lang="en-US" smtClean="0"/>
              <a:t>1/17/2013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09C0A6-DF43-47C7-BADC-C1E1CB93DB9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69277-8D54-4606-9D76-6DDFBAF53FC9}" type="datetimeFigureOut">
              <a:rPr lang="en-US" smtClean="0"/>
              <a:t>1/17/2013</a:t>
            </a:fld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09C0A6-DF43-47C7-BADC-C1E1CB93DB9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69277-8D54-4606-9D76-6DDFBAF53FC9}" type="datetimeFigureOut">
              <a:rPr lang="en-US" smtClean="0"/>
              <a:t>1/17/2013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09C0A6-DF43-47C7-BADC-C1E1CB93DB9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69277-8D54-4606-9D76-6DDFBAF53FC9}" type="datetimeFigureOut">
              <a:rPr lang="en-US" smtClean="0"/>
              <a:t>1/17/2013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09C0A6-DF43-47C7-BADC-C1E1CB93DB9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69277-8D54-4606-9D76-6DDFBAF53FC9}" type="datetimeFigureOut">
              <a:rPr lang="en-US" smtClean="0"/>
              <a:t>1/17/2013</a:t>
            </a:fld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09C0A6-DF43-47C7-BADC-C1E1CB93DB9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69277-8D54-4606-9D76-6DDFBAF53FC9}" type="datetimeFigureOut">
              <a:rPr lang="en-US" smtClean="0"/>
              <a:t>1/17/2013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09C0A6-DF43-47C7-BADC-C1E1CB93DB9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accent5">
            <a:lumMod val="60000"/>
            <a:lumOff val="40000"/>
            <a:alpha val="4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69277-8D54-4606-9D76-6DDFBAF53FC9}" type="datetimeFigureOut">
              <a:rPr lang="en-US" smtClean="0"/>
              <a:t>1/17/2013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" y="5791200"/>
            <a:ext cx="2133600" cy="304800"/>
          </a:xfrm>
        </p:spPr>
        <p:txBody>
          <a:bodyPr/>
          <a:lstStyle/>
          <a:p>
            <a:fld id="{A409C0A6-DF43-47C7-BADC-C1E1CB93DB9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2" descr="E:\SLAC\SLAC TEMPLATES  2012\SLAC_LogoSD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9725" y="76201"/>
            <a:ext cx="1928075" cy="318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95400" cy="772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4007E-38B8-4189-B752-E7240FD2A59F}" type="datetimeFigureOut">
              <a:rPr lang="en-US" smtClean="0"/>
              <a:t>1/17/2013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89B3A-AEDC-4585-9E24-793B9C4BED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8429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69277-8D54-4606-9D76-6DDFBAF53FC9}" type="datetimeFigureOut">
              <a:rPr lang="en-US" smtClean="0"/>
              <a:t>1/17/2013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09C0A6-DF43-47C7-BADC-C1E1CB93DB9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69277-8D54-4606-9D76-6DDFBAF53FC9}" type="datetimeFigureOut">
              <a:rPr lang="en-US" smtClean="0"/>
              <a:t>1/17/2013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09C0A6-DF43-47C7-BADC-C1E1CB93DB9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69277-8D54-4606-9D76-6DDFBAF53FC9}" type="datetimeFigureOut">
              <a:rPr lang="en-US" smtClean="0"/>
              <a:t>1/17/2013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9C0A6-DF43-47C7-BADC-C1E1CB93DB9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69277-8D54-4606-9D76-6DDFBAF53FC9}" type="datetimeFigureOut">
              <a:rPr lang="en-US" smtClean="0"/>
              <a:t>1/17/2013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9C0A6-DF43-47C7-BADC-C1E1CB93DB9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4007E-38B8-4189-B752-E7240FD2A59F}" type="datetimeFigureOut">
              <a:rPr lang="en-US" smtClean="0"/>
              <a:t>1/17/2013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89B3A-AEDC-4585-9E24-793B9C4BED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117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4007E-38B8-4189-B752-E7240FD2A59F}" type="datetimeFigureOut">
              <a:rPr lang="en-US" smtClean="0"/>
              <a:t>1/17/2013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89B3A-AEDC-4585-9E24-793B9C4BED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328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4007E-38B8-4189-B752-E7240FD2A59F}" type="datetimeFigureOut">
              <a:rPr lang="en-US" smtClean="0"/>
              <a:t>1/17/2013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89B3A-AEDC-4585-9E24-793B9C4BED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019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4007E-38B8-4189-B752-E7240FD2A59F}" type="datetimeFigureOut">
              <a:rPr lang="en-US" smtClean="0"/>
              <a:t>1/17/2013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89B3A-AEDC-4585-9E24-793B9C4BED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156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4007E-38B8-4189-B752-E7240FD2A59F}" type="datetimeFigureOut">
              <a:rPr lang="en-US" smtClean="0"/>
              <a:t>1/17/2013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89B3A-AEDC-4585-9E24-793B9C4BED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8107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4007E-38B8-4189-B752-E7240FD2A59F}" type="datetimeFigureOut">
              <a:rPr lang="en-US" smtClean="0"/>
              <a:t>1/17/2013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89B3A-AEDC-4585-9E24-793B9C4BED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9088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4">
            <a:lumMod val="60000"/>
            <a:lumOff val="40000"/>
            <a:alpha val="3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4007E-38B8-4189-B752-E7240FD2A59F}" type="datetimeFigureOut">
              <a:rPr lang="en-US" smtClean="0"/>
              <a:t>1/17/2013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389B3A-AEDC-4585-9E24-793B9C4BED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261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4">
            <a:lumMod val="60000"/>
            <a:lumOff val="40000"/>
            <a:alpha val="3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0C2C1-9C07-471F-8FDD-60ABC16833B5}" type="datetimeFigureOut">
              <a:rPr lang="en-US" smtClean="0"/>
              <a:t>1/17/2013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C26AF8-D88C-4988-BFC7-A002C0E600F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8698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  <a:alpha val="3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38A69277-8D54-4606-9D76-6DDFBAF53FC9}" type="datetimeFigureOut">
              <a:rPr lang="en-US" smtClean="0"/>
              <a:t>1/17/2013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A409C0A6-DF43-47C7-BADC-C1E1CB93DB98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914400"/>
            <a:ext cx="69342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dirty="0" smtClean="0"/>
          </a:p>
          <a:p>
            <a:pPr algn="ctr"/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SiD Workshop</a:t>
            </a:r>
          </a:p>
          <a:p>
            <a:pPr algn="ctr"/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Magnet DBD STATUS</a:t>
            </a:r>
          </a:p>
          <a:p>
            <a:pPr algn="ctr"/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SLAC</a:t>
            </a:r>
          </a:p>
          <a:p>
            <a:pPr algn="ctr"/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January 17, 2013</a:t>
            </a:r>
          </a:p>
          <a:p>
            <a:pPr algn="ctr"/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Wes Craddock</a:t>
            </a:r>
          </a:p>
          <a:p>
            <a:pPr algn="ctr"/>
            <a:endParaRPr lang="en-US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07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D SiD 6.4 M Tetrahed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57176"/>
            <a:ext cx="8503920" cy="648507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95400" y="6510765"/>
            <a:ext cx="6445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6.4 Million Elements &amp; 9 Million Nodes  (</a:t>
            </a:r>
            <a:r>
              <a:rPr lang="en-US" b="1" dirty="0" err="1"/>
              <a:t>Tetrahedra</a:t>
            </a:r>
            <a:r>
              <a:rPr lang="en-US" b="1" dirty="0"/>
              <a:t> Mesh)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5053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D SiD 6.4 M Tetraheda Solution  DID = 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" y="0"/>
            <a:ext cx="89929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66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D_DID_HalfMODEL190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00" y="0"/>
            <a:ext cx="894696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85067" y="6528349"/>
            <a:ext cx="6445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6.4 </a:t>
            </a:r>
            <a:r>
              <a:rPr lang="en-US" b="1" dirty="0"/>
              <a:t>Million Elements &amp; </a:t>
            </a:r>
            <a:r>
              <a:rPr lang="en-US" b="1" dirty="0" smtClean="0"/>
              <a:t>9 </a:t>
            </a:r>
            <a:r>
              <a:rPr lang="en-US" b="1" dirty="0"/>
              <a:t>Million Nodes  </a:t>
            </a:r>
            <a:r>
              <a:rPr lang="en-US" b="1" dirty="0" smtClean="0"/>
              <a:t>(</a:t>
            </a:r>
            <a:r>
              <a:rPr lang="en-US" b="1" dirty="0" err="1" smtClean="0"/>
              <a:t>Tetrahedra</a:t>
            </a:r>
            <a:r>
              <a:rPr lang="en-US" b="1" dirty="0" smtClean="0"/>
              <a:t> </a:t>
            </a:r>
            <a:r>
              <a:rPr lang="en-US" b="1" dirty="0"/>
              <a:t>Mesh</a:t>
            </a:r>
            <a:r>
              <a:rPr lang="en-US" b="1" dirty="0" smtClean="0"/>
              <a:t>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57798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D_DID_HalfMODEL190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00" y="0"/>
            <a:ext cx="89469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102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D SiD 6.4 M Tetraheda Barrel Gap Plates  Soluti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" y="0"/>
            <a:ext cx="899294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72200" y="5334000"/>
            <a:ext cx="25908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B Field Showing Barrel/Door Gap Plates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929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0" y="457200"/>
            <a:ext cx="7543800" cy="6324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</a:rPr>
              <a:t>CONCLUSIONS</a:t>
            </a:r>
          </a:p>
          <a:p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A PARAMETERIZED 3D MAGNETIC FIELD MODEL WAS CREATED THAT SHOULD BE SUFFICIENT FOR ENGINEERING DESIGN.  This model could be easily adapted for any </a:t>
            </a:r>
            <a:r>
              <a:rPr lang="en-US" b="1" dirty="0" err="1" smtClean="0"/>
              <a:t>SiD</a:t>
            </a:r>
            <a:r>
              <a:rPr lang="en-US" b="1" dirty="0" smtClean="0"/>
              <a:t>/DID type of magnet.</a:t>
            </a:r>
          </a:p>
          <a:p>
            <a:endParaRPr lang="en-US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WOULD HAVE BEEN NICE FOR DBD: 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BH Curves for actual iron.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Additional iron plates for required fringe field reduction.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Refinement in the DID region for peak field on the DID conductor.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Chimney penetrations for localized fringe fields.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Input </a:t>
            </a:r>
            <a:r>
              <a:rPr lang="en-US" b="1" dirty="0"/>
              <a:t>magnet force results into solenoid, DID and iron plate stress and deflection ANSYS analysis</a:t>
            </a:r>
            <a:r>
              <a:rPr lang="en-US" b="1" dirty="0" smtClean="0"/>
              <a:t>.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/>
              <a:t>Magnetic energy calculation.  Will be available with ANSYS 15 (towards end of 2013).</a:t>
            </a:r>
            <a:endParaRPr lang="en-US" b="1" dirty="0"/>
          </a:p>
          <a:p>
            <a:endParaRPr lang="en-US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FUTURE ANALYSIS WAY BEYOND THE DBD:</a:t>
            </a:r>
            <a:endParaRPr lang="en-US" b="1" dirty="0" smtClean="0"/>
          </a:p>
          <a:p>
            <a:pPr>
              <a:spcAft>
                <a:spcPts val="600"/>
              </a:spcAft>
            </a:pPr>
            <a:r>
              <a:rPr lang="en-US" b="1" dirty="0" smtClean="0"/>
              <a:t>   </a:t>
            </a:r>
            <a:r>
              <a:rPr lang="en-US" b="1" dirty="0" smtClean="0"/>
              <a:t>  </a:t>
            </a:r>
            <a:r>
              <a:rPr lang="en-US" b="1" dirty="0" smtClean="0"/>
              <a:t>A </a:t>
            </a:r>
            <a:r>
              <a:rPr lang="en-US" b="1" dirty="0"/>
              <a:t>full 3D model for horizontal decentering </a:t>
            </a:r>
            <a:r>
              <a:rPr lang="en-US" b="1" dirty="0" smtClean="0"/>
              <a:t>forces.</a:t>
            </a:r>
            <a:endParaRPr lang="en-US" b="1" dirty="0" smtClean="0"/>
          </a:p>
          <a:p>
            <a:pPr>
              <a:spcAft>
                <a:spcPts val="600"/>
              </a:spcAft>
            </a:pPr>
            <a:r>
              <a:rPr lang="en-US" b="1" dirty="0" smtClean="0"/>
              <a:t>     Transient </a:t>
            </a:r>
            <a:r>
              <a:rPr lang="en-US" b="1" dirty="0" smtClean="0"/>
              <a:t>analysis to predict DID quenching of solenoid</a:t>
            </a:r>
            <a:r>
              <a:rPr lang="en-US" b="1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11603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D_DID_HalfMODEL5C3_GEOMETRY0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00" y="0"/>
            <a:ext cx="85725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38400" y="6400800"/>
            <a:ext cx="3602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Cross Section Showing Volumes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04174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914400"/>
            <a:ext cx="7543800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</a:rPr>
              <a:t>RECENT CHANGES</a:t>
            </a:r>
          </a:p>
          <a:p>
            <a:pPr algn="ctr"/>
            <a:endParaRPr lang="en-US" sz="28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A 3D MAGNETIC FIELD MODEL WAS COMPLETELY REVISED AND NOW HAS  SUFFICIENT CONVERGENCE</a:t>
            </a:r>
          </a:p>
          <a:p>
            <a:endParaRPr lang="en-US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3D ANALYSIS PICTURES AND RESULTS  PRESENTED IN THE DBD ARE </a:t>
            </a:r>
            <a:r>
              <a:rPr lang="en-US" b="1" dirty="0" smtClean="0"/>
              <a:t>REASONABLE</a:t>
            </a:r>
          </a:p>
          <a:p>
            <a:pPr marL="285750" indent="-285750">
              <a:buFont typeface="Arial" pitchFamily="34" charset="0"/>
              <a:buChar char="•"/>
            </a:pPr>
            <a:endParaRPr lang="en-US" b="1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PREVIOUS DBD RESULTS FOR PHYSICS ANALYSIS WOULD NOT BE ADEQUATE.  NEW RESULTS WOULD BE ADEQUATE</a:t>
            </a:r>
          </a:p>
          <a:p>
            <a:pPr marL="285750" indent="-285750">
              <a:buFont typeface="Arial" pitchFamily="34" charset="0"/>
              <a:buChar char="•"/>
            </a:pPr>
            <a:endParaRPr lang="en-US" b="1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THE NEW MODELING INCLUDE BARREL/DOOR SPACER PLATES BUT NOT THE CRYOSTAT AND CHIMNEY PENETRATIONS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b="1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AXIAL AND VERTICAL DECENTERING FORCES ARE NOW CALCULATED</a:t>
            </a:r>
          </a:p>
          <a:p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1647626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1214735"/>
            <a:ext cx="76962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chemeClr val="bg2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ALL 3D ANALYSIS USE EDGE ELEMENT FORMULATION.  THIS REDUCES THE VECTOR POTENTIAL DOF FROM 3 TO 1.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b="1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ANALYIS STARTED (DBD RESULTS) WITH 1 MILLION, MOSTLY HEXAHEDRA (Brick) ELEMENTS using a 8 GB memory PC. </a:t>
            </a:r>
          </a:p>
          <a:p>
            <a:pPr marL="285750" indent="-285750">
              <a:buFont typeface="Arial" pitchFamily="34" charset="0"/>
              <a:buChar char="•"/>
            </a:pPr>
            <a:endParaRPr lang="en-US" b="1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 REFINEMENT CONTINUED WITH A 64 GB memory PC UP TO A MODEL SIZE OF 4.5 MILLION HEXAHEDRA ELEMENTS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(12 million nodes) WITHOUT SUFFICIENT CONVERGENCE.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b="1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PROBLEM APPEARS TO BE CREATION OF PYRAMID (degenerate hexahedra) ELEMENTS in high field and gradient volumes that transition from hexahedra to </a:t>
            </a:r>
            <a:r>
              <a:rPr lang="en-US" b="1" dirty="0" err="1" smtClean="0"/>
              <a:t>tetrahedra</a:t>
            </a:r>
            <a:r>
              <a:rPr lang="en-US" b="1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b="1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THE 167 VOLUMES WERE REMESHED WITH PRIMARILY TETRAHEDRA ELEMENTS ( 6.4 M elements and 9 M nodes) WITH SATISFACTORY RESULTS.  Solution time = 24 hours (still out of core).</a:t>
            </a:r>
            <a:endParaRPr lang="en-US" b="1" dirty="0"/>
          </a:p>
          <a:p>
            <a:endParaRPr lang="en-US" b="1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2491223" y="103257"/>
            <a:ext cx="36220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3D ANSYS MAGNETIC </a:t>
            </a:r>
          </a:p>
          <a:p>
            <a:pPr algn="ctr"/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ANALYSIS DEVELOPMENT</a:t>
            </a:r>
          </a:p>
        </p:txBody>
      </p:sp>
    </p:spTree>
    <p:extLst>
      <p:ext uri="{BB962C8B-B14F-4D97-AF65-F5344CB8AC3E}">
        <p14:creationId xmlns:p14="http://schemas.microsoft.com/office/powerpoint/2010/main" val="1311971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1214735"/>
            <a:ext cx="7696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chemeClr val="bg2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/>
              <a:t>3</a:t>
            </a:r>
            <a:r>
              <a:rPr lang="en-US" b="1" dirty="0" smtClean="0"/>
              <a:t>D MAGNETIC AXIAL SPRING </a:t>
            </a:r>
            <a:r>
              <a:rPr lang="en-US" b="1" dirty="0"/>
              <a:t>CONSTANT </a:t>
            </a:r>
            <a:r>
              <a:rPr lang="en-US" b="1" dirty="0" smtClean="0"/>
              <a:t>= 1870 </a:t>
            </a:r>
            <a:r>
              <a:rPr lang="en-US" b="1" dirty="0" err="1" smtClean="0"/>
              <a:t>kN</a:t>
            </a:r>
            <a:r>
              <a:rPr lang="en-US" b="1" dirty="0" smtClean="0"/>
              <a:t>/cm</a:t>
            </a:r>
          </a:p>
          <a:p>
            <a:r>
              <a:rPr lang="en-US" b="1" dirty="0"/>
              <a:t> </a:t>
            </a:r>
            <a:r>
              <a:rPr lang="en-US" b="1" dirty="0" smtClean="0"/>
              <a:t>    2D MAGNETIC AXIAL SPRING CONSTANT = 1830 </a:t>
            </a:r>
            <a:r>
              <a:rPr lang="en-US" b="1" dirty="0" err="1" smtClean="0"/>
              <a:t>kN</a:t>
            </a:r>
            <a:r>
              <a:rPr lang="en-US" b="1" dirty="0" smtClean="0"/>
              <a:t>/cm</a:t>
            </a:r>
          </a:p>
          <a:p>
            <a:endParaRPr lang="en-US" b="1" dirty="0"/>
          </a:p>
          <a:p>
            <a:endParaRPr lang="en-US" b="1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3D MAGNETIC VERTICAL SPRING CONSTANT = 278 </a:t>
            </a:r>
            <a:r>
              <a:rPr lang="en-US" b="1" dirty="0" err="1" smtClean="0"/>
              <a:t>kN</a:t>
            </a:r>
            <a:r>
              <a:rPr lang="en-US" b="1" dirty="0" smtClean="0"/>
              <a:t>/cm</a:t>
            </a:r>
          </a:p>
          <a:p>
            <a:r>
              <a:rPr lang="en-US" b="1" dirty="0"/>
              <a:t> </a:t>
            </a:r>
            <a:r>
              <a:rPr lang="en-US" b="1" dirty="0" smtClean="0"/>
              <a:t>    2D MAGNETIC VERTICAL SPRING CONSTANT = 380 </a:t>
            </a:r>
            <a:r>
              <a:rPr lang="en-US" b="1" dirty="0" err="1" smtClean="0"/>
              <a:t>kN</a:t>
            </a:r>
            <a:r>
              <a:rPr lang="en-US" b="1" dirty="0" smtClean="0"/>
              <a:t>/cm</a:t>
            </a:r>
            <a:endParaRPr lang="en-US" b="1" dirty="0"/>
          </a:p>
          <a:p>
            <a:endParaRPr lang="en-US" b="1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2747157" y="103257"/>
            <a:ext cx="31101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3D ANSYS MAGNETIC </a:t>
            </a:r>
          </a:p>
          <a:p>
            <a:pPr algn="ctr"/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RESULTS cont.</a:t>
            </a:r>
          </a:p>
        </p:txBody>
      </p:sp>
    </p:spTree>
    <p:extLst>
      <p:ext uri="{BB962C8B-B14F-4D97-AF65-F5344CB8AC3E}">
        <p14:creationId xmlns:p14="http://schemas.microsoft.com/office/powerpoint/2010/main" val="354424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D SiD 1.1 M hexahedra  (5C3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381000"/>
            <a:ext cx="7905750" cy="6172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90800" y="6139934"/>
            <a:ext cx="4615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Previous 1 million hexahedra mesh model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0235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D SiD 1.1 M hexahedra Solution (5C3)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" y="-33867"/>
            <a:ext cx="8984492" cy="6851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32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D SiD 4.5 M hexahedra  (16f)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0" y="0"/>
            <a:ext cx="861834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95400" y="6358966"/>
            <a:ext cx="635462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4.5 Million Elements &amp; 12 Million Nodes  (Hexahedra Mesh)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177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D SiD 4.5 M hexahedra Solution (16f)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" y="0"/>
            <a:ext cx="89929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054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</TotalTime>
  <Words>431</Words>
  <Application>Microsoft Office PowerPoint</Application>
  <PresentationFormat>On-screen Show (4:3)</PresentationFormat>
  <Paragraphs>62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1_Custom Design</vt:lpstr>
      <vt:lpstr>Custom Design</vt:lpstr>
      <vt:lpstr>Elemental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SLAC National Accelerator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SLAC</dc:creator>
  <cp:lastModifiedBy>SLAC</cp:lastModifiedBy>
  <cp:revision>38</cp:revision>
  <cp:lastPrinted>2012-08-22T08:07:57Z</cp:lastPrinted>
  <dcterms:created xsi:type="dcterms:W3CDTF">2012-08-22T05:04:19Z</dcterms:created>
  <dcterms:modified xsi:type="dcterms:W3CDTF">2013-01-17T18:13:33Z</dcterms:modified>
</cp:coreProperties>
</file>