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4" r:id="rId3"/>
    <p:sldId id="263" r:id="rId4"/>
    <p:sldId id="257" r:id="rId5"/>
    <p:sldId id="258" r:id="rId6"/>
    <p:sldId id="259" r:id="rId7"/>
    <p:sldId id="262" r:id="rId8"/>
    <p:sldId id="266" r:id="rId9"/>
    <p:sldId id="265" r:id="rId10"/>
    <p:sldId id="261" r:id="rId11"/>
    <p:sldId id="260" r:id="rId12"/>
  </p:sldIdLst>
  <p:sldSz cx="9144000" cy="6858000" type="screen4x3"/>
  <p:notesSz cx="9080500" cy="69405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FF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FF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FF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FF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3333FF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3333FF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3333FF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3333FF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3333FF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66"/>
    <a:srgbClr val="FFFF00"/>
    <a:srgbClr val="0082FB"/>
    <a:srgbClr val="3333FF"/>
    <a:srgbClr val="00FFFE"/>
    <a:srgbClr val="A50021"/>
    <a:srgbClr val="FF00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660" autoAdjust="0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92550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2" tIns="45702" rIns="91402" bIns="45702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solidFill>
                  <a:srgbClr val="FA00FA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7950" y="0"/>
            <a:ext cx="3892550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2" tIns="45702" rIns="91402" bIns="45702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solidFill>
                  <a:srgbClr val="FA00FA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81775"/>
            <a:ext cx="3892550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2" tIns="45702" rIns="91402" bIns="45702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solidFill>
                  <a:srgbClr val="FA00FA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7950" y="6581775"/>
            <a:ext cx="3892550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2" tIns="45702" rIns="91402" bIns="45702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solidFill>
                  <a:srgbClr val="FA00FA"/>
                </a:solidFill>
                <a:latin typeface="Times New Roman" pitchFamily="18" charset="0"/>
              </a:defRPr>
            </a:lvl1pPr>
          </a:lstStyle>
          <a:p>
            <a:fld id="{159B1641-8875-426A-B222-9A81C139E5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78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960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9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4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8913" y="0"/>
            <a:ext cx="2076450" cy="6162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081713" cy="6162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6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4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539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28700"/>
            <a:ext cx="4078288" cy="5133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1028700"/>
            <a:ext cx="4079875" cy="5133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6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23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5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9778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504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6935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0"/>
            <a:ext cx="487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28700"/>
            <a:ext cx="8310563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 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832749" y="6568674"/>
            <a:ext cx="2282676" cy="24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000" dirty="0" err="1" smtClean="0">
                <a:solidFill>
                  <a:schemeClr val="tx1"/>
                </a:solidFill>
                <a:latin typeface="+mn-lt"/>
              </a:rPr>
              <a:t>SiD</a:t>
            </a:r>
            <a:r>
              <a:rPr lang="en-US" sz="1000" dirty="0" smtClean="0">
                <a:solidFill>
                  <a:schemeClr val="tx1"/>
                </a:solidFill>
                <a:latin typeface="+mn-lt"/>
              </a:rPr>
              <a:t> workshop, January 16-18, 2013</a:t>
            </a:r>
            <a:endParaRPr lang="en-US" sz="1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284163" y="6356350"/>
            <a:ext cx="18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540899"/>
            <a:ext cx="77296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chemeClr val="tx1"/>
                </a:solidFill>
              </a:rPr>
              <a:t>H.Weerts</a:t>
            </a:r>
            <a:endParaRPr lang="en-US" sz="1000" dirty="0">
              <a:solidFill>
                <a:schemeClr val="tx1"/>
              </a:solidFill>
            </a:endParaRPr>
          </a:p>
        </p:txBody>
      </p:sp>
      <p:pic>
        <p:nvPicPr>
          <p:cNvPr id="1034" name="Picture 10" descr="SiD_color_v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" cy="59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3333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3333FF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3333FF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3333FF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3333FF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3333FF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3333FF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3333FF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3333FF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3333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Font typeface="ZapfDingbats" pitchFamily="82" charset="2"/>
        <a:buChar char="u"/>
        <a:defRPr sz="2000">
          <a:solidFill>
            <a:srgbClr val="9900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60000"/>
        <a:buFont typeface="ZapfDingbats" pitchFamily="82" charset="2"/>
        <a:buChar char="s"/>
        <a:defRPr>
          <a:solidFill>
            <a:srgbClr val="008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99577" y="1219200"/>
            <a:ext cx="5944015" cy="685800"/>
          </a:xfrm>
        </p:spPr>
        <p:txBody>
          <a:bodyPr/>
          <a:lstStyle/>
          <a:p>
            <a:r>
              <a:rPr lang="en-US" dirty="0" smtClean="0"/>
              <a:t>Building the </a:t>
            </a:r>
            <a:r>
              <a:rPr lang="en-US" dirty="0" err="1" smtClean="0"/>
              <a:t>SiD</a:t>
            </a:r>
            <a:r>
              <a:rPr lang="en-US" dirty="0" smtClean="0"/>
              <a:t> collaboration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43200" y="2971800"/>
            <a:ext cx="36567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err="1" smtClean="0">
                <a:solidFill>
                  <a:srgbClr val="00B050"/>
                </a:solidFill>
              </a:rPr>
              <a:t>H.Weerts</a:t>
            </a:r>
            <a:endParaRPr lang="en-US" i="1" dirty="0" smtClean="0">
              <a:solidFill>
                <a:srgbClr val="00B050"/>
              </a:solidFill>
            </a:endParaRPr>
          </a:p>
          <a:p>
            <a:pPr algn="ctr"/>
            <a:r>
              <a:rPr lang="en-US" i="1" dirty="0" smtClean="0">
                <a:solidFill>
                  <a:srgbClr val="00B050"/>
                </a:solidFill>
              </a:rPr>
              <a:t>Argonne National Laboratory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4562" y="762000"/>
            <a:ext cx="2880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B050"/>
                </a:solidFill>
              </a:rPr>
              <a:t>Proposal &amp; suggestions</a:t>
            </a:r>
            <a:endParaRPr lang="en-US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1028700" y="0"/>
            <a:ext cx="7696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err="1">
                <a:latin typeface="+mj-lt"/>
                <a:cs typeface="Arial" pitchFamily="34" charset="0"/>
              </a:rPr>
              <a:t>SiD</a:t>
            </a:r>
            <a:r>
              <a:rPr lang="en-US" sz="1600" dirty="0">
                <a:latin typeface="+mj-lt"/>
                <a:cs typeface="Arial" pitchFamily="34" charset="0"/>
              </a:rPr>
              <a:t> </a:t>
            </a:r>
            <a:r>
              <a:rPr lang="en-US" sz="1600" dirty="0" smtClean="0">
                <a:latin typeface="+mj-lt"/>
                <a:cs typeface="Arial" pitchFamily="34" charset="0"/>
              </a:rPr>
              <a:t>Design Study Organization at KILC2012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8"/>
          <a:stretch/>
        </p:blipFill>
        <p:spPr bwMode="auto">
          <a:xfrm>
            <a:off x="304800" y="838200"/>
            <a:ext cx="6205006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6781800" y="1676400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Update this 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9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2819400" y="660400"/>
            <a:ext cx="3657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dirty="0" err="1"/>
              <a:t>SiD</a:t>
            </a:r>
            <a:r>
              <a:rPr lang="en-US" sz="1000" dirty="0"/>
              <a:t> DESIGN STUDY COORDINATORS</a:t>
            </a:r>
          </a:p>
          <a:p>
            <a:pPr algn="ctr"/>
            <a:r>
              <a:rPr lang="en-US" sz="1000" dirty="0"/>
              <a:t>J. </a:t>
            </a:r>
            <a:r>
              <a:rPr lang="en-US" sz="1000" dirty="0" err="1"/>
              <a:t>Jaros</a:t>
            </a:r>
            <a:r>
              <a:rPr lang="en-US" sz="1000" dirty="0"/>
              <a:t>, H. </a:t>
            </a:r>
            <a:r>
              <a:rPr lang="en-US" sz="1000" dirty="0" err="1"/>
              <a:t>Weerts</a:t>
            </a:r>
            <a:r>
              <a:rPr lang="en-US" sz="1000" dirty="0"/>
              <a:t>, </a:t>
            </a:r>
            <a:r>
              <a:rPr lang="en-US" sz="1000" dirty="0" smtClean="0"/>
              <a:t>A. White</a:t>
            </a:r>
            <a:endParaRPr lang="en-US" sz="1000" dirty="0"/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943600" y="1574800"/>
            <a:ext cx="23622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dirty="0"/>
              <a:t>ADVISORY COMMITTEE</a:t>
            </a:r>
          </a:p>
          <a:p>
            <a:pPr algn="ctr"/>
            <a:r>
              <a:rPr lang="en-US" sz="1000" dirty="0"/>
              <a:t>All names on this chart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09600" y="2286000"/>
            <a:ext cx="29718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DBD </a:t>
            </a:r>
            <a:r>
              <a:rPr lang="en-US" sz="1200" dirty="0">
                <a:solidFill>
                  <a:srgbClr val="C00000"/>
                </a:solidFill>
              </a:rPr>
              <a:t>EDITORS</a:t>
            </a:r>
          </a:p>
          <a:p>
            <a:pPr algn="ctr"/>
            <a:r>
              <a:rPr lang="en-US" sz="1200" dirty="0" err="1" smtClean="0">
                <a:solidFill>
                  <a:srgbClr val="C00000"/>
                </a:solidFill>
              </a:rPr>
              <a:t>H.Aihara</a:t>
            </a:r>
            <a:r>
              <a:rPr lang="en-US" sz="1200" dirty="0" smtClean="0">
                <a:solidFill>
                  <a:srgbClr val="C00000"/>
                </a:solidFill>
              </a:rPr>
              <a:t>, P</a:t>
            </a:r>
            <a:r>
              <a:rPr lang="en-US" sz="1200" dirty="0">
                <a:solidFill>
                  <a:srgbClr val="C00000"/>
                </a:solidFill>
              </a:rPr>
              <a:t>. Burrows, </a:t>
            </a:r>
            <a:r>
              <a:rPr lang="en-US" sz="1200" dirty="0" err="1" smtClean="0">
                <a:solidFill>
                  <a:srgbClr val="C00000"/>
                </a:solidFill>
              </a:rPr>
              <a:t>L.Linssen</a:t>
            </a:r>
            <a:r>
              <a:rPr lang="en-US" sz="1200" dirty="0" smtClean="0">
                <a:solidFill>
                  <a:srgbClr val="C00000"/>
                </a:solidFill>
              </a:rPr>
              <a:t>, M</a:t>
            </a:r>
            <a:r>
              <a:rPr lang="en-US" sz="1200" dirty="0">
                <a:solidFill>
                  <a:srgbClr val="C00000"/>
                </a:solidFill>
              </a:rPr>
              <a:t>. </a:t>
            </a:r>
            <a:r>
              <a:rPr lang="en-US" sz="1200" dirty="0" err="1" smtClean="0">
                <a:solidFill>
                  <a:srgbClr val="C00000"/>
                </a:solidFill>
              </a:rPr>
              <a:t>Oreglia</a:t>
            </a:r>
            <a:r>
              <a:rPr lang="en-US" sz="1200" dirty="0" smtClean="0">
                <a:solidFill>
                  <a:srgbClr val="C00000"/>
                </a:solidFill>
              </a:rPr>
              <a:t>, M. </a:t>
            </a:r>
            <a:r>
              <a:rPr lang="en-US" sz="1200" dirty="0" err="1" smtClean="0">
                <a:solidFill>
                  <a:srgbClr val="C00000"/>
                </a:solidFill>
              </a:rPr>
              <a:t>Stanitzki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524000"/>
            <a:ext cx="419100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EXECUTIVE COMMITTEE</a:t>
            </a:r>
          </a:p>
          <a:p>
            <a:pPr algn="ctr"/>
            <a:r>
              <a:rPr lang="en-US" sz="1000" dirty="0"/>
              <a:t>H. </a:t>
            </a:r>
            <a:r>
              <a:rPr lang="en-US" sz="1000" dirty="0" err="1"/>
              <a:t>Aihara</a:t>
            </a:r>
            <a:r>
              <a:rPr lang="en-US" sz="1000" dirty="0"/>
              <a:t>, J. </a:t>
            </a:r>
            <a:r>
              <a:rPr lang="en-US" sz="1000" dirty="0" err="1"/>
              <a:t>Brau</a:t>
            </a:r>
            <a:r>
              <a:rPr lang="en-US" sz="1000" dirty="0"/>
              <a:t>, M. </a:t>
            </a:r>
            <a:r>
              <a:rPr lang="en-US" sz="1000" dirty="0" err="1"/>
              <a:t>Breidenbach</a:t>
            </a:r>
            <a:r>
              <a:rPr lang="en-US" sz="1000" dirty="0"/>
              <a:t>, P. Burrows, M. Demarteau, </a:t>
            </a:r>
          </a:p>
          <a:p>
            <a:pPr algn="ctr"/>
            <a:r>
              <a:rPr lang="en-US" sz="1000" dirty="0"/>
              <a:t>J. </a:t>
            </a:r>
            <a:r>
              <a:rPr lang="en-US" sz="1000" dirty="0" err="1"/>
              <a:t>Jaros</a:t>
            </a:r>
            <a:r>
              <a:rPr lang="en-US" sz="1000" dirty="0"/>
              <a:t>, J. </a:t>
            </a:r>
            <a:r>
              <a:rPr lang="en-US" sz="1000" dirty="0" err="1"/>
              <a:t>Karyotakis</a:t>
            </a:r>
            <a:r>
              <a:rPr lang="en-US" sz="1000" dirty="0"/>
              <a:t>, H. </a:t>
            </a:r>
            <a:r>
              <a:rPr lang="en-US" sz="1000" dirty="0" err="1"/>
              <a:t>Weerts</a:t>
            </a:r>
            <a:r>
              <a:rPr lang="en-US" sz="1000" dirty="0"/>
              <a:t>, A. White</a:t>
            </a:r>
            <a:endParaRPr lang="en-US" dirty="0"/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5791200" y="2209800"/>
            <a:ext cx="274320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1000" dirty="0"/>
              <a:t>R&amp;D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1000" dirty="0" err="1"/>
              <a:t>A.White</a:t>
            </a:r>
            <a:r>
              <a:rPr lang="en-US" sz="1000" dirty="0"/>
              <a:t>, Coordinator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1000" dirty="0"/>
              <a:t>J. </a:t>
            </a:r>
            <a:r>
              <a:rPr lang="en-US" sz="1000" dirty="0" err="1"/>
              <a:t>Brau</a:t>
            </a:r>
            <a:r>
              <a:rPr lang="en-US" sz="1000" dirty="0"/>
              <a:t>, M. </a:t>
            </a:r>
            <a:r>
              <a:rPr lang="en-US" sz="1000" dirty="0" err="1"/>
              <a:t>Demarteau</a:t>
            </a:r>
            <a:r>
              <a:rPr lang="en-US" sz="1000" dirty="0"/>
              <a:t>, co-PIs</a:t>
            </a:r>
            <a:endParaRPr lang="en-US" dirty="0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4724400" y="10668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4191000" y="1828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3581400" y="25146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457200" y="3429000"/>
            <a:ext cx="11430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VERTEXING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Su Dong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R. Lipton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Mech: W. Cooper</a:t>
            </a:r>
            <a:endParaRPr lang="en-US" sz="1000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1905000" y="3429000"/>
            <a:ext cx="1600200" cy="78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CALORIMETERS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A. White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ECal: R. Frey/M. Stanitzki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HCal: A. White/H. Weerts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PFA: N. Graf/S. Magill</a:t>
            </a:r>
            <a:endParaRPr lang="en-US" sz="1000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3810000" y="3505200"/>
            <a:ext cx="838200" cy="5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MUON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H. Band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E. Fisk</a:t>
            </a:r>
            <a:endParaRPr lang="en-US" sz="1000"/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5105400" y="3505200"/>
            <a:ext cx="1219200" cy="5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BENCHMARKING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T. Barklow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A. Nomerotski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629400" y="3581400"/>
            <a:ext cx="1143000" cy="37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COST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M. Breidenbach</a:t>
            </a:r>
            <a:endParaRPr lang="en-US" sz="1000"/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81000" y="4495800"/>
            <a:ext cx="12954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SILICON TRACKER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M. Demarteau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R. Partridge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Mech: W. Cooper</a:t>
            </a:r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>
            <a:off x="304800" y="30480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8001000" y="3587750"/>
            <a:ext cx="1143000" cy="37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ELECTRONICS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G. Haller</a:t>
            </a:r>
          </a:p>
        </p:txBody>
      </p:sp>
      <p:sp>
        <p:nvSpPr>
          <p:cNvPr id="18" name="Text Box 25"/>
          <p:cNvSpPr txBox="1">
            <a:spLocks noChangeArrowheads="1"/>
          </p:cNvSpPr>
          <p:nvPr/>
        </p:nvSpPr>
        <p:spPr bwMode="auto">
          <a:xfrm>
            <a:off x="2057400" y="4572000"/>
            <a:ext cx="1219200" cy="6617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 dirty="0"/>
              <a:t>SOLENOID</a:t>
            </a:r>
          </a:p>
          <a:p>
            <a:pPr marL="457200" indent="-457200" algn="ctr"/>
            <a:r>
              <a:rPr lang="en-US" sz="900" dirty="0"/>
              <a:t>FLUX RETURN</a:t>
            </a:r>
          </a:p>
          <a:p>
            <a:pPr marL="457200" indent="-457200" algn="ctr"/>
            <a:r>
              <a:rPr lang="en-US" sz="900" dirty="0"/>
              <a:t>K. </a:t>
            </a:r>
            <a:r>
              <a:rPr lang="en-US" sz="900" dirty="0" err="1" smtClean="0"/>
              <a:t>Krempetz</a:t>
            </a:r>
            <a:endParaRPr lang="en-US" sz="900" dirty="0" smtClean="0"/>
          </a:p>
          <a:p>
            <a:pPr marL="457200" indent="-457200" algn="ctr"/>
            <a:r>
              <a:rPr lang="en-US" sz="900" dirty="0" smtClean="0"/>
              <a:t>W. Craddock</a:t>
            </a:r>
            <a:endParaRPr lang="en-US" sz="1000" dirty="0"/>
          </a:p>
        </p:txBody>
      </p:sp>
      <p:sp>
        <p:nvSpPr>
          <p:cNvPr id="19" name="Text Box 26"/>
          <p:cNvSpPr txBox="1">
            <a:spLocks noChangeArrowheads="1"/>
          </p:cNvSpPr>
          <p:nvPr/>
        </p:nvSpPr>
        <p:spPr bwMode="auto">
          <a:xfrm>
            <a:off x="3810000" y="4572000"/>
            <a:ext cx="914400" cy="5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VERY</a:t>
            </a:r>
          </a:p>
          <a:p>
            <a:pPr marL="457200" indent="-457200" algn="ctr"/>
            <a:r>
              <a:rPr lang="en-US" sz="900"/>
              <a:t> FORWARD</a:t>
            </a:r>
          </a:p>
          <a:p>
            <a:pPr marL="457200" indent="-457200" algn="ctr"/>
            <a:r>
              <a:rPr lang="en-US" sz="900"/>
              <a:t>T. Maruyama</a:t>
            </a:r>
            <a:endParaRPr lang="en-US" sz="1000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105400" y="4648200"/>
            <a:ext cx="1219200" cy="37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SIMULATION</a:t>
            </a:r>
          </a:p>
          <a:p>
            <a:pPr marL="457200" indent="-457200" algn="ctr"/>
            <a:r>
              <a:rPr lang="en-US" sz="900"/>
              <a:t>N. Graf</a:t>
            </a:r>
            <a:endParaRPr lang="en-US" sz="1000"/>
          </a:p>
        </p:txBody>
      </p:sp>
      <p:sp>
        <p:nvSpPr>
          <p:cNvPr id="21" name="Text Box 28"/>
          <p:cNvSpPr txBox="1">
            <a:spLocks noChangeArrowheads="1"/>
          </p:cNvSpPr>
          <p:nvPr/>
        </p:nvSpPr>
        <p:spPr bwMode="auto">
          <a:xfrm>
            <a:off x="6705600" y="4495800"/>
            <a:ext cx="10668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MDI</a:t>
            </a:r>
          </a:p>
          <a:p>
            <a:pPr marL="457200" indent="-457200" algn="ctr"/>
            <a:r>
              <a:rPr lang="en-US" sz="900"/>
              <a:t>P. Burrows</a:t>
            </a:r>
          </a:p>
          <a:p>
            <a:pPr marL="457200" indent="-457200" algn="ctr"/>
            <a:r>
              <a:rPr lang="en-US" sz="900"/>
              <a:t>T. Markiewicz</a:t>
            </a:r>
          </a:p>
          <a:p>
            <a:pPr marL="457200" indent="-457200" algn="ctr"/>
            <a:r>
              <a:rPr lang="en-US" sz="900"/>
              <a:t>M. Oriunno</a:t>
            </a:r>
            <a:endParaRPr lang="en-US" sz="1000"/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8077200" y="4572000"/>
            <a:ext cx="1066800" cy="5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ENGINEERING</a:t>
            </a:r>
          </a:p>
          <a:p>
            <a:pPr marL="457200" indent="-457200" algn="ctr"/>
            <a:r>
              <a:rPr lang="en-US" sz="900"/>
              <a:t>K. Krempetz</a:t>
            </a:r>
          </a:p>
          <a:p>
            <a:pPr marL="457200" indent="-457200" algn="ctr"/>
            <a:r>
              <a:rPr lang="en-US" sz="900"/>
              <a:t>M. Oriunno</a:t>
            </a:r>
            <a:endParaRPr lang="en-US" sz="1000"/>
          </a:p>
        </p:txBody>
      </p:sp>
      <p:grpSp>
        <p:nvGrpSpPr>
          <p:cNvPr id="23" name="Group 32"/>
          <p:cNvGrpSpPr>
            <a:grpSpLocks/>
          </p:cNvGrpSpPr>
          <p:nvPr/>
        </p:nvGrpSpPr>
        <p:grpSpPr bwMode="auto">
          <a:xfrm>
            <a:off x="304800" y="3048000"/>
            <a:ext cx="152400" cy="1752600"/>
            <a:chOff x="96" y="2304"/>
            <a:chExt cx="96" cy="1104"/>
          </a:xfrm>
        </p:grpSpPr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96" y="2304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96" y="273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31"/>
            <p:cNvSpPr>
              <a:spLocks noChangeShapeType="1"/>
            </p:cNvSpPr>
            <p:nvPr/>
          </p:nvSpPr>
          <p:spPr bwMode="auto">
            <a:xfrm>
              <a:off x="96" y="340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" name="Line 34"/>
          <p:cNvSpPr>
            <a:spLocks noChangeShapeType="1"/>
          </p:cNvSpPr>
          <p:nvPr/>
        </p:nvSpPr>
        <p:spPr bwMode="auto">
          <a:xfrm>
            <a:off x="18288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35"/>
          <p:cNvSpPr>
            <a:spLocks noChangeShapeType="1"/>
          </p:cNvSpPr>
          <p:nvPr/>
        </p:nvSpPr>
        <p:spPr bwMode="auto">
          <a:xfrm>
            <a:off x="18288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Line 36"/>
          <p:cNvSpPr>
            <a:spLocks noChangeShapeType="1"/>
          </p:cNvSpPr>
          <p:nvPr/>
        </p:nvSpPr>
        <p:spPr bwMode="auto">
          <a:xfrm>
            <a:off x="1828800" y="4800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38"/>
          <p:cNvSpPr>
            <a:spLocks noChangeShapeType="1"/>
          </p:cNvSpPr>
          <p:nvPr/>
        </p:nvSpPr>
        <p:spPr bwMode="auto">
          <a:xfrm>
            <a:off x="37338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Line 39"/>
          <p:cNvSpPr>
            <a:spLocks noChangeShapeType="1"/>
          </p:cNvSpPr>
          <p:nvPr/>
        </p:nvSpPr>
        <p:spPr bwMode="auto">
          <a:xfrm>
            <a:off x="37338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Line 40"/>
          <p:cNvSpPr>
            <a:spLocks noChangeShapeType="1"/>
          </p:cNvSpPr>
          <p:nvPr/>
        </p:nvSpPr>
        <p:spPr bwMode="auto">
          <a:xfrm>
            <a:off x="3733800" y="4800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Line 42"/>
          <p:cNvSpPr>
            <a:spLocks noChangeShapeType="1"/>
          </p:cNvSpPr>
          <p:nvPr/>
        </p:nvSpPr>
        <p:spPr bwMode="auto">
          <a:xfrm>
            <a:off x="50292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43"/>
          <p:cNvSpPr>
            <a:spLocks noChangeShapeType="1"/>
          </p:cNvSpPr>
          <p:nvPr/>
        </p:nvSpPr>
        <p:spPr bwMode="auto">
          <a:xfrm>
            <a:off x="50292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44"/>
          <p:cNvSpPr>
            <a:spLocks noChangeShapeType="1"/>
          </p:cNvSpPr>
          <p:nvPr/>
        </p:nvSpPr>
        <p:spPr bwMode="auto">
          <a:xfrm>
            <a:off x="5029200" y="4800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Line 46"/>
          <p:cNvSpPr>
            <a:spLocks noChangeShapeType="1"/>
          </p:cNvSpPr>
          <p:nvPr/>
        </p:nvSpPr>
        <p:spPr bwMode="auto">
          <a:xfrm>
            <a:off x="65532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Line 47"/>
          <p:cNvSpPr>
            <a:spLocks noChangeShapeType="1"/>
          </p:cNvSpPr>
          <p:nvPr/>
        </p:nvSpPr>
        <p:spPr bwMode="auto">
          <a:xfrm>
            <a:off x="65532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Line 48"/>
          <p:cNvSpPr>
            <a:spLocks noChangeShapeType="1"/>
          </p:cNvSpPr>
          <p:nvPr/>
        </p:nvSpPr>
        <p:spPr bwMode="auto">
          <a:xfrm>
            <a:off x="65532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Line 50"/>
          <p:cNvSpPr>
            <a:spLocks noChangeShapeType="1"/>
          </p:cNvSpPr>
          <p:nvPr/>
        </p:nvSpPr>
        <p:spPr bwMode="auto">
          <a:xfrm>
            <a:off x="79248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Line 51"/>
          <p:cNvSpPr>
            <a:spLocks noChangeShapeType="1"/>
          </p:cNvSpPr>
          <p:nvPr/>
        </p:nvSpPr>
        <p:spPr bwMode="auto">
          <a:xfrm>
            <a:off x="79248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Line 52"/>
          <p:cNvSpPr>
            <a:spLocks noChangeShapeType="1"/>
          </p:cNvSpPr>
          <p:nvPr/>
        </p:nvSpPr>
        <p:spPr bwMode="auto">
          <a:xfrm>
            <a:off x="79248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1028700" y="0"/>
            <a:ext cx="7696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err="1">
                <a:latin typeface="+mj-lt"/>
                <a:cs typeface="Arial" pitchFamily="34" charset="0"/>
              </a:rPr>
              <a:t>SiD</a:t>
            </a:r>
            <a:r>
              <a:rPr lang="en-US" sz="1600" dirty="0">
                <a:latin typeface="+mj-lt"/>
                <a:cs typeface="Arial" pitchFamily="34" charset="0"/>
              </a:rPr>
              <a:t> </a:t>
            </a:r>
            <a:r>
              <a:rPr lang="en-US" sz="1600" dirty="0" smtClean="0">
                <a:latin typeface="+mj-lt"/>
                <a:cs typeface="Arial" pitchFamily="34" charset="0"/>
              </a:rPr>
              <a:t>Design Study Organization at KILC2012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10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99577" y="1219200"/>
            <a:ext cx="5944015" cy="685800"/>
          </a:xfrm>
        </p:spPr>
        <p:txBody>
          <a:bodyPr/>
          <a:lstStyle/>
          <a:p>
            <a:r>
              <a:rPr lang="en-US" dirty="0" smtClean="0"/>
              <a:t>Building the </a:t>
            </a:r>
            <a:r>
              <a:rPr lang="en-US" dirty="0" err="1" smtClean="0"/>
              <a:t>SiD</a:t>
            </a:r>
            <a:r>
              <a:rPr lang="en-US" dirty="0" smtClean="0"/>
              <a:t> collaboration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43200" y="2971800"/>
            <a:ext cx="36567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err="1" smtClean="0">
                <a:solidFill>
                  <a:srgbClr val="00B050"/>
                </a:solidFill>
              </a:rPr>
              <a:t>H.Weerts</a:t>
            </a:r>
            <a:endParaRPr lang="en-US" i="1" dirty="0" smtClean="0">
              <a:solidFill>
                <a:srgbClr val="00B050"/>
              </a:solidFill>
            </a:endParaRPr>
          </a:p>
          <a:p>
            <a:pPr algn="ctr"/>
            <a:r>
              <a:rPr lang="en-US" i="1" dirty="0" smtClean="0">
                <a:solidFill>
                  <a:srgbClr val="00B050"/>
                </a:solidFill>
              </a:rPr>
              <a:t>Argonne National Laboratory</a:t>
            </a:r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198" y="2015014"/>
            <a:ext cx="5405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To realize the SID detector at the ILC in Japan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134562" y="762000"/>
            <a:ext cx="2880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00B050"/>
                </a:solidFill>
              </a:rPr>
              <a:t>Proposal &amp; suggestions</a:t>
            </a:r>
            <a:endParaRPr lang="en-US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94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1028700" y="0"/>
            <a:ext cx="769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 err="1">
                <a:latin typeface="+mj-lt"/>
                <a:cs typeface="Arial" pitchFamily="34" charset="0"/>
              </a:rPr>
              <a:t>SiD</a:t>
            </a:r>
            <a:r>
              <a:rPr lang="en-US" sz="1800" dirty="0">
                <a:latin typeface="+mj-lt"/>
                <a:cs typeface="Arial" pitchFamily="34" charset="0"/>
              </a:rPr>
              <a:t> </a:t>
            </a:r>
            <a:r>
              <a:rPr lang="en-US" sz="1800" dirty="0" smtClean="0">
                <a:latin typeface="+mj-lt"/>
                <a:cs typeface="Arial" pitchFamily="34" charset="0"/>
              </a:rPr>
              <a:t>accomplishments</a:t>
            </a:r>
            <a:endParaRPr lang="en-US" sz="1800" dirty="0">
              <a:latin typeface="+mj-lt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1000" y="1295400"/>
            <a:ext cx="1600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SiD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has done a lot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457200"/>
            <a:ext cx="594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Unique concept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Inspired new R&amp;D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Many </a:t>
            </a:r>
            <a:r>
              <a:rPr lang="en-US" sz="1800" dirty="0" smtClean="0"/>
              <a:t>talks and presentations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All within </a:t>
            </a:r>
            <a:r>
              <a:rPr lang="en-US" sz="1800" dirty="0" smtClean="0"/>
              <a:t>LC </a:t>
            </a:r>
            <a:r>
              <a:rPr lang="en-US" sz="1800" dirty="0" smtClean="0"/>
              <a:t>framework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Complete simulation &amp; reconstruction framework </a:t>
            </a:r>
            <a:r>
              <a:rPr lang="en-US" sz="1800" dirty="0" smtClean="0"/>
              <a:t>(working </a:t>
            </a:r>
            <a:r>
              <a:rPr lang="en-US" sz="1800" dirty="0" smtClean="0"/>
              <a:t>!)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Benchmarking done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Wrote LOI and were “validated” as one of two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Successfully used as part CLIC TDR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800" dirty="0" smtClean="0"/>
              <a:t>Now are completing DBD</a:t>
            </a: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1714500" y="3670300"/>
            <a:ext cx="51026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Despite all obstacles and </a:t>
            </a:r>
            <a:r>
              <a:rPr lang="en-US" dirty="0" smtClean="0"/>
              <a:t>minimal </a:t>
            </a:r>
            <a:r>
              <a:rPr lang="en-US" dirty="0" smtClean="0"/>
              <a:t>support</a:t>
            </a:r>
          </a:p>
          <a:p>
            <a:pPr algn="ctr"/>
            <a:r>
              <a:rPr lang="en-US" dirty="0" smtClean="0"/>
              <a:t>So obviously we have the will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276910"/>
            <a:ext cx="7245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Now there is “the start of a light” at the end of the tunnel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9338" y="5677020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ILC in Japan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114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301353"/>
            <a:ext cx="1755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Assumptions: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600" y="424190"/>
            <a:ext cx="5715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ILC or Higgs factory will materialize in Japan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Approaches from Japan to US &amp; EU will start ~spring 2013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US Snowmass 2013 exercise ranks </a:t>
            </a:r>
            <a:r>
              <a:rPr lang="en-US" dirty="0" smtClean="0"/>
              <a:t>LC (fine ILC) </a:t>
            </a:r>
            <a:r>
              <a:rPr lang="en-US" dirty="0" smtClean="0"/>
              <a:t>high as science priority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We want to see </a:t>
            </a:r>
            <a:r>
              <a:rPr lang="en-US" dirty="0" err="1" smtClean="0"/>
              <a:t>SiD</a:t>
            </a:r>
            <a:r>
              <a:rPr lang="en-US" dirty="0" smtClean="0"/>
              <a:t> as one of detectors at ILC in Japan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2459" y="3241814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this all comes to pass……  institutions/groups/people will want to join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22459" y="3733800"/>
            <a:ext cx="508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rgbClr val="C00000"/>
                </a:solidFill>
              </a:rPr>
              <a:t>SiD</a:t>
            </a:r>
            <a:r>
              <a:rPr lang="en-US" sz="1800" dirty="0" smtClean="0">
                <a:solidFill>
                  <a:srgbClr val="C00000"/>
                </a:solidFill>
              </a:rPr>
              <a:t> needs a mechanism/rules in place that enable joining and keeping track of that.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5159" y="4419600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will be more visibility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74859" y="4953000"/>
            <a:ext cx="5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Are we ready for that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20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301353"/>
            <a:ext cx="1851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Observations: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600" y="793521"/>
            <a:ext cx="5715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/>
              <a:t>SiD</a:t>
            </a:r>
            <a:r>
              <a:rPr lang="en-US" dirty="0" smtClean="0"/>
              <a:t> is now more like a “group” or “club”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We have no real funding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We have good will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We will be in the same organization box with </a:t>
            </a:r>
            <a:r>
              <a:rPr lang="en-US" dirty="0" smtClean="0"/>
              <a:t>other “collaborations</a:t>
            </a:r>
            <a:r>
              <a:rPr lang="en-US" dirty="0" smtClean="0"/>
              <a:t>” 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047930" y="3708400"/>
            <a:ext cx="7194370" cy="2700785"/>
            <a:chOff x="1047930" y="3708400"/>
            <a:chExt cx="7194370" cy="2700785"/>
          </a:xfrm>
        </p:grpSpPr>
        <p:pic>
          <p:nvPicPr>
            <p:cNvPr id="4" name="Picture 3" descr="Screen Shot 2013-01-15 at 5.13.59 P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52" b="-1260"/>
            <a:stretch/>
          </p:blipFill>
          <p:spPr>
            <a:xfrm>
              <a:off x="1047930" y="3708400"/>
              <a:ext cx="7194370" cy="2700785"/>
            </a:xfrm>
            <a:prstGeom prst="rect">
              <a:avLst/>
            </a:prstGeom>
            <a:solidFill>
              <a:srgbClr val="D9D9D9"/>
            </a:solidFill>
            <a:ln>
              <a:solidFill>
                <a:srgbClr val="FF0000"/>
              </a:solidFill>
            </a:ln>
          </p:spPr>
        </p:pic>
        <p:sp>
          <p:nvSpPr>
            <p:cNvPr id="5" name="Rectangle 4"/>
            <p:cNvSpPr/>
            <p:nvPr/>
          </p:nvSpPr>
          <p:spPr bwMode="auto">
            <a:xfrm>
              <a:off x="3581400" y="3708400"/>
              <a:ext cx="419100" cy="33972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rgbClr val="3333FF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984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485745"/>
            <a:ext cx="2991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 does this mean ?: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6300" y="1143000"/>
            <a:ext cx="72961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Have an executive committee ( at least for a while)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Two spokespeople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Institutional Board of Institutions ( this is body that approves things)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Written bylaws/rules for joining and day to day operation ( start simple and augment when needed: </a:t>
            </a:r>
            <a:r>
              <a:rPr lang="en-US" sz="1400" dirty="0" smtClean="0"/>
              <a:t>election of spokespeople, criteria for joining, publications, authorship, </a:t>
            </a:r>
            <a:r>
              <a:rPr lang="en-US" sz="1400" dirty="0" err="1" smtClean="0"/>
              <a:t>etc</a:t>
            </a:r>
            <a:r>
              <a:rPr lang="en-US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Have a WEB site stating what we do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Clear interface to LCO “Physics &amp; Detector</a:t>
            </a:r>
            <a:r>
              <a:rPr lang="en-US" dirty="0" smtClean="0"/>
              <a:t>”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More………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485745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Form Collaboration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5" y="4495800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SiD</a:t>
            </a:r>
            <a:r>
              <a:rPr lang="en-US" dirty="0" smtClean="0"/>
              <a:t> needs a mechanism/rules in place that enable joining and keeping track of that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06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144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Who is now in </a:t>
            </a:r>
            <a:r>
              <a:rPr lang="en-US" dirty="0" err="1" smtClean="0">
                <a:solidFill>
                  <a:schemeClr val="tx1"/>
                </a:solidFill>
              </a:rPr>
              <a:t>SiD</a:t>
            </a:r>
            <a:r>
              <a:rPr lang="en-US" dirty="0" smtClean="0">
                <a:solidFill>
                  <a:schemeClr val="tx1"/>
                </a:solidFill>
              </a:rPr>
              <a:t> 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9800" y="914400"/>
            <a:ext cx="42627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Do we have a list of institutions ?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Where is it 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04745"/>
            <a:ext cx="3760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Some observations/questions: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0574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WEB page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1981200"/>
            <a:ext cx="76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https://silicondetector.org/display/SiD/home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62200" y="2374821"/>
            <a:ext cx="45913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It is linked from DBD signature page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It is out of date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" y="3659088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Org chart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8"/>
          <a:stretch/>
        </p:blipFill>
        <p:spPr bwMode="auto">
          <a:xfrm>
            <a:off x="2286000" y="3296104"/>
            <a:ext cx="2285999" cy="1207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29200" y="3505200"/>
            <a:ext cx="2581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It is out of date; needs update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83207" y="0"/>
            <a:ext cx="19607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 do not take this personal)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37951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0515" y="57090"/>
            <a:ext cx="6825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Discussion, objections, suggestions, other directions ……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1" y="1476345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Should </a:t>
            </a:r>
            <a:r>
              <a:rPr lang="en-US" dirty="0" err="1" smtClean="0">
                <a:solidFill>
                  <a:schemeClr val="tx1"/>
                </a:solidFill>
              </a:rPr>
              <a:t>SiD</a:t>
            </a:r>
            <a:r>
              <a:rPr lang="en-US" dirty="0" smtClean="0">
                <a:solidFill>
                  <a:schemeClr val="tx1"/>
                </a:solidFill>
              </a:rPr>
              <a:t> have a “Host lab” 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1" y="1476345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in the world </a:t>
            </a:r>
            <a:r>
              <a:rPr lang="en-US" dirty="0" err="1" smtClean="0"/>
              <a:t>i.e</a:t>
            </a:r>
            <a:r>
              <a:rPr lang="en-US" dirty="0" smtClean="0"/>
              <a:t> which lab?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81800" y="1667589"/>
            <a:ext cx="1282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Discuss options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49301" y="46482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Others 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701" y="2946231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Connections 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94100" y="2484567"/>
            <a:ext cx="44704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Japan</a:t>
            </a:r>
          </a:p>
          <a:p>
            <a:r>
              <a:rPr lang="en-US" dirty="0" smtClean="0"/>
              <a:t>CERN – already – heard preference</a:t>
            </a:r>
          </a:p>
          <a:p>
            <a:r>
              <a:rPr lang="en-US" dirty="0" smtClean="0"/>
              <a:t>DESY--  obvious</a:t>
            </a:r>
          </a:p>
          <a:p>
            <a:r>
              <a:rPr lang="en-US" dirty="0" smtClean="0"/>
              <a:t>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449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2755900"/>
            <a:ext cx="1492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END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3166949"/>
      </p:ext>
    </p:extLst>
  </p:cSld>
  <p:clrMapOvr>
    <a:masterClrMapping/>
  </p:clrMapOvr>
</p:sld>
</file>

<file path=ppt/theme/theme1.xml><?xml version="1.0" encoding="utf-8"?>
<a:theme xmlns:a="http://schemas.openxmlformats.org/drawingml/2006/main" name="Hw_SiD_template_landscape_v02">
  <a:themeElements>
    <a:clrScheme name="Hw_SiD_template_landscape_v02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w_SiD_template_landscape_v0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Hw_SiD_template_landscape_v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_SiD_template_landscape_v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w_SiD_template_landscape_v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_SiD_template_landscape_v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_SiD_template_landscape_v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_SiD_template_landscape_v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w_SiD_template_landscape_v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Hw_SiD_template_landscape_v02</Template>
  <TotalTime>119</TotalTime>
  <Words>644</Words>
  <Application>Microsoft Office PowerPoint</Application>
  <PresentationFormat>On-screen Show (4:3)</PresentationFormat>
  <Paragraphs>125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Hw_SiD_template_landscape_v02</vt:lpstr>
      <vt:lpstr>Building the SiD collaboration</vt:lpstr>
      <vt:lpstr>Building the SiD collaboration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 D collaboration</dc:title>
  <dc:creator>hjmw</dc:creator>
  <cp:lastModifiedBy>hjmw</cp:lastModifiedBy>
  <cp:revision>13</cp:revision>
  <cp:lastPrinted>1999-05-28T14:19:41Z</cp:lastPrinted>
  <dcterms:created xsi:type="dcterms:W3CDTF">2013-01-16T07:13:38Z</dcterms:created>
  <dcterms:modified xsi:type="dcterms:W3CDTF">2013-01-18T16:06:04Z</dcterms:modified>
</cp:coreProperties>
</file>