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6" r:id="rId4"/>
    <p:sldId id="268" r:id="rId5"/>
    <p:sldId id="264" r:id="rId6"/>
    <p:sldId id="267" r:id="rId7"/>
    <p:sldId id="265" r:id="rId8"/>
    <p:sldId id="26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24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14/01/2013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1/8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14 January 2013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18048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January ATF Plans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1556792"/>
            <a:ext cx="8821612" cy="4569371"/>
          </a:xfrm>
        </p:spPr>
        <p:txBody>
          <a:bodyPr>
            <a:normAutofit/>
          </a:bodyPr>
          <a:lstStyle/>
          <a:p>
            <a:r>
              <a:rPr lang="en-GB" dirty="0" smtClean="0"/>
              <a:t>I’ve recapped what we did last time</a:t>
            </a:r>
          </a:p>
          <a:p>
            <a:r>
              <a:rPr lang="en-GB" dirty="0" smtClean="0"/>
              <a:t>Based this plan on the last one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Have come up with a plan for the first shift</a:t>
            </a:r>
          </a:p>
          <a:p>
            <a:r>
              <a:rPr lang="en-GB" dirty="0" smtClean="0"/>
              <a:t>Then all up in the </a:t>
            </a:r>
            <a:r>
              <a:rPr lang="en-GB" dirty="0" smtClean="0"/>
              <a:t>air (again)</a:t>
            </a:r>
            <a:endParaRPr lang="en-GB" dirty="0" smtClean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2/8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14 January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689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October Trip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1556792"/>
            <a:ext cx="8821612" cy="4569371"/>
          </a:xfrm>
        </p:spPr>
        <p:txBody>
          <a:bodyPr>
            <a:normAutofit/>
          </a:bodyPr>
          <a:lstStyle/>
          <a:p>
            <a:r>
              <a:rPr lang="en-GB" dirty="0" smtClean="0"/>
              <a:t>Last time because we didn’t have variab</a:t>
            </a:r>
            <a:r>
              <a:rPr lang="en-GB" dirty="0" smtClean="0"/>
              <a:t>le attenuators the first week was a bit of blow out</a:t>
            </a:r>
          </a:p>
          <a:p>
            <a:r>
              <a:rPr lang="en-GB" dirty="0" smtClean="0"/>
              <a:t>The second week went better with the las</a:t>
            </a:r>
            <a:r>
              <a:rPr lang="en-GB" dirty="0" smtClean="0"/>
              <a:t>t shift being the best</a:t>
            </a:r>
          </a:p>
          <a:p>
            <a:r>
              <a:rPr lang="en-GB" dirty="0" smtClean="0"/>
              <a:t>We has two major problems</a:t>
            </a:r>
          </a:p>
          <a:p>
            <a:pPr lvl="1"/>
            <a:r>
              <a:rPr lang="en-GB" dirty="0" smtClean="0"/>
              <a:t>We didn’t centre the beam well</a:t>
            </a:r>
          </a:p>
          <a:p>
            <a:pPr lvl="1"/>
            <a:r>
              <a:rPr lang="en-GB" dirty="0" smtClean="0"/>
              <a:t>We don’t have good calibrations</a:t>
            </a:r>
            <a:endParaRPr lang="en-GB" dirty="0" smtClean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>
                <a:latin typeface="Calibri" pitchFamily="34" charset="0"/>
              </a:rPr>
              <a:t>3</a:t>
            </a:r>
            <a:r>
              <a:rPr lang="en-GB" sz="1400" dirty="0" smtClean="0">
                <a:latin typeface="Calibri" pitchFamily="34" charset="0"/>
              </a:rPr>
              <a:t>/8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14 January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280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Things we Learnt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1556792"/>
            <a:ext cx="8821612" cy="50170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Analysing data it was clear we made a couple of errors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 smtClean="0"/>
              <a:t>It is easier to analyse data in single bunch with EPICS</a:t>
            </a:r>
          </a:p>
          <a:p>
            <a:pPr marL="1371600" lvl="2" indent="-514350">
              <a:buFont typeface="Courier New" pitchFamily="49" charset="0"/>
              <a:buChar char="o"/>
            </a:pPr>
            <a:r>
              <a:rPr lang="en-GB" dirty="0" smtClean="0"/>
              <a:t>As such I think we should record as many runs as possible to have lots of cross checks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 smtClean="0"/>
              <a:t>Sometimes we cut off (or at least are suspicious</a:t>
            </a:r>
            <a:r>
              <a:rPr lang="en-GB" dirty="0" smtClean="0"/>
              <a:t>) the beginning of the trace</a:t>
            </a:r>
          </a:p>
          <a:p>
            <a:pPr marL="1371600" lvl="2" indent="-514350">
              <a:buFont typeface="Courier New" pitchFamily="49" charset="0"/>
              <a:buChar char="o"/>
            </a:pPr>
            <a:r>
              <a:rPr lang="en-GB" dirty="0" smtClean="0"/>
              <a:t>I think it’s probably better missing the end of the trace and seeing the beginning</a:t>
            </a:r>
          </a:p>
          <a:p>
            <a:pPr marL="1371600" lvl="2" indent="-514350">
              <a:buFont typeface="Courier New" pitchFamily="49" charset="0"/>
              <a:buChar char="o"/>
            </a:pPr>
            <a:r>
              <a:rPr lang="en-GB" dirty="0" smtClean="0"/>
              <a:t>Open to discussion…</a:t>
            </a:r>
            <a:endParaRPr lang="en-GB" dirty="0" smtClean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4/8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14 January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382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Shift 1 Plan (Single Bunch)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8" y="803845"/>
            <a:ext cx="9036049" cy="576999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LO Phase Scan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Upstream Calibration (mover scan</a:t>
            </a:r>
            <a:r>
              <a:rPr lang="en-GB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Centre beam in IP BPMs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V IMPORTANT !!!</a:t>
            </a:r>
            <a:endParaRPr lang="en-GB" dirty="0" smtClean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IPBM </a:t>
            </a:r>
            <a:r>
              <a:rPr lang="en-GB" dirty="0" smtClean="0"/>
              <a:t>Calibration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Go from -100 to 100 (microns) around centre to see sat.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Do another finer scan around zero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Record EPICS and compare it, jitters should be the same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Do this with a number of different attenuation settings, at least 20 dB and </a:t>
            </a:r>
            <a:r>
              <a:rPr lang="en-GB" dirty="0">
                <a:solidFill>
                  <a:srgbClr val="FF0000"/>
                </a:solidFill>
              </a:rPr>
              <a:t>3</a:t>
            </a:r>
            <a:r>
              <a:rPr lang="en-GB" dirty="0" smtClean="0">
                <a:solidFill>
                  <a:srgbClr val="FF0000"/>
                </a:solidFill>
              </a:rPr>
              <a:t>0 dB</a:t>
            </a:r>
            <a:endParaRPr lang="en-GB" dirty="0" smtClean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Move IP to </a:t>
            </a:r>
            <a:r>
              <a:rPr lang="en-GB" dirty="0" smtClean="0"/>
              <a:t>IPB (IP waist scan)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Compare it with EPICS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If it isn’t the same as EPICS then stop there and try and make it the same</a:t>
            </a:r>
            <a:endParaRPr lang="en-GB" dirty="0" smtClean="0">
              <a:solidFill>
                <a:srgbClr val="FF0000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>
                <a:latin typeface="Calibri" pitchFamily="34" charset="0"/>
              </a:rPr>
              <a:t>5</a:t>
            </a:r>
            <a:r>
              <a:rPr lang="en-GB" sz="1400" dirty="0" smtClean="0">
                <a:latin typeface="Calibri" pitchFamily="34" charset="0"/>
              </a:rPr>
              <a:t>/8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14 January 2013</a:t>
            </a:r>
            <a:endParaRPr lang="en-GB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77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Shift 1 Plan (Single Bunch)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8" y="803845"/>
            <a:ext cx="9036049" cy="576999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Do a jitter run (resolution, jitter at FONT and IP, Correlation)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Upstream kicker </a:t>
            </a:r>
            <a:r>
              <a:rPr lang="en-GB" dirty="0" smtClean="0"/>
              <a:t>scan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This can be compared with EPICs again for a final cross check</a:t>
            </a:r>
            <a:endParaRPr lang="en-GB" dirty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Downstream kicker </a:t>
            </a:r>
            <a:r>
              <a:rPr lang="en-GB" dirty="0" smtClean="0"/>
              <a:t>scan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Not convinced we should bother with this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Would be worth trying but if we do I think we should continue until it works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6/8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14 January 2013</a:t>
            </a:r>
            <a:endParaRPr lang="en-GB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877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Shift 1 Plan (Two Bunch)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803845"/>
            <a:ext cx="8821612" cy="5769993"/>
          </a:xfrm>
        </p:spPr>
        <p:txBody>
          <a:bodyPr>
            <a:normAutofit/>
          </a:bodyPr>
          <a:lstStyle/>
          <a:p>
            <a:pPr marL="514350" lvl="1" indent="-514350">
              <a:buFont typeface="+mj-lt"/>
              <a:buAutoNum type="arabicPeriod"/>
            </a:pPr>
            <a:r>
              <a:rPr lang="en-GB" dirty="0" smtClean="0"/>
              <a:t>Jitter Run (measure </a:t>
            </a:r>
            <a:r>
              <a:rPr lang="en-GB" dirty="0"/>
              <a:t>2 bunch resolution and </a:t>
            </a:r>
            <a:r>
              <a:rPr lang="en-GB" dirty="0" smtClean="0"/>
              <a:t>correlation)</a:t>
            </a:r>
          </a:p>
          <a:p>
            <a:pPr marL="514350" lvl="1" indent="-514350">
              <a:buFont typeface="+mj-lt"/>
              <a:buAutoNum type="arabicPeriod"/>
            </a:pPr>
            <a:r>
              <a:rPr lang="en-GB" dirty="0" smtClean="0"/>
              <a:t>Upstream feedback (several runs, see results at IP</a:t>
            </a:r>
            <a:r>
              <a:rPr lang="en-GB" dirty="0" smtClean="0"/>
              <a:t>)</a:t>
            </a:r>
          </a:p>
          <a:p>
            <a:pPr marL="914400" lvl="2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From the last trip this is about where we got to in a single shift</a:t>
            </a:r>
          </a:p>
          <a:p>
            <a:pPr marL="914400" lvl="2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I think it’s worth doing this with at least 2 attenuation settings</a:t>
            </a:r>
            <a:endParaRPr lang="en-GB" dirty="0" smtClean="0">
              <a:solidFill>
                <a:srgbClr val="FF0000"/>
              </a:solidFill>
            </a:endParaRPr>
          </a:p>
          <a:p>
            <a:pPr marL="514350" lvl="1" indent="-514350">
              <a:buFont typeface="+mj-lt"/>
              <a:buAutoNum type="arabicPeriod"/>
            </a:pPr>
            <a:r>
              <a:rPr lang="en-GB" dirty="0" smtClean="0"/>
              <a:t>Single loop feedforward at notional </a:t>
            </a:r>
            <a:r>
              <a:rPr lang="en-GB" dirty="0" smtClean="0"/>
              <a:t>gain</a:t>
            </a:r>
          </a:p>
          <a:p>
            <a:pPr marL="914400" lvl="2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Would be nice to try, depends on kicker scan</a:t>
            </a:r>
            <a:endParaRPr lang="en-GB" dirty="0" smtClean="0">
              <a:solidFill>
                <a:srgbClr val="FF0000"/>
              </a:solidFill>
            </a:endParaRPr>
          </a:p>
          <a:p>
            <a:pPr marL="514350" lvl="1" indent="-514350">
              <a:buFont typeface="+mj-lt"/>
              <a:buAutoNum type="arabicPeriod"/>
            </a:pPr>
            <a:r>
              <a:rPr lang="en-GB" dirty="0" smtClean="0"/>
              <a:t>Single loop gain </a:t>
            </a:r>
            <a:r>
              <a:rPr lang="en-GB" dirty="0" smtClean="0"/>
              <a:t>scans</a:t>
            </a:r>
          </a:p>
          <a:p>
            <a:pPr marL="914400" lvl="2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Optimistic</a:t>
            </a:r>
            <a:endParaRPr lang="en-GB" dirty="0" smtClean="0">
              <a:solidFill>
                <a:srgbClr val="FF0000"/>
              </a:solidFill>
            </a:endParaRPr>
          </a:p>
          <a:p>
            <a:pPr marL="514350" lvl="1" indent="-514350">
              <a:buFont typeface="+mj-lt"/>
              <a:buAutoNum type="arabicPeriod"/>
            </a:pPr>
            <a:r>
              <a:rPr lang="en-GB" dirty="0" smtClean="0"/>
              <a:t>Coupled loop feedforward at optimal </a:t>
            </a:r>
            <a:r>
              <a:rPr lang="en-GB" dirty="0" smtClean="0"/>
              <a:t>gain</a:t>
            </a:r>
          </a:p>
          <a:p>
            <a:pPr marL="514350" lvl="1" indent="-514350">
              <a:buFont typeface="+mj-lt"/>
              <a:buAutoNum type="arabicPeriod"/>
            </a:pPr>
            <a:endParaRPr lang="en-GB" dirty="0"/>
          </a:p>
          <a:p>
            <a:pPr marL="514350" lvl="1" indent="-514350">
              <a:buFont typeface="+mj-lt"/>
              <a:buAutoNum type="arabicPeriod"/>
            </a:pP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7/8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14 January 2013</a:t>
            </a:r>
            <a:endParaRPr lang="en-GB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1376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Feedforward Comments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803845"/>
            <a:ext cx="8821612" cy="5769993"/>
          </a:xfrm>
        </p:spPr>
        <p:txBody>
          <a:bodyPr>
            <a:normAutofit/>
          </a:bodyPr>
          <a:lstStyle/>
          <a:p>
            <a:pPr marL="457200" lvl="1" indent="-457200">
              <a:buFont typeface="Arial" pitchFamily="34" charset="0"/>
              <a:buChar char="•"/>
            </a:pPr>
            <a:r>
              <a:rPr lang="en-GB" dirty="0" smtClean="0"/>
              <a:t>Obviously this didn’t work last time, why is this?</a:t>
            </a:r>
          </a:p>
          <a:p>
            <a:pPr marL="1314450" lvl="3" indent="-457200"/>
            <a:r>
              <a:rPr lang="en-GB" dirty="0" smtClean="0"/>
              <a:t>The DAQ was incorrectly setup</a:t>
            </a:r>
          </a:p>
          <a:p>
            <a:pPr marL="1314450" lvl="3" indent="-457200"/>
            <a:r>
              <a:rPr lang="en-GB" dirty="0" smtClean="0"/>
              <a:t>Something in the setup we broken (exonerated?)</a:t>
            </a:r>
          </a:p>
          <a:p>
            <a:pPr marL="1314450" lvl="3" indent="-457200"/>
            <a:r>
              <a:rPr lang="en-GB" dirty="0" smtClean="0"/>
              <a:t>The cable was broken (exonerated?)</a:t>
            </a:r>
          </a:p>
          <a:p>
            <a:pPr marL="514350" lvl="1" indent="-514350">
              <a:buFont typeface="Arial" pitchFamily="34" charset="0"/>
              <a:buChar char="•"/>
            </a:pPr>
            <a:r>
              <a:rPr lang="en-GB" dirty="0" smtClean="0"/>
              <a:t>If we decide to go for this I think we should start with it at the beginning of a shift</a:t>
            </a:r>
          </a:p>
          <a:p>
            <a:pPr marL="514350" lvl="1" indent="-514350">
              <a:buFont typeface="Arial" pitchFamily="34" charset="0"/>
              <a:buChar char="•"/>
            </a:pPr>
            <a:r>
              <a:rPr lang="en-GB" dirty="0" smtClean="0"/>
              <a:t>The first step is a kicker scan, I think even achieving this would be a triumph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8/8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14 January 2013</a:t>
            </a:r>
            <a:endParaRPr lang="en-GB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515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1568</TotalTime>
  <Words>531</Words>
  <Application>Microsoft Office PowerPoint</Application>
  <PresentationFormat>On-screen Show (4:3)</PresentationFormat>
  <Paragraphs>82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January ATF Plans</vt:lpstr>
      <vt:lpstr>Introduction</vt:lpstr>
      <vt:lpstr>October Trip</vt:lpstr>
      <vt:lpstr>Things we Learnt</vt:lpstr>
      <vt:lpstr>Shift 1 Plan (Single Bunch)</vt:lpstr>
      <vt:lpstr>Shift 1 Plan (Single Bunch)</vt:lpstr>
      <vt:lpstr>Shift 1 Plan (Two Bunch)</vt:lpstr>
      <vt:lpstr>Feedforward Comments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46</cp:revision>
  <dcterms:created xsi:type="dcterms:W3CDTF">2011-03-24T11:41:11Z</dcterms:created>
  <dcterms:modified xsi:type="dcterms:W3CDTF">2013-01-14T12:48:46Z</dcterms:modified>
</cp:coreProperties>
</file>