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3" r:id="rId5"/>
    <p:sldId id="267" r:id="rId6"/>
    <p:sldId id="266" r:id="rId7"/>
    <p:sldId id="268" r:id="rId8"/>
    <p:sldId id="265" r:id="rId9"/>
    <p:sldId id="269" r:id="rId10"/>
    <p:sldId id="271" r:id="rId11"/>
    <p:sldId id="270" r:id="rId12"/>
    <p:sldId id="273" r:id="rId13"/>
    <p:sldId id="272" r:id="rId14"/>
    <p:sldId id="274" r:id="rId15"/>
    <p:sldId id="275" r:id="rId16"/>
    <p:sldId id="276" r:id="rId17"/>
    <p:sldId id="278" r:id="rId18"/>
    <p:sldId id="277" r:id="rId19"/>
    <p:sldId id="279" r:id="rId20"/>
    <p:sldId id="28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1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31/01/2013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0A5AB107-BE6C-4B77-8C3F-56AD5DED87C5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31 January</a:t>
            </a:r>
            <a:r>
              <a:rPr lang="en-GB" sz="1400" dirty="0" smtClean="0">
                <a:latin typeface="Calibri" pitchFamily="34" charset="0"/>
              </a:rPr>
              <a:t>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Revie</a:t>
            </a:r>
            <a:r>
              <a:rPr lang="en-GB" dirty="0" smtClean="0"/>
              <a:t>w of 30/01/13 Shift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10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BPM Calibrations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 was concerned about IPB second bunch having a higher jitter than the first bunch</a:t>
            </a:r>
          </a:p>
          <a:p>
            <a:r>
              <a:rPr lang="en-GB" dirty="0" smtClean="0"/>
              <a:t>This has been explained:</a:t>
            </a:r>
          </a:p>
          <a:p>
            <a:pPr lvl="1"/>
            <a:r>
              <a:rPr lang="en-GB" dirty="0" smtClean="0"/>
              <a:t>I found a bug in my code</a:t>
            </a:r>
          </a:p>
          <a:p>
            <a:pPr lvl="1"/>
            <a:r>
              <a:rPr lang="en-GB" dirty="0" smtClean="0"/>
              <a:t>The charge for bunch one and bunch two during calibration is different</a:t>
            </a:r>
          </a:p>
          <a:p>
            <a:pPr lvl="1"/>
            <a:r>
              <a:rPr lang="en-GB" dirty="0" smtClean="0"/>
              <a:t>This difference then follows through all analysis</a:t>
            </a:r>
          </a:p>
          <a:p>
            <a:pPr lvl="1"/>
            <a:r>
              <a:rPr lang="en-GB" dirty="0" smtClean="0"/>
              <a:t>Acts like a scaling factor</a:t>
            </a:r>
          </a:p>
          <a:p>
            <a:r>
              <a:rPr lang="en-GB" dirty="0" smtClean="0"/>
              <a:t>I will show examples of </a:t>
            </a:r>
            <a:r>
              <a:rPr lang="en-GB" dirty="0" err="1" smtClean="0"/>
              <a:t>IPrime</a:t>
            </a:r>
            <a:r>
              <a:rPr lang="en-GB" dirty="0" smtClean="0"/>
              <a:t> and </a:t>
            </a:r>
            <a:r>
              <a:rPr lang="en-GB" dirty="0" err="1" smtClean="0"/>
              <a:t>Pos</a:t>
            </a:r>
            <a:r>
              <a:rPr lang="en-GB" dirty="0" smtClean="0"/>
              <a:t>, I think we should use </a:t>
            </a:r>
            <a:r>
              <a:rPr lang="en-GB" dirty="0" err="1" smtClean="0"/>
              <a:t>pos</a:t>
            </a:r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5227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35" y="680349"/>
            <a:ext cx="7889337" cy="5917003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11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Ext Kicker Timing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748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12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/>
              <a:t>Upstream Feedback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593110"/>
          </a:xfrm>
        </p:spPr>
        <p:txBody>
          <a:bodyPr>
            <a:normAutofit/>
          </a:bodyPr>
          <a:lstStyle/>
          <a:p>
            <a:r>
              <a:rPr lang="en-GB" dirty="0" smtClean="0"/>
              <a:t>As I said we have some evidence that this was having a positive effect at the IP</a:t>
            </a:r>
          </a:p>
          <a:p>
            <a:r>
              <a:rPr lang="en-GB" dirty="0" smtClean="0"/>
              <a:t>Problem is it’s a small effect and therefore easy to miss</a:t>
            </a:r>
          </a:p>
          <a:p>
            <a:r>
              <a:rPr lang="en-GB" dirty="0" smtClean="0"/>
              <a:t>Bunch to Bunch correlation was again very bad</a:t>
            </a:r>
          </a:p>
          <a:p>
            <a:pPr lvl="1"/>
            <a:r>
              <a:rPr lang="en-GB" dirty="0" smtClean="0"/>
              <a:t>Around 90pc</a:t>
            </a:r>
          </a:p>
          <a:p>
            <a:r>
              <a:rPr lang="en-GB" dirty="0" smtClean="0"/>
              <a:t>Charge is low</a:t>
            </a:r>
          </a:p>
          <a:p>
            <a:pPr lvl="1"/>
            <a:r>
              <a:rPr lang="en-GB" dirty="0" smtClean="0"/>
              <a:t>Limits the resolution</a:t>
            </a:r>
          </a:p>
          <a:p>
            <a:pPr lvl="1"/>
            <a:r>
              <a:rPr lang="en-GB" dirty="0" smtClean="0"/>
              <a:t>0.7 – 1 </a:t>
            </a:r>
            <a:r>
              <a:rPr lang="el-GR" dirty="0" smtClean="0"/>
              <a:t>μ</a:t>
            </a:r>
            <a:r>
              <a:rPr lang="en-GB" dirty="0" smtClean="0"/>
              <a:t>m in the runs I’ve looked at</a:t>
            </a:r>
          </a:p>
          <a:p>
            <a:r>
              <a:rPr lang="en-GB" dirty="0" smtClean="0"/>
              <a:t>Upstream the feedback isn’t having a great effect</a:t>
            </a:r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661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13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612" y="1082328"/>
            <a:ext cx="9934814" cy="5371008"/>
          </a:xfrm>
        </p:spPr>
      </p:pic>
    </p:spTree>
    <p:extLst>
      <p:ext uri="{BB962C8B-B14F-4D97-AF65-F5344CB8AC3E}">
        <p14:creationId xmlns:p14="http://schemas.microsoft.com/office/powerpoint/2010/main" val="229143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14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611" y="1082328"/>
            <a:ext cx="9934812" cy="5371008"/>
          </a:xfrm>
        </p:spPr>
      </p:pic>
    </p:spTree>
    <p:extLst>
      <p:ext uri="{BB962C8B-B14F-4D97-AF65-F5344CB8AC3E}">
        <p14:creationId xmlns:p14="http://schemas.microsoft.com/office/powerpoint/2010/main" val="241868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15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</a:t>
            </a:r>
            <a:endParaRPr lang="en-GB" dirty="0"/>
          </a:p>
        </p:txBody>
      </p:sp>
      <p:graphicFrame>
        <p:nvGraphicFramePr>
          <p:cNvPr id="24" name="Content Placeholder 2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7513029"/>
              </p:ext>
            </p:extLst>
          </p:nvPr>
        </p:nvGraphicFramePr>
        <p:xfrm>
          <a:off x="488950" y="3573016"/>
          <a:ext cx="8166100" cy="2152650"/>
        </p:xfrm>
        <a:graphic>
          <a:graphicData uri="http://schemas.openxmlformats.org/drawingml/2006/table">
            <a:tbl>
              <a:tblPr/>
              <a:tblGrid>
                <a:gridCol w="2715688"/>
                <a:gridCol w="1361017"/>
                <a:gridCol w="1345154"/>
                <a:gridCol w="1383224"/>
                <a:gridCol w="1361017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File Name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IPB_fBposFbOffS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IPB_fBposFbOnS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IPB_sBposFbOffS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IPB_sBposFbOnS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fbRun2_Board2_270113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4.110959673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4.240028861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3.775445054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4.78189598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fbRun3_Board2_270113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3.13761347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3.319464938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2.90949938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3.392662127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fbRun5_0.8Gain_Board2_270113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3.035764113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3.377131868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2.723924904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2.611554907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fbRun6_0.7Gain_Board2_270113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3.910302357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4.00606952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3.536395383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3.022695871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fbRun7_0.6Gain_Board2_270113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3.644620473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3.555804584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3.251811456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2.880490219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fbRun8_0.5Gain_Board2_270113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3.369260649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4.240547495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2.9461129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2.863566407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fbRun9_0.7Gain_Board2_270113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3.671081323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4.024180332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3.798058557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3.800200511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fbRun10_0.7Gain_Board2_270113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3.452492033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4.270821251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2.947891984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3.831728373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341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16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 Forward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611" y="1082328"/>
            <a:ext cx="9934812" cy="5371007"/>
          </a:xfrm>
        </p:spPr>
      </p:pic>
    </p:spTree>
    <p:extLst>
      <p:ext uri="{BB962C8B-B14F-4D97-AF65-F5344CB8AC3E}">
        <p14:creationId xmlns:p14="http://schemas.microsoft.com/office/powerpoint/2010/main" val="70233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17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IPK Scan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610" y="1082328"/>
            <a:ext cx="9934810" cy="5371007"/>
          </a:xfrm>
        </p:spPr>
      </p:pic>
    </p:spTree>
    <p:extLst>
      <p:ext uri="{BB962C8B-B14F-4D97-AF65-F5344CB8AC3E}">
        <p14:creationId xmlns:p14="http://schemas.microsoft.com/office/powerpoint/2010/main" val="267768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18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 Forward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610" y="1082328"/>
            <a:ext cx="9934810" cy="5371007"/>
          </a:xfrm>
        </p:spPr>
      </p:pic>
    </p:spTree>
    <p:extLst>
      <p:ext uri="{BB962C8B-B14F-4D97-AF65-F5344CB8AC3E}">
        <p14:creationId xmlns:p14="http://schemas.microsoft.com/office/powerpoint/2010/main" val="203919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19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 Forward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610" y="1082328"/>
            <a:ext cx="9934810" cy="5371007"/>
          </a:xfrm>
        </p:spPr>
      </p:pic>
    </p:spTree>
    <p:extLst>
      <p:ext uri="{BB962C8B-B14F-4D97-AF65-F5344CB8AC3E}">
        <p14:creationId xmlns:p14="http://schemas.microsoft.com/office/powerpoint/2010/main" val="262432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Try and build on the success of the previous trips</a:t>
            </a:r>
          </a:p>
          <a:p>
            <a:r>
              <a:rPr lang="en-GB" dirty="0" smtClean="0"/>
              <a:t>Aims were</a:t>
            </a:r>
          </a:p>
          <a:p>
            <a:pPr lvl="1"/>
            <a:r>
              <a:rPr lang="en-GB" dirty="0" smtClean="0"/>
              <a:t>Test to see the affects of the upstream kick</a:t>
            </a:r>
          </a:p>
          <a:p>
            <a:pPr lvl="1"/>
            <a:r>
              <a:rPr lang="en-GB" dirty="0" smtClean="0"/>
              <a:t>Retest the affects of upstream feedback</a:t>
            </a:r>
          </a:p>
          <a:p>
            <a:pPr lvl="1"/>
            <a:r>
              <a:rPr lang="en-GB" dirty="0" smtClean="0"/>
              <a:t>Test the feed forward cable – actually kick the beam</a:t>
            </a:r>
          </a:p>
          <a:p>
            <a:pPr lvl="1"/>
            <a:r>
              <a:rPr lang="en-GB" dirty="0" smtClean="0"/>
              <a:t>Try and make feed forward work</a:t>
            </a:r>
          </a:p>
          <a:p>
            <a:r>
              <a:rPr lang="en-GB" dirty="0" smtClean="0"/>
              <a:t>Two things to think about </a:t>
            </a:r>
          </a:p>
          <a:p>
            <a:pPr lvl="1"/>
            <a:r>
              <a:rPr lang="en-GB" dirty="0" smtClean="0"/>
              <a:t>What to do next shift (Friday)</a:t>
            </a:r>
            <a:endParaRPr lang="en-GB" dirty="0"/>
          </a:p>
          <a:p>
            <a:pPr lvl="1"/>
            <a:r>
              <a:rPr lang="en-GB" dirty="0" smtClean="0"/>
              <a:t>What to bring home (just so we remember)</a:t>
            </a:r>
          </a:p>
        </p:txBody>
      </p:sp>
    </p:spTree>
    <p:extLst>
      <p:ext uri="{BB962C8B-B14F-4D97-AF65-F5344CB8AC3E}">
        <p14:creationId xmlns:p14="http://schemas.microsoft.com/office/powerpoint/2010/main" val="76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20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 Forward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610" y="1082328"/>
            <a:ext cx="9934810" cy="5371006"/>
          </a:xfrm>
        </p:spPr>
      </p:pic>
    </p:spTree>
    <p:extLst>
      <p:ext uri="{BB962C8B-B14F-4D97-AF65-F5344CB8AC3E}">
        <p14:creationId xmlns:p14="http://schemas.microsoft.com/office/powerpoint/2010/main" val="247666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22058"/>
            <a:ext cx="8100392" cy="6075294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Affects of Upstream Kick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58000" y="6237312"/>
            <a:ext cx="239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of </a:t>
            </a:r>
            <a:r>
              <a:rPr lang="en-GB" dirty="0" err="1"/>
              <a:t>YoungIm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834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Affects of Upstream Kick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58000" y="6237312"/>
            <a:ext cx="239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of </a:t>
            </a:r>
            <a:r>
              <a:rPr lang="en-GB" dirty="0" err="1"/>
              <a:t>YoungIm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32" y="785416"/>
            <a:ext cx="7323328" cy="5233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939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Coarse IP Waist Scan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944866"/>
            <a:ext cx="9789494" cy="529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3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Fine IP Waist Scan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944866"/>
            <a:ext cx="9789493" cy="529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442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Fine IP Waist Scan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944866"/>
            <a:ext cx="9789493" cy="529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42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BPM Calibrations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From last weeks shifts it was apparent that:</a:t>
            </a:r>
          </a:p>
          <a:p>
            <a:pPr lvl="1"/>
            <a:r>
              <a:rPr lang="en-GB" dirty="0" smtClean="0"/>
              <a:t>It was difficult to correlate the BPMs in two bunch mode</a:t>
            </a:r>
            <a:r>
              <a:rPr lang="en-GB" dirty="0"/>
              <a:t> </a:t>
            </a:r>
            <a:r>
              <a:rPr lang="en-GB" dirty="0" smtClean="0"/>
              <a:t>as you tended to saturate on of the bunches</a:t>
            </a:r>
          </a:p>
          <a:p>
            <a:pPr lvl="1"/>
            <a:r>
              <a:rPr lang="en-GB" dirty="0" smtClean="0"/>
              <a:t>There is something off about the upstream charge measurement during the calibrations</a:t>
            </a:r>
            <a:endParaRPr lang="en-GB" dirty="0"/>
          </a:p>
          <a:p>
            <a:r>
              <a:rPr lang="en-GB" dirty="0" smtClean="0"/>
              <a:t>With this in mind</a:t>
            </a:r>
          </a:p>
          <a:p>
            <a:pPr lvl="1"/>
            <a:r>
              <a:rPr lang="en-GB" dirty="0" smtClean="0"/>
              <a:t>We did 4 calibrations this time</a:t>
            </a:r>
          </a:p>
          <a:p>
            <a:pPr lvl="1"/>
            <a:r>
              <a:rPr lang="en-GB" dirty="0" smtClean="0"/>
              <a:t>One for each bunch in each BPM</a:t>
            </a:r>
          </a:p>
          <a:p>
            <a:pPr lvl="1"/>
            <a:r>
              <a:rPr lang="en-GB" dirty="0" smtClean="0"/>
              <a:t>Waist centred at the BPM you were calibrating</a:t>
            </a:r>
          </a:p>
        </p:txBody>
      </p:sp>
    </p:spTree>
    <p:extLst>
      <p:ext uri="{BB962C8B-B14F-4D97-AF65-F5344CB8AC3E}">
        <p14:creationId xmlns:p14="http://schemas.microsoft.com/office/powerpoint/2010/main" val="191049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9</a:t>
            </a:fld>
            <a:r>
              <a:rPr lang="en-GB" sz="1400" dirty="0" smtClean="0">
                <a:latin typeface="Calibri" pitchFamily="34" charset="0"/>
              </a:rPr>
              <a:t>/Number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31 January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/>
              <a:t>IP BPM Calibrations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944866"/>
            <a:ext cx="9789493" cy="529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09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489</Words>
  <Application>Microsoft Office PowerPoint</Application>
  <PresentationFormat>On-screen Show (4:3)</PresentationFormat>
  <Paragraphs>158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Review of 30/01/13 Shift</vt:lpstr>
      <vt:lpstr>Introduction</vt:lpstr>
      <vt:lpstr>Affects of Upstream Kick</vt:lpstr>
      <vt:lpstr>Affects of Upstream Kick</vt:lpstr>
      <vt:lpstr>Coarse IP Waist Scan</vt:lpstr>
      <vt:lpstr>Fine IP Waist Scan</vt:lpstr>
      <vt:lpstr>Fine IP Waist Scan</vt:lpstr>
      <vt:lpstr>IP BPM Calibrations</vt:lpstr>
      <vt:lpstr>IP BPM Calibrations</vt:lpstr>
      <vt:lpstr>IP BPM Calibrations</vt:lpstr>
      <vt:lpstr>Ext Kicker Timing Study</vt:lpstr>
      <vt:lpstr>Upstream Feedback</vt:lpstr>
      <vt:lpstr>Upstream Feedback</vt:lpstr>
      <vt:lpstr>Upstream Feedback</vt:lpstr>
      <vt:lpstr>Upstream Feedback</vt:lpstr>
      <vt:lpstr>Feed Forward</vt:lpstr>
      <vt:lpstr>IPK Scan</vt:lpstr>
      <vt:lpstr>Feed Forward</vt:lpstr>
      <vt:lpstr>Feed Forward</vt:lpstr>
      <vt:lpstr>Feed Forward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51</cp:revision>
  <dcterms:created xsi:type="dcterms:W3CDTF">2011-03-24T11:41:11Z</dcterms:created>
  <dcterms:modified xsi:type="dcterms:W3CDTF">2013-01-31T06:30:38Z</dcterms:modified>
</cp:coreProperties>
</file>