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6" r:id="rId4"/>
    <p:sldId id="263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08 Febuary2013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/>
          <a:lstStyle/>
          <a:p>
            <a:r>
              <a:rPr lang="en-GB" dirty="0" smtClean="0"/>
              <a:t>Analysis of Feed Forward Runs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This presentation will focus on analysis of the FF</a:t>
            </a:r>
          </a:p>
          <a:p>
            <a:r>
              <a:rPr lang="en-GB" dirty="0" smtClean="0"/>
              <a:t>This effect is obviously limited, not sure by what</a:t>
            </a:r>
          </a:p>
          <a:p>
            <a:r>
              <a:rPr lang="en-GB" dirty="0" smtClean="0"/>
              <a:t>We don’t understand the gains </a:t>
            </a:r>
          </a:p>
          <a:p>
            <a:pPr lvl="1"/>
            <a:r>
              <a:rPr lang="en-GB" dirty="0" smtClean="0"/>
              <a:t>This is obvious</a:t>
            </a:r>
          </a:p>
          <a:p>
            <a:pPr lvl="1"/>
            <a:r>
              <a:rPr lang="en-GB" dirty="0" smtClean="0"/>
              <a:t>We have the right ballpark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Gains – From </a:t>
            </a:r>
            <a:r>
              <a:rPr lang="en-GB" dirty="0" err="1" smtClean="0"/>
              <a:t>Fb</a:t>
            </a:r>
            <a:r>
              <a:rPr lang="en-GB" dirty="0" smtClean="0"/>
              <a:t> Runs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600986"/>
              </p:ext>
            </p:extLst>
          </p:nvPr>
        </p:nvGraphicFramePr>
        <p:xfrm>
          <a:off x="1197768" y="2564904"/>
          <a:ext cx="6819901" cy="167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2654"/>
                <a:gridCol w="1370962"/>
                <a:gridCol w="1358268"/>
                <a:gridCol w="1628017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Fb</a:t>
                      </a:r>
                      <a:r>
                        <a:rPr lang="en-GB" sz="1400" u="none" strike="noStrike" dirty="0">
                          <a:effectLst/>
                        </a:rPr>
                        <a:t> Run No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Corr</a:t>
                      </a:r>
                      <a:r>
                        <a:rPr lang="en-GB" sz="1400" u="none" strike="noStrike" dirty="0">
                          <a:effectLst/>
                        </a:rPr>
                        <a:t> (%)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P2 Gain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P3 Gain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167,500.00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                   68,103.00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159,505.00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                   66,746.00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119,214.00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                   30,868.00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39,085.00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21,202.00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81,959.00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 23,462.00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6 (Skew Quads Off)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137,983.00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 67,595.00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4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980728"/>
            <a:ext cx="8821612" cy="5145435"/>
          </a:xfrm>
        </p:spPr>
        <p:txBody>
          <a:bodyPr>
            <a:normAutofit/>
          </a:bodyPr>
          <a:lstStyle/>
          <a:p>
            <a:r>
              <a:rPr lang="en-GB" dirty="0" smtClean="0"/>
              <a:t>The DAC output is very sensitive to the upstream beam </a:t>
            </a:r>
            <a:r>
              <a:rPr lang="en-GB" dirty="0" err="1" smtClean="0"/>
              <a:t>pos</a:t>
            </a:r>
            <a:endParaRPr lang="en-GB" dirty="0" smtClean="0"/>
          </a:p>
          <a:p>
            <a:r>
              <a:rPr lang="en-GB" dirty="0" smtClean="0"/>
              <a:t>Neven and I get the same calibration constants</a:t>
            </a:r>
          </a:p>
          <a:p>
            <a:pPr lvl="1"/>
            <a:r>
              <a:rPr lang="en-GB" dirty="0" smtClean="0"/>
              <a:t>I have found the cause of my erroneous minus sign</a:t>
            </a:r>
          </a:p>
          <a:p>
            <a:pPr lvl="1"/>
            <a:r>
              <a:rPr lang="en-GB" dirty="0" smtClean="0"/>
              <a:t>He used a slightly different method</a:t>
            </a:r>
          </a:p>
          <a:p>
            <a:pPr lvl="2"/>
            <a:r>
              <a:rPr lang="en-GB" dirty="0" smtClean="0"/>
              <a:t>Good cross check</a:t>
            </a:r>
          </a:p>
          <a:p>
            <a:pPr lvl="2"/>
            <a:r>
              <a:rPr lang="en-GB" dirty="0" smtClean="0"/>
              <a:t>Validates my k values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95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All Run Analysis – Jitter (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n-GB" dirty="0" smtClean="0">
                <a:latin typeface="Calibri"/>
                <a:cs typeface="Calibri"/>
              </a:rPr>
              <a:t>m)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611013"/>
              </p:ext>
            </p:extLst>
          </p:nvPr>
        </p:nvGraphicFramePr>
        <p:xfrm>
          <a:off x="457200" y="2078038"/>
          <a:ext cx="8229601" cy="2702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8030"/>
                <a:gridCol w="811686"/>
                <a:gridCol w="804171"/>
                <a:gridCol w="963878"/>
                <a:gridCol w="963878"/>
                <a:gridCol w="806050"/>
                <a:gridCol w="796656"/>
                <a:gridCol w="819202"/>
                <a:gridCol w="806050"/>
              </a:tblGrid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File Name 30 Jan Shift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IPA_fBposFbOffS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IPA_fBposFbOnS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IPA_sBposFbOffS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IPA_sBposFbOnS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IPB_fBposFbOffS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IPB_fBposFbOnS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IPB_sBposFbOffS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IPB_sBposFbOnS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ffRun1_Board2_270113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32.45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32.04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33.53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32.47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3.53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ffRun3_gain-1_Board2_270113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32.83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29.40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29.72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33.02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ffRun4_Board2_270113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34.35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39.46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38.16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3.90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3.66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3.41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ffRun5_Board2_270113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25.32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23.75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25.54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26.54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ffRun6_Board2_270113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26.32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24.42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26.26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25.93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3.49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5.22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ffRun7_Board2_270113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41.78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38.39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38.34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38.53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5.67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5.00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4.37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3.87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ffRun8_Board2_270113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27.40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30.16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28.38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28.27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3.80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3.78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ffRun9_Board2_270113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32.67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33.40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35.47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32.58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668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ffRun10_Board2_270113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30.56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33.83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29.06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32.77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3.93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3.31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8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668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File Name 02 Feb Shift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ffRun1_Board2_290113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7.00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6.72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7.14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6.99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2.62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ffRun2_Board2_290113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8.76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7.06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3.78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2.96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ffRun3_Board2_290113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7.11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7.01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6.91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2.94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ffRun5_Board2_290113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9.08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9.40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3.88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3.42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ffRun6_Board2_290113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9.20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3.91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4.38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3.60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4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ffRun7_Board2_290113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9.42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4.08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3.46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668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ffRun8_Board2_290113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9.73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10.47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10.16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8.85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4.68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3.82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3.03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4.87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2" marR="5642" marT="564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2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3600" dirty="0" smtClean="0"/>
              <a:t>All Run Analysis - Improvements</a:t>
            </a:r>
            <a:endParaRPr lang="en-GB" sz="36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11725"/>
              </p:ext>
            </p:extLst>
          </p:nvPr>
        </p:nvGraphicFramePr>
        <p:xfrm>
          <a:off x="457200" y="1201738"/>
          <a:ext cx="8229600" cy="448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9012"/>
                <a:gridCol w="1335532"/>
                <a:gridCol w="1323166"/>
                <a:gridCol w="1585945"/>
                <a:gridCol w="1585945"/>
              </a:tblGrid>
              <a:tr h="24131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File Name - 30 Jan Shift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P2 </a:t>
                      </a:r>
                      <a:r>
                        <a:rPr lang="en-GB" sz="1400" u="none" strike="noStrike" dirty="0">
                          <a:effectLst/>
                        </a:rPr>
                        <a:t>IPK Gain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effectLst/>
                        </a:rPr>
                        <a:t>P3 </a:t>
                      </a:r>
                      <a:r>
                        <a:rPr lang="en-GB" sz="1400" u="none" strike="noStrike" dirty="0">
                          <a:effectLst/>
                        </a:rPr>
                        <a:t>IPK Gain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Fb</a:t>
                      </a:r>
                      <a:r>
                        <a:rPr lang="en-GB" sz="1400" u="none" strike="noStrike" dirty="0">
                          <a:effectLst/>
                        </a:rPr>
                        <a:t> Improvement (%)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err="1">
                          <a:effectLst/>
                        </a:rPr>
                        <a:t>Sb</a:t>
                      </a:r>
                      <a:r>
                        <a:rPr lang="en-GB" sz="1400" u="none" strike="noStrike" dirty="0">
                          <a:effectLst/>
                        </a:rPr>
                        <a:t> Improvement (%)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5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ffRun1_Board2_270113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48,000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-6.42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-11.77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ffRun3_gain-1_Board2_270113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48,000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-30000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13.49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-28.61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ffRun4_Board2_270113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46,000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4.69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-6.85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ffRun5_Board2_270113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48,000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-30000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-5.05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-28.16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ffRun6_Board2_270113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                  48,000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30000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-3.80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59.66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ffRun7_Board2_270113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48,000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-30000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-11.88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-11.56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ffRun8_Board2_270113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70,000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4.60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-15.43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ffRun9_Board2_270113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50,000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7.06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-3.91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4131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ffRun10_Board2_270113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90,000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2.83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-18.84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241319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131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02 Feb Shift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ffRun1_Board2_290113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40,000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20,000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5.03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-15.70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ffRun2_Board2_290113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80,000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40,000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0.89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-13.01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ffRun3_Board2_290113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120,000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60,000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13.70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-9.18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ffRun5_Board2_290113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 60,000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30,000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-4.44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-5.62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ffRun6_Board2_290113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10,000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50,000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11.87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-5.39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32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ffRun7_Board2_290113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-                  50,000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                   25,000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14.53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-7.14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</a:tr>
              <a:tr h="24131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ffRun8_Board2_290113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                   50,000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-                 25,000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-18.41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60.66</a:t>
                      </a:r>
                      <a:endParaRPr lang="en-GB" sz="1400" b="0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282" marR="9282" marT="928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36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Reduction </a:t>
            </a:r>
            <a:r>
              <a:rPr lang="en-GB" dirty="0" err="1" smtClean="0"/>
              <a:t>vs</a:t>
            </a:r>
            <a:r>
              <a:rPr lang="en-GB" dirty="0" smtClean="0"/>
              <a:t> Correlation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38" y="908719"/>
            <a:ext cx="7646702" cy="573502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3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Jitter Reduction </a:t>
            </a:r>
            <a:r>
              <a:rPr lang="en-GB" dirty="0" err="1" smtClean="0"/>
              <a:t>vs</a:t>
            </a:r>
            <a:r>
              <a:rPr lang="en-GB" dirty="0" smtClean="0"/>
              <a:t> Correlation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38" y="908719"/>
            <a:ext cx="7646702" cy="573502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8/8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Febuary2013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6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4274</TotalTime>
  <Words>508</Words>
  <Application>Microsoft Office PowerPoint</Application>
  <PresentationFormat>On-screen Show (4:3)</PresentationFormat>
  <Paragraphs>311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Analysis of Feed Forward Runs</vt:lpstr>
      <vt:lpstr>Introduction</vt:lpstr>
      <vt:lpstr>Gains – From Fb Runs</vt:lpstr>
      <vt:lpstr>Observations</vt:lpstr>
      <vt:lpstr>All Run Analysis – Jitter (μm)</vt:lpstr>
      <vt:lpstr>All Run Analysis - Improvements</vt:lpstr>
      <vt:lpstr>Jitter Reduction vs Correlation</vt:lpstr>
      <vt:lpstr>Jitter Reduction vs Correlation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29</cp:revision>
  <dcterms:created xsi:type="dcterms:W3CDTF">2011-03-24T11:41:11Z</dcterms:created>
  <dcterms:modified xsi:type="dcterms:W3CDTF">2013-02-08T09:58:39Z</dcterms:modified>
</cp:coreProperties>
</file>