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82" r:id="rId3"/>
    <p:sldId id="280" r:id="rId4"/>
    <p:sldId id="281" r:id="rId5"/>
    <p:sldId id="284" r:id="rId6"/>
    <p:sldId id="287" r:id="rId7"/>
    <p:sldId id="278" r:id="rId8"/>
    <p:sldId id="279" r:id="rId9"/>
    <p:sldId id="288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28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13/02/19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6934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0"/>
            <a:ext cx="206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2013.02.19: 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412776"/>
            <a:ext cx="8655935" cy="5262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Both"/>
            </a:pPr>
            <a:r>
              <a:rPr lang="en-US" altLang="ja-JP" sz="1600" b="1" dirty="0" smtClean="0">
                <a:latin typeface="Helvetica"/>
                <a:cs typeface="Helvetica"/>
              </a:rPr>
              <a:t>STF </a:t>
            </a:r>
            <a:r>
              <a:rPr lang="en-US" altLang="ja-JP" sz="1600" b="1" dirty="0">
                <a:latin typeface="Helvetica"/>
                <a:cs typeface="Helvetica"/>
              </a:rPr>
              <a:t>CM-1 cavities are;</a:t>
            </a:r>
          </a:p>
          <a:p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</a:t>
            </a:r>
            <a:r>
              <a:rPr lang="en-US" altLang="ja-JP" sz="1600" b="1" dirty="0" smtClean="0">
                <a:latin typeface="Helvetica"/>
                <a:cs typeface="Helvetica"/>
              </a:rPr>
              <a:t> </a:t>
            </a:r>
            <a:r>
              <a:rPr lang="en-US" altLang="ja-JP" sz="1600" b="1" dirty="0">
                <a:latin typeface="Helvetica"/>
                <a:cs typeface="Helvetica"/>
              </a:rPr>
              <a:t>MHI-014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36.6MV/m</a:t>
            </a:r>
            <a:r>
              <a:rPr lang="en-US" altLang="ja-JP" sz="1600" b="1" dirty="0">
                <a:latin typeface="Helvetica"/>
                <a:cs typeface="Helvetica"/>
              </a:rPr>
              <a:t>     for CM-1 ILC cryomodule (3-rd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latin typeface="Helvetica"/>
                <a:cs typeface="Helvetica"/>
              </a:rPr>
              <a:t> </a:t>
            </a:r>
            <a:r>
              <a:rPr lang="en-US" altLang="ja-JP" sz="1600" b="1" dirty="0">
                <a:latin typeface="Helvetica"/>
                <a:cs typeface="Helvetica"/>
              </a:rPr>
              <a:t>MHI-015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35.7MV/m</a:t>
            </a:r>
            <a:r>
              <a:rPr lang="en-US" altLang="ja-JP" sz="1600" b="1" dirty="0">
                <a:latin typeface="Helvetica"/>
                <a:cs typeface="Helvetica"/>
              </a:rPr>
              <a:t>     for CM-1 ILC cryomodule (4-th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latin typeface="Helvetica"/>
                <a:cs typeface="Helvetica"/>
              </a:rPr>
              <a:t> </a:t>
            </a:r>
            <a:r>
              <a:rPr lang="en-US" altLang="ja-JP" sz="1600" b="1" dirty="0">
                <a:latin typeface="Helvetica"/>
                <a:cs typeface="Helvetica"/>
              </a:rPr>
              <a:t>MHI-016  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33.8MV/m</a:t>
            </a:r>
            <a:r>
              <a:rPr lang="en-US" altLang="ja-JP" sz="1600" b="1" dirty="0">
                <a:solidFill>
                  <a:srgbClr val="00800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for CM-1 ILC cryomodule (2-nd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latin typeface="Helvetica"/>
                <a:cs typeface="Helvetica"/>
              </a:rPr>
              <a:t> </a:t>
            </a:r>
            <a:r>
              <a:rPr lang="en-US" altLang="ja-JP" sz="1600" b="1" dirty="0">
                <a:latin typeface="Helvetica"/>
                <a:cs typeface="Helvetica"/>
              </a:rPr>
              <a:t>MHI-017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38.4MV/m</a:t>
            </a:r>
            <a:r>
              <a:rPr lang="en-US" altLang="ja-JP" sz="1600" b="1" dirty="0">
                <a:latin typeface="Helvetica"/>
                <a:cs typeface="Helvetica"/>
              </a:rPr>
              <a:t>     for CM-1 ILC cryomodule (1-st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>
                <a:latin typeface="Helvetica"/>
                <a:cs typeface="Helvetica"/>
              </a:rPr>
              <a:t>MHI-018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36.2MV/m     </a:t>
            </a:r>
            <a:r>
              <a:rPr lang="en-US" altLang="ja-JP" sz="1600" b="1" dirty="0">
                <a:latin typeface="Helvetica"/>
                <a:cs typeface="Helvetica"/>
              </a:rPr>
              <a:t>for CM-1 ILC cryomodule (4-th VT) 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MHI-019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37.0MV/m     </a:t>
            </a:r>
            <a:r>
              <a:rPr lang="en-US" altLang="ja-JP" sz="1600" b="1" dirty="0">
                <a:latin typeface="Helvetica"/>
                <a:cs typeface="Helvetica"/>
              </a:rPr>
              <a:t>for CM-1 ILC cryomodule (2-nd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MHI-020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35.1MV/m     </a:t>
            </a:r>
            <a:r>
              <a:rPr lang="en-US" altLang="ja-JP" sz="1600" b="1" dirty="0">
                <a:latin typeface="Helvetica"/>
                <a:cs typeface="Helvetica"/>
              </a:rPr>
              <a:t>for CM-1 ILC cryomodule (3-rd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MHI-021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38.9MV/m</a:t>
            </a:r>
            <a:r>
              <a:rPr lang="en-US" altLang="ja-JP" sz="1600" b="1" dirty="0">
                <a:latin typeface="Helvetica"/>
                <a:cs typeface="Helvetica"/>
              </a:rPr>
              <a:t>     for CM-1 ILC cryomodule (1-st VT)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>
                <a:latin typeface="Helvetica"/>
                <a:cs typeface="Helvetica"/>
              </a:rPr>
              <a:t>MHI-022   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35.8MV/m     </a:t>
            </a:r>
            <a:r>
              <a:rPr lang="en-US" altLang="ja-JP" sz="1600" b="1" dirty="0">
                <a:latin typeface="Helvetica"/>
                <a:cs typeface="Helvetica"/>
              </a:rPr>
              <a:t>for CM-1 ILC cryomodule (2-nd VT)</a:t>
            </a:r>
          </a:p>
          <a:p>
            <a:endParaRPr lang="en-US" altLang="ja-JP" sz="1600" dirty="0"/>
          </a:p>
          <a:p>
            <a:r>
              <a:rPr lang="en-US" altLang="ja-JP" sz="1600" dirty="0" smtClean="0"/>
              <a:t>   </a:t>
            </a:r>
          </a:p>
          <a:p>
            <a:r>
              <a:rPr lang="en-US" altLang="ja-JP" sz="1600" dirty="0"/>
              <a:t>    </a:t>
            </a:r>
            <a:r>
              <a:rPr lang="en-US" altLang="ja-JP" sz="1600" dirty="0" smtClean="0"/>
              <a:t>The next 4 cavities for CM-2a are under fabrication.</a:t>
            </a:r>
          </a:p>
          <a:p>
            <a:endParaRPr lang="en-US" altLang="ja-JP" sz="1600" dirty="0"/>
          </a:p>
          <a:p>
            <a:r>
              <a:rPr lang="en-US" altLang="ja-JP" sz="1600" b="1" dirty="0" smtClean="0">
                <a:latin typeface="Helvetica"/>
                <a:cs typeface="Helvetica"/>
              </a:rPr>
              <a:t>(2) New bender/KEK cavities/R&amp;D cavities;</a:t>
            </a:r>
          </a:p>
          <a:p>
            <a:r>
              <a:rPr lang="en-US" altLang="ja-JP" sz="1600" b="1" dirty="0"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solidFill>
                  <a:srgbClr val="000090"/>
                </a:solidFill>
                <a:latin typeface="Helvetica"/>
                <a:cs typeface="Helvetica"/>
              </a:rPr>
              <a:t>TOS</a:t>
            </a:r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-02(w/o HOM):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1-st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31.2MV/m, 2-nd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: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32.7MV/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m, 3-rd :36MV/m</a:t>
            </a:r>
            <a:endParaRPr lang="en-US" altLang="ja-JP" sz="1600" b="1" dirty="0">
              <a:solidFill>
                <a:srgbClr val="000000"/>
              </a:solidFill>
              <a:latin typeface="Helvetica"/>
              <a:cs typeface="Helvetica"/>
            </a:endParaRPr>
          </a:p>
          <a:p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 smtClean="0">
                <a:solidFill>
                  <a:srgbClr val="000090"/>
                </a:solidFill>
                <a:latin typeface="Helvetica"/>
                <a:cs typeface="Helvetica"/>
              </a:rPr>
              <a:t>HIT</a:t>
            </a:r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-02(with HOM):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1-st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35.2MV/m, </a:t>
            </a:r>
            <a:r>
              <a:rPr lang="en-US" altLang="ja-JP" sz="1600" b="1" dirty="0">
                <a:latin typeface="Helvetica"/>
                <a:cs typeface="Helvetica"/>
              </a:rPr>
              <a:t>2-nd </a:t>
            </a:r>
            <a:r>
              <a:rPr lang="en-US" altLang="ja-JP" sz="1600" b="1" dirty="0" smtClean="0">
                <a:latin typeface="Helvetica"/>
                <a:cs typeface="Helvetica"/>
              </a:rPr>
              <a:t>:</a:t>
            </a:r>
            <a:r>
              <a:rPr lang="en-US" altLang="ja-JP" sz="1600" b="1" dirty="0">
                <a:latin typeface="Helvetica"/>
                <a:cs typeface="Helvetica"/>
              </a:rPr>
              <a:t>40.9MV/m, </a:t>
            </a:r>
            <a:r>
              <a:rPr lang="en-US" altLang="ja-JP" sz="1600" b="1" dirty="0">
                <a:solidFill>
                  <a:srgbClr val="008000"/>
                </a:solidFill>
                <a:latin typeface="Helvetica"/>
                <a:cs typeface="Helvetica"/>
              </a:rPr>
              <a:t>3-rd : 32.7MV/m, 4-th : 32.3MV/m</a:t>
            </a:r>
          </a:p>
          <a:p>
            <a:r>
              <a:rPr lang="en-US" altLang="ja-JP" sz="1600" b="1" dirty="0">
                <a:solidFill>
                  <a:srgbClr val="008000"/>
                </a:solidFill>
                <a:latin typeface="Helvetica"/>
                <a:cs typeface="Helvetica"/>
              </a:rPr>
              <a:t>                                      5-th : 38.0MV/m</a:t>
            </a:r>
          </a:p>
          <a:p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 smtClean="0">
                <a:solidFill>
                  <a:srgbClr val="000090"/>
                </a:solidFill>
                <a:latin typeface="Helvetica"/>
                <a:cs typeface="Helvetica"/>
              </a:rPr>
              <a:t>KEK</a:t>
            </a:r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-00(w/o HOM):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1-st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26MV/m, 2-nd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: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29MV/m, 3-rd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: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24MV/m</a:t>
            </a:r>
            <a:r>
              <a:rPr lang="en-US" altLang="ja-JP" sz="1600" b="1" dirty="0">
                <a:latin typeface="Helvetica"/>
                <a:cs typeface="Helvetica"/>
              </a:rPr>
              <a:t>, </a:t>
            </a:r>
            <a:r>
              <a:rPr lang="en-US" altLang="ja-JP" sz="1600" b="1" dirty="0">
                <a:solidFill>
                  <a:srgbClr val="008000"/>
                </a:solidFill>
                <a:latin typeface="Helvetica"/>
                <a:cs typeface="Helvetica"/>
              </a:rPr>
              <a:t>4-th : 22MV/m</a:t>
            </a:r>
            <a:endParaRPr lang="en-US" altLang="ja-JP" sz="1600" b="1" dirty="0">
              <a:solidFill>
                <a:srgbClr val="000000"/>
              </a:solidFill>
              <a:latin typeface="Helvetica"/>
              <a:cs typeface="Helvetica"/>
            </a:endParaRPr>
          </a:p>
          <a:p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 smtClean="0">
                <a:solidFill>
                  <a:srgbClr val="000090"/>
                </a:solidFill>
                <a:latin typeface="Helvetica"/>
                <a:cs typeface="Helvetica"/>
              </a:rPr>
              <a:t>KEK</a:t>
            </a:r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-01(with HOM):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under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fabrication</a:t>
            </a:r>
          </a:p>
          <a:p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solidFill>
                  <a:srgbClr val="000090"/>
                </a:solidFill>
                <a:latin typeface="Helvetica"/>
                <a:cs typeface="Helvetica"/>
              </a:rPr>
              <a:t>MHI-C(</a:t>
            </a:r>
            <a:r>
              <a:rPr lang="en-US" altLang="ja-JP" sz="1600" b="1" dirty="0">
                <a:solidFill>
                  <a:srgbClr val="000090"/>
                </a:solidFill>
                <a:latin typeface="Helvetica"/>
                <a:cs typeface="Helvetica"/>
              </a:rPr>
              <a:t>with HOM): 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1-st : </a:t>
            </a:r>
            <a:r>
              <a:rPr lang="en-US" altLang="ja-JP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36.1MV</a:t>
            </a:r>
            <a:r>
              <a:rPr lang="en-US" altLang="ja-JP" sz="1600" b="1" dirty="0">
                <a:solidFill>
                  <a:srgbClr val="000000"/>
                </a:solidFill>
                <a:latin typeface="Helvetica"/>
                <a:cs typeface="Helvetica"/>
              </a:rPr>
              <a:t>/m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22648" y="3933056"/>
            <a:ext cx="709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They all were jacketed with HPV qualification and waiting for the CM-1 installation.</a:t>
            </a:r>
            <a:endParaRPr kumimoji="1" lang="ja-JP" altLang="en-US" sz="1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792560"/>
            <a:ext cx="8684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There are four vertical tests since the last S0 meeting. However there is no new cavity test. </a:t>
            </a:r>
          </a:p>
          <a:p>
            <a:r>
              <a:rPr kumimoji="1" lang="en-US" altLang="ja-JP">
                <a:solidFill>
                  <a:srgbClr val="008000"/>
                </a:solidFill>
              </a:rPr>
              <a:t>The green figure results are the new test.</a:t>
            </a:r>
            <a:endParaRPr kumimoji="1" lang="ja-JP" altLang="en-US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IMG30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300192" cy="47251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67744" y="5458896"/>
            <a:ext cx="3900752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/>
              <a:t>No.1 Cryostat</a:t>
            </a:r>
          </a:p>
          <a:p>
            <a:r>
              <a:rPr lang="en-US" altLang="ja-JP"/>
              <a:t>(Mag Shield is insdie of cryostat: in LHe)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68144" y="4141112"/>
            <a:ext cx="2409020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/>
              <a:t>No.2 Cryostat (New)</a:t>
            </a:r>
          </a:p>
          <a:p>
            <a:r>
              <a:rPr lang="en-US" altLang="ja-JP"/>
              <a:t>(Mag Shield is inside of </a:t>
            </a:r>
          </a:p>
          <a:p>
            <a:r>
              <a:rPr lang="en-US" altLang="ja-JP"/>
              <a:t>vacuum insulation part)</a:t>
            </a:r>
            <a:endParaRPr kumimoji="1"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2026806" y="620688"/>
            <a:ext cx="5318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Cryostat of STF-Vertical Test Stand</a:t>
            </a:r>
            <a:endParaRPr kumimoji="1" lang="ja-JP" altLang="en-US" sz="2800" b="1" dirty="0"/>
          </a:p>
        </p:txBody>
      </p:sp>
      <p:sp>
        <p:nvSpPr>
          <p:cNvPr id="6" name="円/楕円 5"/>
          <p:cNvSpPr/>
          <p:nvPr/>
        </p:nvSpPr>
        <p:spPr>
          <a:xfrm>
            <a:off x="4644008" y="1988840"/>
            <a:ext cx="4032448" cy="3470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5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HIT02 3rd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730" y="7144"/>
            <a:ext cx="4859270" cy="3583417"/>
          </a:xfrm>
          <a:prstGeom prst="rect">
            <a:avLst/>
          </a:prstGeom>
        </p:spPr>
      </p:pic>
      <p:pic>
        <p:nvPicPr>
          <p:cNvPr id="3" name="図 2" descr="HIT02 4thV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316816"/>
            <a:ext cx="4860032" cy="354031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699792" y="5661248"/>
            <a:ext cx="18646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4-th vertical test :</a:t>
            </a:r>
          </a:p>
          <a:p>
            <a:r>
              <a:rPr lang="en-US" altLang="ja-JP"/>
              <a:t>(add mag shield</a:t>
            </a:r>
          </a:p>
          <a:p>
            <a:r>
              <a:rPr kumimoji="1" lang="en-US" altLang="ja-JP"/>
              <a:t>inside of cryostat) </a:t>
            </a:r>
            <a:endParaRPr kumimoji="1" lang="ja-JP" altLang="en-US"/>
          </a:p>
        </p:txBody>
      </p:sp>
      <p:pic>
        <p:nvPicPr>
          <p:cNvPr id="6" name="図 5" descr="HIT-02-2nd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9262"/>
            <a:ext cx="3505200" cy="262317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336" y="4692151"/>
            <a:ext cx="3732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</a:t>
            </a:r>
            <a:r>
              <a:rPr kumimoji="1" lang="en-US" altLang="ja-JP"/>
              <a:t>-nd vertical test in the No.1 cryostat:</a:t>
            </a:r>
          </a:p>
          <a:p>
            <a:r>
              <a:rPr kumimoji="1" lang="en-US" altLang="ja-JP"/>
              <a:t> as a reference 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9708" y="110530"/>
            <a:ext cx="4234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New VT Cryostat (No.2 Cryostat) </a:t>
            </a:r>
          </a:p>
          <a:p>
            <a:r>
              <a:rPr kumimoji="1" lang="en-US" altLang="ja-JP" sz="2400"/>
              <a:t>commissioning</a:t>
            </a:r>
            <a:endParaRPr kumimoji="1" lang="ja-JP" altLang="en-US" sz="240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01825" y="764704"/>
            <a:ext cx="2321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3</a:t>
            </a:r>
            <a:r>
              <a:rPr kumimoji="1" lang="en-US" altLang="ja-JP"/>
              <a:t>-rd vertical test :</a:t>
            </a:r>
          </a:p>
          <a:p>
            <a:r>
              <a:rPr lang="en-US" altLang="ja-JP"/>
              <a:t>(mag shield in </a:t>
            </a:r>
          </a:p>
          <a:p>
            <a:r>
              <a:rPr lang="en-US" altLang="ja-JP"/>
              <a:t>cryostat vacuum layer)</a:t>
            </a:r>
            <a:r>
              <a:rPr kumimoji="1" lang="en-US" altLang="ja-JP"/>
              <a:t> 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47864" y="6556702"/>
            <a:ext cx="232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no imrovement of Q ?!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71206" y="1549534"/>
            <a:ext cx="2313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Q slightly lower than No1 cryostat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254949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IT-02-2n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" y="132160"/>
            <a:ext cx="4148644" cy="3104704"/>
          </a:xfrm>
          <a:prstGeom prst="rect">
            <a:avLst/>
          </a:prstGeom>
        </p:spPr>
      </p:pic>
      <p:pic>
        <p:nvPicPr>
          <p:cNvPr id="3" name="図 2" descr="HIT02-5thV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41" y="2799688"/>
            <a:ext cx="5268085" cy="405831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681324" y="2164799"/>
            <a:ext cx="4098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</a:t>
            </a:r>
            <a:r>
              <a:rPr kumimoji="1" lang="en-US" altLang="ja-JP" dirty="0"/>
              <a:t>-th vertical test : </a:t>
            </a:r>
            <a:r>
              <a:rPr kumimoji="1" lang="en-US" altLang="ja-JP" dirty="0">
                <a:solidFill>
                  <a:srgbClr val="FF0000"/>
                </a:solidFill>
              </a:rPr>
              <a:t>skip ultrasonic rinsing</a:t>
            </a:r>
          </a:p>
          <a:p>
            <a:r>
              <a:rPr lang="en-US" altLang="ja-JP" dirty="0"/>
              <a:t>radiation was </a:t>
            </a:r>
            <a:r>
              <a:rPr lang="en-US" altLang="ja-JP" dirty="0" smtClean="0"/>
              <a:t>factor 3 higher </a:t>
            </a:r>
            <a:r>
              <a:rPr lang="en-US" altLang="ja-JP" dirty="0"/>
              <a:t>than before.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3356992"/>
            <a:ext cx="3259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</a:t>
            </a:r>
            <a:r>
              <a:rPr kumimoji="1" lang="en-US" altLang="ja-JP"/>
              <a:t>-nd vertical test : as a reference</a:t>
            </a:r>
          </a:p>
          <a:p>
            <a:r>
              <a:rPr lang="en-US" altLang="ja-JP"/>
              <a:t>(radiation was not plotted,</a:t>
            </a:r>
          </a:p>
          <a:p>
            <a:r>
              <a:rPr kumimoji="1" lang="en-US" altLang="ja-JP"/>
              <a:t>but about one order lower than</a:t>
            </a:r>
          </a:p>
          <a:p>
            <a:r>
              <a:rPr lang="en-US" altLang="ja-JP"/>
              <a:t>5-th test)</a:t>
            </a:r>
            <a:r>
              <a:rPr kumimoji="1" lang="en-US" altLang="ja-JP"/>
              <a:t> 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20072" y="132160"/>
            <a:ext cx="3303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Check ultra-sonic rinsing </a:t>
            </a:r>
          </a:p>
          <a:p>
            <a:r>
              <a:rPr kumimoji="1" lang="en-US" altLang="ja-JP" sz="2400" b="1"/>
              <a:t>is effective or not</a:t>
            </a:r>
            <a:endParaRPr kumimoji="1" lang="ja-JP" altLang="en-US" sz="2400" b="1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37584" y="1525434"/>
            <a:ext cx="3424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-&gt; was effective, but not sufficient.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963157"/>
            <a:ext cx="1780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with 2% FM-20 detergent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77573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図 1" descr="Ultrasonic_ba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0"/>
            <a:ext cx="7213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827584" y="260648"/>
            <a:ext cx="3600400" cy="633670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1" descr="P10002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3454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図 2" descr="P100024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3429000"/>
            <a:ext cx="2176032" cy="1632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3" descr="P100024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1" y="5157192"/>
            <a:ext cx="2166408" cy="162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3209382" y="4005064"/>
            <a:ext cx="15568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/>
              <a:t>Ultrasonic OFF</a:t>
            </a:r>
            <a:endParaRPr lang="ja-JP" altLang="en-US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3241798" y="5802312"/>
            <a:ext cx="14920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/>
              <a:t>Ultrasonic ON</a:t>
            </a:r>
            <a:endParaRPr lang="ja-JP" altLang="en-US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60413" y="2971800"/>
            <a:ext cx="27012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/>
              <a:t>set-up of Ultrasonic sensor</a:t>
            </a:r>
            <a:endParaRPr lang="ja-JP" altLang="en-US"/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4188440" y="75982"/>
            <a:ext cx="48358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/>
              <a:t>Measurement of Ultrasonic amplitude (July 2008)</a:t>
            </a:r>
            <a:endParaRPr lang="ja-JP" altLang="en-US"/>
          </a:p>
        </p:txBody>
      </p:sp>
      <p:cxnSp>
        <p:nvCxnSpPr>
          <p:cNvPr id="4" name="直線矢印コネクタ 3"/>
          <p:cNvCxnSpPr/>
          <p:nvPr/>
        </p:nvCxnSpPr>
        <p:spPr>
          <a:xfrm flipH="1" flipV="1">
            <a:off x="6948264" y="908720"/>
            <a:ext cx="100811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>
            <a:off x="7308304" y="1124744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7815597" y="940078"/>
            <a:ext cx="1208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Ultra-sonic</a:t>
            </a:r>
            <a:endParaRPr kumimoji="1"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 flipH="1">
            <a:off x="2267744" y="724054"/>
            <a:ext cx="576064" cy="4320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562916" y="354876"/>
            <a:ext cx="135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FF00"/>
                </a:solidFill>
              </a:rPr>
              <a:t>piezo sensor</a:t>
            </a:r>
            <a:endParaRPr kumimoji="1" lang="ja-JP" alt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1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図 1" descr="Ultrasonic_0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538"/>
            <a:ext cx="9144000" cy="613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131840" y="2348880"/>
            <a:ext cx="2162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no cavity: Y-direction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09663" y="2884294"/>
            <a:ext cx="2170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0000FF"/>
                </a:solidFill>
              </a:rPr>
              <a:t>no cavity: X-direction</a:t>
            </a:r>
            <a:endParaRPr kumimoji="1" lang="ja-JP" altLang="en-US">
              <a:solidFill>
                <a:srgbClr val="0000FF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H="1">
            <a:off x="3779912" y="2718212"/>
            <a:ext cx="429751" cy="4227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>
            <a:off x="3851920" y="3253626"/>
            <a:ext cx="792088" cy="75143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788024" y="5229200"/>
            <a:ext cx="2717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inside of cavity: Y-direction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5221221" y="4787860"/>
            <a:ext cx="429750" cy="4413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918720" y="5413866"/>
            <a:ext cx="272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0000FF"/>
                </a:solidFill>
              </a:rPr>
              <a:t>inside of cavity: X-direction</a:t>
            </a:r>
            <a:endParaRPr kumimoji="1" lang="ja-JP" altLang="en-US">
              <a:solidFill>
                <a:srgbClr val="0000FF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3491880" y="4787860"/>
            <a:ext cx="321739" cy="8106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267744" y="178872"/>
            <a:ext cx="635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Comparison of ultrasonic intensity with/without cavity (July 2008)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7544" y="6482020"/>
            <a:ext cx="545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Intensity was about similer or half for inside of the cavity</a:t>
            </a:r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63914" y="6052646"/>
            <a:ext cx="2588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depth from water surface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 flipH="1" flipV="1">
            <a:off x="613767" y="2060848"/>
            <a:ext cx="461665" cy="29817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/>
              <a:t>amplitude of sensor output [V]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42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EPstan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88" y="1052736"/>
            <a:ext cx="6984677" cy="400506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775335" y="173831"/>
            <a:ext cx="227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STF EP Facility</a:t>
            </a:r>
            <a:endParaRPr kumimoji="1" lang="ja-JP" altLang="en-US" sz="2800" b="1"/>
          </a:p>
        </p:txBody>
      </p:sp>
      <p:sp>
        <p:nvSpPr>
          <p:cNvPr id="5" name="円/楕円 4"/>
          <p:cNvSpPr/>
          <p:nvPr/>
        </p:nvSpPr>
        <p:spPr>
          <a:xfrm>
            <a:off x="4355976" y="1268760"/>
            <a:ext cx="2592288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691680" y="1263576"/>
            <a:ext cx="2592288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20081209Di-00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331" y="4005064"/>
            <a:ext cx="3893889" cy="2595926"/>
          </a:xfrm>
          <a:prstGeom prst="rect">
            <a:avLst/>
          </a:prstGeom>
        </p:spPr>
      </p:pic>
      <p:pic>
        <p:nvPicPr>
          <p:cNvPr id="8" name="図 7" descr="CIMG30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79" y="4005064"/>
            <a:ext cx="3461234" cy="259592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372200" y="4077072"/>
            <a:ext cx="1478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FFFF00"/>
                </a:solidFill>
              </a:rPr>
              <a:t>No.1 EP Bed</a:t>
            </a:r>
            <a:endParaRPr kumimoji="1" lang="ja-JP" altLang="en-US" sz="2000" b="1">
              <a:solidFill>
                <a:srgbClr val="FF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9327" y="5893104"/>
            <a:ext cx="2771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FFFF00"/>
                </a:solidFill>
              </a:rPr>
              <a:t>No.2 EP Bed</a:t>
            </a:r>
          </a:p>
          <a:p>
            <a:r>
              <a:rPr lang="en-US" altLang="ja-JP" sz="2000" b="1">
                <a:solidFill>
                  <a:srgbClr val="FFFF00"/>
                </a:solidFill>
              </a:rPr>
              <a:t>modified to fit ILC cavity</a:t>
            </a:r>
            <a:endParaRPr kumimoji="1" lang="ja-JP" altLang="en-US" sz="2000" b="1">
              <a:solidFill>
                <a:srgbClr val="FFFF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07904" y="580038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No.2 EP stand is now utilized for ILC cavities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1403" y="4005064"/>
            <a:ext cx="215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FF00"/>
                </a:solidFill>
              </a:rPr>
              <a:t>flow test using water</a:t>
            </a:r>
            <a:endParaRPr kumimoji="1" lang="ja-JP" altLang="en-US">
              <a:solidFill>
                <a:srgbClr val="FFFF00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6012160" y="2919760"/>
            <a:ext cx="360040" cy="10853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1979712" y="2919760"/>
            <a:ext cx="594293" cy="10853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図 16" descr="2nd-EP-KEKBcavit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5" y="96182"/>
            <a:ext cx="2843808" cy="1423724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84805" y="914817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FF00"/>
                </a:solidFill>
              </a:rPr>
              <a:t>No.2 EP Bed </a:t>
            </a:r>
          </a:p>
          <a:p>
            <a:r>
              <a:rPr kumimoji="1" lang="en-US" altLang="ja-JP" sz="1400" b="1">
                <a:solidFill>
                  <a:srgbClr val="FFFF00"/>
                </a:solidFill>
              </a:rPr>
              <a:t>for 500MHz cavity</a:t>
            </a:r>
          </a:p>
        </p:txBody>
      </p:sp>
    </p:spTree>
    <p:extLst>
      <p:ext uri="{BB962C8B-B14F-4D97-AF65-F5344CB8AC3E}">
        <p14:creationId xmlns:p14="http://schemas.microsoft.com/office/powerpoint/2010/main" val="224405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79712" y="173831"/>
            <a:ext cx="5657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/>
              <a:t>Collaboration with Beijing University</a:t>
            </a:r>
            <a:endParaRPr kumimoji="1" lang="ja-JP" altLang="en-US" sz="2800" b="1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91680" y="859840"/>
            <a:ext cx="622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EP process &amp; vertical test for PKU04 (large grain cavity) on a way</a:t>
            </a:r>
            <a:endParaRPr kumimoji="1" lang="ja-JP" altLang="en-US"/>
          </a:p>
        </p:txBody>
      </p:sp>
      <p:pic>
        <p:nvPicPr>
          <p:cNvPr id="4" name="図 3" descr="CIMG30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12776"/>
            <a:ext cx="6224781" cy="466858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411760" y="6237312"/>
            <a:ext cx="5052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vertical test is scheduled on the next week(Feb. 28).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816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164288" y="5806628"/>
            <a:ext cx="128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End of Slide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546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10939</TotalTime>
  <Words>743</Words>
  <Application>Microsoft Macintosh PowerPoint</Application>
  <PresentationFormat>画面に合わせる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213</cp:revision>
  <dcterms:created xsi:type="dcterms:W3CDTF">2011-02-22T06:19:24Z</dcterms:created>
  <dcterms:modified xsi:type="dcterms:W3CDTF">2013-02-19T12:58:52Z</dcterms:modified>
</cp:coreProperties>
</file>